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8.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39.xml" ContentType="application/vnd.openxmlformats-officedocument.theme+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40.xml" ContentType="application/vnd.openxmlformats-officedocument.theme+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41.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2.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3.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3.xml" ContentType="application/vnd.openxmlformats-officedocument.presentationml.tags+xml"/>
  <Override PartName="/ppt/notesSlides/notesSlide74.xml" ContentType="application/vnd.openxmlformats-officedocument.presentationml.notesSlide+xml"/>
  <Override PartName="/ppt/tags/tag4.xml" ContentType="application/vnd.openxmlformats-officedocument.presentationml.tags+xml"/>
  <Override PartName="/ppt/notesSlides/notesSlide75.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80" r:id="rId1"/>
    <p:sldMasterId id="2147483768" r:id="rId2"/>
    <p:sldMasterId id="2147483756" r:id="rId3"/>
    <p:sldMasterId id="2147483744" r:id="rId4"/>
    <p:sldMasterId id="2147483732" r:id="rId5"/>
    <p:sldMasterId id="2147483720" r:id="rId6"/>
    <p:sldMasterId id="2147483708" r:id="rId7"/>
    <p:sldMasterId id="2147483696" r:id="rId8"/>
    <p:sldMasterId id="2147483792" r:id="rId9"/>
    <p:sldMasterId id="2147484213" r:id="rId10"/>
    <p:sldMasterId id="2147484201" r:id="rId11"/>
    <p:sldMasterId id="2147484188" r:id="rId12"/>
    <p:sldMasterId id="2147484176" r:id="rId13"/>
    <p:sldMasterId id="2147484164" r:id="rId14"/>
    <p:sldMasterId id="2147484152" r:id="rId15"/>
    <p:sldMasterId id="2147484140" r:id="rId16"/>
    <p:sldMasterId id="2147484128" r:id="rId17"/>
    <p:sldMasterId id="2147484116" r:id="rId18"/>
    <p:sldMasterId id="2147484104" r:id="rId19"/>
    <p:sldMasterId id="2147484092" r:id="rId20"/>
    <p:sldMasterId id="2147484080" r:id="rId21"/>
    <p:sldMasterId id="2147484068" r:id="rId22"/>
    <p:sldMasterId id="2147484056" r:id="rId23"/>
    <p:sldMasterId id="2147484044" r:id="rId24"/>
    <p:sldMasterId id="2147484032" r:id="rId25"/>
    <p:sldMasterId id="2147484020" r:id="rId26"/>
    <p:sldMasterId id="2147484008" r:id="rId27"/>
    <p:sldMasterId id="2147483996" r:id="rId28"/>
    <p:sldMasterId id="2147483984" r:id="rId29"/>
    <p:sldMasterId id="2147483972" r:id="rId30"/>
    <p:sldMasterId id="2147483960" r:id="rId31"/>
    <p:sldMasterId id="2147483948" r:id="rId32"/>
    <p:sldMasterId id="2147483936" r:id="rId33"/>
    <p:sldMasterId id="2147483924" r:id="rId34"/>
    <p:sldMasterId id="2147483912" r:id="rId35"/>
    <p:sldMasterId id="2147483900" r:id="rId36"/>
    <p:sldMasterId id="2147483888" r:id="rId37"/>
    <p:sldMasterId id="2147483876" r:id="rId38"/>
    <p:sldMasterId id="2147483864" r:id="rId39"/>
    <p:sldMasterId id="2147483852" r:id="rId40"/>
    <p:sldMasterId id="2147483816" r:id="rId41"/>
    <p:sldMasterId id="2147483840" r:id="rId42"/>
    <p:sldMasterId id="2147483828" r:id="rId43"/>
    <p:sldMasterId id="2147483804" r:id="rId44"/>
  </p:sldMasterIdLst>
  <p:notesMasterIdLst>
    <p:notesMasterId r:id="rId121"/>
  </p:notesMasterIdLst>
  <p:handoutMasterIdLst>
    <p:handoutMasterId r:id="rId122"/>
  </p:handoutMasterIdLst>
  <p:sldIdLst>
    <p:sldId id="376" r:id="rId45"/>
    <p:sldId id="377" r:id="rId46"/>
    <p:sldId id="313" r:id="rId47"/>
    <p:sldId id="445" r:id="rId48"/>
    <p:sldId id="378" r:id="rId49"/>
    <p:sldId id="382" r:id="rId50"/>
    <p:sldId id="379" r:id="rId51"/>
    <p:sldId id="380" r:id="rId52"/>
    <p:sldId id="381" r:id="rId53"/>
    <p:sldId id="383" r:id="rId54"/>
    <p:sldId id="384" r:id="rId55"/>
    <p:sldId id="385" r:id="rId56"/>
    <p:sldId id="386" r:id="rId57"/>
    <p:sldId id="387" r:id="rId58"/>
    <p:sldId id="388" r:id="rId59"/>
    <p:sldId id="389" r:id="rId60"/>
    <p:sldId id="390" r:id="rId61"/>
    <p:sldId id="391" r:id="rId62"/>
    <p:sldId id="392" r:id="rId63"/>
    <p:sldId id="394" r:id="rId64"/>
    <p:sldId id="395" r:id="rId65"/>
    <p:sldId id="396" r:id="rId66"/>
    <p:sldId id="397" r:id="rId67"/>
    <p:sldId id="398" r:id="rId68"/>
    <p:sldId id="399" r:id="rId69"/>
    <p:sldId id="400" r:id="rId70"/>
    <p:sldId id="401" r:id="rId71"/>
    <p:sldId id="402" r:id="rId72"/>
    <p:sldId id="403" r:id="rId73"/>
    <p:sldId id="448" r:id="rId74"/>
    <p:sldId id="404" r:id="rId75"/>
    <p:sldId id="406" r:id="rId76"/>
    <p:sldId id="407" r:id="rId77"/>
    <p:sldId id="408" r:id="rId78"/>
    <p:sldId id="409" r:id="rId79"/>
    <p:sldId id="410" r:id="rId80"/>
    <p:sldId id="411" r:id="rId81"/>
    <p:sldId id="412" r:id="rId82"/>
    <p:sldId id="413" r:id="rId83"/>
    <p:sldId id="414" r:id="rId84"/>
    <p:sldId id="415" r:id="rId85"/>
    <p:sldId id="416" r:id="rId86"/>
    <p:sldId id="417" r:id="rId87"/>
    <p:sldId id="418" r:id="rId88"/>
    <p:sldId id="449" r:id="rId89"/>
    <p:sldId id="419" r:id="rId90"/>
    <p:sldId id="420" r:id="rId91"/>
    <p:sldId id="421" r:id="rId92"/>
    <p:sldId id="422" r:id="rId93"/>
    <p:sldId id="423" r:id="rId94"/>
    <p:sldId id="450" r:id="rId95"/>
    <p:sldId id="424" r:id="rId96"/>
    <p:sldId id="425" r:id="rId97"/>
    <p:sldId id="426" r:id="rId98"/>
    <p:sldId id="427" r:id="rId99"/>
    <p:sldId id="428" r:id="rId100"/>
    <p:sldId id="429" r:id="rId101"/>
    <p:sldId id="430" r:id="rId102"/>
    <p:sldId id="431" r:id="rId103"/>
    <p:sldId id="432" r:id="rId104"/>
    <p:sldId id="433" r:id="rId105"/>
    <p:sldId id="451" r:id="rId106"/>
    <p:sldId id="434" r:id="rId107"/>
    <p:sldId id="435" r:id="rId108"/>
    <p:sldId id="436" r:id="rId109"/>
    <p:sldId id="437" r:id="rId110"/>
    <p:sldId id="438" r:id="rId111"/>
    <p:sldId id="452" r:id="rId112"/>
    <p:sldId id="439" r:id="rId113"/>
    <p:sldId id="453" r:id="rId114"/>
    <p:sldId id="440" r:id="rId115"/>
    <p:sldId id="454" r:id="rId116"/>
    <p:sldId id="441" r:id="rId117"/>
    <p:sldId id="443" r:id="rId118"/>
    <p:sldId id="444" r:id="rId119"/>
    <p:sldId id="294" r:id="rId1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99832" autoAdjust="0"/>
  </p:normalViewPr>
  <p:slideViewPr>
    <p:cSldViewPr>
      <p:cViewPr varScale="1">
        <p:scale>
          <a:sx n="74" d="100"/>
          <a:sy n="74" d="100"/>
        </p:scale>
        <p:origin x="-198" y="-102"/>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sorterViewPr>
    <p:cViewPr>
      <p:scale>
        <a:sx n="200" d="100"/>
        <a:sy n="200" d="100"/>
      </p:scale>
      <p:origin x="0" y="0"/>
    </p:cViewPr>
  </p:sorterViewPr>
  <p:notesViewPr>
    <p:cSldViewPr>
      <p:cViewPr>
        <p:scale>
          <a:sx n="150" d="100"/>
          <a:sy n="150" d="100"/>
        </p:scale>
        <p:origin x="-456" y="20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3.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3.xml"/><Relationship Id="rId63" Type="http://schemas.openxmlformats.org/officeDocument/2006/relationships/slide" Target="slides/slide19.xml"/><Relationship Id="rId68" Type="http://schemas.openxmlformats.org/officeDocument/2006/relationships/slide" Target="slides/slide24.xml"/><Relationship Id="rId84" Type="http://schemas.openxmlformats.org/officeDocument/2006/relationships/slide" Target="slides/slide40.xml"/><Relationship Id="rId89" Type="http://schemas.openxmlformats.org/officeDocument/2006/relationships/slide" Target="slides/slide45.xml"/><Relationship Id="rId112" Type="http://schemas.openxmlformats.org/officeDocument/2006/relationships/slide" Target="slides/slide68.xml"/><Relationship Id="rId16" Type="http://schemas.openxmlformats.org/officeDocument/2006/relationships/slideMaster" Target="slideMasters/slideMaster16.xml"/><Relationship Id="rId107" Type="http://schemas.openxmlformats.org/officeDocument/2006/relationships/slide" Target="slides/slide6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9.xml"/><Relationship Id="rId58" Type="http://schemas.openxmlformats.org/officeDocument/2006/relationships/slide" Target="slides/slide14.xml"/><Relationship Id="rId74" Type="http://schemas.openxmlformats.org/officeDocument/2006/relationships/slide" Target="slides/slide30.xml"/><Relationship Id="rId79" Type="http://schemas.openxmlformats.org/officeDocument/2006/relationships/slide" Target="slides/slide35.xml"/><Relationship Id="rId102" Type="http://schemas.openxmlformats.org/officeDocument/2006/relationships/slide" Target="slides/slide58.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17.xml"/><Relationship Id="rId82" Type="http://schemas.openxmlformats.org/officeDocument/2006/relationships/slide" Target="slides/slide38.xml"/><Relationship Id="rId90" Type="http://schemas.openxmlformats.org/officeDocument/2006/relationships/slide" Target="slides/slide46.xml"/><Relationship Id="rId95" Type="http://schemas.openxmlformats.org/officeDocument/2006/relationships/slide" Target="slides/slide5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4.xml"/><Relationship Id="rId56" Type="http://schemas.openxmlformats.org/officeDocument/2006/relationships/slide" Target="slides/slide12.xml"/><Relationship Id="rId64" Type="http://schemas.openxmlformats.org/officeDocument/2006/relationships/slide" Target="slides/slide20.xml"/><Relationship Id="rId69" Type="http://schemas.openxmlformats.org/officeDocument/2006/relationships/slide" Target="slides/slide25.xml"/><Relationship Id="rId77" Type="http://schemas.openxmlformats.org/officeDocument/2006/relationships/slide" Target="slides/slide33.xml"/><Relationship Id="rId100" Type="http://schemas.openxmlformats.org/officeDocument/2006/relationships/slide" Target="slides/slide56.xml"/><Relationship Id="rId105" Type="http://schemas.openxmlformats.org/officeDocument/2006/relationships/slide" Target="slides/slide61.xml"/><Relationship Id="rId113" Type="http://schemas.openxmlformats.org/officeDocument/2006/relationships/slide" Target="slides/slide69.xml"/><Relationship Id="rId118" Type="http://schemas.openxmlformats.org/officeDocument/2006/relationships/slide" Target="slides/slide74.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7.xml"/><Relationship Id="rId72" Type="http://schemas.openxmlformats.org/officeDocument/2006/relationships/slide" Target="slides/slide28.xml"/><Relationship Id="rId80" Type="http://schemas.openxmlformats.org/officeDocument/2006/relationships/slide" Target="slides/slide36.xml"/><Relationship Id="rId85" Type="http://schemas.openxmlformats.org/officeDocument/2006/relationships/slide" Target="slides/slide41.xml"/><Relationship Id="rId93" Type="http://schemas.openxmlformats.org/officeDocument/2006/relationships/slide" Target="slides/slide49.xml"/><Relationship Id="rId98" Type="http://schemas.openxmlformats.org/officeDocument/2006/relationships/slide" Target="slides/slide54.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slide" Target="slides/slide23.xml"/><Relationship Id="rId103" Type="http://schemas.openxmlformats.org/officeDocument/2006/relationships/slide" Target="slides/slide59.xml"/><Relationship Id="rId108" Type="http://schemas.openxmlformats.org/officeDocument/2006/relationships/slide" Target="slides/slide64.xml"/><Relationship Id="rId116" Type="http://schemas.openxmlformats.org/officeDocument/2006/relationships/slide" Target="slides/slide72.xml"/><Relationship Id="rId124"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0.xml"/><Relationship Id="rId62" Type="http://schemas.openxmlformats.org/officeDocument/2006/relationships/slide" Target="slides/slide18.xml"/><Relationship Id="rId70" Type="http://schemas.openxmlformats.org/officeDocument/2006/relationships/slide" Target="slides/slide26.xml"/><Relationship Id="rId75" Type="http://schemas.openxmlformats.org/officeDocument/2006/relationships/slide" Target="slides/slide31.xml"/><Relationship Id="rId83" Type="http://schemas.openxmlformats.org/officeDocument/2006/relationships/slide" Target="slides/slide39.xml"/><Relationship Id="rId88" Type="http://schemas.openxmlformats.org/officeDocument/2006/relationships/slide" Target="slides/slide44.xml"/><Relationship Id="rId91" Type="http://schemas.openxmlformats.org/officeDocument/2006/relationships/slide" Target="slides/slide47.xml"/><Relationship Id="rId96" Type="http://schemas.openxmlformats.org/officeDocument/2006/relationships/slide" Target="slides/slide52.xml"/><Relationship Id="rId111"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5.xml"/><Relationship Id="rId57" Type="http://schemas.openxmlformats.org/officeDocument/2006/relationships/slide" Target="slides/slide13.xml"/><Relationship Id="rId106" Type="http://schemas.openxmlformats.org/officeDocument/2006/relationships/slide" Target="slides/slide62.xml"/><Relationship Id="rId114" Type="http://schemas.openxmlformats.org/officeDocument/2006/relationships/slide" Target="slides/slide70.xml"/><Relationship Id="rId119" Type="http://schemas.openxmlformats.org/officeDocument/2006/relationships/slide" Target="slides/slide7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slide" Target="slides/slide21.xml"/><Relationship Id="rId73" Type="http://schemas.openxmlformats.org/officeDocument/2006/relationships/slide" Target="slides/slide29.xml"/><Relationship Id="rId78" Type="http://schemas.openxmlformats.org/officeDocument/2006/relationships/slide" Target="slides/slide34.xml"/><Relationship Id="rId81" Type="http://schemas.openxmlformats.org/officeDocument/2006/relationships/slide" Target="slides/slide37.xml"/><Relationship Id="rId86" Type="http://schemas.openxmlformats.org/officeDocument/2006/relationships/slide" Target="slides/slide42.xml"/><Relationship Id="rId94" Type="http://schemas.openxmlformats.org/officeDocument/2006/relationships/slide" Target="slides/slide50.xml"/><Relationship Id="rId99" Type="http://schemas.openxmlformats.org/officeDocument/2006/relationships/slide" Target="slides/slide55.xml"/><Relationship Id="rId101" Type="http://schemas.openxmlformats.org/officeDocument/2006/relationships/slide" Target="slides/slide57.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5.xml"/><Relationship Id="rId34" Type="http://schemas.openxmlformats.org/officeDocument/2006/relationships/slideMaster" Target="slideMasters/slideMaster34.xml"/><Relationship Id="rId50" Type="http://schemas.openxmlformats.org/officeDocument/2006/relationships/slide" Target="slides/slide6.xml"/><Relationship Id="rId55" Type="http://schemas.openxmlformats.org/officeDocument/2006/relationships/slide" Target="slides/slide11.xml"/><Relationship Id="rId76" Type="http://schemas.openxmlformats.org/officeDocument/2006/relationships/slide" Target="slides/slide32.xml"/><Relationship Id="rId97" Type="http://schemas.openxmlformats.org/officeDocument/2006/relationships/slide" Target="slides/slide53.xml"/><Relationship Id="rId104" Type="http://schemas.openxmlformats.org/officeDocument/2006/relationships/slide" Target="slides/slide60.xml"/><Relationship Id="rId120" Type="http://schemas.openxmlformats.org/officeDocument/2006/relationships/slide" Target="slides/slide76.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27.xml"/><Relationship Id="rId92" Type="http://schemas.openxmlformats.org/officeDocument/2006/relationships/slide" Target="slides/slide4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1.xml"/><Relationship Id="rId66" Type="http://schemas.openxmlformats.org/officeDocument/2006/relationships/slide" Target="slides/slide22.xml"/><Relationship Id="rId87" Type="http://schemas.openxmlformats.org/officeDocument/2006/relationships/slide" Target="slides/slide43.xml"/><Relationship Id="rId110" Type="http://schemas.openxmlformats.org/officeDocument/2006/relationships/slide" Target="slides/slide66.xml"/><Relationship Id="rId115" Type="http://schemas.openxmlformats.org/officeDocument/2006/relationships/slide" Target="slides/slide7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[Kitap1]Sayfa4!PivotTable1</c:name>
    <c:fmtId val="-1"/>
  </c:pivotSource>
  <c:chart>
    <c:autoTitleDeleted val="1"/>
    <c:pivotFmts>
      <c:pivotFmt>
        <c:idx val="0"/>
        <c:marker>
          <c:symbol val="none"/>
        </c:marker>
      </c:pivotFmt>
      <c:pivotFmt>
        <c:idx val="1"/>
        <c:marker>
          <c:symbol val="none"/>
        </c:marker>
      </c:pivotFmt>
      <c:pivotFmt>
        <c:idx val="2"/>
        <c:marker>
          <c:symbol val="none"/>
        </c:marker>
      </c:pivotFmt>
    </c:pivotFmts>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Sayfa4!$B$3</c:f>
              <c:strCache>
                <c:ptCount val="1"/>
                <c:pt idx="0">
                  <c:v>Toplam</c:v>
                </c:pt>
              </c:strCache>
            </c:strRef>
          </c:tx>
          <c:invertIfNegative val="0"/>
          <c:dPt>
            <c:idx val="0"/>
            <c:invertIfNegative val="0"/>
            <c:bubble3D val="0"/>
            <c:spPr>
              <a:solidFill>
                <a:schemeClr val="accent3">
                  <a:lumMod val="75000"/>
                </a:schemeClr>
              </a:solidFill>
            </c:spPr>
          </c:dPt>
          <c:dPt>
            <c:idx val="1"/>
            <c:invertIfNegative val="0"/>
            <c:bubble3D val="0"/>
            <c:spPr>
              <a:solidFill>
                <a:schemeClr val="tx2"/>
              </a:solidFill>
            </c:spPr>
          </c:dPt>
          <c:dLbls>
            <c:dLbl>
              <c:idx val="0"/>
              <c:layout>
                <c:manualLayout>
                  <c:x val="-0.15357902899796336"/>
                  <c:y val="0"/>
                </c:manualLayout>
              </c:layout>
              <c:tx>
                <c:rich>
                  <a:bodyPr/>
                  <a:lstStyle/>
                  <a:p>
                    <a:pPr>
                      <a:defRPr>
                        <a:solidFill>
                          <a:schemeClr val="bg1"/>
                        </a:solidFill>
                      </a:defRPr>
                    </a:pPr>
                    <a:r>
                      <a:rPr lang="tr-TR">
                        <a:solidFill>
                          <a:schemeClr val="bg1"/>
                        </a:solidFill>
                      </a:rPr>
                      <a:t>42 dakika</a:t>
                    </a:r>
                    <a:endParaRPr lang="en-US">
                      <a:solidFill>
                        <a:schemeClr val="bg1"/>
                      </a:solidFill>
                    </a:endParaRPr>
                  </a:p>
                </c:rich>
              </c:tx>
              <c:spPr/>
              <c:showLegendKey val="0"/>
              <c:showVal val="1"/>
              <c:showCatName val="0"/>
              <c:showSerName val="0"/>
              <c:showPercent val="0"/>
              <c:showBubbleSize val="0"/>
            </c:dLbl>
            <c:dLbl>
              <c:idx val="1"/>
              <c:layout>
                <c:manualLayout>
                  <c:x val="-0.14240964507083875"/>
                  <c:y val="-5.3063852527614657E-3"/>
                </c:manualLayout>
              </c:layout>
              <c:tx>
                <c:rich>
                  <a:bodyPr/>
                  <a:lstStyle/>
                  <a:p>
                    <a:pPr>
                      <a:defRPr>
                        <a:solidFill>
                          <a:schemeClr val="bg1"/>
                        </a:solidFill>
                      </a:defRPr>
                    </a:pPr>
                    <a:r>
                      <a:rPr lang="tr-TR">
                        <a:solidFill>
                          <a:schemeClr val="bg1"/>
                        </a:solidFill>
                      </a:rPr>
                      <a:t>10 dakika</a:t>
                    </a:r>
                    <a:endParaRPr lang="en-US">
                      <a:solidFill>
                        <a:schemeClr val="bg1"/>
                      </a:solidFill>
                    </a:endParaRPr>
                  </a:p>
                </c:rich>
              </c:tx>
              <c:spPr/>
              <c:showLegendKey val="0"/>
              <c:showVal val="1"/>
              <c:showCatName val="0"/>
              <c:showSerName val="0"/>
              <c:showPercent val="0"/>
              <c:showBubbleSize val="0"/>
            </c:dLbl>
            <c:dLbl>
              <c:idx val="2"/>
              <c:layout>
                <c:manualLayout>
                  <c:x val="2.7923459817811519E-3"/>
                  <c:y val="-1.591915575828454E-2"/>
                </c:manualLayout>
              </c:layout>
              <c:tx>
                <c:rich>
                  <a:bodyPr/>
                  <a:lstStyle/>
                  <a:p>
                    <a:pPr>
                      <a:defRPr/>
                    </a:pPr>
                    <a:r>
                      <a:rPr lang="en-US"/>
                      <a:t>44</a:t>
                    </a:r>
                    <a:r>
                      <a:rPr lang="tr-TR"/>
                      <a:t> saniye</a:t>
                    </a:r>
                    <a:endParaRPr lang="en-US"/>
                  </a:p>
                </c:rich>
              </c:tx>
              <c:spPr/>
              <c:showLegendKey val="0"/>
              <c:showVal val="1"/>
              <c:showCatName val="0"/>
              <c:showSerName val="0"/>
              <c:showPercent val="0"/>
              <c:showBubbleSize val="0"/>
            </c:dLbl>
            <c:showLegendKey val="0"/>
            <c:showVal val="1"/>
            <c:showCatName val="0"/>
            <c:showSerName val="0"/>
            <c:showPercent val="0"/>
            <c:showBubbleSize val="0"/>
            <c:showLeaderLines val="0"/>
          </c:dLbls>
          <c:cat>
            <c:strRef>
              <c:f>Sayfa4!$A$4:$A$7</c:f>
              <c:strCache>
                <c:ptCount val="3"/>
                <c:pt idx="0">
                  <c:v>802.11b</c:v>
                </c:pt>
                <c:pt idx="1">
                  <c:v>802.11g</c:v>
                </c:pt>
                <c:pt idx="2">
                  <c:v>802.11n</c:v>
                </c:pt>
              </c:strCache>
            </c:strRef>
          </c:cat>
          <c:val>
            <c:numRef>
              <c:f>Sayfa4!$B$4:$B$7</c:f>
              <c:numCache>
                <c:formatCode>General</c:formatCode>
                <c:ptCount val="3"/>
                <c:pt idx="0">
                  <c:v>2520</c:v>
                </c:pt>
                <c:pt idx="1">
                  <c:v>600</c:v>
                </c:pt>
                <c:pt idx="2">
                  <c:v>44</c:v>
                </c:pt>
              </c:numCache>
            </c:numRef>
          </c:val>
        </c:ser>
        <c:dLbls>
          <c:showLegendKey val="0"/>
          <c:showVal val="0"/>
          <c:showCatName val="0"/>
          <c:showSerName val="0"/>
          <c:showPercent val="0"/>
          <c:showBubbleSize val="0"/>
        </c:dLbls>
        <c:gapWidth val="150"/>
        <c:shape val="box"/>
        <c:axId val="138476160"/>
        <c:axId val="139350400"/>
        <c:axId val="0"/>
      </c:bar3DChart>
      <c:catAx>
        <c:axId val="138476160"/>
        <c:scaling>
          <c:orientation val="minMax"/>
        </c:scaling>
        <c:delete val="0"/>
        <c:axPos val="l"/>
        <c:majorTickMark val="out"/>
        <c:minorTickMark val="none"/>
        <c:tickLblPos val="nextTo"/>
        <c:crossAx val="139350400"/>
        <c:crosses val="autoZero"/>
        <c:auto val="1"/>
        <c:lblAlgn val="ctr"/>
        <c:lblOffset val="100"/>
        <c:noMultiLvlLbl val="0"/>
      </c:catAx>
      <c:valAx>
        <c:axId val="139350400"/>
        <c:scaling>
          <c:orientation val="minMax"/>
        </c:scaling>
        <c:delete val="0"/>
        <c:axPos val="b"/>
        <c:majorGridlines/>
        <c:numFmt formatCode="General" sourceLinked="1"/>
        <c:majorTickMark val="out"/>
        <c:minorTickMark val="none"/>
        <c:tickLblPos val="nextTo"/>
        <c:crossAx val="138476160"/>
        <c:crosses val="autoZero"/>
        <c:crossBetween val="between"/>
      </c:valAx>
    </c:plotArea>
    <c:plotVisOnly val="1"/>
    <c:dispBlanksAs val="gap"/>
    <c:showDLblsOverMax val="0"/>
  </c:chart>
  <c:txPr>
    <a:bodyPr/>
    <a:lstStyle/>
    <a:p>
      <a:pPr>
        <a:defRPr sz="2000" b="1">
          <a:solidFill>
            <a:schemeClr val="tx1"/>
          </a:solidFill>
          <a:latin typeface="Times New Roman" pitchFamily="18" charset="0"/>
          <a:cs typeface="Times New Roman" pitchFamily="18" charset="0"/>
        </a:defRPr>
      </a:pPr>
      <a:endParaRPr lang="tr-TR"/>
    </a:p>
  </c:txPr>
  <c:externalData r:id="rId2">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4592F-C7F9-4DBA-9D71-C49F5A0CA359}"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tr-TR"/>
        </a:p>
      </dgm:t>
    </dgm:pt>
    <dgm:pt modelId="{808D6563-F816-4608-8D49-FA20BDCD2431}">
      <dgm:prSet phldrT="[Metin]" custT="1"/>
      <dgm:spPr>
        <a:solidFill>
          <a:srgbClr val="0070C0"/>
        </a:solidFill>
        <a:ln>
          <a:solidFill>
            <a:srgbClr val="0000FF"/>
          </a:solidFill>
        </a:ln>
      </dgm:spPr>
      <dgm:t>
        <a:bodyPr/>
        <a:lstStyle/>
        <a:p>
          <a:pPr algn="ctr"/>
          <a:r>
            <a:rPr lang="tr-TR" sz="1200" b="1">
              <a:latin typeface="Times New Roman" pitchFamily="18" charset="0"/>
              <a:cs typeface="Times New Roman" pitchFamily="18" charset="0"/>
            </a:rPr>
            <a:t>IEEE</a:t>
          </a:r>
        </a:p>
        <a:p>
          <a:pPr algn="ctr"/>
          <a:r>
            <a:rPr lang="tr-TR" sz="1200" b="1">
              <a:latin typeface="Times New Roman" pitchFamily="18" charset="0"/>
              <a:cs typeface="Times New Roman" pitchFamily="18" charset="0"/>
            </a:rPr>
            <a:t>802</a:t>
          </a:r>
        </a:p>
      </dgm:t>
    </dgm:pt>
    <dgm:pt modelId="{88048317-036F-44D1-9236-964DA29BF9BA}" type="parTrans" cxnId="{00502214-25BD-4E9D-822C-78FF43190182}">
      <dgm:prSet/>
      <dgm:spPr/>
      <dgm:t>
        <a:bodyPr/>
        <a:lstStyle/>
        <a:p>
          <a:pPr algn="ctr"/>
          <a:endParaRPr lang="tr-TR" sz="1200"/>
        </a:p>
      </dgm:t>
    </dgm:pt>
    <dgm:pt modelId="{8DACEBA8-894A-4698-854E-5529ECDE7524}" type="sibTrans" cxnId="{00502214-25BD-4E9D-822C-78FF43190182}">
      <dgm:prSet/>
      <dgm:spPr/>
      <dgm:t>
        <a:bodyPr/>
        <a:lstStyle/>
        <a:p>
          <a:pPr algn="ctr"/>
          <a:endParaRPr lang="tr-TR" sz="1200"/>
        </a:p>
      </dgm:t>
    </dgm:pt>
    <dgm:pt modelId="{EBE26C95-3A96-4A12-B7DA-A0829A6C2370}">
      <dgm:prSet phldrT="[Metin]" custT="1"/>
      <dgm:spPr>
        <a:solidFill>
          <a:srgbClr val="0070C0"/>
        </a:solidFill>
        <a:ln>
          <a:solidFill>
            <a:srgbClr val="0000FF"/>
          </a:solidFill>
        </a:ln>
      </dgm:spPr>
      <dgm:t>
        <a:bodyPr/>
        <a:lstStyle/>
        <a:p>
          <a:pPr algn="ctr"/>
          <a:r>
            <a:rPr lang="tr-TR" sz="1200" b="1">
              <a:latin typeface="Times New Roman" pitchFamily="18" charset="0"/>
              <a:cs typeface="Times New Roman" pitchFamily="18" charset="0"/>
            </a:rPr>
            <a:t>802.11</a:t>
          </a:r>
        </a:p>
        <a:p>
          <a:pPr algn="ctr"/>
          <a:r>
            <a:rPr lang="tr-TR" sz="1200" b="1">
              <a:latin typeface="Times New Roman" pitchFamily="18" charset="0"/>
              <a:cs typeface="Times New Roman" pitchFamily="18" charset="0"/>
            </a:rPr>
            <a:t>WLAN</a:t>
          </a:r>
        </a:p>
      </dgm:t>
    </dgm:pt>
    <dgm:pt modelId="{16E6616D-86F0-4D6B-816B-E642BF4647F1}" type="parTrans" cxnId="{D57B4579-2545-4C9A-8077-B3227924E81C}">
      <dgm:prSet/>
      <dgm:spPr>
        <a:solidFill>
          <a:srgbClr val="0070C0"/>
        </a:solidFill>
        <a:ln>
          <a:solidFill>
            <a:srgbClr val="0000FF"/>
          </a:solidFill>
        </a:ln>
      </dgm:spPr>
      <dgm:t>
        <a:bodyPr/>
        <a:lstStyle/>
        <a:p>
          <a:pPr algn="ctr"/>
          <a:endParaRPr lang="tr-TR" sz="1200"/>
        </a:p>
      </dgm:t>
    </dgm:pt>
    <dgm:pt modelId="{551731D1-5900-4BBC-A1AC-E0A1D4C73363}" type="sibTrans" cxnId="{D57B4579-2545-4C9A-8077-B3227924E81C}">
      <dgm:prSet/>
      <dgm:spPr/>
      <dgm:t>
        <a:bodyPr/>
        <a:lstStyle/>
        <a:p>
          <a:pPr algn="ctr"/>
          <a:endParaRPr lang="tr-TR" sz="1200"/>
        </a:p>
      </dgm:t>
    </dgm:pt>
    <dgm:pt modelId="{436A27CB-56C5-40A6-8DD1-1B178F4C3846}">
      <dgm:prSet phldrT="[Metin]" custT="1"/>
      <dgm:spPr>
        <a:solidFill>
          <a:srgbClr val="0070C0"/>
        </a:solidFill>
        <a:ln>
          <a:solidFill>
            <a:srgbClr val="0000FF"/>
          </a:solidFill>
        </a:ln>
      </dgm:spPr>
      <dgm:t>
        <a:bodyPr/>
        <a:lstStyle/>
        <a:p>
          <a:pPr algn="ctr"/>
          <a:r>
            <a:rPr lang="tr-TR" sz="1200" b="1">
              <a:latin typeface="Times New Roman" pitchFamily="18" charset="0"/>
              <a:cs typeface="Times New Roman" pitchFamily="18" charset="0"/>
            </a:rPr>
            <a:t>802.15</a:t>
          </a:r>
        </a:p>
        <a:p>
          <a:pPr algn="ctr"/>
          <a:r>
            <a:rPr lang="tr-TR" sz="1200" b="1">
              <a:latin typeface="Times New Roman" pitchFamily="18" charset="0"/>
              <a:cs typeface="Times New Roman" pitchFamily="18" charset="0"/>
            </a:rPr>
            <a:t>WPAN</a:t>
          </a:r>
        </a:p>
      </dgm:t>
    </dgm:pt>
    <dgm:pt modelId="{074CDEDD-DC2A-427E-9911-7F1DF35EE150}" type="parTrans" cxnId="{E2D0253F-ECDD-4EE1-B014-80D5A03F7D90}">
      <dgm:prSet/>
      <dgm:spPr>
        <a:solidFill>
          <a:srgbClr val="0070C0"/>
        </a:solidFill>
        <a:ln>
          <a:solidFill>
            <a:srgbClr val="0000FF"/>
          </a:solidFill>
        </a:ln>
      </dgm:spPr>
      <dgm:t>
        <a:bodyPr/>
        <a:lstStyle/>
        <a:p>
          <a:pPr algn="ctr"/>
          <a:endParaRPr lang="tr-TR" sz="1200"/>
        </a:p>
      </dgm:t>
    </dgm:pt>
    <dgm:pt modelId="{5C4C5DEE-51AE-4BCC-A550-5FA89E7AE353}" type="sibTrans" cxnId="{E2D0253F-ECDD-4EE1-B014-80D5A03F7D90}">
      <dgm:prSet/>
      <dgm:spPr/>
      <dgm:t>
        <a:bodyPr/>
        <a:lstStyle/>
        <a:p>
          <a:pPr algn="ctr"/>
          <a:endParaRPr lang="tr-TR" sz="1200"/>
        </a:p>
      </dgm:t>
    </dgm:pt>
    <dgm:pt modelId="{28757957-292B-40A2-AB39-4F17EA3758DD}">
      <dgm:prSet phldrT="[Metin]" custT="1"/>
      <dgm:spPr>
        <a:solidFill>
          <a:srgbClr val="0070C0"/>
        </a:solidFill>
        <a:ln>
          <a:solidFill>
            <a:srgbClr val="0000FF"/>
          </a:solidFill>
        </a:ln>
      </dgm:spPr>
      <dgm:t>
        <a:bodyPr/>
        <a:lstStyle/>
        <a:p>
          <a:pPr algn="ctr"/>
          <a:r>
            <a:rPr lang="tr-TR" sz="1200" b="1">
              <a:latin typeface="Times New Roman" pitchFamily="18" charset="0"/>
              <a:cs typeface="Times New Roman" pitchFamily="18" charset="0"/>
            </a:rPr>
            <a:t>802.16</a:t>
          </a:r>
        </a:p>
        <a:p>
          <a:pPr algn="ctr"/>
          <a:r>
            <a:rPr lang="tr-TR" sz="1200" b="1">
              <a:latin typeface="Times New Roman" pitchFamily="18" charset="0"/>
              <a:cs typeface="Times New Roman" pitchFamily="18" charset="0"/>
            </a:rPr>
            <a:t>WMAN</a:t>
          </a:r>
        </a:p>
      </dgm:t>
    </dgm:pt>
    <dgm:pt modelId="{B72C9AEC-7AB6-4BC7-8D52-82D0C33CD71A}" type="parTrans" cxnId="{A74D6225-19D0-4FB3-AC1B-07481C65054F}">
      <dgm:prSet/>
      <dgm:spPr>
        <a:solidFill>
          <a:srgbClr val="0070C0"/>
        </a:solidFill>
        <a:ln>
          <a:solidFill>
            <a:srgbClr val="0000FF"/>
          </a:solidFill>
        </a:ln>
      </dgm:spPr>
      <dgm:t>
        <a:bodyPr/>
        <a:lstStyle/>
        <a:p>
          <a:pPr algn="ctr"/>
          <a:endParaRPr lang="tr-TR" sz="1200"/>
        </a:p>
      </dgm:t>
    </dgm:pt>
    <dgm:pt modelId="{4571D940-E3B4-4919-A5D0-72F2AB747906}" type="sibTrans" cxnId="{A74D6225-19D0-4FB3-AC1B-07481C65054F}">
      <dgm:prSet/>
      <dgm:spPr/>
      <dgm:t>
        <a:bodyPr/>
        <a:lstStyle/>
        <a:p>
          <a:pPr algn="ctr"/>
          <a:endParaRPr lang="tr-TR" sz="1200"/>
        </a:p>
      </dgm:t>
    </dgm:pt>
    <dgm:pt modelId="{7BA4A28A-1E99-4CA8-B2D5-2D17E85225B4}">
      <dgm:prSet custT="1"/>
      <dgm:spPr>
        <a:solidFill>
          <a:srgbClr val="0070C0"/>
        </a:solidFill>
        <a:ln>
          <a:solidFill>
            <a:srgbClr val="0000FF"/>
          </a:solidFill>
        </a:ln>
      </dgm:spPr>
      <dgm:t>
        <a:bodyPr/>
        <a:lstStyle/>
        <a:p>
          <a:pPr algn="ctr"/>
          <a:r>
            <a:rPr lang="tr-TR" sz="1200" b="1">
              <a:latin typeface="Times New Roman" pitchFamily="18" charset="0"/>
              <a:cs typeface="Times New Roman" pitchFamily="18" charset="0"/>
            </a:rPr>
            <a:t>802.22</a:t>
          </a:r>
        </a:p>
        <a:p>
          <a:pPr algn="ctr"/>
          <a:r>
            <a:rPr lang="tr-TR" sz="1200" b="1">
              <a:latin typeface="Times New Roman" pitchFamily="18" charset="0"/>
              <a:cs typeface="Times New Roman" pitchFamily="18" charset="0"/>
            </a:rPr>
            <a:t>WRAN</a:t>
          </a:r>
        </a:p>
      </dgm:t>
    </dgm:pt>
    <dgm:pt modelId="{79FB5C1F-C11C-4C6A-9CCB-790945306523}" type="parTrans" cxnId="{070E2AED-2152-4ED8-B3AF-FD9838E556F0}">
      <dgm:prSet/>
      <dgm:spPr>
        <a:solidFill>
          <a:srgbClr val="0070C0"/>
        </a:solidFill>
        <a:ln>
          <a:solidFill>
            <a:srgbClr val="0000FF"/>
          </a:solidFill>
        </a:ln>
      </dgm:spPr>
      <dgm:t>
        <a:bodyPr/>
        <a:lstStyle/>
        <a:p>
          <a:pPr algn="ctr"/>
          <a:endParaRPr lang="tr-TR" sz="1200"/>
        </a:p>
      </dgm:t>
    </dgm:pt>
    <dgm:pt modelId="{CF9CFBBC-8EA1-4EBA-B2E7-25F09158F4C7}" type="sibTrans" cxnId="{070E2AED-2152-4ED8-B3AF-FD9838E556F0}">
      <dgm:prSet/>
      <dgm:spPr/>
      <dgm:t>
        <a:bodyPr/>
        <a:lstStyle/>
        <a:p>
          <a:pPr algn="ctr"/>
          <a:endParaRPr lang="tr-TR" sz="1200"/>
        </a:p>
      </dgm:t>
    </dgm:pt>
    <dgm:pt modelId="{AEF044F4-A484-46FA-AA24-0D2EEDC55675}">
      <dgm:prSet custT="1"/>
      <dgm:spPr>
        <a:solidFill>
          <a:srgbClr val="0070C0"/>
        </a:solidFill>
        <a:ln>
          <a:solidFill>
            <a:srgbClr val="0000FF"/>
          </a:solidFill>
        </a:ln>
      </dgm:spPr>
      <dgm:t>
        <a:bodyPr/>
        <a:lstStyle/>
        <a:p>
          <a:pPr algn="ctr"/>
          <a:r>
            <a:rPr lang="tr-TR" sz="1200" b="1" dirty="0">
              <a:latin typeface="Times New Roman" pitchFamily="18" charset="0"/>
              <a:cs typeface="Times New Roman" pitchFamily="18" charset="0"/>
            </a:rPr>
            <a:t>802.18</a:t>
          </a:r>
        </a:p>
      </dgm:t>
    </dgm:pt>
    <dgm:pt modelId="{09F04CF3-57F7-46BD-AB9C-EAA73715C41F}" type="parTrans" cxnId="{2049C882-0A5F-4278-B4A3-4783CDC2BA69}">
      <dgm:prSet/>
      <dgm:spPr>
        <a:solidFill>
          <a:srgbClr val="0070C0"/>
        </a:solidFill>
        <a:ln>
          <a:solidFill>
            <a:srgbClr val="0000FF"/>
          </a:solidFill>
        </a:ln>
      </dgm:spPr>
      <dgm:t>
        <a:bodyPr/>
        <a:lstStyle/>
        <a:p>
          <a:pPr algn="ctr"/>
          <a:endParaRPr lang="tr-TR" sz="1200"/>
        </a:p>
      </dgm:t>
    </dgm:pt>
    <dgm:pt modelId="{EB4E9CD5-F730-4365-9BC9-193886538452}" type="sibTrans" cxnId="{2049C882-0A5F-4278-B4A3-4783CDC2BA69}">
      <dgm:prSet/>
      <dgm:spPr/>
      <dgm:t>
        <a:bodyPr/>
        <a:lstStyle/>
        <a:p>
          <a:pPr algn="ctr"/>
          <a:endParaRPr lang="tr-TR" sz="1200"/>
        </a:p>
      </dgm:t>
    </dgm:pt>
    <dgm:pt modelId="{A789F253-0125-402E-9DE7-FC4A5E38D059}">
      <dgm:prSet custT="1"/>
      <dgm:spPr>
        <a:solidFill>
          <a:srgbClr val="0070C0"/>
        </a:solidFill>
        <a:ln>
          <a:solidFill>
            <a:srgbClr val="0000FF"/>
          </a:solidFill>
        </a:ln>
      </dgm:spPr>
      <dgm:t>
        <a:bodyPr/>
        <a:lstStyle/>
        <a:p>
          <a:pPr algn="ctr"/>
          <a:r>
            <a:rPr lang="tr-TR" sz="1200" b="1">
              <a:latin typeface="Times New Roman" pitchFamily="18" charset="0"/>
              <a:cs typeface="Times New Roman" pitchFamily="18" charset="0"/>
            </a:rPr>
            <a:t>802.20</a:t>
          </a:r>
        </a:p>
        <a:p>
          <a:pPr algn="ctr"/>
          <a:r>
            <a:rPr lang="tr-TR" sz="1200" b="1">
              <a:latin typeface="Times New Roman" pitchFamily="18" charset="0"/>
              <a:cs typeface="Times New Roman" pitchFamily="18" charset="0"/>
            </a:rPr>
            <a:t>WMAN</a:t>
          </a:r>
        </a:p>
        <a:p>
          <a:pPr algn="ctr"/>
          <a:r>
            <a:rPr lang="tr-TR" sz="1200" b="1">
              <a:latin typeface="Times New Roman" pitchFamily="18" charset="0"/>
              <a:cs typeface="Times New Roman" pitchFamily="18" charset="0"/>
            </a:rPr>
            <a:t>MOBILE</a:t>
          </a:r>
        </a:p>
      </dgm:t>
    </dgm:pt>
    <dgm:pt modelId="{E6EBF5A5-DF98-4848-94E2-51BB899ECC93}" type="parTrans" cxnId="{6B4B986D-0597-4F92-B523-681FD3B27E9B}">
      <dgm:prSet/>
      <dgm:spPr>
        <a:solidFill>
          <a:srgbClr val="0070C0"/>
        </a:solidFill>
        <a:ln>
          <a:solidFill>
            <a:srgbClr val="0000FF"/>
          </a:solidFill>
        </a:ln>
      </dgm:spPr>
      <dgm:t>
        <a:bodyPr/>
        <a:lstStyle/>
        <a:p>
          <a:pPr algn="ctr"/>
          <a:endParaRPr lang="tr-TR" sz="1200"/>
        </a:p>
      </dgm:t>
    </dgm:pt>
    <dgm:pt modelId="{D2F85C84-6D45-4065-8637-614E1F5BB33F}" type="sibTrans" cxnId="{6B4B986D-0597-4F92-B523-681FD3B27E9B}">
      <dgm:prSet/>
      <dgm:spPr/>
      <dgm:t>
        <a:bodyPr/>
        <a:lstStyle/>
        <a:p>
          <a:pPr algn="ctr"/>
          <a:endParaRPr lang="tr-TR" sz="1200"/>
        </a:p>
      </dgm:t>
    </dgm:pt>
    <dgm:pt modelId="{4B3246B8-618B-4F63-9B6D-8689E3D5EC76}">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802.11n</a:t>
          </a:r>
          <a:br>
            <a:rPr lang="tr-TR" sz="1200" b="1">
              <a:latin typeface="Times New Roman" pitchFamily="18" charset="0"/>
              <a:cs typeface="Times New Roman" pitchFamily="18" charset="0"/>
            </a:rPr>
          </a:br>
          <a:r>
            <a:rPr lang="tr-TR" sz="1200" b="1">
              <a:latin typeface="Times New Roman" pitchFamily="18" charset="0"/>
              <a:cs typeface="Times New Roman" pitchFamily="18" charset="0"/>
            </a:rPr>
            <a:t>100 Mbit/s</a:t>
          </a:r>
        </a:p>
      </dgm:t>
    </dgm:pt>
    <dgm:pt modelId="{30CDCB7F-70C7-4FC1-AA68-F067FAF31A8A}" type="parTrans" cxnId="{BF982BAC-E37A-480A-B814-29F55F024463}">
      <dgm:prSet/>
      <dgm:spPr>
        <a:solidFill>
          <a:srgbClr val="0070C0"/>
        </a:solidFill>
        <a:ln>
          <a:solidFill>
            <a:srgbClr val="0000FF"/>
          </a:solidFill>
        </a:ln>
      </dgm:spPr>
      <dgm:t>
        <a:bodyPr/>
        <a:lstStyle/>
        <a:p>
          <a:endParaRPr lang="tr-TR" sz="1200"/>
        </a:p>
      </dgm:t>
    </dgm:pt>
    <dgm:pt modelId="{898A2658-6146-43C3-997A-886508DF3DC7}" type="sibTrans" cxnId="{BF982BAC-E37A-480A-B814-29F55F024463}">
      <dgm:prSet/>
      <dgm:spPr/>
      <dgm:t>
        <a:bodyPr/>
        <a:lstStyle/>
        <a:p>
          <a:endParaRPr lang="tr-TR" sz="1200"/>
        </a:p>
      </dgm:t>
    </dgm:pt>
    <dgm:pt modelId="{BFD0FCF8-B58F-43CA-B180-781DDCFB76D1}">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802.11b</a:t>
          </a:r>
          <a:br>
            <a:rPr lang="tr-TR" sz="1200" b="1">
              <a:latin typeface="Times New Roman" pitchFamily="18" charset="0"/>
              <a:cs typeface="Times New Roman" pitchFamily="18" charset="0"/>
            </a:rPr>
          </a:br>
          <a:r>
            <a:rPr lang="tr-TR" sz="1200" b="1">
              <a:latin typeface="Times New Roman" pitchFamily="18" charset="0"/>
              <a:cs typeface="Times New Roman" pitchFamily="18" charset="0"/>
            </a:rPr>
            <a:t>11 Mbit/s</a:t>
          </a:r>
        </a:p>
      </dgm:t>
    </dgm:pt>
    <dgm:pt modelId="{18F199CE-C68F-4680-ADCF-E51328DA4495}" type="parTrans" cxnId="{2BAEFC12-377C-4539-8100-E22BE29E878A}">
      <dgm:prSet/>
      <dgm:spPr>
        <a:solidFill>
          <a:srgbClr val="0070C0"/>
        </a:solidFill>
        <a:ln>
          <a:solidFill>
            <a:srgbClr val="0000FF"/>
          </a:solidFill>
        </a:ln>
      </dgm:spPr>
      <dgm:t>
        <a:bodyPr/>
        <a:lstStyle/>
        <a:p>
          <a:endParaRPr lang="tr-TR" sz="1200"/>
        </a:p>
      </dgm:t>
    </dgm:pt>
    <dgm:pt modelId="{FC0627EE-8688-45EA-BA20-38543C2AC5BA}" type="sibTrans" cxnId="{2BAEFC12-377C-4539-8100-E22BE29E878A}">
      <dgm:prSet/>
      <dgm:spPr/>
      <dgm:t>
        <a:bodyPr/>
        <a:lstStyle/>
        <a:p>
          <a:endParaRPr lang="tr-TR" sz="1200"/>
        </a:p>
      </dgm:t>
    </dgm:pt>
    <dgm:pt modelId="{40FF9BC7-106A-4B63-BD49-26A80998B3ED}">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802.11g</a:t>
          </a:r>
          <a:br>
            <a:rPr lang="tr-TR" sz="1200" b="1">
              <a:latin typeface="Times New Roman" pitchFamily="18" charset="0"/>
              <a:cs typeface="Times New Roman" pitchFamily="18" charset="0"/>
            </a:rPr>
          </a:br>
          <a:r>
            <a:rPr lang="tr-TR" sz="1200" b="1">
              <a:latin typeface="Times New Roman" pitchFamily="18" charset="0"/>
              <a:cs typeface="Times New Roman" pitchFamily="18" charset="0"/>
            </a:rPr>
            <a:t>54 Mbit/s</a:t>
          </a:r>
        </a:p>
      </dgm:t>
    </dgm:pt>
    <dgm:pt modelId="{C5ACFE7E-C9EF-4A50-A5D6-89703F10E70B}" type="parTrans" cxnId="{E249521A-B59C-442E-9F61-FA52D28508FF}">
      <dgm:prSet/>
      <dgm:spPr>
        <a:solidFill>
          <a:srgbClr val="0070C0"/>
        </a:solidFill>
        <a:ln>
          <a:solidFill>
            <a:srgbClr val="0000FF"/>
          </a:solidFill>
        </a:ln>
      </dgm:spPr>
      <dgm:t>
        <a:bodyPr/>
        <a:lstStyle/>
        <a:p>
          <a:endParaRPr lang="tr-TR" sz="1200"/>
        </a:p>
      </dgm:t>
    </dgm:pt>
    <dgm:pt modelId="{BBDF2943-ADF8-4D80-95C5-92807ABCDCC5}" type="sibTrans" cxnId="{E249521A-B59C-442E-9F61-FA52D28508FF}">
      <dgm:prSet/>
      <dgm:spPr/>
      <dgm:t>
        <a:bodyPr/>
        <a:lstStyle/>
        <a:p>
          <a:endParaRPr lang="tr-TR" sz="1200"/>
        </a:p>
      </dgm:t>
    </dgm:pt>
    <dgm:pt modelId="{E01CF8B1-60EB-4E23-AF77-36C192A10D39}">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802.15.1</a:t>
          </a:r>
          <a:br>
            <a:rPr lang="tr-TR" sz="1200" b="1">
              <a:latin typeface="Times New Roman" pitchFamily="18" charset="0"/>
              <a:cs typeface="Times New Roman" pitchFamily="18" charset="0"/>
            </a:rPr>
          </a:br>
          <a:r>
            <a:rPr lang="tr-TR" sz="1200" b="1">
              <a:latin typeface="Times New Roman" pitchFamily="18" charset="0"/>
              <a:cs typeface="Times New Roman" pitchFamily="18" charset="0"/>
            </a:rPr>
            <a:t>Bluetooth</a:t>
          </a:r>
        </a:p>
      </dgm:t>
    </dgm:pt>
    <dgm:pt modelId="{C7622C6A-D99A-4367-A1EF-BA9665F6666F}" type="parTrans" cxnId="{44061055-3300-4ABF-A643-B3434EE88F31}">
      <dgm:prSet/>
      <dgm:spPr>
        <a:solidFill>
          <a:srgbClr val="0070C0"/>
        </a:solidFill>
        <a:ln>
          <a:solidFill>
            <a:srgbClr val="0000FF"/>
          </a:solidFill>
        </a:ln>
      </dgm:spPr>
      <dgm:t>
        <a:bodyPr/>
        <a:lstStyle/>
        <a:p>
          <a:endParaRPr lang="tr-TR" sz="1200"/>
        </a:p>
      </dgm:t>
    </dgm:pt>
    <dgm:pt modelId="{8E8C34E2-451C-4A58-AE1B-C8697D37ABB8}" type="sibTrans" cxnId="{44061055-3300-4ABF-A643-B3434EE88F31}">
      <dgm:prSet/>
      <dgm:spPr/>
      <dgm:t>
        <a:bodyPr/>
        <a:lstStyle/>
        <a:p>
          <a:endParaRPr lang="tr-TR" sz="1200"/>
        </a:p>
      </dgm:t>
    </dgm:pt>
    <dgm:pt modelId="{604A191E-975E-4598-9500-C586FF97BB56}">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802.15.3</a:t>
          </a:r>
        </a:p>
      </dgm:t>
    </dgm:pt>
    <dgm:pt modelId="{4929CC97-ADEB-4D23-8691-6AFF9AF81D95}" type="parTrans" cxnId="{1F613518-98BA-4886-B454-7FFCFFCDF09B}">
      <dgm:prSet/>
      <dgm:spPr>
        <a:solidFill>
          <a:srgbClr val="0070C0"/>
        </a:solidFill>
        <a:ln>
          <a:solidFill>
            <a:srgbClr val="0000FF"/>
          </a:solidFill>
        </a:ln>
      </dgm:spPr>
      <dgm:t>
        <a:bodyPr/>
        <a:lstStyle/>
        <a:p>
          <a:endParaRPr lang="tr-TR" sz="1200"/>
        </a:p>
      </dgm:t>
    </dgm:pt>
    <dgm:pt modelId="{711383E6-8103-4E09-9BC1-A86A26839E28}" type="sibTrans" cxnId="{1F613518-98BA-4886-B454-7FFCFFCDF09B}">
      <dgm:prSet/>
      <dgm:spPr/>
      <dgm:t>
        <a:bodyPr/>
        <a:lstStyle/>
        <a:p>
          <a:endParaRPr lang="tr-TR" sz="1200"/>
        </a:p>
      </dgm:t>
    </dgm:pt>
    <dgm:pt modelId="{786C9F61-9DF1-4043-8E52-4DDDBEE09AAD}">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802.15.4</a:t>
          </a:r>
          <a:br>
            <a:rPr lang="tr-TR" sz="1200" b="1">
              <a:latin typeface="Times New Roman" pitchFamily="18" charset="0"/>
              <a:cs typeface="Times New Roman" pitchFamily="18" charset="0"/>
            </a:rPr>
          </a:br>
          <a:r>
            <a:rPr lang="tr-TR" sz="1200" b="1">
              <a:latin typeface="Times New Roman" pitchFamily="18" charset="0"/>
              <a:cs typeface="Times New Roman" pitchFamily="18" charset="0"/>
            </a:rPr>
            <a:t>ZigBee</a:t>
          </a:r>
        </a:p>
      </dgm:t>
    </dgm:pt>
    <dgm:pt modelId="{FD786102-020E-414A-988A-23226403C6CE}" type="parTrans" cxnId="{CFFF12D1-7980-4B9E-9D36-CD34AB7C024F}">
      <dgm:prSet/>
      <dgm:spPr>
        <a:solidFill>
          <a:srgbClr val="0070C0"/>
        </a:solidFill>
        <a:ln>
          <a:solidFill>
            <a:srgbClr val="0000FF"/>
          </a:solidFill>
        </a:ln>
      </dgm:spPr>
      <dgm:t>
        <a:bodyPr/>
        <a:lstStyle/>
        <a:p>
          <a:endParaRPr lang="tr-TR" sz="1200"/>
        </a:p>
      </dgm:t>
    </dgm:pt>
    <dgm:pt modelId="{8A791E59-40A1-486E-A536-681E5117E3A3}" type="sibTrans" cxnId="{CFFF12D1-7980-4B9E-9D36-CD34AB7C024F}">
      <dgm:prSet/>
      <dgm:spPr/>
      <dgm:t>
        <a:bodyPr/>
        <a:lstStyle/>
        <a:p>
          <a:endParaRPr lang="tr-TR" sz="1200"/>
        </a:p>
      </dgm:t>
    </dgm:pt>
    <dgm:pt modelId="{F42FAF8F-D980-44D3-B417-8167A79EE45B}">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802.16d</a:t>
          </a:r>
          <a:br>
            <a:rPr lang="tr-TR" sz="1200" b="1">
              <a:latin typeface="Times New Roman" pitchFamily="18" charset="0"/>
              <a:cs typeface="Times New Roman" pitchFamily="18" charset="0"/>
            </a:rPr>
          </a:br>
          <a:r>
            <a:rPr lang="tr-TR" sz="1200" b="1">
              <a:latin typeface="Times New Roman" pitchFamily="18" charset="0"/>
              <a:cs typeface="Times New Roman" pitchFamily="18" charset="0"/>
            </a:rPr>
            <a:t>Sabit</a:t>
          </a:r>
        </a:p>
      </dgm:t>
    </dgm:pt>
    <dgm:pt modelId="{B94ECDE9-969E-4388-B90E-C13176C9BD12}" type="parTrans" cxnId="{CF423A65-DF21-4D75-829C-198F3C4F8F18}">
      <dgm:prSet/>
      <dgm:spPr>
        <a:solidFill>
          <a:srgbClr val="0070C0"/>
        </a:solidFill>
        <a:ln>
          <a:solidFill>
            <a:srgbClr val="0000FF"/>
          </a:solidFill>
        </a:ln>
      </dgm:spPr>
      <dgm:t>
        <a:bodyPr/>
        <a:lstStyle/>
        <a:p>
          <a:endParaRPr lang="tr-TR" sz="1200"/>
        </a:p>
      </dgm:t>
    </dgm:pt>
    <dgm:pt modelId="{9FED9591-DDD2-48B6-BAE1-EDD675F9B4DA}" type="sibTrans" cxnId="{CF423A65-DF21-4D75-829C-198F3C4F8F18}">
      <dgm:prSet/>
      <dgm:spPr/>
      <dgm:t>
        <a:bodyPr/>
        <a:lstStyle/>
        <a:p>
          <a:endParaRPr lang="tr-TR" sz="1200"/>
        </a:p>
      </dgm:t>
    </dgm:pt>
    <dgm:pt modelId="{47801B29-9A0B-47BF-BD7F-F306D0EF6B9B}">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802.16e</a:t>
          </a:r>
          <a:br>
            <a:rPr lang="tr-TR" sz="1200" b="1">
              <a:latin typeface="Times New Roman" pitchFamily="18" charset="0"/>
              <a:cs typeface="Times New Roman" pitchFamily="18" charset="0"/>
            </a:rPr>
          </a:br>
          <a:r>
            <a:rPr lang="tr-TR" sz="1200" b="1">
              <a:latin typeface="Times New Roman" pitchFamily="18" charset="0"/>
              <a:cs typeface="Times New Roman" pitchFamily="18" charset="0"/>
            </a:rPr>
            <a:t>Mobil</a:t>
          </a:r>
        </a:p>
      </dgm:t>
    </dgm:pt>
    <dgm:pt modelId="{DFAE6D56-0B5F-434C-B57D-5614D0DC0238}" type="parTrans" cxnId="{E70BEC11-B965-4C14-AF70-70187B648887}">
      <dgm:prSet/>
      <dgm:spPr>
        <a:solidFill>
          <a:srgbClr val="0070C0"/>
        </a:solidFill>
        <a:ln>
          <a:solidFill>
            <a:srgbClr val="0000FF"/>
          </a:solidFill>
        </a:ln>
      </dgm:spPr>
      <dgm:t>
        <a:bodyPr/>
        <a:lstStyle/>
        <a:p>
          <a:endParaRPr lang="tr-TR" sz="1200"/>
        </a:p>
      </dgm:t>
    </dgm:pt>
    <dgm:pt modelId="{C5ACDF0B-9360-48FF-A2AE-D39532CF981B}" type="sibTrans" cxnId="{E70BEC11-B965-4C14-AF70-70187B648887}">
      <dgm:prSet/>
      <dgm:spPr/>
      <dgm:t>
        <a:bodyPr/>
        <a:lstStyle/>
        <a:p>
          <a:endParaRPr lang="tr-TR" sz="1200"/>
        </a:p>
      </dgm:t>
    </dgm:pt>
    <dgm:pt modelId="{0DCAEFE8-BD7D-411D-AC4C-7915EA230F21}">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802.16j</a:t>
          </a:r>
        </a:p>
      </dgm:t>
    </dgm:pt>
    <dgm:pt modelId="{AFD831BA-CC21-4059-AFBD-5FEA6993E979}" type="parTrans" cxnId="{AC690B3C-CF4A-4F05-AECC-E2B7F95997A3}">
      <dgm:prSet/>
      <dgm:spPr>
        <a:solidFill>
          <a:srgbClr val="0070C0"/>
        </a:solidFill>
        <a:ln>
          <a:solidFill>
            <a:srgbClr val="0000FF"/>
          </a:solidFill>
        </a:ln>
      </dgm:spPr>
      <dgm:t>
        <a:bodyPr/>
        <a:lstStyle/>
        <a:p>
          <a:endParaRPr lang="tr-TR" sz="1200"/>
        </a:p>
      </dgm:t>
    </dgm:pt>
    <dgm:pt modelId="{8512742D-A0D3-405A-B5FF-89D9F1EF0634}" type="sibTrans" cxnId="{AC690B3C-CF4A-4F05-AECC-E2B7F95997A3}">
      <dgm:prSet/>
      <dgm:spPr/>
      <dgm:t>
        <a:bodyPr/>
        <a:lstStyle/>
        <a:p>
          <a:endParaRPr lang="tr-TR" sz="1200"/>
        </a:p>
      </dgm:t>
    </dgm:pt>
    <dgm:pt modelId="{AFA3CB00-2475-4068-9FD8-A11A499E9858}">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802.22.1</a:t>
          </a:r>
        </a:p>
      </dgm:t>
    </dgm:pt>
    <dgm:pt modelId="{EF606780-25F8-4ABA-89A2-48F9335F4EB8}" type="parTrans" cxnId="{2FA2E3EE-5824-4C18-9660-B0901A0595D9}">
      <dgm:prSet/>
      <dgm:spPr>
        <a:solidFill>
          <a:srgbClr val="0070C0"/>
        </a:solidFill>
        <a:ln>
          <a:solidFill>
            <a:srgbClr val="0000FF"/>
          </a:solidFill>
        </a:ln>
      </dgm:spPr>
      <dgm:t>
        <a:bodyPr/>
        <a:lstStyle/>
        <a:p>
          <a:endParaRPr lang="tr-TR" sz="1200"/>
        </a:p>
      </dgm:t>
    </dgm:pt>
    <dgm:pt modelId="{CCCB5164-194D-41EF-8853-5F4009EECE3C}" type="sibTrans" cxnId="{2FA2E3EE-5824-4C18-9660-B0901A0595D9}">
      <dgm:prSet/>
      <dgm:spPr/>
      <dgm:t>
        <a:bodyPr/>
        <a:lstStyle/>
        <a:p>
          <a:endParaRPr lang="tr-TR" sz="1200"/>
        </a:p>
      </dgm:t>
    </dgm:pt>
    <dgm:pt modelId="{71CB1BBA-2A0D-4712-8C26-A8D17A983F6C}">
      <dgm:prSet custT="1"/>
      <dgm:spPr>
        <a:solidFill>
          <a:srgbClr val="0070C0"/>
        </a:solidFill>
        <a:ln>
          <a:solidFill>
            <a:srgbClr val="0000FF"/>
          </a:solidFill>
        </a:ln>
      </dgm:spPr>
      <dgm:t>
        <a:bodyPr/>
        <a:lstStyle/>
        <a:p>
          <a:r>
            <a:rPr lang="tr-TR" sz="1200" b="1">
              <a:latin typeface="Times New Roman" pitchFamily="18" charset="0"/>
              <a:cs typeface="Times New Roman" pitchFamily="18" charset="0"/>
            </a:rPr>
            <a:t>802.22.2</a:t>
          </a:r>
        </a:p>
      </dgm:t>
    </dgm:pt>
    <dgm:pt modelId="{00407A9D-C461-4465-8451-1854F251B8A8}" type="parTrans" cxnId="{4ED2426F-ED9E-41EA-B340-580BE81B5B49}">
      <dgm:prSet/>
      <dgm:spPr>
        <a:solidFill>
          <a:srgbClr val="0070C0"/>
        </a:solidFill>
        <a:ln>
          <a:solidFill>
            <a:srgbClr val="0000FF"/>
          </a:solidFill>
        </a:ln>
      </dgm:spPr>
      <dgm:t>
        <a:bodyPr/>
        <a:lstStyle/>
        <a:p>
          <a:endParaRPr lang="tr-TR" sz="1200"/>
        </a:p>
      </dgm:t>
    </dgm:pt>
    <dgm:pt modelId="{0EFB3CB0-9466-4E3E-B682-4FF838D5EF2D}" type="sibTrans" cxnId="{4ED2426F-ED9E-41EA-B340-580BE81B5B49}">
      <dgm:prSet/>
      <dgm:spPr/>
      <dgm:t>
        <a:bodyPr/>
        <a:lstStyle/>
        <a:p>
          <a:endParaRPr lang="tr-TR" sz="1200"/>
        </a:p>
      </dgm:t>
    </dgm:pt>
    <dgm:pt modelId="{58F788EB-818E-4722-8CFF-9A6F473C2C07}" type="pres">
      <dgm:prSet presAssocID="{0DC4592F-C7F9-4DBA-9D71-C49F5A0CA359}" presName="hierChild1" presStyleCnt="0">
        <dgm:presLayoutVars>
          <dgm:orgChart val="1"/>
          <dgm:chPref val="1"/>
          <dgm:dir/>
          <dgm:animOne val="branch"/>
          <dgm:animLvl val="lvl"/>
          <dgm:resizeHandles/>
        </dgm:presLayoutVars>
      </dgm:prSet>
      <dgm:spPr/>
      <dgm:t>
        <a:bodyPr/>
        <a:lstStyle/>
        <a:p>
          <a:endParaRPr lang="tr-TR"/>
        </a:p>
      </dgm:t>
    </dgm:pt>
    <dgm:pt modelId="{669F2CB5-03D2-48EA-927D-53073B1A142C}" type="pres">
      <dgm:prSet presAssocID="{808D6563-F816-4608-8D49-FA20BDCD2431}" presName="hierRoot1" presStyleCnt="0">
        <dgm:presLayoutVars>
          <dgm:hierBranch val="init"/>
        </dgm:presLayoutVars>
      </dgm:prSet>
      <dgm:spPr/>
      <dgm:t>
        <a:bodyPr/>
        <a:lstStyle/>
        <a:p>
          <a:endParaRPr lang="tr-TR"/>
        </a:p>
      </dgm:t>
    </dgm:pt>
    <dgm:pt modelId="{6E0C6898-BA1A-4A19-8C50-A640F0236006}" type="pres">
      <dgm:prSet presAssocID="{808D6563-F816-4608-8D49-FA20BDCD2431}" presName="rootComposite1" presStyleCnt="0"/>
      <dgm:spPr/>
      <dgm:t>
        <a:bodyPr/>
        <a:lstStyle/>
        <a:p>
          <a:endParaRPr lang="tr-TR"/>
        </a:p>
      </dgm:t>
    </dgm:pt>
    <dgm:pt modelId="{B4D3ED84-3446-4DD0-A1CA-050320783A5E}" type="pres">
      <dgm:prSet presAssocID="{808D6563-F816-4608-8D49-FA20BDCD2431}" presName="rootText1" presStyleLbl="node0" presStyleIdx="0" presStyleCnt="1">
        <dgm:presLayoutVars>
          <dgm:chPref val="3"/>
        </dgm:presLayoutVars>
      </dgm:prSet>
      <dgm:spPr/>
      <dgm:t>
        <a:bodyPr/>
        <a:lstStyle/>
        <a:p>
          <a:endParaRPr lang="tr-TR"/>
        </a:p>
      </dgm:t>
    </dgm:pt>
    <dgm:pt modelId="{BBFC499B-F4B4-47EA-80D7-9EF8870B6D2E}" type="pres">
      <dgm:prSet presAssocID="{808D6563-F816-4608-8D49-FA20BDCD2431}" presName="rootConnector1" presStyleLbl="node1" presStyleIdx="0" presStyleCnt="0"/>
      <dgm:spPr/>
      <dgm:t>
        <a:bodyPr/>
        <a:lstStyle/>
        <a:p>
          <a:endParaRPr lang="tr-TR"/>
        </a:p>
      </dgm:t>
    </dgm:pt>
    <dgm:pt modelId="{E71CE275-A485-4A9D-8F74-AC7E55ED1C0A}" type="pres">
      <dgm:prSet presAssocID="{808D6563-F816-4608-8D49-FA20BDCD2431}" presName="hierChild2" presStyleCnt="0"/>
      <dgm:spPr/>
      <dgm:t>
        <a:bodyPr/>
        <a:lstStyle/>
        <a:p>
          <a:endParaRPr lang="tr-TR"/>
        </a:p>
      </dgm:t>
    </dgm:pt>
    <dgm:pt modelId="{8CDD969C-DDB6-4558-87F8-3680852F666B}" type="pres">
      <dgm:prSet presAssocID="{16E6616D-86F0-4D6B-816B-E642BF4647F1}" presName="Name37" presStyleLbl="parChTrans1D2" presStyleIdx="0" presStyleCnt="6"/>
      <dgm:spPr/>
      <dgm:t>
        <a:bodyPr/>
        <a:lstStyle/>
        <a:p>
          <a:endParaRPr lang="tr-TR"/>
        </a:p>
      </dgm:t>
    </dgm:pt>
    <dgm:pt modelId="{8EF864B8-314B-4EA4-967D-D94216AB8FA7}" type="pres">
      <dgm:prSet presAssocID="{EBE26C95-3A96-4A12-B7DA-A0829A6C2370}" presName="hierRoot2" presStyleCnt="0">
        <dgm:presLayoutVars>
          <dgm:hierBranch val="init"/>
        </dgm:presLayoutVars>
      </dgm:prSet>
      <dgm:spPr/>
      <dgm:t>
        <a:bodyPr/>
        <a:lstStyle/>
        <a:p>
          <a:endParaRPr lang="tr-TR"/>
        </a:p>
      </dgm:t>
    </dgm:pt>
    <dgm:pt modelId="{9300A947-F81F-4019-B13D-6E94678B9972}" type="pres">
      <dgm:prSet presAssocID="{EBE26C95-3A96-4A12-B7DA-A0829A6C2370}" presName="rootComposite" presStyleCnt="0"/>
      <dgm:spPr/>
      <dgm:t>
        <a:bodyPr/>
        <a:lstStyle/>
        <a:p>
          <a:endParaRPr lang="tr-TR"/>
        </a:p>
      </dgm:t>
    </dgm:pt>
    <dgm:pt modelId="{5880CE04-7CF0-4630-884E-C9197EB55EEC}" type="pres">
      <dgm:prSet presAssocID="{EBE26C95-3A96-4A12-B7DA-A0829A6C2370}" presName="rootText" presStyleLbl="node2" presStyleIdx="0" presStyleCnt="6">
        <dgm:presLayoutVars>
          <dgm:chPref val="3"/>
        </dgm:presLayoutVars>
      </dgm:prSet>
      <dgm:spPr/>
      <dgm:t>
        <a:bodyPr/>
        <a:lstStyle/>
        <a:p>
          <a:endParaRPr lang="tr-TR"/>
        </a:p>
      </dgm:t>
    </dgm:pt>
    <dgm:pt modelId="{FF3D75C4-1E38-4112-9679-D83E1BE3835B}" type="pres">
      <dgm:prSet presAssocID="{EBE26C95-3A96-4A12-B7DA-A0829A6C2370}" presName="rootConnector" presStyleLbl="node2" presStyleIdx="0" presStyleCnt="6"/>
      <dgm:spPr/>
      <dgm:t>
        <a:bodyPr/>
        <a:lstStyle/>
        <a:p>
          <a:endParaRPr lang="tr-TR"/>
        </a:p>
      </dgm:t>
    </dgm:pt>
    <dgm:pt modelId="{183ABB6B-3CE3-4C6B-8F8A-77ADF9A864B4}" type="pres">
      <dgm:prSet presAssocID="{EBE26C95-3A96-4A12-B7DA-A0829A6C2370}" presName="hierChild4" presStyleCnt="0"/>
      <dgm:spPr/>
      <dgm:t>
        <a:bodyPr/>
        <a:lstStyle/>
        <a:p>
          <a:endParaRPr lang="tr-TR"/>
        </a:p>
      </dgm:t>
    </dgm:pt>
    <dgm:pt modelId="{C762F7EE-DC44-41D3-BA74-109CDF78E0E3}" type="pres">
      <dgm:prSet presAssocID="{18F199CE-C68F-4680-ADCF-E51328DA4495}" presName="Name37" presStyleLbl="parChTrans1D3" presStyleIdx="0" presStyleCnt="11"/>
      <dgm:spPr/>
      <dgm:t>
        <a:bodyPr/>
        <a:lstStyle/>
        <a:p>
          <a:endParaRPr lang="tr-TR"/>
        </a:p>
      </dgm:t>
    </dgm:pt>
    <dgm:pt modelId="{3675044F-E0DB-4C83-BB55-8C3F9F253BF9}" type="pres">
      <dgm:prSet presAssocID="{BFD0FCF8-B58F-43CA-B180-781DDCFB76D1}" presName="hierRoot2" presStyleCnt="0">
        <dgm:presLayoutVars>
          <dgm:hierBranch val="init"/>
        </dgm:presLayoutVars>
      </dgm:prSet>
      <dgm:spPr/>
      <dgm:t>
        <a:bodyPr/>
        <a:lstStyle/>
        <a:p>
          <a:endParaRPr lang="tr-TR"/>
        </a:p>
      </dgm:t>
    </dgm:pt>
    <dgm:pt modelId="{253B7BD1-BB07-4C58-8FB7-9CB97C7BB26D}" type="pres">
      <dgm:prSet presAssocID="{BFD0FCF8-B58F-43CA-B180-781DDCFB76D1}" presName="rootComposite" presStyleCnt="0"/>
      <dgm:spPr/>
      <dgm:t>
        <a:bodyPr/>
        <a:lstStyle/>
        <a:p>
          <a:endParaRPr lang="tr-TR"/>
        </a:p>
      </dgm:t>
    </dgm:pt>
    <dgm:pt modelId="{3A59100A-7CC5-4D24-9685-B86AF6A6600F}" type="pres">
      <dgm:prSet presAssocID="{BFD0FCF8-B58F-43CA-B180-781DDCFB76D1}" presName="rootText" presStyleLbl="node3" presStyleIdx="0" presStyleCnt="11">
        <dgm:presLayoutVars>
          <dgm:chPref val="3"/>
        </dgm:presLayoutVars>
      </dgm:prSet>
      <dgm:spPr/>
      <dgm:t>
        <a:bodyPr/>
        <a:lstStyle/>
        <a:p>
          <a:endParaRPr lang="tr-TR"/>
        </a:p>
      </dgm:t>
    </dgm:pt>
    <dgm:pt modelId="{19F1CE44-658D-461A-8554-7C6765B5133E}" type="pres">
      <dgm:prSet presAssocID="{BFD0FCF8-B58F-43CA-B180-781DDCFB76D1}" presName="rootConnector" presStyleLbl="node3" presStyleIdx="0" presStyleCnt="11"/>
      <dgm:spPr/>
      <dgm:t>
        <a:bodyPr/>
        <a:lstStyle/>
        <a:p>
          <a:endParaRPr lang="tr-TR"/>
        </a:p>
      </dgm:t>
    </dgm:pt>
    <dgm:pt modelId="{060B2818-9968-4B3C-88D1-D088EA0736D7}" type="pres">
      <dgm:prSet presAssocID="{BFD0FCF8-B58F-43CA-B180-781DDCFB76D1}" presName="hierChild4" presStyleCnt="0"/>
      <dgm:spPr/>
      <dgm:t>
        <a:bodyPr/>
        <a:lstStyle/>
        <a:p>
          <a:endParaRPr lang="tr-TR"/>
        </a:p>
      </dgm:t>
    </dgm:pt>
    <dgm:pt modelId="{B7A3D38F-802B-40D1-9EB6-665116EBD58B}" type="pres">
      <dgm:prSet presAssocID="{BFD0FCF8-B58F-43CA-B180-781DDCFB76D1}" presName="hierChild5" presStyleCnt="0"/>
      <dgm:spPr/>
      <dgm:t>
        <a:bodyPr/>
        <a:lstStyle/>
        <a:p>
          <a:endParaRPr lang="tr-TR"/>
        </a:p>
      </dgm:t>
    </dgm:pt>
    <dgm:pt modelId="{65C1CAA2-283C-4770-A9DE-5A577E29C1A5}" type="pres">
      <dgm:prSet presAssocID="{C5ACFE7E-C9EF-4A50-A5D6-89703F10E70B}" presName="Name37" presStyleLbl="parChTrans1D3" presStyleIdx="1" presStyleCnt="11"/>
      <dgm:spPr/>
      <dgm:t>
        <a:bodyPr/>
        <a:lstStyle/>
        <a:p>
          <a:endParaRPr lang="tr-TR"/>
        </a:p>
      </dgm:t>
    </dgm:pt>
    <dgm:pt modelId="{02D8107F-77AC-42BB-91D0-7F0661BF8C1C}" type="pres">
      <dgm:prSet presAssocID="{40FF9BC7-106A-4B63-BD49-26A80998B3ED}" presName="hierRoot2" presStyleCnt="0">
        <dgm:presLayoutVars>
          <dgm:hierBranch val="init"/>
        </dgm:presLayoutVars>
      </dgm:prSet>
      <dgm:spPr/>
      <dgm:t>
        <a:bodyPr/>
        <a:lstStyle/>
        <a:p>
          <a:endParaRPr lang="tr-TR"/>
        </a:p>
      </dgm:t>
    </dgm:pt>
    <dgm:pt modelId="{63FB0857-F7F1-4241-8E84-96BE4D84D35B}" type="pres">
      <dgm:prSet presAssocID="{40FF9BC7-106A-4B63-BD49-26A80998B3ED}" presName="rootComposite" presStyleCnt="0"/>
      <dgm:spPr/>
      <dgm:t>
        <a:bodyPr/>
        <a:lstStyle/>
        <a:p>
          <a:endParaRPr lang="tr-TR"/>
        </a:p>
      </dgm:t>
    </dgm:pt>
    <dgm:pt modelId="{D6CCA2D8-4E14-4F71-AFCB-3C607DEA653D}" type="pres">
      <dgm:prSet presAssocID="{40FF9BC7-106A-4B63-BD49-26A80998B3ED}" presName="rootText" presStyleLbl="node3" presStyleIdx="1" presStyleCnt="11">
        <dgm:presLayoutVars>
          <dgm:chPref val="3"/>
        </dgm:presLayoutVars>
      </dgm:prSet>
      <dgm:spPr/>
      <dgm:t>
        <a:bodyPr/>
        <a:lstStyle/>
        <a:p>
          <a:endParaRPr lang="tr-TR"/>
        </a:p>
      </dgm:t>
    </dgm:pt>
    <dgm:pt modelId="{F4CDF52D-FDC4-43CE-AB6E-A007C37CF9D2}" type="pres">
      <dgm:prSet presAssocID="{40FF9BC7-106A-4B63-BD49-26A80998B3ED}" presName="rootConnector" presStyleLbl="node3" presStyleIdx="1" presStyleCnt="11"/>
      <dgm:spPr/>
      <dgm:t>
        <a:bodyPr/>
        <a:lstStyle/>
        <a:p>
          <a:endParaRPr lang="tr-TR"/>
        </a:p>
      </dgm:t>
    </dgm:pt>
    <dgm:pt modelId="{EFBDA929-C8E2-4B56-8FEC-6737DD4C5108}" type="pres">
      <dgm:prSet presAssocID="{40FF9BC7-106A-4B63-BD49-26A80998B3ED}" presName="hierChild4" presStyleCnt="0"/>
      <dgm:spPr/>
      <dgm:t>
        <a:bodyPr/>
        <a:lstStyle/>
        <a:p>
          <a:endParaRPr lang="tr-TR"/>
        </a:p>
      </dgm:t>
    </dgm:pt>
    <dgm:pt modelId="{F4CD2869-596E-4D64-A94E-E7218422C79F}" type="pres">
      <dgm:prSet presAssocID="{40FF9BC7-106A-4B63-BD49-26A80998B3ED}" presName="hierChild5" presStyleCnt="0"/>
      <dgm:spPr/>
      <dgm:t>
        <a:bodyPr/>
        <a:lstStyle/>
        <a:p>
          <a:endParaRPr lang="tr-TR"/>
        </a:p>
      </dgm:t>
    </dgm:pt>
    <dgm:pt modelId="{967F5D6C-537A-40D3-A831-8539FF52329A}" type="pres">
      <dgm:prSet presAssocID="{30CDCB7F-70C7-4FC1-AA68-F067FAF31A8A}" presName="Name37" presStyleLbl="parChTrans1D3" presStyleIdx="2" presStyleCnt="11"/>
      <dgm:spPr/>
      <dgm:t>
        <a:bodyPr/>
        <a:lstStyle/>
        <a:p>
          <a:endParaRPr lang="tr-TR"/>
        </a:p>
      </dgm:t>
    </dgm:pt>
    <dgm:pt modelId="{F2846E09-5D96-4D58-A83F-3C8032E102AE}" type="pres">
      <dgm:prSet presAssocID="{4B3246B8-618B-4F63-9B6D-8689E3D5EC76}" presName="hierRoot2" presStyleCnt="0">
        <dgm:presLayoutVars>
          <dgm:hierBranch val="init"/>
        </dgm:presLayoutVars>
      </dgm:prSet>
      <dgm:spPr/>
      <dgm:t>
        <a:bodyPr/>
        <a:lstStyle/>
        <a:p>
          <a:endParaRPr lang="tr-TR"/>
        </a:p>
      </dgm:t>
    </dgm:pt>
    <dgm:pt modelId="{638204F3-2813-4E8D-9674-7F3B37FC8C04}" type="pres">
      <dgm:prSet presAssocID="{4B3246B8-618B-4F63-9B6D-8689E3D5EC76}" presName="rootComposite" presStyleCnt="0"/>
      <dgm:spPr/>
      <dgm:t>
        <a:bodyPr/>
        <a:lstStyle/>
        <a:p>
          <a:endParaRPr lang="tr-TR"/>
        </a:p>
      </dgm:t>
    </dgm:pt>
    <dgm:pt modelId="{6FDB7AD5-0A54-46E2-A893-276C0D78A3C2}" type="pres">
      <dgm:prSet presAssocID="{4B3246B8-618B-4F63-9B6D-8689E3D5EC76}" presName="rootText" presStyleLbl="node3" presStyleIdx="2" presStyleCnt="11">
        <dgm:presLayoutVars>
          <dgm:chPref val="3"/>
        </dgm:presLayoutVars>
      </dgm:prSet>
      <dgm:spPr/>
      <dgm:t>
        <a:bodyPr/>
        <a:lstStyle/>
        <a:p>
          <a:endParaRPr lang="tr-TR"/>
        </a:p>
      </dgm:t>
    </dgm:pt>
    <dgm:pt modelId="{8D8D7249-5B2F-4E16-A5BF-04C9F288380B}" type="pres">
      <dgm:prSet presAssocID="{4B3246B8-618B-4F63-9B6D-8689E3D5EC76}" presName="rootConnector" presStyleLbl="node3" presStyleIdx="2" presStyleCnt="11"/>
      <dgm:spPr/>
      <dgm:t>
        <a:bodyPr/>
        <a:lstStyle/>
        <a:p>
          <a:endParaRPr lang="tr-TR"/>
        </a:p>
      </dgm:t>
    </dgm:pt>
    <dgm:pt modelId="{6B10C8E8-21BE-42E3-8644-F92E8A1B07FF}" type="pres">
      <dgm:prSet presAssocID="{4B3246B8-618B-4F63-9B6D-8689E3D5EC76}" presName="hierChild4" presStyleCnt="0"/>
      <dgm:spPr/>
      <dgm:t>
        <a:bodyPr/>
        <a:lstStyle/>
        <a:p>
          <a:endParaRPr lang="tr-TR"/>
        </a:p>
      </dgm:t>
    </dgm:pt>
    <dgm:pt modelId="{6769216F-9854-4742-B928-2B88DF794C25}" type="pres">
      <dgm:prSet presAssocID="{4B3246B8-618B-4F63-9B6D-8689E3D5EC76}" presName="hierChild5" presStyleCnt="0"/>
      <dgm:spPr/>
      <dgm:t>
        <a:bodyPr/>
        <a:lstStyle/>
        <a:p>
          <a:endParaRPr lang="tr-TR"/>
        </a:p>
      </dgm:t>
    </dgm:pt>
    <dgm:pt modelId="{6EF21B46-9635-45CD-900E-8432CD211C35}" type="pres">
      <dgm:prSet presAssocID="{EBE26C95-3A96-4A12-B7DA-A0829A6C2370}" presName="hierChild5" presStyleCnt="0"/>
      <dgm:spPr/>
      <dgm:t>
        <a:bodyPr/>
        <a:lstStyle/>
        <a:p>
          <a:endParaRPr lang="tr-TR"/>
        </a:p>
      </dgm:t>
    </dgm:pt>
    <dgm:pt modelId="{2E87ADFC-27AA-4AAA-9168-2A2E1DF6E155}" type="pres">
      <dgm:prSet presAssocID="{074CDEDD-DC2A-427E-9911-7F1DF35EE150}" presName="Name37" presStyleLbl="parChTrans1D2" presStyleIdx="1" presStyleCnt="6"/>
      <dgm:spPr/>
      <dgm:t>
        <a:bodyPr/>
        <a:lstStyle/>
        <a:p>
          <a:endParaRPr lang="tr-TR"/>
        </a:p>
      </dgm:t>
    </dgm:pt>
    <dgm:pt modelId="{39412CE1-48BE-406C-A765-D153EB699275}" type="pres">
      <dgm:prSet presAssocID="{436A27CB-56C5-40A6-8DD1-1B178F4C3846}" presName="hierRoot2" presStyleCnt="0">
        <dgm:presLayoutVars>
          <dgm:hierBranch val="init"/>
        </dgm:presLayoutVars>
      </dgm:prSet>
      <dgm:spPr/>
      <dgm:t>
        <a:bodyPr/>
        <a:lstStyle/>
        <a:p>
          <a:endParaRPr lang="tr-TR"/>
        </a:p>
      </dgm:t>
    </dgm:pt>
    <dgm:pt modelId="{2C0440B8-4FF4-4008-A1D9-79E2B81EC3DB}" type="pres">
      <dgm:prSet presAssocID="{436A27CB-56C5-40A6-8DD1-1B178F4C3846}" presName="rootComposite" presStyleCnt="0"/>
      <dgm:spPr/>
      <dgm:t>
        <a:bodyPr/>
        <a:lstStyle/>
        <a:p>
          <a:endParaRPr lang="tr-TR"/>
        </a:p>
      </dgm:t>
    </dgm:pt>
    <dgm:pt modelId="{B7590F27-9C6A-4B9E-910F-58678344B093}" type="pres">
      <dgm:prSet presAssocID="{436A27CB-56C5-40A6-8DD1-1B178F4C3846}" presName="rootText" presStyleLbl="node2" presStyleIdx="1" presStyleCnt="6">
        <dgm:presLayoutVars>
          <dgm:chPref val="3"/>
        </dgm:presLayoutVars>
      </dgm:prSet>
      <dgm:spPr/>
      <dgm:t>
        <a:bodyPr/>
        <a:lstStyle/>
        <a:p>
          <a:endParaRPr lang="tr-TR"/>
        </a:p>
      </dgm:t>
    </dgm:pt>
    <dgm:pt modelId="{492F5AA1-C8CD-4575-8897-10D855AAF552}" type="pres">
      <dgm:prSet presAssocID="{436A27CB-56C5-40A6-8DD1-1B178F4C3846}" presName="rootConnector" presStyleLbl="node2" presStyleIdx="1" presStyleCnt="6"/>
      <dgm:spPr/>
      <dgm:t>
        <a:bodyPr/>
        <a:lstStyle/>
        <a:p>
          <a:endParaRPr lang="tr-TR"/>
        </a:p>
      </dgm:t>
    </dgm:pt>
    <dgm:pt modelId="{E45A4030-22AE-47DE-949B-0F1D3C5BFFD9}" type="pres">
      <dgm:prSet presAssocID="{436A27CB-56C5-40A6-8DD1-1B178F4C3846}" presName="hierChild4" presStyleCnt="0"/>
      <dgm:spPr/>
      <dgm:t>
        <a:bodyPr/>
        <a:lstStyle/>
        <a:p>
          <a:endParaRPr lang="tr-TR"/>
        </a:p>
      </dgm:t>
    </dgm:pt>
    <dgm:pt modelId="{E50E8EE7-77A5-4DFD-85CD-75B6224DF74F}" type="pres">
      <dgm:prSet presAssocID="{C7622C6A-D99A-4367-A1EF-BA9665F6666F}" presName="Name37" presStyleLbl="parChTrans1D3" presStyleIdx="3" presStyleCnt="11"/>
      <dgm:spPr/>
      <dgm:t>
        <a:bodyPr/>
        <a:lstStyle/>
        <a:p>
          <a:endParaRPr lang="tr-TR"/>
        </a:p>
      </dgm:t>
    </dgm:pt>
    <dgm:pt modelId="{296DEE15-7780-46A3-A84B-6E27A7F058DA}" type="pres">
      <dgm:prSet presAssocID="{E01CF8B1-60EB-4E23-AF77-36C192A10D39}" presName="hierRoot2" presStyleCnt="0">
        <dgm:presLayoutVars>
          <dgm:hierBranch val="init"/>
        </dgm:presLayoutVars>
      </dgm:prSet>
      <dgm:spPr/>
      <dgm:t>
        <a:bodyPr/>
        <a:lstStyle/>
        <a:p>
          <a:endParaRPr lang="tr-TR"/>
        </a:p>
      </dgm:t>
    </dgm:pt>
    <dgm:pt modelId="{7F8A9133-7D9B-4317-9410-4E08EF92DC05}" type="pres">
      <dgm:prSet presAssocID="{E01CF8B1-60EB-4E23-AF77-36C192A10D39}" presName="rootComposite" presStyleCnt="0"/>
      <dgm:spPr/>
      <dgm:t>
        <a:bodyPr/>
        <a:lstStyle/>
        <a:p>
          <a:endParaRPr lang="tr-TR"/>
        </a:p>
      </dgm:t>
    </dgm:pt>
    <dgm:pt modelId="{301AC148-9950-456F-9A70-E504F54FEC57}" type="pres">
      <dgm:prSet presAssocID="{E01CF8B1-60EB-4E23-AF77-36C192A10D39}" presName="rootText" presStyleLbl="node3" presStyleIdx="3" presStyleCnt="11">
        <dgm:presLayoutVars>
          <dgm:chPref val="3"/>
        </dgm:presLayoutVars>
      </dgm:prSet>
      <dgm:spPr/>
      <dgm:t>
        <a:bodyPr/>
        <a:lstStyle/>
        <a:p>
          <a:endParaRPr lang="tr-TR"/>
        </a:p>
      </dgm:t>
    </dgm:pt>
    <dgm:pt modelId="{19BF612E-FD28-459C-98CF-95463BAFF165}" type="pres">
      <dgm:prSet presAssocID="{E01CF8B1-60EB-4E23-AF77-36C192A10D39}" presName="rootConnector" presStyleLbl="node3" presStyleIdx="3" presStyleCnt="11"/>
      <dgm:spPr/>
      <dgm:t>
        <a:bodyPr/>
        <a:lstStyle/>
        <a:p>
          <a:endParaRPr lang="tr-TR"/>
        </a:p>
      </dgm:t>
    </dgm:pt>
    <dgm:pt modelId="{39FBECD1-14DD-421C-A23A-CE70D427BEC0}" type="pres">
      <dgm:prSet presAssocID="{E01CF8B1-60EB-4E23-AF77-36C192A10D39}" presName="hierChild4" presStyleCnt="0"/>
      <dgm:spPr/>
      <dgm:t>
        <a:bodyPr/>
        <a:lstStyle/>
        <a:p>
          <a:endParaRPr lang="tr-TR"/>
        </a:p>
      </dgm:t>
    </dgm:pt>
    <dgm:pt modelId="{C1449106-8E94-4612-99E3-AD032E671D96}" type="pres">
      <dgm:prSet presAssocID="{E01CF8B1-60EB-4E23-AF77-36C192A10D39}" presName="hierChild5" presStyleCnt="0"/>
      <dgm:spPr/>
      <dgm:t>
        <a:bodyPr/>
        <a:lstStyle/>
        <a:p>
          <a:endParaRPr lang="tr-TR"/>
        </a:p>
      </dgm:t>
    </dgm:pt>
    <dgm:pt modelId="{45FB81B3-0360-4198-8FBB-092BBC12ED22}" type="pres">
      <dgm:prSet presAssocID="{4929CC97-ADEB-4D23-8691-6AFF9AF81D95}" presName="Name37" presStyleLbl="parChTrans1D3" presStyleIdx="4" presStyleCnt="11"/>
      <dgm:spPr/>
      <dgm:t>
        <a:bodyPr/>
        <a:lstStyle/>
        <a:p>
          <a:endParaRPr lang="tr-TR"/>
        </a:p>
      </dgm:t>
    </dgm:pt>
    <dgm:pt modelId="{101BB532-8FC5-4B34-9AFE-056F183A0046}" type="pres">
      <dgm:prSet presAssocID="{604A191E-975E-4598-9500-C586FF97BB56}" presName="hierRoot2" presStyleCnt="0">
        <dgm:presLayoutVars>
          <dgm:hierBranch val="init"/>
        </dgm:presLayoutVars>
      </dgm:prSet>
      <dgm:spPr/>
      <dgm:t>
        <a:bodyPr/>
        <a:lstStyle/>
        <a:p>
          <a:endParaRPr lang="tr-TR"/>
        </a:p>
      </dgm:t>
    </dgm:pt>
    <dgm:pt modelId="{76203EC1-72A5-4AEE-8082-0B46B0414805}" type="pres">
      <dgm:prSet presAssocID="{604A191E-975E-4598-9500-C586FF97BB56}" presName="rootComposite" presStyleCnt="0"/>
      <dgm:spPr/>
      <dgm:t>
        <a:bodyPr/>
        <a:lstStyle/>
        <a:p>
          <a:endParaRPr lang="tr-TR"/>
        </a:p>
      </dgm:t>
    </dgm:pt>
    <dgm:pt modelId="{1CEFE1D0-FECE-4C27-A313-4D29258F8C3C}" type="pres">
      <dgm:prSet presAssocID="{604A191E-975E-4598-9500-C586FF97BB56}" presName="rootText" presStyleLbl="node3" presStyleIdx="4" presStyleCnt="11">
        <dgm:presLayoutVars>
          <dgm:chPref val="3"/>
        </dgm:presLayoutVars>
      </dgm:prSet>
      <dgm:spPr/>
      <dgm:t>
        <a:bodyPr/>
        <a:lstStyle/>
        <a:p>
          <a:endParaRPr lang="tr-TR"/>
        </a:p>
      </dgm:t>
    </dgm:pt>
    <dgm:pt modelId="{C8A49D8E-3A3B-4310-ABEF-37D6D9FEBE65}" type="pres">
      <dgm:prSet presAssocID="{604A191E-975E-4598-9500-C586FF97BB56}" presName="rootConnector" presStyleLbl="node3" presStyleIdx="4" presStyleCnt="11"/>
      <dgm:spPr/>
      <dgm:t>
        <a:bodyPr/>
        <a:lstStyle/>
        <a:p>
          <a:endParaRPr lang="tr-TR"/>
        </a:p>
      </dgm:t>
    </dgm:pt>
    <dgm:pt modelId="{3A5CAE13-BA35-4F50-B453-4BF3673D1BF9}" type="pres">
      <dgm:prSet presAssocID="{604A191E-975E-4598-9500-C586FF97BB56}" presName="hierChild4" presStyleCnt="0"/>
      <dgm:spPr/>
      <dgm:t>
        <a:bodyPr/>
        <a:lstStyle/>
        <a:p>
          <a:endParaRPr lang="tr-TR"/>
        </a:p>
      </dgm:t>
    </dgm:pt>
    <dgm:pt modelId="{B9038794-BD99-48C6-9BAC-5B7824913178}" type="pres">
      <dgm:prSet presAssocID="{604A191E-975E-4598-9500-C586FF97BB56}" presName="hierChild5" presStyleCnt="0"/>
      <dgm:spPr/>
      <dgm:t>
        <a:bodyPr/>
        <a:lstStyle/>
        <a:p>
          <a:endParaRPr lang="tr-TR"/>
        </a:p>
      </dgm:t>
    </dgm:pt>
    <dgm:pt modelId="{8C1F944F-E286-4DD2-9910-C0AE434C9DCD}" type="pres">
      <dgm:prSet presAssocID="{FD786102-020E-414A-988A-23226403C6CE}" presName="Name37" presStyleLbl="parChTrans1D3" presStyleIdx="5" presStyleCnt="11"/>
      <dgm:spPr/>
      <dgm:t>
        <a:bodyPr/>
        <a:lstStyle/>
        <a:p>
          <a:endParaRPr lang="tr-TR"/>
        </a:p>
      </dgm:t>
    </dgm:pt>
    <dgm:pt modelId="{27379DC1-CE3B-4F24-B7E3-E3EC420CA6C3}" type="pres">
      <dgm:prSet presAssocID="{786C9F61-9DF1-4043-8E52-4DDDBEE09AAD}" presName="hierRoot2" presStyleCnt="0">
        <dgm:presLayoutVars>
          <dgm:hierBranch val="init"/>
        </dgm:presLayoutVars>
      </dgm:prSet>
      <dgm:spPr/>
      <dgm:t>
        <a:bodyPr/>
        <a:lstStyle/>
        <a:p>
          <a:endParaRPr lang="tr-TR"/>
        </a:p>
      </dgm:t>
    </dgm:pt>
    <dgm:pt modelId="{C7EFEC20-2895-479D-8EF9-880ACC029596}" type="pres">
      <dgm:prSet presAssocID="{786C9F61-9DF1-4043-8E52-4DDDBEE09AAD}" presName="rootComposite" presStyleCnt="0"/>
      <dgm:spPr/>
      <dgm:t>
        <a:bodyPr/>
        <a:lstStyle/>
        <a:p>
          <a:endParaRPr lang="tr-TR"/>
        </a:p>
      </dgm:t>
    </dgm:pt>
    <dgm:pt modelId="{D70F8EBD-EC24-4193-B092-4BC55119235D}" type="pres">
      <dgm:prSet presAssocID="{786C9F61-9DF1-4043-8E52-4DDDBEE09AAD}" presName="rootText" presStyleLbl="node3" presStyleIdx="5" presStyleCnt="11">
        <dgm:presLayoutVars>
          <dgm:chPref val="3"/>
        </dgm:presLayoutVars>
      </dgm:prSet>
      <dgm:spPr/>
      <dgm:t>
        <a:bodyPr/>
        <a:lstStyle/>
        <a:p>
          <a:endParaRPr lang="tr-TR"/>
        </a:p>
      </dgm:t>
    </dgm:pt>
    <dgm:pt modelId="{25ECA662-1701-440A-B2C5-1AA3DA9E0055}" type="pres">
      <dgm:prSet presAssocID="{786C9F61-9DF1-4043-8E52-4DDDBEE09AAD}" presName="rootConnector" presStyleLbl="node3" presStyleIdx="5" presStyleCnt="11"/>
      <dgm:spPr/>
      <dgm:t>
        <a:bodyPr/>
        <a:lstStyle/>
        <a:p>
          <a:endParaRPr lang="tr-TR"/>
        </a:p>
      </dgm:t>
    </dgm:pt>
    <dgm:pt modelId="{59FA50B8-3856-405D-A704-C7DCE5AB6E78}" type="pres">
      <dgm:prSet presAssocID="{786C9F61-9DF1-4043-8E52-4DDDBEE09AAD}" presName="hierChild4" presStyleCnt="0"/>
      <dgm:spPr/>
      <dgm:t>
        <a:bodyPr/>
        <a:lstStyle/>
        <a:p>
          <a:endParaRPr lang="tr-TR"/>
        </a:p>
      </dgm:t>
    </dgm:pt>
    <dgm:pt modelId="{87AB238C-34D0-41DC-9DB0-F52969BD91AD}" type="pres">
      <dgm:prSet presAssocID="{786C9F61-9DF1-4043-8E52-4DDDBEE09AAD}" presName="hierChild5" presStyleCnt="0"/>
      <dgm:spPr/>
      <dgm:t>
        <a:bodyPr/>
        <a:lstStyle/>
        <a:p>
          <a:endParaRPr lang="tr-TR"/>
        </a:p>
      </dgm:t>
    </dgm:pt>
    <dgm:pt modelId="{F7C4BA78-A85D-435B-978C-08FEFC7D6D44}" type="pres">
      <dgm:prSet presAssocID="{436A27CB-56C5-40A6-8DD1-1B178F4C3846}" presName="hierChild5" presStyleCnt="0"/>
      <dgm:spPr/>
      <dgm:t>
        <a:bodyPr/>
        <a:lstStyle/>
        <a:p>
          <a:endParaRPr lang="tr-TR"/>
        </a:p>
      </dgm:t>
    </dgm:pt>
    <dgm:pt modelId="{A4D18090-EA51-47ED-868F-33AEF1F97055}" type="pres">
      <dgm:prSet presAssocID="{B72C9AEC-7AB6-4BC7-8D52-82D0C33CD71A}" presName="Name37" presStyleLbl="parChTrans1D2" presStyleIdx="2" presStyleCnt="6"/>
      <dgm:spPr/>
      <dgm:t>
        <a:bodyPr/>
        <a:lstStyle/>
        <a:p>
          <a:endParaRPr lang="tr-TR"/>
        </a:p>
      </dgm:t>
    </dgm:pt>
    <dgm:pt modelId="{B0BE9C8D-951E-4A05-8455-D8EDBB5D1D13}" type="pres">
      <dgm:prSet presAssocID="{28757957-292B-40A2-AB39-4F17EA3758DD}" presName="hierRoot2" presStyleCnt="0">
        <dgm:presLayoutVars>
          <dgm:hierBranch val="init"/>
        </dgm:presLayoutVars>
      </dgm:prSet>
      <dgm:spPr/>
      <dgm:t>
        <a:bodyPr/>
        <a:lstStyle/>
        <a:p>
          <a:endParaRPr lang="tr-TR"/>
        </a:p>
      </dgm:t>
    </dgm:pt>
    <dgm:pt modelId="{C20153AB-9286-421D-9E44-F94C09051E86}" type="pres">
      <dgm:prSet presAssocID="{28757957-292B-40A2-AB39-4F17EA3758DD}" presName="rootComposite" presStyleCnt="0"/>
      <dgm:spPr/>
      <dgm:t>
        <a:bodyPr/>
        <a:lstStyle/>
        <a:p>
          <a:endParaRPr lang="tr-TR"/>
        </a:p>
      </dgm:t>
    </dgm:pt>
    <dgm:pt modelId="{FDE17BC0-E5EE-449B-9E87-F0BA279AE566}" type="pres">
      <dgm:prSet presAssocID="{28757957-292B-40A2-AB39-4F17EA3758DD}" presName="rootText" presStyleLbl="node2" presStyleIdx="2" presStyleCnt="6">
        <dgm:presLayoutVars>
          <dgm:chPref val="3"/>
        </dgm:presLayoutVars>
      </dgm:prSet>
      <dgm:spPr/>
      <dgm:t>
        <a:bodyPr/>
        <a:lstStyle/>
        <a:p>
          <a:endParaRPr lang="tr-TR"/>
        </a:p>
      </dgm:t>
    </dgm:pt>
    <dgm:pt modelId="{0F9F4D2B-46A8-40C7-AC6E-8A4DFEEE75C6}" type="pres">
      <dgm:prSet presAssocID="{28757957-292B-40A2-AB39-4F17EA3758DD}" presName="rootConnector" presStyleLbl="node2" presStyleIdx="2" presStyleCnt="6"/>
      <dgm:spPr/>
      <dgm:t>
        <a:bodyPr/>
        <a:lstStyle/>
        <a:p>
          <a:endParaRPr lang="tr-TR"/>
        </a:p>
      </dgm:t>
    </dgm:pt>
    <dgm:pt modelId="{D498B7A0-941C-438E-891A-8A3B3C9EAAEB}" type="pres">
      <dgm:prSet presAssocID="{28757957-292B-40A2-AB39-4F17EA3758DD}" presName="hierChild4" presStyleCnt="0"/>
      <dgm:spPr/>
      <dgm:t>
        <a:bodyPr/>
        <a:lstStyle/>
        <a:p>
          <a:endParaRPr lang="tr-TR"/>
        </a:p>
      </dgm:t>
    </dgm:pt>
    <dgm:pt modelId="{4FE577C1-04EA-4E68-947F-B452AB0A04B1}" type="pres">
      <dgm:prSet presAssocID="{B94ECDE9-969E-4388-B90E-C13176C9BD12}" presName="Name37" presStyleLbl="parChTrans1D3" presStyleIdx="6" presStyleCnt="11"/>
      <dgm:spPr/>
      <dgm:t>
        <a:bodyPr/>
        <a:lstStyle/>
        <a:p>
          <a:endParaRPr lang="tr-TR"/>
        </a:p>
      </dgm:t>
    </dgm:pt>
    <dgm:pt modelId="{5C16B24A-B93F-4C87-964C-6FDA1CAC1CB2}" type="pres">
      <dgm:prSet presAssocID="{F42FAF8F-D980-44D3-B417-8167A79EE45B}" presName="hierRoot2" presStyleCnt="0">
        <dgm:presLayoutVars>
          <dgm:hierBranch val="init"/>
        </dgm:presLayoutVars>
      </dgm:prSet>
      <dgm:spPr/>
      <dgm:t>
        <a:bodyPr/>
        <a:lstStyle/>
        <a:p>
          <a:endParaRPr lang="tr-TR"/>
        </a:p>
      </dgm:t>
    </dgm:pt>
    <dgm:pt modelId="{C7ACF84D-A9AB-4895-8062-891A78243308}" type="pres">
      <dgm:prSet presAssocID="{F42FAF8F-D980-44D3-B417-8167A79EE45B}" presName="rootComposite" presStyleCnt="0"/>
      <dgm:spPr/>
      <dgm:t>
        <a:bodyPr/>
        <a:lstStyle/>
        <a:p>
          <a:endParaRPr lang="tr-TR"/>
        </a:p>
      </dgm:t>
    </dgm:pt>
    <dgm:pt modelId="{02788EBB-1F29-4DD3-AEE1-2A7EC30BE6F6}" type="pres">
      <dgm:prSet presAssocID="{F42FAF8F-D980-44D3-B417-8167A79EE45B}" presName="rootText" presStyleLbl="node3" presStyleIdx="6" presStyleCnt="11">
        <dgm:presLayoutVars>
          <dgm:chPref val="3"/>
        </dgm:presLayoutVars>
      </dgm:prSet>
      <dgm:spPr/>
      <dgm:t>
        <a:bodyPr/>
        <a:lstStyle/>
        <a:p>
          <a:endParaRPr lang="tr-TR"/>
        </a:p>
      </dgm:t>
    </dgm:pt>
    <dgm:pt modelId="{B35A6E69-7D70-4BD0-8237-C45F063A1E6E}" type="pres">
      <dgm:prSet presAssocID="{F42FAF8F-D980-44D3-B417-8167A79EE45B}" presName="rootConnector" presStyleLbl="node3" presStyleIdx="6" presStyleCnt="11"/>
      <dgm:spPr/>
      <dgm:t>
        <a:bodyPr/>
        <a:lstStyle/>
        <a:p>
          <a:endParaRPr lang="tr-TR"/>
        </a:p>
      </dgm:t>
    </dgm:pt>
    <dgm:pt modelId="{54EC45E8-494F-4F9B-BD51-309B56DC835F}" type="pres">
      <dgm:prSet presAssocID="{F42FAF8F-D980-44D3-B417-8167A79EE45B}" presName="hierChild4" presStyleCnt="0"/>
      <dgm:spPr/>
      <dgm:t>
        <a:bodyPr/>
        <a:lstStyle/>
        <a:p>
          <a:endParaRPr lang="tr-TR"/>
        </a:p>
      </dgm:t>
    </dgm:pt>
    <dgm:pt modelId="{81186703-6B22-4FF1-855B-2D5DD43CA589}" type="pres">
      <dgm:prSet presAssocID="{F42FAF8F-D980-44D3-B417-8167A79EE45B}" presName="hierChild5" presStyleCnt="0"/>
      <dgm:spPr/>
      <dgm:t>
        <a:bodyPr/>
        <a:lstStyle/>
        <a:p>
          <a:endParaRPr lang="tr-TR"/>
        </a:p>
      </dgm:t>
    </dgm:pt>
    <dgm:pt modelId="{611D1CC8-3DE0-46F2-8BC0-39EEADA3D583}" type="pres">
      <dgm:prSet presAssocID="{DFAE6D56-0B5F-434C-B57D-5614D0DC0238}" presName="Name37" presStyleLbl="parChTrans1D3" presStyleIdx="7" presStyleCnt="11"/>
      <dgm:spPr/>
      <dgm:t>
        <a:bodyPr/>
        <a:lstStyle/>
        <a:p>
          <a:endParaRPr lang="tr-TR"/>
        </a:p>
      </dgm:t>
    </dgm:pt>
    <dgm:pt modelId="{94601681-4C25-419C-893F-EFDEB6BA8F65}" type="pres">
      <dgm:prSet presAssocID="{47801B29-9A0B-47BF-BD7F-F306D0EF6B9B}" presName="hierRoot2" presStyleCnt="0">
        <dgm:presLayoutVars>
          <dgm:hierBranch val="init"/>
        </dgm:presLayoutVars>
      </dgm:prSet>
      <dgm:spPr/>
      <dgm:t>
        <a:bodyPr/>
        <a:lstStyle/>
        <a:p>
          <a:endParaRPr lang="tr-TR"/>
        </a:p>
      </dgm:t>
    </dgm:pt>
    <dgm:pt modelId="{CE572C8E-8AAC-4980-A1A6-A79C4875CDE6}" type="pres">
      <dgm:prSet presAssocID="{47801B29-9A0B-47BF-BD7F-F306D0EF6B9B}" presName="rootComposite" presStyleCnt="0"/>
      <dgm:spPr/>
      <dgm:t>
        <a:bodyPr/>
        <a:lstStyle/>
        <a:p>
          <a:endParaRPr lang="tr-TR"/>
        </a:p>
      </dgm:t>
    </dgm:pt>
    <dgm:pt modelId="{577CFED3-7C69-41EE-A3B8-ECEBCF61626B}" type="pres">
      <dgm:prSet presAssocID="{47801B29-9A0B-47BF-BD7F-F306D0EF6B9B}" presName="rootText" presStyleLbl="node3" presStyleIdx="7" presStyleCnt="11">
        <dgm:presLayoutVars>
          <dgm:chPref val="3"/>
        </dgm:presLayoutVars>
      </dgm:prSet>
      <dgm:spPr/>
      <dgm:t>
        <a:bodyPr/>
        <a:lstStyle/>
        <a:p>
          <a:endParaRPr lang="tr-TR"/>
        </a:p>
      </dgm:t>
    </dgm:pt>
    <dgm:pt modelId="{FFB2FF41-EEAD-4D2B-B039-9C4F06E85E73}" type="pres">
      <dgm:prSet presAssocID="{47801B29-9A0B-47BF-BD7F-F306D0EF6B9B}" presName="rootConnector" presStyleLbl="node3" presStyleIdx="7" presStyleCnt="11"/>
      <dgm:spPr/>
      <dgm:t>
        <a:bodyPr/>
        <a:lstStyle/>
        <a:p>
          <a:endParaRPr lang="tr-TR"/>
        </a:p>
      </dgm:t>
    </dgm:pt>
    <dgm:pt modelId="{7F6279E1-6EC5-4EF6-93E5-CA920549CBA3}" type="pres">
      <dgm:prSet presAssocID="{47801B29-9A0B-47BF-BD7F-F306D0EF6B9B}" presName="hierChild4" presStyleCnt="0"/>
      <dgm:spPr/>
      <dgm:t>
        <a:bodyPr/>
        <a:lstStyle/>
        <a:p>
          <a:endParaRPr lang="tr-TR"/>
        </a:p>
      </dgm:t>
    </dgm:pt>
    <dgm:pt modelId="{E67C8749-7D0A-4BF1-B13B-2225B67397FD}" type="pres">
      <dgm:prSet presAssocID="{47801B29-9A0B-47BF-BD7F-F306D0EF6B9B}" presName="hierChild5" presStyleCnt="0"/>
      <dgm:spPr/>
      <dgm:t>
        <a:bodyPr/>
        <a:lstStyle/>
        <a:p>
          <a:endParaRPr lang="tr-TR"/>
        </a:p>
      </dgm:t>
    </dgm:pt>
    <dgm:pt modelId="{DD78E92C-7B33-4735-9227-6A3D8307865A}" type="pres">
      <dgm:prSet presAssocID="{AFD831BA-CC21-4059-AFBD-5FEA6993E979}" presName="Name37" presStyleLbl="parChTrans1D3" presStyleIdx="8" presStyleCnt="11"/>
      <dgm:spPr/>
      <dgm:t>
        <a:bodyPr/>
        <a:lstStyle/>
        <a:p>
          <a:endParaRPr lang="tr-TR"/>
        </a:p>
      </dgm:t>
    </dgm:pt>
    <dgm:pt modelId="{AF83695F-D63D-4E79-9EFB-1E19226EE688}" type="pres">
      <dgm:prSet presAssocID="{0DCAEFE8-BD7D-411D-AC4C-7915EA230F21}" presName="hierRoot2" presStyleCnt="0">
        <dgm:presLayoutVars>
          <dgm:hierBranch val="init"/>
        </dgm:presLayoutVars>
      </dgm:prSet>
      <dgm:spPr/>
      <dgm:t>
        <a:bodyPr/>
        <a:lstStyle/>
        <a:p>
          <a:endParaRPr lang="tr-TR"/>
        </a:p>
      </dgm:t>
    </dgm:pt>
    <dgm:pt modelId="{624F7E41-4F7A-4DCD-9F80-CE1D7E81EDB8}" type="pres">
      <dgm:prSet presAssocID="{0DCAEFE8-BD7D-411D-AC4C-7915EA230F21}" presName="rootComposite" presStyleCnt="0"/>
      <dgm:spPr/>
      <dgm:t>
        <a:bodyPr/>
        <a:lstStyle/>
        <a:p>
          <a:endParaRPr lang="tr-TR"/>
        </a:p>
      </dgm:t>
    </dgm:pt>
    <dgm:pt modelId="{8571154C-1AC5-41AC-9EAC-514274767927}" type="pres">
      <dgm:prSet presAssocID="{0DCAEFE8-BD7D-411D-AC4C-7915EA230F21}" presName="rootText" presStyleLbl="node3" presStyleIdx="8" presStyleCnt="11">
        <dgm:presLayoutVars>
          <dgm:chPref val="3"/>
        </dgm:presLayoutVars>
      </dgm:prSet>
      <dgm:spPr/>
      <dgm:t>
        <a:bodyPr/>
        <a:lstStyle/>
        <a:p>
          <a:endParaRPr lang="tr-TR"/>
        </a:p>
      </dgm:t>
    </dgm:pt>
    <dgm:pt modelId="{3EB6A82E-FF32-453D-9FDB-7914F7ABF1EC}" type="pres">
      <dgm:prSet presAssocID="{0DCAEFE8-BD7D-411D-AC4C-7915EA230F21}" presName="rootConnector" presStyleLbl="node3" presStyleIdx="8" presStyleCnt="11"/>
      <dgm:spPr/>
      <dgm:t>
        <a:bodyPr/>
        <a:lstStyle/>
        <a:p>
          <a:endParaRPr lang="tr-TR"/>
        </a:p>
      </dgm:t>
    </dgm:pt>
    <dgm:pt modelId="{A5EBF21C-A9B0-4EEA-9209-B8844F9A2DF0}" type="pres">
      <dgm:prSet presAssocID="{0DCAEFE8-BD7D-411D-AC4C-7915EA230F21}" presName="hierChild4" presStyleCnt="0"/>
      <dgm:spPr/>
      <dgm:t>
        <a:bodyPr/>
        <a:lstStyle/>
        <a:p>
          <a:endParaRPr lang="tr-TR"/>
        </a:p>
      </dgm:t>
    </dgm:pt>
    <dgm:pt modelId="{18825071-FEAD-4F77-9661-069C10E1EE53}" type="pres">
      <dgm:prSet presAssocID="{0DCAEFE8-BD7D-411D-AC4C-7915EA230F21}" presName="hierChild5" presStyleCnt="0"/>
      <dgm:spPr/>
      <dgm:t>
        <a:bodyPr/>
        <a:lstStyle/>
        <a:p>
          <a:endParaRPr lang="tr-TR"/>
        </a:p>
      </dgm:t>
    </dgm:pt>
    <dgm:pt modelId="{01D80C54-D90F-45EF-847C-AE6F031BD23A}" type="pres">
      <dgm:prSet presAssocID="{28757957-292B-40A2-AB39-4F17EA3758DD}" presName="hierChild5" presStyleCnt="0"/>
      <dgm:spPr/>
      <dgm:t>
        <a:bodyPr/>
        <a:lstStyle/>
        <a:p>
          <a:endParaRPr lang="tr-TR"/>
        </a:p>
      </dgm:t>
    </dgm:pt>
    <dgm:pt modelId="{D0A6EA7D-21DF-4ACD-B656-C4E74B2714C8}" type="pres">
      <dgm:prSet presAssocID="{E6EBF5A5-DF98-4848-94E2-51BB899ECC93}" presName="Name37" presStyleLbl="parChTrans1D2" presStyleIdx="3" presStyleCnt="6"/>
      <dgm:spPr/>
      <dgm:t>
        <a:bodyPr/>
        <a:lstStyle/>
        <a:p>
          <a:endParaRPr lang="tr-TR"/>
        </a:p>
      </dgm:t>
    </dgm:pt>
    <dgm:pt modelId="{34DC590B-79E7-4859-BB62-1853557A47FD}" type="pres">
      <dgm:prSet presAssocID="{A789F253-0125-402E-9DE7-FC4A5E38D059}" presName="hierRoot2" presStyleCnt="0">
        <dgm:presLayoutVars>
          <dgm:hierBranch val="init"/>
        </dgm:presLayoutVars>
      </dgm:prSet>
      <dgm:spPr/>
      <dgm:t>
        <a:bodyPr/>
        <a:lstStyle/>
        <a:p>
          <a:endParaRPr lang="tr-TR"/>
        </a:p>
      </dgm:t>
    </dgm:pt>
    <dgm:pt modelId="{FBE14B03-8A28-4404-A690-62E582679167}" type="pres">
      <dgm:prSet presAssocID="{A789F253-0125-402E-9DE7-FC4A5E38D059}" presName="rootComposite" presStyleCnt="0"/>
      <dgm:spPr/>
      <dgm:t>
        <a:bodyPr/>
        <a:lstStyle/>
        <a:p>
          <a:endParaRPr lang="tr-TR"/>
        </a:p>
      </dgm:t>
    </dgm:pt>
    <dgm:pt modelId="{3BBAC074-F9A2-45CA-8EEA-D0DA0F81D01D}" type="pres">
      <dgm:prSet presAssocID="{A789F253-0125-402E-9DE7-FC4A5E38D059}" presName="rootText" presStyleLbl="node2" presStyleIdx="3" presStyleCnt="6">
        <dgm:presLayoutVars>
          <dgm:chPref val="3"/>
        </dgm:presLayoutVars>
      </dgm:prSet>
      <dgm:spPr/>
      <dgm:t>
        <a:bodyPr/>
        <a:lstStyle/>
        <a:p>
          <a:endParaRPr lang="tr-TR"/>
        </a:p>
      </dgm:t>
    </dgm:pt>
    <dgm:pt modelId="{924E2AA2-4218-478A-95DF-ABAD28A40E88}" type="pres">
      <dgm:prSet presAssocID="{A789F253-0125-402E-9DE7-FC4A5E38D059}" presName="rootConnector" presStyleLbl="node2" presStyleIdx="3" presStyleCnt="6"/>
      <dgm:spPr/>
      <dgm:t>
        <a:bodyPr/>
        <a:lstStyle/>
        <a:p>
          <a:endParaRPr lang="tr-TR"/>
        </a:p>
      </dgm:t>
    </dgm:pt>
    <dgm:pt modelId="{F9D8A568-0510-4573-9D78-60F1BAA19EFA}" type="pres">
      <dgm:prSet presAssocID="{A789F253-0125-402E-9DE7-FC4A5E38D059}" presName="hierChild4" presStyleCnt="0"/>
      <dgm:spPr/>
      <dgm:t>
        <a:bodyPr/>
        <a:lstStyle/>
        <a:p>
          <a:endParaRPr lang="tr-TR"/>
        </a:p>
      </dgm:t>
    </dgm:pt>
    <dgm:pt modelId="{0A6F2605-E912-4FF1-B20E-4E98E6E03811}" type="pres">
      <dgm:prSet presAssocID="{A789F253-0125-402E-9DE7-FC4A5E38D059}" presName="hierChild5" presStyleCnt="0"/>
      <dgm:spPr/>
      <dgm:t>
        <a:bodyPr/>
        <a:lstStyle/>
        <a:p>
          <a:endParaRPr lang="tr-TR"/>
        </a:p>
      </dgm:t>
    </dgm:pt>
    <dgm:pt modelId="{7F3A6ED7-8762-488A-8AAE-9C5A5ABDD6A9}" type="pres">
      <dgm:prSet presAssocID="{09F04CF3-57F7-46BD-AB9C-EAA73715C41F}" presName="Name37" presStyleLbl="parChTrans1D2" presStyleIdx="4" presStyleCnt="6"/>
      <dgm:spPr/>
      <dgm:t>
        <a:bodyPr/>
        <a:lstStyle/>
        <a:p>
          <a:endParaRPr lang="tr-TR"/>
        </a:p>
      </dgm:t>
    </dgm:pt>
    <dgm:pt modelId="{CFDAC14C-F4BA-41CD-960C-8F50EC049071}" type="pres">
      <dgm:prSet presAssocID="{AEF044F4-A484-46FA-AA24-0D2EEDC55675}" presName="hierRoot2" presStyleCnt="0">
        <dgm:presLayoutVars>
          <dgm:hierBranch val="init"/>
        </dgm:presLayoutVars>
      </dgm:prSet>
      <dgm:spPr/>
      <dgm:t>
        <a:bodyPr/>
        <a:lstStyle/>
        <a:p>
          <a:endParaRPr lang="tr-TR"/>
        </a:p>
      </dgm:t>
    </dgm:pt>
    <dgm:pt modelId="{8C97DF9C-D3DE-4665-B170-B145AFF33591}" type="pres">
      <dgm:prSet presAssocID="{AEF044F4-A484-46FA-AA24-0D2EEDC55675}" presName="rootComposite" presStyleCnt="0"/>
      <dgm:spPr/>
      <dgm:t>
        <a:bodyPr/>
        <a:lstStyle/>
        <a:p>
          <a:endParaRPr lang="tr-TR"/>
        </a:p>
      </dgm:t>
    </dgm:pt>
    <dgm:pt modelId="{9370C82A-4C58-4D09-8DF4-1B484EAD4B06}" type="pres">
      <dgm:prSet presAssocID="{AEF044F4-A484-46FA-AA24-0D2EEDC55675}" presName="rootText" presStyleLbl="node2" presStyleIdx="4" presStyleCnt="6">
        <dgm:presLayoutVars>
          <dgm:chPref val="3"/>
        </dgm:presLayoutVars>
      </dgm:prSet>
      <dgm:spPr/>
      <dgm:t>
        <a:bodyPr/>
        <a:lstStyle/>
        <a:p>
          <a:endParaRPr lang="tr-TR"/>
        </a:p>
      </dgm:t>
    </dgm:pt>
    <dgm:pt modelId="{C1DB6486-C211-4E66-BC30-7AD7C4D74453}" type="pres">
      <dgm:prSet presAssocID="{AEF044F4-A484-46FA-AA24-0D2EEDC55675}" presName="rootConnector" presStyleLbl="node2" presStyleIdx="4" presStyleCnt="6"/>
      <dgm:spPr/>
      <dgm:t>
        <a:bodyPr/>
        <a:lstStyle/>
        <a:p>
          <a:endParaRPr lang="tr-TR"/>
        </a:p>
      </dgm:t>
    </dgm:pt>
    <dgm:pt modelId="{4104B6D0-1A9A-4190-A823-C87BA596AD97}" type="pres">
      <dgm:prSet presAssocID="{AEF044F4-A484-46FA-AA24-0D2EEDC55675}" presName="hierChild4" presStyleCnt="0"/>
      <dgm:spPr/>
      <dgm:t>
        <a:bodyPr/>
        <a:lstStyle/>
        <a:p>
          <a:endParaRPr lang="tr-TR"/>
        </a:p>
      </dgm:t>
    </dgm:pt>
    <dgm:pt modelId="{493E03DF-8450-4E29-A7A4-A6DD111B0532}" type="pres">
      <dgm:prSet presAssocID="{AEF044F4-A484-46FA-AA24-0D2EEDC55675}" presName="hierChild5" presStyleCnt="0"/>
      <dgm:spPr/>
      <dgm:t>
        <a:bodyPr/>
        <a:lstStyle/>
        <a:p>
          <a:endParaRPr lang="tr-TR"/>
        </a:p>
      </dgm:t>
    </dgm:pt>
    <dgm:pt modelId="{34C3420E-74F1-4A68-BDD2-E9940B375ADB}" type="pres">
      <dgm:prSet presAssocID="{79FB5C1F-C11C-4C6A-9CCB-790945306523}" presName="Name37" presStyleLbl="parChTrans1D2" presStyleIdx="5" presStyleCnt="6"/>
      <dgm:spPr/>
      <dgm:t>
        <a:bodyPr/>
        <a:lstStyle/>
        <a:p>
          <a:endParaRPr lang="tr-TR"/>
        </a:p>
      </dgm:t>
    </dgm:pt>
    <dgm:pt modelId="{F6E5DCEA-F9D6-4FBE-AD63-83BC44001877}" type="pres">
      <dgm:prSet presAssocID="{7BA4A28A-1E99-4CA8-B2D5-2D17E85225B4}" presName="hierRoot2" presStyleCnt="0">
        <dgm:presLayoutVars>
          <dgm:hierBranch val="init"/>
        </dgm:presLayoutVars>
      </dgm:prSet>
      <dgm:spPr/>
      <dgm:t>
        <a:bodyPr/>
        <a:lstStyle/>
        <a:p>
          <a:endParaRPr lang="tr-TR"/>
        </a:p>
      </dgm:t>
    </dgm:pt>
    <dgm:pt modelId="{95E0B1FF-4F9D-41E0-A88D-470C4AAEAAB8}" type="pres">
      <dgm:prSet presAssocID="{7BA4A28A-1E99-4CA8-B2D5-2D17E85225B4}" presName="rootComposite" presStyleCnt="0"/>
      <dgm:spPr/>
      <dgm:t>
        <a:bodyPr/>
        <a:lstStyle/>
        <a:p>
          <a:endParaRPr lang="tr-TR"/>
        </a:p>
      </dgm:t>
    </dgm:pt>
    <dgm:pt modelId="{D02913F6-D7AF-4427-96ED-74A483FCA0BB}" type="pres">
      <dgm:prSet presAssocID="{7BA4A28A-1E99-4CA8-B2D5-2D17E85225B4}" presName="rootText" presStyleLbl="node2" presStyleIdx="5" presStyleCnt="6">
        <dgm:presLayoutVars>
          <dgm:chPref val="3"/>
        </dgm:presLayoutVars>
      </dgm:prSet>
      <dgm:spPr/>
      <dgm:t>
        <a:bodyPr/>
        <a:lstStyle/>
        <a:p>
          <a:endParaRPr lang="tr-TR"/>
        </a:p>
      </dgm:t>
    </dgm:pt>
    <dgm:pt modelId="{34EF3271-0A93-44A1-8227-B4E0780A625D}" type="pres">
      <dgm:prSet presAssocID="{7BA4A28A-1E99-4CA8-B2D5-2D17E85225B4}" presName="rootConnector" presStyleLbl="node2" presStyleIdx="5" presStyleCnt="6"/>
      <dgm:spPr/>
      <dgm:t>
        <a:bodyPr/>
        <a:lstStyle/>
        <a:p>
          <a:endParaRPr lang="tr-TR"/>
        </a:p>
      </dgm:t>
    </dgm:pt>
    <dgm:pt modelId="{5A6493D7-E5CF-4B64-97FB-F237F56272AE}" type="pres">
      <dgm:prSet presAssocID="{7BA4A28A-1E99-4CA8-B2D5-2D17E85225B4}" presName="hierChild4" presStyleCnt="0"/>
      <dgm:spPr/>
      <dgm:t>
        <a:bodyPr/>
        <a:lstStyle/>
        <a:p>
          <a:endParaRPr lang="tr-TR"/>
        </a:p>
      </dgm:t>
    </dgm:pt>
    <dgm:pt modelId="{F9B3BC46-40C6-406C-8561-A679F8933716}" type="pres">
      <dgm:prSet presAssocID="{EF606780-25F8-4ABA-89A2-48F9335F4EB8}" presName="Name37" presStyleLbl="parChTrans1D3" presStyleIdx="9" presStyleCnt="11"/>
      <dgm:spPr/>
      <dgm:t>
        <a:bodyPr/>
        <a:lstStyle/>
        <a:p>
          <a:endParaRPr lang="tr-TR"/>
        </a:p>
      </dgm:t>
    </dgm:pt>
    <dgm:pt modelId="{0D485766-B780-4FCA-8D59-2B3A7CC26E31}" type="pres">
      <dgm:prSet presAssocID="{AFA3CB00-2475-4068-9FD8-A11A499E9858}" presName="hierRoot2" presStyleCnt="0">
        <dgm:presLayoutVars>
          <dgm:hierBranch val="init"/>
        </dgm:presLayoutVars>
      </dgm:prSet>
      <dgm:spPr/>
      <dgm:t>
        <a:bodyPr/>
        <a:lstStyle/>
        <a:p>
          <a:endParaRPr lang="tr-TR"/>
        </a:p>
      </dgm:t>
    </dgm:pt>
    <dgm:pt modelId="{C147F672-0D6F-4A2B-B9EB-C5943723F335}" type="pres">
      <dgm:prSet presAssocID="{AFA3CB00-2475-4068-9FD8-A11A499E9858}" presName="rootComposite" presStyleCnt="0"/>
      <dgm:spPr/>
      <dgm:t>
        <a:bodyPr/>
        <a:lstStyle/>
        <a:p>
          <a:endParaRPr lang="tr-TR"/>
        </a:p>
      </dgm:t>
    </dgm:pt>
    <dgm:pt modelId="{A3258F55-6790-4AEE-99EC-A75E566DA6E8}" type="pres">
      <dgm:prSet presAssocID="{AFA3CB00-2475-4068-9FD8-A11A499E9858}" presName="rootText" presStyleLbl="node3" presStyleIdx="9" presStyleCnt="11">
        <dgm:presLayoutVars>
          <dgm:chPref val="3"/>
        </dgm:presLayoutVars>
      </dgm:prSet>
      <dgm:spPr/>
      <dgm:t>
        <a:bodyPr/>
        <a:lstStyle/>
        <a:p>
          <a:endParaRPr lang="tr-TR"/>
        </a:p>
      </dgm:t>
    </dgm:pt>
    <dgm:pt modelId="{BC40F6A8-93ED-4750-9158-9B2785D88DEE}" type="pres">
      <dgm:prSet presAssocID="{AFA3CB00-2475-4068-9FD8-A11A499E9858}" presName="rootConnector" presStyleLbl="node3" presStyleIdx="9" presStyleCnt="11"/>
      <dgm:spPr/>
      <dgm:t>
        <a:bodyPr/>
        <a:lstStyle/>
        <a:p>
          <a:endParaRPr lang="tr-TR"/>
        </a:p>
      </dgm:t>
    </dgm:pt>
    <dgm:pt modelId="{1B731CAF-4E30-413A-B053-12C30D271DDF}" type="pres">
      <dgm:prSet presAssocID="{AFA3CB00-2475-4068-9FD8-A11A499E9858}" presName="hierChild4" presStyleCnt="0"/>
      <dgm:spPr/>
      <dgm:t>
        <a:bodyPr/>
        <a:lstStyle/>
        <a:p>
          <a:endParaRPr lang="tr-TR"/>
        </a:p>
      </dgm:t>
    </dgm:pt>
    <dgm:pt modelId="{CE4EF916-EF91-4F27-B166-01EAD90C2861}" type="pres">
      <dgm:prSet presAssocID="{AFA3CB00-2475-4068-9FD8-A11A499E9858}" presName="hierChild5" presStyleCnt="0"/>
      <dgm:spPr/>
      <dgm:t>
        <a:bodyPr/>
        <a:lstStyle/>
        <a:p>
          <a:endParaRPr lang="tr-TR"/>
        </a:p>
      </dgm:t>
    </dgm:pt>
    <dgm:pt modelId="{AD352AF9-1077-4CBE-978F-2278BB2A3902}" type="pres">
      <dgm:prSet presAssocID="{00407A9D-C461-4465-8451-1854F251B8A8}" presName="Name37" presStyleLbl="parChTrans1D3" presStyleIdx="10" presStyleCnt="11"/>
      <dgm:spPr/>
      <dgm:t>
        <a:bodyPr/>
        <a:lstStyle/>
        <a:p>
          <a:endParaRPr lang="tr-TR"/>
        </a:p>
      </dgm:t>
    </dgm:pt>
    <dgm:pt modelId="{F45C209B-6A21-4CC5-88EB-ADE7BCCB4271}" type="pres">
      <dgm:prSet presAssocID="{71CB1BBA-2A0D-4712-8C26-A8D17A983F6C}" presName="hierRoot2" presStyleCnt="0">
        <dgm:presLayoutVars>
          <dgm:hierBranch val="init"/>
        </dgm:presLayoutVars>
      </dgm:prSet>
      <dgm:spPr/>
      <dgm:t>
        <a:bodyPr/>
        <a:lstStyle/>
        <a:p>
          <a:endParaRPr lang="tr-TR"/>
        </a:p>
      </dgm:t>
    </dgm:pt>
    <dgm:pt modelId="{233008E3-B041-49AE-8843-037DABCBCDF4}" type="pres">
      <dgm:prSet presAssocID="{71CB1BBA-2A0D-4712-8C26-A8D17A983F6C}" presName="rootComposite" presStyleCnt="0"/>
      <dgm:spPr/>
      <dgm:t>
        <a:bodyPr/>
        <a:lstStyle/>
        <a:p>
          <a:endParaRPr lang="tr-TR"/>
        </a:p>
      </dgm:t>
    </dgm:pt>
    <dgm:pt modelId="{9DE51995-9502-428C-9E9B-F5F7DF61F8F3}" type="pres">
      <dgm:prSet presAssocID="{71CB1BBA-2A0D-4712-8C26-A8D17A983F6C}" presName="rootText" presStyleLbl="node3" presStyleIdx="10" presStyleCnt="11">
        <dgm:presLayoutVars>
          <dgm:chPref val="3"/>
        </dgm:presLayoutVars>
      </dgm:prSet>
      <dgm:spPr/>
      <dgm:t>
        <a:bodyPr/>
        <a:lstStyle/>
        <a:p>
          <a:endParaRPr lang="tr-TR"/>
        </a:p>
      </dgm:t>
    </dgm:pt>
    <dgm:pt modelId="{65DF661F-17CE-4334-8410-D83D0FB0703A}" type="pres">
      <dgm:prSet presAssocID="{71CB1BBA-2A0D-4712-8C26-A8D17A983F6C}" presName="rootConnector" presStyleLbl="node3" presStyleIdx="10" presStyleCnt="11"/>
      <dgm:spPr/>
      <dgm:t>
        <a:bodyPr/>
        <a:lstStyle/>
        <a:p>
          <a:endParaRPr lang="tr-TR"/>
        </a:p>
      </dgm:t>
    </dgm:pt>
    <dgm:pt modelId="{4BDB32D5-1336-4213-804B-BD60D986B59F}" type="pres">
      <dgm:prSet presAssocID="{71CB1BBA-2A0D-4712-8C26-A8D17A983F6C}" presName="hierChild4" presStyleCnt="0"/>
      <dgm:spPr/>
      <dgm:t>
        <a:bodyPr/>
        <a:lstStyle/>
        <a:p>
          <a:endParaRPr lang="tr-TR"/>
        </a:p>
      </dgm:t>
    </dgm:pt>
    <dgm:pt modelId="{8BA7933E-D176-4AD0-BFE2-044C5286231E}" type="pres">
      <dgm:prSet presAssocID="{71CB1BBA-2A0D-4712-8C26-A8D17A983F6C}" presName="hierChild5" presStyleCnt="0"/>
      <dgm:spPr/>
      <dgm:t>
        <a:bodyPr/>
        <a:lstStyle/>
        <a:p>
          <a:endParaRPr lang="tr-TR"/>
        </a:p>
      </dgm:t>
    </dgm:pt>
    <dgm:pt modelId="{BFAA1609-7202-4BC7-BDDD-F2109D9A16FD}" type="pres">
      <dgm:prSet presAssocID="{7BA4A28A-1E99-4CA8-B2D5-2D17E85225B4}" presName="hierChild5" presStyleCnt="0"/>
      <dgm:spPr/>
      <dgm:t>
        <a:bodyPr/>
        <a:lstStyle/>
        <a:p>
          <a:endParaRPr lang="tr-TR"/>
        </a:p>
      </dgm:t>
    </dgm:pt>
    <dgm:pt modelId="{1D3A9280-964F-4D20-8AAF-BC805CECE39D}" type="pres">
      <dgm:prSet presAssocID="{808D6563-F816-4608-8D49-FA20BDCD2431}" presName="hierChild3" presStyleCnt="0"/>
      <dgm:spPr/>
      <dgm:t>
        <a:bodyPr/>
        <a:lstStyle/>
        <a:p>
          <a:endParaRPr lang="tr-TR"/>
        </a:p>
      </dgm:t>
    </dgm:pt>
  </dgm:ptLst>
  <dgm:cxnLst>
    <dgm:cxn modelId="{81FC77C5-646B-47CF-B650-3E22C0E6EEA5}" type="presOf" srcId="{AEF044F4-A484-46FA-AA24-0D2EEDC55675}" destId="{C1DB6486-C211-4E66-BC30-7AD7C4D74453}" srcOrd="1" destOrd="0" presId="urn:microsoft.com/office/officeart/2005/8/layout/orgChart1"/>
    <dgm:cxn modelId="{4545B06B-1F03-48E0-9B7F-ACE3554D4FF8}" type="presOf" srcId="{09F04CF3-57F7-46BD-AB9C-EAA73715C41F}" destId="{7F3A6ED7-8762-488A-8AAE-9C5A5ABDD6A9}" srcOrd="0" destOrd="0" presId="urn:microsoft.com/office/officeart/2005/8/layout/orgChart1"/>
    <dgm:cxn modelId="{5D9DF1AC-1CC0-4D1E-88C1-9118A925DE38}" type="presOf" srcId="{0DCAEFE8-BD7D-411D-AC4C-7915EA230F21}" destId="{8571154C-1AC5-41AC-9EAC-514274767927}" srcOrd="0" destOrd="0" presId="urn:microsoft.com/office/officeart/2005/8/layout/orgChart1"/>
    <dgm:cxn modelId="{23088E3B-6311-498B-9BF3-DFA0C24F1539}" type="presOf" srcId="{47801B29-9A0B-47BF-BD7F-F306D0EF6B9B}" destId="{FFB2FF41-EEAD-4D2B-B039-9C4F06E85E73}" srcOrd="1" destOrd="0" presId="urn:microsoft.com/office/officeart/2005/8/layout/orgChart1"/>
    <dgm:cxn modelId="{C46BA0C8-4524-462A-929B-A057618BE773}" type="presOf" srcId="{786C9F61-9DF1-4043-8E52-4DDDBEE09AAD}" destId="{D70F8EBD-EC24-4193-B092-4BC55119235D}" srcOrd="0" destOrd="0" presId="urn:microsoft.com/office/officeart/2005/8/layout/orgChart1"/>
    <dgm:cxn modelId="{AC690B3C-CF4A-4F05-AECC-E2B7F95997A3}" srcId="{28757957-292B-40A2-AB39-4F17EA3758DD}" destId="{0DCAEFE8-BD7D-411D-AC4C-7915EA230F21}" srcOrd="2" destOrd="0" parTransId="{AFD831BA-CC21-4059-AFBD-5FEA6993E979}" sibTransId="{8512742D-A0D3-405A-B5FF-89D9F1EF0634}"/>
    <dgm:cxn modelId="{5F6678FD-127A-4737-AE68-0413B29BE528}" type="presOf" srcId="{C7622C6A-D99A-4367-A1EF-BA9665F6666F}" destId="{E50E8EE7-77A5-4DFD-85CD-75B6224DF74F}" srcOrd="0" destOrd="0" presId="urn:microsoft.com/office/officeart/2005/8/layout/orgChart1"/>
    <dgm:cxn modelId="{9E5D427D-CE00-4017-BF2B-6129D0E3638D}" type="presOf" srcId="{40FF9BC7-106A-4B63-BD49-26A80998B3ED}" destId="{F4CDF52D-FDC4-43CE-AB6E-A007C37CF9D2}" srcOrd="1" destOrd="0" presId="urn:microsoft.com/office/officeart/2005/8/layout/orgChart1"/>
    <dgm:cxn modelId="{00971CDA-C0AF-4AD5-AF8B-C0CDDAA14FC2}" type="presOf" srcId="{436A27CB-56C5-40A6-8DD1-1B178F4C3846}" destId="{492F5AA1-C8CD-4575-8897-10D855AAF552}" srcOrd="1" destOrd="0" presId="urn:microsoft.com/office/officeart/2005/8/layout/orgChart1"/>
    <dgm:cxn modelId="{F0350FDD-F758-42AA-9C72-A06F7023E449}" type="presOf" srcId="{30CDCB7F-70C7-4FC1-AA68-F067FAF31A8A}" destId="{967F5D6C-537A-40D3-A831-8539FF52329A}" srcOrd="0" destOrd="0" presId="urn:microsoft.com/office/officeart/2005/8/layout/orgChart1"/>
    <dgm:cxn modelId="{1F613518-98BA-4886-B454-7FFCFFCDF09B}" srcId="{436A27CB-56C5-40A6-8DD1-1B178F4C3846}" destId="{604A191E-975E-4598-9500-C586FF97BB56}" srcOrd="1" destOrd="0" parTransId="{4929CC97-ADEB-4D23-8691-6AFF9AF81D95}" sibTransId="{711383E6-8103-4E09-9BC1-A86A26839E28}"/>
    <dgm:cxn modelId="{A967BCA0-4764-4E0A-896E-D5D86A181163}" type="presOf" srcId="{E6EBF5A5-DF98-4848-94E2-51BB899ECC93}" destId="{D0A6EA7D-21DF-4ACD-B656-C4E74B2714C8}" srcOrd="0" destOrd="0" presId="urn:microsoft.com/office/officeart/2005/8/layout/orgChart1"/>
    <dgm:cxn modelId="{3A21B234-16C5-4C3B-9767-181CEE1F77A0}" type="presOf" srcId="{604A191E-975E-4598-9500-C586FF97BB56}" destId="{1CEFE1D0-FECE-4C27-A313-4D29258F8C3C}" srcOrd="0" destOrd="0" presId="urn:microsoft.com/office/officeart/2005/8/layout/orgChart1"/>
    <dgm:cxn modelId="{E64542FC-F59A-4B42-BC6A-342D7707DDB1}" type="presOf" srcId="{E01CF8B1-60EB-4E23-AF77-36C192A10D39}" destId="{301AC148-9950-456F-9A70-E504F54FEC57}" srcOrd="0" destOrd="0" presId="urn:microsoft.com/office/officeart/2005/8/layout/orgChart1"/>
    <dgm:cxn modelId="{A20CEE45-9BD4-4C16-A7E2-715F0AE22694}" type="presOf" srcId="{B94ECDE9-969E-4388-B90E-C13176C9BD12}" destId="{4FE577C1-04EA-4E68-947F-B452AB0A04B1}" srcOrd="0" destOrd="0" presId="urn:microsoft.com/office/officeart/2005/8/layout/orgChart1"/>
    <dgm:cxn modelId="{1AAE5A40-B140-45B1-9DA8-69058466C4CF}" type="presOf" srcId="{4929CC97-ADEB-4D23-8691-6AFF9AF81D95}" destId="{45FB81B3-0360-4198-8FBB-092BBC12ED22}" srcOrd="0" destOrd="0" presId="urn:microsoft.com/office/officeart/2005/8/layout/orgChart1"/>
    <dgm:cxn modelId="{CDA62021-8FAC-45A5-A84D-D2EFB4316F4B}" type="presOf" srcId="{EBE26C95-3A96-4A12-B7DA-A0829A6C2370}" destId="{FF3D75C4-1E38-4112-9679-D83E1BE3835B}" srcOrd="1" destOrd="0" presId="urn:microsoft.com/office/officeart/2005/8/layout/orgChart1"/>
    <dgm:cxn modelId="{4345949F-BAF3-4193-B405-CBB1800EA6CE}" type="presOf" srcId="{4B3246B8-618B-4F63-9B6D-8689E3D5EC76}" destId="{8D8D7249-5B2F-4E16-A5BF-04C9F288380B}" srcOrd="1" destOrd="0" presId="urn:microsoft.com/office/officeart/2005/8/layout/orgChart1"/>
    <dgm:cxn modelId="{4B55800F-B64D-4058-A698-B71566B46D1B}" type="presOf" srcId="{786C9F61-9DF1-4043-8E52-4DDDBEE09AAD}" destId="{25ECA662-1701-440A-B2C5-1AA3DA9E0055}" srcOrd="1" destOrd="0" presId="urn:microsoft.com/office/officeart/2005/8/layout/orgChart1"/>
    <dgm:cxn modelId="{44061055-3300-4ABF-A643-B3434EE88F31}" srcId="{436A27CB-56C5-40A6-8DD1-1B178F4C3846}" destId="{E01CF8B1-60EB-4E23-AF77-36C192A10D39}" srcOrd="0" destOrd="0" parTransId="{C7622C6A-D99A-4367-A1EF-BA9665F6666F}" sibTransId="{8E8C34E2-451C-4A58-AE1B-C8697D37ABB8}"/>
    <dgm:cxn modelId="{E249521A-B59C-442E-9F61-FA52D28508FF}" srcId="{EBE26C95-3A96-4A12-B7DA-A0829A6C2370}" destId="{40FF9BC7-106A-4B63-BD49-26A80998B3ED}" srcOrd="1" destOrd="0" parTransId="{C5ACFE7E-C9EF-4A50-A5D6-89703F10E70B}" sibTransId="{BBDF2943-ADF8-4D80-95C5-92807ABCDCC5}"/>
    <dgm:cxn modelId="{0C2BD62C-6C17-41EE-A97C-D88BDB9088E8}" type="presOf" srcId="{79FB5C1F-C11C-4C6A-9CCB-790945306523}" destId="{34C3420E-74F1-4A68-BDD2-E9940B375ADB}" srcOrd="0" destOrd="0" presId="urn:microsoft.com/office/officeart/2005/8/layout/orgChart1"/>
    <dgm:cxn modelId="{2FA2E3EE-5824-4C18-9660-B0901A0595D9}" srcId="{7BA4A28A-1E99-4CA8-B2D5-2D17E85225B4}" destId="{AFA3CB00-2475-4068-9FD8-A11A499E9858}" srcOrd="0" destOrd="0" parTransId="{EF606780-25F8-4ABA-89A2-48F9335F4EB8}" sibTransId="{CCCB5164-194D-41EF-8853-5F4009EECE3C}"/>
    <dgm:cxn modelId="{1821B805-E16D-462B-8E00-64947DC4CD4D}" type="presOf" srcId="{47801B29-9A0B-47BF-BD7F-F306D0EF6B9B}" destId="{577CFED3-7C69-41EE-A3B8-ECEBCF61626B}" srcOrd="0" destOrd="0" presId="urn:microsoft.com/office/officeart/2005/8/layout/orgChart1"/>
    <dgm:cxn modelId="{AC6076E8-3D68-4895-9748-C0DA90DB010F}" type="presOf" srcId="{EF606780-25F8-4ABA-89A2-48F9335F4EB8}" destId="{F9B3BC46-40C6-406C-8561-A679F8933716}" srcOrd="0" destOrd="0" presId="urn:microsoft.com/office/officeart/2005/8/layout/orgChart1"/>
    <dgm:cxn modelId="{8F9B1C92-EC23-4168-A13E-CB2F1C218264}" type="presOf" srcId="{604A191E-975E-4598-9500-C586FF97BB56}" destId="{C8A49D8E-3A3B-4310-ABEF-37D6D9FEBE65}" srcOrd="1" destOrd="0" presId="urn:microsoft.com/office/officeart/2005/8/layout/orgChart1"/>
    <dgm:cxn modelId="{48EE6DE2-6534-4DA1-8560-ECAB54BE001F}" type="presOf" srcId="{E01CF8B1-60EB-4E23-AF77-36C192A10D39}" destId="{19BF612E-FD28-459C-98CF-95463BAFF165}" srcOrd="1" destOrd="0" presId="urn:microsoft.com/office/officeart/2005/8/layout/orgChart1"/>
    <dgm:cxn modelId="{B8523D1B-6A8E-4F4A-AD5B-0D713228E0F7}" type="presOf" srcId="{808D6563-F816-4608-8D49-FA20BDCD2431}" destId="{B4D3ED84-3446-4DD0-A1CA-050320783A5E}" srcOrd="0" destOrd="0" presId="urn:microsoft.com/office/officeart/2005/8/layout/orgChart1"/>
    <dgm:cxn modelId="{05DFFC9A-F83E-4E04-B8FB-B1844421A3EA}" type="presOf" srcId="{AFA3CB00-2475-4068-9FD8-A11A499E9858}" destId="{BC40F6A8-93ED-4750-9158-9B2785D88DEE}" srcOrd="1" destOrd="0" presId="urn:microsoft.com/office/officeart/2005/8/layout/orgChart1"/>
    <dgm:cxn modelId="{94E3FE52-7069-4141-8D2A-15ED605EC3B6}" type="presOf" srcId="{074CDEDD-DC2A-427E-9911-7F1DF35EE150}" destId="{2E87ADFC-27AA-4AAA-9168-2A2E1DF6E155}" srcOrd="0" destOrd="0" presId="urn:microsoft.com/office/officeart/2005/8/layout/orgChart1"/>
    <dgm:cxn modelId="{2BAEFC12-377C-4539-8100-E22BE29E878A}" srcId="{EBE26C95-3A96-4A12-B7DA-A0829A6C2370}" destId="{BFD0FCF8-B58F-43CA-B180-781DDCFB76D1}" srcOrd="0" destOrd="0" parTransId="{18F199CE-C68F-4680-ADCF-E51328DA4495}" sibTransId="{FC0627EE-8688-45EA-BA20-38543C2AC5BA}"/>
    <dgm:cxn modelId="{CF423A65-DF21-4D75-829C-198F3C4F8F18}" srcId="{28757957-292B-40A2-AB39-4F17EA3758DD}" destId="{F42FAF8F-D980-44D3-B417-8167A79EE45B}" srcOrd="0" destOrd="0" parTransId="{B94ECDE9-969E-4388-B90E-C13176C9BD12}" sibTransId="{9FED9591-DDD2-48B6-BAE1-EDD675F9B4DA}"/>
    <dgm:cxn modelId="{A55CC66C-D319-4FB0-B050-338F01913A66}" type="presOf" srcId="{18F199CE-C68F-4680-ADCF-E51328DA4495}" destId="{C762F7EE-DC44-41D3-BA74-109CDF78E0E3}" srcOrd="0" destOrd="0" presId="urn:microsoft.com/office/officeart/2005/8/layout/orgChart1"/>
    <dgm:cxn modelId="{8A241D12-6E1A-4D83-BD4E-06CC9BB48DCF}" type="presOf" srcId="{AFA3CB00-2475-4068-9FD8-A11A499E9858}" destId="{A3258F55-6790-4AEE-99EC-A75E566DA6E8}" srcOrd="0" destOrd="0" presId="urn:microsoft.com/office/officeart/2005/8/layout/orgChart1"/>
    <dgm:cxn modelId="{F626929A-70D2-4FBF-83CA-2A6944AD2822}" type="presOf" srcId="{EBE26C95-3A96-4A12-B7DA-A0829A6C2370}" destId="{5880CE04-7CF0-4630-884E-C9197EB55EEC}" srcOrd="0" destOrd="0" presId="urn:microsoft.com/office/officeart/2005/8/layout/orgChart1"/>
    <dgm:cxn modelId="{4F300E53-52D3-4E68-941E-3B53A1D9E800}" type="presOf" srcId="{16E6616D-86F0-4D6B-816B-E642BF4647F1}" destId="{8CDD969C-DDB6-4558-87F8-3680852F666B}" srcOrd="0" destOrd="0" presId="urn:microsoft.com/office/officeart/2005/8/layout/orgChart1"/>
    <dgm:cxn modelId="{865B0B81-DE67-47AC-B700-42C21714C971}" type="presOf" srcId="{A789F253-0125-402E-9DE7-FC4A5E38D059}" destId="{924E2AA2-4218-478A-95DF-ABAD28A40E88}" srcOrd="1" destOrd="0" presId="urn:microsoft.com/office/officeart/2005/8/layout/orgChart1"/>
    <dgm:cxn modelId="{593711CD-E883-4ADF-A0C9-51EEA9AC124C}" type="presOf" srcId="{40FF9BC7-106A-4B63-BD49-26A80998B3ED}" destId="{D6CCA2D8-4E14-4F71-AFCB-3C607DEA653D}" srcOrd="0" destOrd="0" presId="urn:microsoft.com/office/officeart/2005/8/layout/orgChart1"/>
    <dgm:cxn modelId="{1A6090E3-2FB1-479D-82FE-C5D23CDEB535}" type="presOf" srcId="{AFD831BA-CC21-4059-AFBD-5FEA6993E979}" destId="{DD78E92C-7B33-4735-9227-6A3D8307865A}" srcOrd="0" destOrd="0" presId="urn:microsoft.com/office/officeart/2005/8/layout/orgChart1"/>
    <dgm:cxn modelId="{19042A34-8E5F-4239-96E9-01AC269931B6}" type="presOf" srcId="{AEF044F4-A484-46FA-AA24-0D2EEDC55675}" destId="{9370C82A-4C58-4D09-8DF4-1B484EAD4B06}" srcOrd="0" destOrd="0" presId="urn:microsoft.com/office/officeart/2005/8/layout/orgChart1"/>
    <dgm:cxn modelId="{B26DA04C-C39D-4624-B94A-35D0DEB9565D}" type="presOf" srcId="{F42FAF8F-D980-44D3-B417-8167A79EE45B}" destId="{B35A6E69-7D70-4BD0-8237-C45F063A1E6E}" srcOrd="1" destOrd="0" presId="urn:microsoft.com/office/officeart/2005/8/layout/orgChart1"/>
    <dgm:cxn modelId="{545FB695-C343-4371-9B30-66D3BA726B9E}" type="presOf" srcId="{808D6563-F816-4608-8D49-FA20BDCD2431}" destId="{BBFC499B-F4B4-47EA-80D7-9EF8870B6D2E}" srcOrd="1" destOrd="0" presId="urn:microsoft.com/office/officeart/2005/8/layout/orgChart1"/>
    <dgm:cxn modelId="{E70BEC11-B965-4C14-AF70-70187B648887}" srcId="{28757957-292B-40A2-AB39-4F17EA3758DD}" destId="{47801B29-9A0B-47BF-BD7F-F306D0EF6B9B}" srcOrd="1" destOrd="0" parTransId="{DFAE6D56-0B5F-434C-B57D-5614D0DC0238}" sibTransId="{C5ACDF0B-9360-48FF-A2AE-D39532CF981B}"/>
    <dgm:cxn modelId="{BF982BAC-E37A-480A-B814-29F55F024463}" srcId="{EBE26C95-3A96-4A12-B7DA-A0829A6C2370}" destId="{4B3246B8-618B-4F63-9B6D-8689E3D5EC76}" srcOrd="2" destOrd="0" parTransId="{30CDCB7F-70C7-4FC1-AA68-F067FAF31A8A}" sibTransId="{898A2658-6146-43C3-997A-886508DF3DC7}"/>
    <dgm:cxn modelId="{9B204A7E-C836-4956-BFB3-B6E6CCD0C1DC}" type="presOf" srcId="{28757957-292B-40A2-AB39-4F17EA3758DD}" destId="{FDE17BC0-E5EE-449B-9E87-F0BA279AE566}" srcOrd="0" destOrd="0" presId="urn:microsoft.com/office/officeart/2005/8/layout/orgChart1"/>
    <dgm:cxn modelId="{E2D0253F-ECDD-4EE1-B014-80D5A03F7D90}" srcId="{808D6563-F816-4608-8D49-FA20BDCD2431}" destId="{436A27CB-56C5-40A6-8DD1-1B178F4C3846}" srcOrd="1" destOrd="0" parTransId="{074CDEDD-DC2A-427E-9911-7F1DF35EE150}" sibTransId="{5C4C5DEE-51AE-4BCC-A550-5FA89E7AE353}"/>
    <dgm:cxn modelId="{02437E73-20D8-458D-88D8-2B1C1969E929}" type="presOf" srcId="{71CB1BBA-2A0D-4712-8C26-A8D17A983F6C}" destId="{9DE51995-9502-428C-9E9B-F5F7DF61F8F3}" srcOrd="0" destOrd="0" presId="urn:microsoft.com/office/officeart/2005/8/layout/orgChart1"/>
    <dgm:cxn modelId="{2049C882-0A5F-4278-B4A3-4783CDC2BA69}" srcId="{808D6563-F816-4608-8D49-FA20BDCD2431}" destId="{AEF044F4-A484-46FA-AA24-0D2EEDC55675}" srcOrd="4" destOrd="0" parTransId="{09F04CF3-57F7-46BD-AB9C-EAA73715C41F}" sibTransId="{EB4E9CD5-F730-4365-9BC9-193886538452}"/>
    <dgm:cxn modelId="{245E00AD-D22A-46AE-80AA-6BAA12CC7F2E}" type="presOf" srcId="{28757957-292B-40A2-AB39-4F17EA3758DD}" destId="{0F9F4D2B-46A8-40C7-AC6E-8A4DFEEE75C6}" srcOrd="1" destOrd="0" presId="urn:microsoft.com/office/officeart/2005/8/layout/orgChart1"/>
    <dgm:cxn modelId="{58B2DD32-BCD3-426E-B429-FB58EDEFD82A}" type="presOf" srcId="{B72C9AEC-7AB6-4BC7-8D52-82D0C33CD71A}" destId="{A4D18090-EA51-47ED-868F-33AEF1F97055}" srcOrd="0" destOrd="0" presId="urn:microsoft.com/office/officeart/2005/8/layout/orgChart1"/>
    <dgm:cxn modelId="{CFFF12D1-7980-4B9E-9D36-CD34AB7C024F}" srcId="{436A27CB-56C5-40A6-8DD1-1B178F4C3846}" destId="{786C9F61-9DF1-4043-8E52-4DDDBEE09AAD}" srcOrd="2" destOrd="0" parTransId="{FD786102-020E-414A-988A-23226403C6CE}" sibTransId="{8A791E59-40A1-486E-A536-681E5117E3A3}"/>
    <dgm:cxn modelId="{23A4530E-43C4-4CD9-BF9B-E0797332ABD3}" type="presOf" srcId="{00407A9D-C461-4465-8451-1854F251B8A8}" destId="{AD352AF9-1077-4CBE-978F-2278BB2A3902}" srcOrd="0" destOrd="0" presId="urn:microsoft.com/office/officeart/2005/8/layout/orgChart1"/>
    <dgm:cxn modelId="{1F9D1297-5039-4F92-ACFB-47D9CCC33985}" type="presOf" srcId="{7BA4A28A-1E99-4CA8-B2D5-2D17E85225B4}" destId="{34EF3271-0A93-44A1-8227-B4E0780A625D}" srcOrd="1" destOrd="0" presId="urn:microsoft.com/office/officeart/2005/8/layout/orgChart1"/>
    <dgm:cxn modelId="{3FAC97AB-CE12-4B6D-B5A3-15F8B2F9B1E6}" type="presOf" srcId="{DFAE6D56-0B5F-434C-B57D-5614D0DC0238}" destId="{611D1CC8-3DE0-46F2-8BC0-39EEADA3D583}" srcOrd="0" destOrd="0" presId="urn:microsoft.com/office/officeart/2005/8/layout/orgChart1"/>
    <dgm:cxn modelId="{1FA715F1-6A2B-415D-B671-D9006CACCD1D}" type="presOf" srcId="{FD786102-020E-414A-988A-23226403C6CE}" destId="{8C1F944F-E286-4DD2-9910-C0AE434C9DCD}" srcOrd="0" destOrd="0" presId="urn:microsoft.com/office/officeart/2005/8/layout/orgChart1"/>
    <dgm:cxn modelId="{26E3CC4E-0D3F-433A-95FF-21D5FDE2F0E9}" type="presOf" srcId="{0DC4592F-C7F9-4DBA-9D71-C49F5A0CA359}" destId="{58F788EB-818E-4722-8CFF-9A6F473C2C07}" srcOrd="0" destOrd="0" presId="urn:microsoft.com/office/officeart/2005/8/layout/orgChart1"/>
    <dgm:cxn modelId="{D57B4579-2545-4C9A-8077-B3227924E81C}" srcId="{808D6563-F816-4608-8D49-FA20BDCD2431}" destId="{EBE26C95-3A96-4A12-B7DA-A0829A6C2370}" srcOrd="0" destOrd="0" parTransId="{16E6616D-86F0-4D6B-816B-E642BF4647F1}" sibTransId="{551731D1-5900-4BBC-A1AC-E0A1D4C73363}"/>
    <dgm:cxn modelId="{667E459F-1BAF-4BF5-93EB-92C295B46B6C}" type="presOf" srcId="{BFD0FCF8-B58F-43CA-B180-781DDCFB76D1}" destId="{19F1CE44-658D-461A-8554-7C6765B5133E}" srcOrd="1" destOrd="0" presId="urn:microsoft.com/office/officeart/2005/8/layout/orgChart1"/>
    <dgm:cxn modelId="{FB20A518-7898-4FC7-8CAF-DDF7DA1EEA7A}" type="presOf" srcId="{71CB1BBA-2A0D-4712-8C26-A8D17A983F6C}" destId="{65DF661F-17CE-4334-8410-D83D0FB0703A}" srcOrd="1" destOrd="0" presId="urn:microsoft.com/office/officeart/2005/8/layout/orgChart1"/>
    <dgm:cxn modelId="{1A8BE637-F70D-4840-B877-0496DB245A78}" type="presOf" srcId="{F42FAF8F-D980-44D3-B417-8167A79EE45B}" destId="{02788EBB-1F29-4DD3-AEE1-2A7EC30BE6F6}" srcOrd="0" destOrd="0" presId="urn:microsoft.com/office/officeart/2005/8/layout/orgChart1"/>
    <dgm:cxn modelId="{B32126BE-4F70-4396-8989-6128C94F6D77}" type="presOf" srcId="{BFD0FCF8-B58F-43CA-B180-781DDCFB76D1}" destId="{3A59100A-7CC5-4D24-9685-B86AF6A6600F}" srcOrd="0" destOrd="0" presId="urn:microsoft.com/office/officeart/2005/8/layout/orgChart1"/>
    <dgm:cxn modelId="{472327E1-3521-4460-8290-25D1F3F7B7E9}" type="presOf" srcId="{7BA4A28A-1E99-4CA8-B2D5-2D17E85225B4}" destId="{D02913F6-D7AF-4427-96ED-74A483FCA0BB}" srcOrd="0" destOrd="0" presId="urn:microsoft.com/office/officeart/2005/8/layout/orgChart1"/>
    <dgm:cxn modelId="{46B8F806-74BB-42A1-B544-58AEB5C78888}" type="presOf" srcId="{436A27CB-56C5-40A6-8DD1-1B178F4C3846}" destId="{B7590F27-9C6A-4B9E-910F-58678344B093}" srcOrd="0" destOrd="0" presId="urn:microsoft.com/office/officeart/2005/8/layout/orgChart1"/>
    <dgm:cxn modelId="{00502214-25BD-4E9D-822C-78FF43190182}" srcId="{0DC4592F-C7F9-4DBA-9D71-C49F5A0CA359}" destId="{808D6563-F816-4608-8D49-FA20BDCD2431}" srcOrd="0" destOrd="0" parTransId="{88048317-036F-44D1-9236-964DA29BF9BA}" sibTransId="{8DACEBA8-894A-4698-854E-5529ECDE7524}"/>
    <dgm:cxn modelId="{6B4B986D-0597-4F92-B523-681FD3B27E9B}" srcId="{808D6563-F816-4608-8D49-FA20BDCD2431}" destId="{A789F253-0125-402E-9DE7-FC4A5E38D059}" srcOrd="3" destOrd="0" parTransId="{E6EBF5A5-DF98-4848-94E2-51BB899ECC93}" sibTransId="{D2F85C84-6D45-4065-8637-614E1F5BB33F}"/>
    <dgm:cxn modelId="{070E2AED-2152-4ED8-B3AF-FD9838E556F0}" srcId="{808D6563-F816-4608-8D49-FA20BDCD2431}" destId="{7BA4A28A-1E99-4CA8-B2D5-2D17E85225B4}" srcOrd="5" destOrd="0" parTransId="{79FB5C1F-C11C-4C6A-9CCB-790945306523}" sibTransId="{CF9CFBBC-8EA1-4EBA-B2E7-25F09158F4C7}"/>
    <dgm:cxn modelId="{4ED2426F-ED9E-41EA-B340-580BE81B5B49}" srcId="{7BA4A28A-1E99-4CA8-B2D5-2D17E85225B4}" destId="{71CB1BBA-2A0D-4712-8C26-A8D17A983F6C}" srcOrd="1" destOrd="0" parTransId="{00407A9D-C461-4465-8451-1854F251B8A8}" sibTransId="{0EFB3CB0-9466-4E3E-B682-4FF838D5EF2D}"/>
    <dgm:cxn modelId="{A74D6225-19D0-4FB3-AC1B-07481C65054F}" srcId="{808D6563-F816-4608-8D49-FA20BDCD2431}" destId="{28757957-292B-40A2-AB39-4F17EA3758DD}" srcOrd="2" destOrd="0" parTransId="{B72C9AEC-7AB6-4BC7-8D52-82D0C33CD71A}" sibTransId="{4571D940-E3B4-4919-A5D0-72F2AB747906}"/>
    <dgm:cxn modelId="{03B758A3-BDAF-46D2-9146-2486DAA2293D}" type="presOf" srcId="{0DCAEFE8-BD7D-411D-AC4C-7915EA230F21}" destId="{3EB6A82E-FF32-453D-9FDB-7914F7ABF1EC}" srcOrd="1" destOrd="0" presId="urn:microsoft.com/office/officeart/2005/8/layout/orgChart1"/>
    <dgm:cxn modelId="{7F1B33F3-9579-4E29-BF86-E2773A3EF9BE}" type="presOf" srcId="{4B3246B8-618B-4F63-9B6D-8689E3D5EC76}" destId="{6FDB7AD5-0A54-46E2-A893-276C0D78A3C2}" srcOrd="0" destOrd="0" presId="urn:microsoft.com/office/officeart/2005/8/layout/orgChart1"/>
    <dgm:cxn modelId="{9021554F-E6A1-491F-AB6A-6362E6A7B535}" type="presOf" srcId="{C5ACFE7E-C9EF-4A50-A5D6-89703F10E70B}" destId="{65C1CAA2-283C-4770-A9DE-5A577E29C1A5}" srcOrd="0" destOrd="0" presId="urn:microsoft.com/office/officeart/2005/8/layout/orgChart1"/>
    <dgm:cxn modelId="{C634BD57-3CC5-4F02-9F46-131E63EBCA0A}" type="presOf" srcId="{A789F253-0125-402E-9DE7-FC4A5E38D059}" destId="{3BBAC074-F9A2-45CA-8EEA-D0DA0F81D01D}" srcOrd="0" destOrd="0" presId="urn:microsoft.com/office/officeart/2005/8/layout/orgChart1"/>
    <dgm:cxn modelId="{FB24C733-C4BA-4D7B-84C6-BB8288FEFB4F}" type="presParOf" srcId="{58F788EB-818E-4722-8CFF-9A6F473C2C07}" destId="{669F2CB5-03D2-48EA-927D-53073B1A142C}" srcOrd="0" destOrd="0" presId="urn:microsoft.com/office/officeart/2005/8/layout/orgChart1"/>
    <dgm:cxn modelId="{9F2B6229-8FC4-4A04-82D1-06A724D54083}" type="presParOf" srcId="{669F2CB5-03D2-48EA-927D-53073B1A142C}" destId="{6E0C6898-BA1A-4A19-8C50-A640F0236006}" srcOrd="0" destOrd="0" presId="urn:microsoft.com/office/officeart/2005/8/layout/orgChart1"/>
    <dgm:cxn modelId="{C01D673E-98AE-489E-8E6F-E2FDDC2325F7}" type="presParOf" srcId="{6E0C6898-BA1A-4A19-8C50-A640F0236006}" destId="{B4D3ED84-3446-4DD0-A1CA-050320783A5E}" srcOrd="0" destOrd="0" presId="urn:microsoft.com/office/officeart/2005/8/layout/orgChart1"/>
    <dgm:cxn modelId="{59431635-ABB4-4A23-A332-87F8B1F20DB4}" type="presParOf" srcId="{6E0C6898-BA1A-4A19-8C50-A640F0236006}" destId="{BBFC499B-F4B4-47EA-80D7-9EF8870B6D2E}" srcOrd="1" destOrd="0" presId="urn:microsoft.com/office/officeart/2005/8/layout/orgChart1"/>
    <dgm:cxn modelId="{5528DD95-2DFC-4EFA-BA1E-C58E52D9F627}" type="presParOf" srcId="{669F2CB5-03D2-48EA-927D-53073B1A142C}" destId="{E71CE275-A485-4A9D-8F74-AC7E55ED1C0A}" srcOrd="1" destOrd="0" presId="urn:microsoft.com/office/officeart/2005/8/layout/orgChart1"/>
    <dgm:cxn modelId="{2A3BA93A-3EAC-44B5-88D6-9C21B1640B9E}" type="presParOf" srcId="{E71CE275-A485-4A9D-8F74-AC7E55ED1C0A}" destId="{8CDD969C-DDB6-4558-87F8-3680852F666B}" srcOrd="0" destOrd="0" presId="urn:microsoft.com/office/officeart/2005/8/layout/orgChart1"/>
    <dgm:cxn modelId="{15046FFC-CDE3-4B14-B6A6-CBA32E2F197A}" type="presParOf" srcId="{E71CE275-A485-4A9D-8F74-AC7E55ED1C0A}" destId="{8EF864B8-314B-4EA4-967D-D94216AB8FA7}" srcOrd="1" destOrd="0" presId="urn:microsoft.com/office/officeart/2005/8/layout/orgChart1"/>
    <dgm:cxn modelId="{F7450D16-4BFC-4F07-87DE-AB864364FD40}" type="presParOf" srcId="{8EF864B8-314B-4EA4-967D-D94216AB8FA7}" destId="{9300A947-F81F-4019-B13D-6E94678B9972}" srcOrd="0" destOrd="0" presId="urn:microsoft.com/office/officeart/2005/8/layout/orgChart1"/>
    <dgm:cxn modelId="{C18B460F-444B-40E9-8D1C-FE63F4E0368A}" type="presParOf" srcId="{9300A947-F81F-4019-B13D-6E94678B9972}" destId="{5880CE04-7CF0-4630-884E-C9197EB55EEC}" srcOrd="0" destOrd="0" presId="urn:microsoft.com/office/officeart/2005/8/layout/orgChart1"/>
    <dgm:cxn modelId="{D7327AEE-E04E-4A55-8947-EF66053AFB6C}" type="presParOf" srcId="{9300A947-F81F-4019-B13D-6E94678B9972}" destId="{FF3D75C4-1E38-4112-9679-D83E1BE3835B}" srcOrd="1" destOrd="0" presId="urn:microsoft.com/office/officeart/2005/8/layout/orgChart1"/>
    <dgm:cxn modelId="{1F04B688-C3C0-4185-AE06-BB4117B3F375}" type="presParOf" srcId="{8EF864B8-314B-4EA4-967D-D94216AB8FA7}" destId="{183ABB6B-3CE3-4C6B-8F8A-77ADF9A864B4}" srcOrd="1" destOrd="0" presId="urn:microsoft.com/office/officeart/2005/8/layout/orgChart1"/>
    <dgm:cxn modelId="{6ECFA087-E4D7-477E-80DC-9C300ED4370C}" type="presParOf" srcId="{183ABB6B-3CE3-4C6B-8F8A-77ADF9A864B4}" destId="{C762F7EE-DC44-41D3-BA74-109CDF78E0E3}" srcOrd="0" destOrd="0" presId="urn:microsoft.com/office/officeart/2005/8/layout/orgChart1"/>
    <dgm:cxn modelId="{10D54489-6643-4197-8DC2-F9D52FF4D303}" type="presParOf" srcId="{183ABB6B-3CE3-4C6B-8F8A-77ADF9A864B4}" destId="{3675044F-E0DB-4C83-BB55-8C3F9F253BF9}" srcOrd="1" destOrd="0" presId="urn:microsoft.com/office/officeart/2005/8/layout/orgChart1"/>
    <dgm:cxn modelId="{C713BFCB-EC3D-4660-9B03-078BADE72D54}" type="presParOf" srcId="{3675044F-E0DB-4C83-BB55-8C3F9F253BF9}" destId="{253B7BD1-BB07-4C58-8FB7-9CB97C7BB26D}" srcOrd="0" destOrd="0" presId="urn:microsoft.com/office/officeart/2005/8/layout/orgChart1"/>
    <dgm:cxn modelId="{EC9D61E3-5124-4BF5-9D32-A850D52A0E08}" type="presParOf" srcId="{253B7BD1-BB07-4C58-8FB7-9CB97C7BB26D}" destId="{3A59100A-7CC5-4D24-9685-B86AF6A6600F}" srcOrd="0" destOrd="0" presId="urn:microsoft.com/office/officeart/2005/8/layout/orgChart1"/>
    <dgm:cxn modelId="{BC969E77-761F-4DC0-8287-FCEB6CBEFE43}" type="presParOf" srcId="{253B7BD1-BB07-4C58-8FB7-9CB97C7BB26D}" destId="{19F1CE44-658D-461A-8554-7C6765B5133E}" srcOrd="1" destOrd="0" presId="urn:microsoft.com/office/officeart/2005/8/layout/orgChart1"/>
    <dgm:cxn modelId="{B46E892B-BAF1-4E78-B45E-4231F3B5AF60}" type="presParOf" srcId="{3675044F-E0DB-4C83-BB55-8C3F9F253BF9}" destId="{060B2818-9968-4B3C-88D1-D088EA0736D7}" srcOrd="1" destOrd="0" presId="urn:microsoft.com/office/officeart/2005/8/layout/orgChart1"/>
    <dgm:cxn modelId="{CDDC78A6-F833-4B80-9C85-2B13BC1351A9}" type="presParOf" srcId="{3675044F-E0DB-4C83-BB55-8C3F9F253BF9}" destId="{B7A3D38F-802B-40D1-9EB6-665116EBD58B}" srcOrd="2" destOrd="0" presId="urn:microsoft.com/office/officeart/2005/8/layout/orgChart1"/>
    <dgm:cxn modelId="{50EDDEBD-243D-473B-B96B-9DB807B84331}" type="presParOf" srcId="{183ABB6B-3CE3-4C6B-8F8A-77ADF9A864B4}" destId="{65C1CAA2-283C-4770-A9DE-5A577E29C1A5}" srcOrd="2" destOrd="0" presId="urn:microsoft.com/office/officeart/2005/8/layout/orgChart1"/>
    <dgm:cxn modelId="{498A8A6B-A53F-42FA-AAB3-56539B1C52D1}" type="presParOf" srcId="{183ABB6B-3CE3-4C6B-8F8A-77ADF9A864B4}" destId="{02D8107F-77AC-42BB-91D0-7F0661BF8C1C}" srcOrd="3" destOrd="0" presId="urn:microsoft.com/office/officeart/2005/8/layout/orgChart1"/>
    <dgm:cxn modelId="{9618E09D-2233-478E-8860-373243993C11}" type="presParOf" srcId="{02D8107F-77AC-42BB-91D0-7F0661BF8C1C}" destId="{63FB0857-F7F1-4241-8E84-96BE4D84D35B}" srcOrd="0" destOrd="0" presId="urn:microsoft.com/office/officeart/2005/8/layout/orgChart1"/>
    <dgm:cxn modelId="{DFA2C6B7-4C7F-402D-9DD0-A7EAEAB89E8A}" type="presParOf" srcId="{63FB0857-F7F1-4241-8E84-96BE4D84D35B}" destId="{D6CCA2D8-4E14-4F71-AFCB-3C607DEA653D}" srcOrd="0" destOrd="0" presId="urn:microsoft.com/office/officeart/2005/8/layout/orgChart1"/>
    <dgm:cxn modelId="{868CE527-D3E1-4966-B097-A63C65239415}" type="presParOf" srcId="{63FB0857-F7F1-4241-8E84-96BE4D84D35B}" destId="{F4CDF52D-FDC4-43CE-AB6E-A007C37CF9D2}" srcOrd="1" destOrd="0" presId="urn:microsoft.com/office/officeart/2005/8/layout/orgChart1"/>
    <dgm:cxn modelId="{B531F075-1A9D-446C-A3A6-6658963A7EA2}" type="presParOf" srcId="{02D8107F-77AC-42BB-91D0-7F0661BF8C1C}" destId="{EFBDA929-C8E2-4B56-8FEC-6737DD4C5108}" srcOrd="1" destOrd="0" presId="urn:microsoft.com/office/officeart/2005/8/layout/orgChart1"/>
    <dgm:cxn modelId="{94F179D1-69BE-40B4-B616-8AC480334EF7}" type="presParOf" srcId="{02D8107F-77AC-42BB-91D0-7F0661BF8C1C}" destId="{F4CD2869-596E-4D64-A94E-E7218422C79F}" srcOrd="2" destOrd="0" presId="urn:microsoft.com/office/officeart/2005/8/layout/orgChart1"/>
    <dgm:cxn modelId="{0A770C8E-89ED-4AFF-A246-223C748F4B0F}" type="presParOf" srcId="{183ABB6B-3CE3-4C6B-8F8A-77ADF9A864B4}" destId="{967F5D6C-537A-40D3-A831-8539FF52329A}" srcOrd="4" destOrd="0" presId="urn:microsoft.com/office/officeart/2005/8/layout/orgChart1"/>
    <dgm:cxn modelId="{DA63FC77-5DFA-4C5C-9B15-2756A337A01A}" type="presParOf" srcId="{183ABB6B-3CE3-4C6B-8F8A-77ADF9A864B4}" destId="{F2846E09-5D96-4D58-A83F-3C8032E102AE}" srcOrd="5" destOrd="0" presId="urn:microsoft.com/office/officeart/2005/8/layout/orgChart1"/>
    <dgm:cxn modelId="{F9331568-6D9E-4DF1-B37F-7FBBE7D0C768}" type="presParOf" srcId="{F2846E09-5D96-4D58-A83F-3C8032E102AE}" destId="{638204F3-2813-4E8D-9674-7F3B37FC8C04}" srcOrd="0" destOrd="0" presId="urn:microsoft.com/office/officeart/2005/8/layout/orgChart1"/>
    <dgm:cxn modelId="{A152496A-7D28-45AF-BB08-6DCAF88F8928}" type="presParOf" srcId="{638204F3-2813-4E8D-9674-7F3B37FC8C04}" destId="{6FDB7AD5-0A54-46E2-A893-276C0D78A3C2}" srcOrd="0" destOrd="0" presId="urn:microsoft.com/office/officeart/2005/8/layout/orgChart1"/>
    <dgm:cxn modelId="{57F12341-1460-4DCC-8A52-E1F1D725C696}" type="presParOf" srcId="{638204F3-2813-4E8D-9674-7F3B37FC8C04}" destId="{8D8D7249-5B2F-4E16-A5BF-04C9F288380B}" srcOrd="1" destOrd="0" presId="urn:microsoft.com/office/officeart/2005/8/layout/orgChart1"/>
    <dgm:cxn modelId="{E94395AF-FE74-4EC2-A212-72D29F22E539}" type="presParOf" srcId="{F2846E09-5D96-4D58-A83F-3C8032E102AE}" destId="{6B10C8E8-21BE-42E3-8644-F92E8A1B07FF}" srcOrd="1" destOrd="0" presId="urn:microsoft.com/office/officeart/2005/8/layout/orgChart1"/>
    <dgm:cxn modelId="{3BF8AEE1-AC7A-4C04-A59A-881D72BB06D1}" type="presParOf" srcId="{F2846E09-5D96-4D58-A83F-3C8032E102AE}" destId="{6769216F-9854-4742-B928-2B88DF794C25}" srcOrd="2" destOrd="0" presId="urn:microsoft.com/office/officeart/2005/8/layout/orgChart1"/>
    <dgm:cxn modelId="{A9F763DA-90F2-4D7E-9916-338FCDFF8602}" type="presParOf" srcId="{8EF864B8-314B-4EA4-967D-D94216AB8FA7}" destId="{6EF21B46-9635-45CD-900E-8432CD211C35}" srcOrd="2" destOrd="0" presId="urn:microsoft.com/office/officeart/2005/8/layout/orgChart1"/>
    <dgm:cxn modelId="{25498C2D-DB44-4406-8168-B9D8C9BD2E0F}" type="presParOf" srcId="{E71CE275-A485-4A9D-8F74-AC7E55ED1C0A}" destId="{2E87ADFC-27AA-4AAA-9168-2A2E1DF6E155}" srcOrd="2" destOrd="0" presId="urn:microsoft.com/office/officeart/2005/8/layout/orgChart1"/>
    <dgm:cxn modelId="{983F48F5-31FF-4CCA-8445-F4E97E061D5A}" type="presParOf" srcId="{E71CE275-A485-4A9D-8F74-AC7E55ED1C0A}" destId="{39412CE1-48BE-406C-A765-D153EB699275}" srcOrd="3" destOrd="0" presId="urn:microsoft.com/office/officeart/2005/8/layout/orgChart1"/>
    <dgm:cxn modelId="{80D47F5B-A480-4366-891F-2F73656CEFBA}" type="presParOf" srcId="{39412CE1-48BE-406C-A765-D153EB699275}" destId="{2C0440B8-4FF4-4008-A1D9-79E2B81EC3DB}" srcOrd="0" destOrd="0" presId="urn:microsoft.com/office/officeart/2005/8/layout/orgChart1"/>
    <dgm:cxn modelId="{3757FAA8-5A92-48DC-8CC6-1E83368C8677}" type="presParOf" srcId="{2C0440B8-4FF4-4008-A1D9-79E2B81EC3DB}" destId="{B7590F27-9C6A-4B9E-910F-58678344B093}" srcOrd="0" destOrd="0" presId="urn:microsoft.com/office/officeart/2005/8/layout/orgChart1"/>
    <dgm:cxn modelId="{171DF0EF-40A4-4CD1-B7A1-737361B7CDE0}" type="presParOf" srcId="{2C0440B8-4FF4-4008-A1D9-79E2B81EC3DB}" destId="{492F5AA1-C8CD-4575-8897-10D855AAF552}" srcOrd="1" destOrd="0" presId="urn:microsoft.com/office/officeart/2005/8/layout/orgChart1"/>
    <dgm:cxn modelId="{C7D658B4-BFF8-41B1-84B2-049A2BC43AF8}" type="presParOf" srcId="{39412CE1-48BE-406C-A765-D153EB699275}" destId="{E45A4030-22AE-47DE-949B-0F1D3C5BFFD9}" srcOrd="1" destOrd="0" presId="urn:microsoft.com/office/officeart/2005/8/layout/orgChart1"/>
    <dgm:cxn modelId="{0AE84F95-0841-44A4-A4BD-DB57EEBD4B18}" type="presParOf" srcId="{E45A4030-22AE-47DE-949B-0F1D3C5BFFD9}" destId="{E50E8EE7-77A5-4DFD-85CD-75B6224DF74F}" srcOrd="0" destOrd="0" presId="urn:microsoft.com/office/officeart/2005/8/layout/orgChart1"/>
    <dgm:cxn modelId="{830523C9-E685-4670-8427-6B8D11509AA0}" type="presParOf" srcId="{E45A4030-22AE-47DE-949B-0F1D3C5BFFD9}" destId="{296DEE15-7780-46A3-A84B-6E27A7F058DA}" srcOrd="1" destOrd="0" presId="urn:microsoft.com/office/officeart/2005/8/layout/orgChart1"/>
    <dgm:cxn modelId="{FE1B3045-8CAD-4B4A-84F6-C923DA353446}" type="presParOf" srcId="{296DEE15-7780-46A3-A84B-6E27A7F058DA}" destId="{7F8A9133-7D9B-4317-9410-4E08EF92DC05}" srcOrd="0" destOrd="0" presId="urn:microsoft.com/office/officeart/2005/8/layout/orgChart1"/>
    <dgm:cxn modelId="{480220A3-8AD8-4009-8EB9-DB4F064269CA}" type="presParOf" srcId="{7F8A9133-7D9B-4317-9410-4E08EF92DC05}" destId="{301AC148-9950-456F-9A70-E504F54FEC57}" srcOrd="0" destOrd="0" presId="urn:microsoft.com/office/officeart/2005/8/layout/orgChart1"/>
    <dgm:cxn modelId="{A63262BA-8A2C-41EA-B65C-89697AA828D5}" type="presParOf" srcId="{7F8A9133-7D9B-4317-9410-4E08EF92DC05}" destId="{19BF612E-FD28-459C-98CF-95463BAFF165}" srcOrd="1" destOrd="0" presId="urn:microsoft.com/office/officeart/2005/8/layout/orgChart1"/>
    <dgm:cxn modelId="{B5ABC733-196E-430F-8A29-F2A70B052DEF}" type="presParOf" srcId="{296DEE15-7780-46A3-A84B-6E27A7F058DA}" destId="{39FBECD1-14DD-421C-A23A-CE70D427BEC0}" srcOrd="1" destOrd="0" presId="urn:microsoft.com/office/officeart/2005/8/layout/orgChart1"/>
    <dgm:cxn modelId="{F7561561-4E03-4DDB-94C2-1BF4EB658B04}" type="presParOf" srcId="{296DEE15-7780-46A3-A84B-6E27A7F058DA}" destId="{C1449106-8E94-4612-99E3-AD032E671D96}" srcOrd="2" destOrd="0" presId="urn:microsoft.com/office/officeart/2005/8/layout/orgChart1"/>
    <dgm:cxn modelId="{53B609B6-62D5-42DD-87BA-BE3FFC652BC0}" type="presParOf" srcId="{E45A4030-22AE-47DE-949B-0F1D3C5BFFD9}" destId="{45FB81B3-0360-4198-8FBB-092BBC12ED22}" srcOrd="2" destOrd="0" presId="urn:microsoft.com/office/officeart/2005/8/layout/orgChart1"/>
    <dgm:cxn modelId="{24F79425-A844-4223-BBF5-089894E0388F}" type="presParOf" srcId="{E45A4030-22AE-47DE-949B-0F1D3C5BFFD9}" destId="{101BB532-8FC5-4B34-9AFE-056F183A0046}" srcOrd="3" destOrd="0" presId="urn:microsoft.com/office/officeart/2005/8/layout/orgChart1"/>
    <dgm:cxn modelId="{776DE347-B6F2-4CFE-A7F3-B5777CAD062D}" type="presParOf" srcId="{101BB532-8FC5-4B34-9AFE-056F183A0046}" destId="{76203EC1-72A5-4AEE-8082-0B46B0414805}" srcOrd="0" destOrd="0" presId="urn:microsoft.com/office/officeart/2005/8/layout/orgChart1"/>
    <dgm:cxn modelId="{E7413B9E-6321-4E47-BDCA-609F83418632}" type="presParOf" srcId="{76203EC1-72A5-4AEE-8082-0B46B0414805}" destId="{1CEFE1D0-FECE-4C27-A313-4D29258F8C3C}" srcOrd="0" destOrd="0" presId="urn:microsoft.com/office/officeart/2005/8/layout/orgChart1"/>
    <dgm:cxn modelId="{24291CEF-CBD9-48BA-81A4-04487119A48A}" type="presParOf" srcId="{76203EC1-72A5-4AEE-8082-0B46B0414805}" destId="{C8A49D8E-3A3B-4310-ABEF-37D6D9FEBE65}" srcOrd="1" destOrd="0" presId="urn:microsoft.com/office/officeart/2005/8/layout/orgChart1"/>
    <dgm:cxn modelId="{485AEDE7-CC97-4396-8D0A-4992E4C123FB}" type="presParOf" srcId="{101BB532-8FC5-4B34-9AFE-056F183A0046}" destId="{3A5CAE13-BA35-4F50-B453-4BF3673D1BF9}" srcOrd="1" destOrd="0" presId="urn:microsoft.com/office/officeart/2005/8/layout/orgChart1"/>
    <dgm:cxn modelId="{DE12F336-32AC-49C8-A204-66B968A62485}" type="presParOf" srcId="{101BB532-8FC5-4B34-9AFE-056F183A0046}" destId="{B9038794-BD99-48C6-9BAC-5B7824913178}" srcOrd="2" destOrd="0" presId="urn:microsoft.com/office/officeart/2005/8/layout/orgChart1"/>
    <dgm:cxn modelId="{F7E1A492-49D7-47AB-96A1-0991BB7EF2BA}" type="presParOf" srcId="{E45A4030-22AE-47DE-949B-0F1D3C5BFFD9}" destId="{8C1F944F-E286-4DD2-9910-C0AE434C9DCD}" srcOrd="4" destOrd="0" presId="urn:microsoft.com/office/officeart/2005/8/layout/orgChart1"/>
    <dgm:cxn modelId="{75B8121E-419E-4A12-936E-62293087C4D5}" type="presParOf" srcId="{E45A4030-22AE-47DE-949B-0F1D3C5BFFD9}" destId="{27379DC1-CE3B-4F24-B7E3-E3EC420CA6C3}" srcOrd="5" destOrd="0" presId="urn:microsoft.com/office/officeart/2005/8/layout/orgChart1"/>
    <dgm:cxn modelId="{BC93CF5B-8FB0-4542-9708-47BA00555202}" type="presParOf" srcId="{27379DC1-CE3B-4F24-B7E3-E3EC420CA6C3}" destId="{C7EFEC20-2895-479D-8EF9-880ACC029596}" srcOrd="0" destOrd="0" presId="urn:microsoft.com/office/officeart/2005/8/layout/orgChart1"/>
    <dgm:cxn modelId="{A2AA52EC-1A51-4BB6-A24B-37AAC52FE520}" type="presParOf" srcId="{C7EFEC20-2895-479D-8EF9-880ACC029596}" destId="{D70F8EBD-EC24-4193-B092-4BC55119235D}" srcOrd="0" destOrd="0" presId="urn:microsoft.com/office/officeart/2005/8/layout/orgChart1"/>
    <dgm:cxn modelId="{58F182A0-76E9-42D3-AC50-CA2BE71539DA}" type="presParOf" srcId="{C7EFEC20-2895-479D-8EF9-880ACC029596}" destId="{25ECA662-1701-440A-B2C5-1AA3DA9E0055}" srcOrd="1" destOrd="0" presId="urn:microsoft.com/office/officeart/2005/8/layout/orgChart1"/>
    <dgm:cxn modelId="{1A7A4308-6621-4AF4-98CA-4294A19D41A4}" type="presParOf" srcId="{27379DC1-CE3B-4F24-B7E3-E3EC420CA6C3}" destId="{59FA50B8-3856-405D-A704-C7DCE5AB6E78}" srcOrd="1" destOrd="0" presId="urn:microsoft.com/office/officeart/2005/8/layout/orgChart1"/>
    <dgm:cxn modelId="{28BE04B1-70E7-4060-AA60-8AD0243AE436}" type="presParOf" srcId="{27379DC1-CE3B-4F24-B7E3-E3EC420CA6C3}" destId="{87AB238C-34D0-41DC-9DB0-F52969BD91AD}" srcOrd="2" destOrd="0" presId="urn:microsoft.com/office/officeart/2005/8/layout/orgChart1"/>
    <dgm:cxn modelId="{B6DFAC71-1D93-44DA-A28C-6B66C8A8592E}" type="presParOf" srcId="{39412CE1-48BE-406C-A765-D153EB699275}" destId="{F7C4BA78-A85D-435B-978C-08FEFC7D6D44}" srcOrd="2" destOrd="0" presId="urn:microsoft.com/office/officeart/2005/8/layout/orgChart1"/>
    <dgm:cxn modelId="{F0D82F30-FA58-4AE4-B681-EAF1E5988726}" type="presParOf" srcId="{E71CE275-A485-4A9D-8F74-AC7E55ED1C0A}" destId="{A4D18090-EA51-47ED-868F-33AEF1F97055}" srcOrd="4" destOrd="0" presId="urn:microsoft.com/office/officeart/2005/8/layout/orgChart1"/>
    <dgm:cxn modelId="{CD07D9FF-E4A0-4F33-AF96-A440C86885D8}" type="presParOf" srcId="{E71CE275-A485-4A9D-8F74-AC7E55ED1C0A}" destId="{B0BE9C8D-951E-4A05-8455-D8EDBB5D1D13}" srcOrd="5" destOrd="0" presId="urn:microsoft.com/office/officeart/2005/8/layout/orgChart1"/>
    <dgm:cxn modelId="{FC445B79-BAAA-4C2C-8A64-24A7182568D1}" type="presParOf" srcId="{B0BE9C8D-951E-4A05-8455-D8EDBB5D1D13}" destId="{C20153AB-9286-421D-9E44-F94C09051E86}" srcOrd="0" destOrd="0" presId="urn:microsoft.com/office/officeart/2005/8/layout/orgChart1"/>
    <dgm:cxn modelId="{AF930E48-47BE-442C-A398-3B0ABD1E3290}" type="presParOf" srcId="{C20153AB-9286-421D-9E44-F94C09051E86}" destId="{FDE17BC0-E5EE-449B-9E87-F0BA279AE566}" srcOrd="0" destOrd="0" presId="urn:microsoft.com/office/officeart/2005/8/layout/orgChart1"/>
    <dgm:cxn modelId="{9EF09B76-5799-451E-B868-D2A803FA63E3}" type="presParOf" srcId="{C20153AB-9286-421D-9E44-F94C09051E86}" destId="{0F9F4D2B-46A8-40C7-AC6E-8A4DFEEE75C6}" srcOrd="1" destOrd="0" presId="urn:microsoft.com/office/officeart/2005/8/layout/orgChart1"/>
    <dgm:cxn modelId="{FD8F40C6-B067-4D01-93F2-31AD7DEB0A7A}" type="presParOf" srcId="{B0BE9C8D-951E-4A05-8455-D8EDBB5D1D13}" destId="{D498B7A0-941C-438E-891A-8A3B3C9EAAEB}" srcOrd="1" destOrd="0" presId="urn:microsoft.com/office/officeart/2005/8/layout/orgChart1"/>
    <dgm:cxn modelId="{B700D629-8329-4EC2-BF6C-9E5F61CDC408}" type="presParOf" srcId="{D498B7A0-941C-438E-891A-8A3B3C9EAAEB}" destId="{4FE577C1-04EA-4E68-947F-B452AB0A04B1}" srcOrd="0" destOrd="0" presId="urn:microsoft.com/office/officeart/2005/8/layout/orgChart1"/>
    <dgm:cxn modelId="{2823D19F-0F85-4E00-BE99-B53015FA120D}" type="presParOf" srcId="{D498B7A0-941C-438E-891A-8A3B3C9EAAEB}" destId="{5C16B24A-B93F-4C87-964C-6FDA1CAC1CB2}" srcOrd="1" destOrd="0" presId="urn:microsoft.com/office/officeart/2005/8/layout/orgChart1"/>
    <dgm:cxn modelId="{B22F3282-6198-45DF-A103-A97E0D93F029}" type="presParOf" srcId="{5C16B24A-B93F-4C87-964C-6FDA1CAC1CB2}" destId="{C7ACF84D-A9AB-4895-8062-891A78243308}" srcOrd="0" destOrd="0" presId="urn:microsoft.com/office/officeart/2005/8/layout/orgChart1"/>
    <dgm:cxn modelId="{DFA59262-A32F-479C-9E1B-E5775A18E2B4}" type="presParOf" srcId="{C7ACF84D-A9AB-4895-8062-891A78243308}" destId="{02788EBB-1F29-4DD3-AEE1-2A7EC30BE6F6}" srcOrd="0" destOrd="0" presId="urn:microsoft.com/office/officeart/2005/8/layout/orgChart1"/>
    <dgm:cxn modelId="{2D0381EE-A2DC-4074-8C94-D2B298A0F6D1}" type="presParOf" srcId="{C7ACF84D-A9AB-4895-8062-891A78243308}" destId="{B35A6E69-7D70-4BD0-8237-C45F063A1E6E}" srcOrd="1" destOrd="0" presId="urn:microsoft.com/office/officeart/2005/8/layout/orgChart1"/>
    <dgm:cxn modelId="{6107318E-8661-475F-B185-0C90C4ADE351}" type="presParOf" srcId="{5C16B24A-B93F-4C87-964C-6FDA1CAC1CB2}" destId="{54EC45E8-494F-4F9B-BD51-309B56DC835F}" srcOrd="1" destOrd="0" presId="urn:microsoft.com/office/officeart/2005/8/layout/orgChart1"/>
    <dgm:cxn modelId="{52F839E6-F3AD-43F7-8452-D1F59323C845}" type="presParOf" srcId="{5C16B24A-B93F-4C87-964C-6FDA1CAC1CB2}" destId="{81186703-6B22-4FF1-855B-2D5DD43CA589}" srcOrd="2" destOrd="0" presId="urn:microsoft.com/office/officeart/2005/8/layout/orgChart1"/>
    <dgm:cxn modelId="{688D1CAB-A464-4692-BDFD-2829874BAC91}" type="presParOf" srcId="{D498B7A0-941C-438E-891A-8A3B3C9EAAEB}" destId="{611D1CC8-3DE0-46F2-8BC0-39EEADA3D583}" srcOrd="2" destOrd="0" presId="urn:microsoft.com/office/officeart/2005/8/layout/orgChart1"/>
    <dgm:cxn modelId="{9EBC7B91-9CE8-434B-8158-F36FD556B009}" type="presParOf" srcId="{D498B7A0-941C-438E-891A-8A3B3C9EAAEB}" destId="{94601681-4C25-419C-893F-EFDEB6BA8F65}" srcOrd="3" destOrd="0" presId="urn:microsoft.com/office/officeart/2005/8/layout/orgChart1"/>
    <dgm:cxn modelId="{489D9502-E237-43C4-A899-262D9AFED5C1}" type="presParOf" srcId="{94601681-4C25-419C-893F-EFDEB6BA8F65}" destId="{CE572C8E-8AAC-4980-A1A6-A79C4875CDE6}" srcOrd="0" destOrd="0" presId="urn:microsoft.com/office/officeart/2005/8/layout/orgChart1"/>
    <dgm:cxn modelId="{516E443C-DC76-4193-88B4-C8CB97A25D32}" type="presParOf" srcId="{CE572C8E-8AAC-4980-A1A6-A79C4875CDE6}" destId="{577CFED3-7C69-41EE-A3B8-ECEBCF61626B}" srcOrd="0" destOrd="0" presId="urn:microsoft.com/office/officeart/2005/8/layout/orgChart1"/>
    <dgm:cxn modelId="{9325FF30-35A1-4ACC-A947-289C257D3E45}" type="presParOf" srcId="{CE572C8E-8AAC-4980-A1A6-A79C4875CDE6}" destId="{FFB2FF41-EEAD-4D2B-B039-9C4F06E85E73}" srcOrd="1" destOrd="0" presId="urn:microsoft.com/office/officeart/2005/8/layout/orgChart1"/>
    <dgm:cxn modelId="{E3A14D3A-B366-4623-970F-561B3ABC10AD}" type="presParOf" srcId="{94601681-4C25-419C-893F-EFDEB6BA8F65}" destId="{7F6279E1-6EC5-4EF6-93E5-CA920549CBA3}" srcOrd="1" destOrd="0" presId="urn:microsoft.com/office/officeart/2005/8/layout/orgChart1"/>
    <dgm:cxn modelId="{6AD1A42E-69AE-44A1-9944-96C95923553C}" type="presParOf" srcId="{94601681-4C25-419C-893F-EFDEB6BA8F65}" destId="{E67C8749-7D0A-4BF1-B13B-2225B67397FD}" srcOrd="2" destOrd="0" presId="urn:microsoft.com/office/officeart/2005/8/layout/orgChart1"/>
    <dgm:cxn modelId="{CE7B9189-65CE-4131-90D9-44DC65E5D8E8}" type="presParOf" srcId="{D498B7A0-941C-438E-891A-8A3B3C9EAAEB}" destId="{DD78E92C-7B33-4735-9227-6A3D8307865A}" srcOrd="4" destOrd="0" presId="urn:microsoft.com/office/officeart/2005/8/layout/orgChart1"/>
    <dgm:cxn modelId="{CDEC18F5-A032-4142-82E5-1BD302BBA765}" type="presParOf" srcId="{D498B7A0-941C-438E-891A-8A3B3C9EAAEB}" destId="{AF83695F-D63D-4E79-9EFB-1E19226EE688}" srcOrd="5" destOrd="0" presId="urn:microsoft.com/office/officeart/2005/8/layout/orgChart1"/>
    <dgm:cxn modelId="{F09C4EA3-C392-400F-93D6-9477D56A69C1}" type="presParOf" srcId="{AF83695F-D63D-4E79-9EFB-1E19226EE688}" destId="{624F7E41-4F7A-4DCD-9F80-CE1D7E81EDB8}" srcOrd="0" destOrd="0" presId="urn:microsoft.com/office/officeart/2005/8/layout/orgChart1"/>
    <dgm:cxn modelId="{61EBF129-5112-4E9D-B748-01753D645064}" type="presParOf" srcId="{624F7E41-4F7A-4DCD-9F80-CE1D7E81EDB8}" destId="{8571154C-1AC5-41AC-9EAC-514274767927}" srcOrd="0" destOrd="0" presId="urn:microsoft.com/office/officeart/2005/8/layout/orgChart1"/>
    <dgm:cxn modelId="{9DF84A3E-57D3-49D5-B04F-2389763E02C5}" type="presParOf" srcId="{624F7E41-4F7A-4DCD-9F80-CE1D7E81EDB8}" destId="{3EB6A82E-FF32-453D-9FDB-7914F7ABF1EC}" srcOrd="1" destOrd="0" presId="urn:microsoft.com/office/officeart/2005/8/layout/orgChart1"/>
    <dgm:cxn modelId="{78E63C6C-913E-4B7E-B72A-469CDA218EBB}" type="presParOf" srcId="{AF83695F-D63D-4E79-9EFB-1E19226EE688}" destId="{A5EBF21C-A9B0-4EEA-9209-B8844F9A2DF0}" srcOrd="1" destOrd="0" presId="urn:microsoft.com/office/officeart/2005/8/layout/orgChart1"/>
    <dgm:cxn modelId="{EAFCAC5B-C5E9-454B-B28C-7E947222877D}" type="presParOf" srcId="{AF83695F-D63D-4E79-9EFB-1E19226EE688}" destId="{18825071-FEAD-4F77-9661-069C10E1EE53}" srcOrd="2" destOrd="0" presId="urn:microsoft.com/office/officeart/2005/8/layout/orgChart1"/>
    <dgm:cxn modelId="{23ED284A-4022-4364-91D4-D1DEAE83BB1A}" type="presParOf" srcId="{B0BE9C8D-951E-4A05-8455-D8EDBB5D1D13}" destId="{01D80C54-D90F-45EF-847C-AE6F031BD23A}" srcOrd="2" destOrd="0" presId="urn:microsoft.com/office/officeart/2005/8/layout/orgChart1"/>
    <dgm:cxn modelId="{8D9F3341-DF65-4032-8274-B04532A588C9}" type="presParOf" srcId="{E71CE275-A485-4A9D-8F74-AC7E55ED1C0A}" destId="{D0A6EA7D-21DF-4ACD-B656-C4E74B2714C8}" srcOrd="6" destOrd="0" presId="urn:microsoft.com/office/officeart/2005/8/layout/orgChart1"/>
    <dgm:cxn modelId="{E5DEFD52-F143-4824-801A-3DAD1B4346DF}" type="presParOf" srcId="{E71CE275-A485-4A9D-8F74-AC7E55ED1C0A}" destId="{34DC590B-79E7-4859-BB62-1853557A47FD}" srcOrd="7" destOrd="0" presId="urn:microsoft.com/office/officeart/2005/8/layout/orgChart1"/>
    <dgm:cxn modelId="{ED80F64E-3087-45C9-9832-5D4B089B32E9}" type="presParOf" srcId="{34DC590B-79E7-4859-BB62-1853557A47FD}" destId="{FBE14B03-8A28-4404-A690-62E582679167}" srcOrd="0" destOrd="0" presId="urn:microsoft.com/office/officeart/2005/8/layout/orgChart1"/>
    <dgm:cxn modelId="{6F43D7B5-C76E-4CF7-B0EF-867CB48952E9}" type="presParOf" srcId="{FBE14B03-8A28-4404-A690-62E582679167}" destId="{3BBAC074-F9A2-45CA-8EEA-D0DA0F81D01D}" srcOrd="0" destOrd="0" presId="urn:microsoft.com/office/officeart/2005/8/layout/orgChart1"/>
    <dgm:cxn modelId="{F44BD824-CEBA-417C-9734-E8E5DB088644}" type="presParOf" srcId="{FBE14B03-8A28-4404-A690-62E582679167}" destId="{924E2AA2-4218-478A-95DF-ABAD28A40E88}" srcOrd="1" destOrd="0" presId="urn:microsoft.com/office/officeart/2005/8/layout/orgChart1"/>
    <dgm:cxn modelId="{1996D9B8-1587-48D6-A7F3-0A0C09CBFA6E}" type="presParOf" srcId="{34DC590B-79E7-4859-BB62-1853557A47FD}" destId="{F9D8A568-0510-4573-9D78-60F1BAA19EFA}" srcOrd="1" destOrd="0" presId="urn:microsoft.com/office/officeart/2005/8/layout/orgChart1"/>
    <dgm:cxn modelId="{B776BD5B-3544-432C-8D90-C088F27F469D}" type="presParOf" srcId="{34DC590B-79E7-4859-BB62-1853557A47FD}" destId="{0A6F2605-E912-4FF1-B20E-4E98E6E03811}" srcOrd="2" destOrd="0" presId="urn:microsoft.com/office/officeart/2005/8/layout/orgChart1"/>
    <dgm:cxn modelId="{562AC086-14DA-461A-914D-4646553FAEDE}" type="presParOf" srcId="{E71CE275-A485-4A9D-8F74-AC7E55ED1C0A}" destId="{7F3A6ED7-8762-488A-8AAE-9C5A5ABDD6A9}" srcOrd="8" destOrd="0" presId="urn:microsoft.com/office/officeart/2005/8/layout/orgChart1"/>
    <dgm:cxn modelId="{E962E057-3D3B-422C-9C42-9A6E91A59DC2}" type="presParOf" srcId="{E71CE275-A485-4A9D-8F74-AC7E55ED1C0A}" destId="{CFDAC14C-F4BA-41CD-960C-8F50EC049071}" srcOrd="9" destOrd="0" presId="urn:microsoft.com/office/officeart/2005/8/layout/orgChart1"/>
    <dgm:cxn modelId="{B0BCD341-167A-419A-8D39-5F61CF366C04}" type="presParOf" srcId="{CFDAC14C-F4BA-41CD-960C-8F50EC049071}" destId="{8C97DF9C-D3DE-4665-B170-B145AFF33591}" srcOrd="0" destOrd="0" presId="urn:microsoft.com/office/officeart/2005/8/layout/orgChart1"/>
    <dgm:cxn modelId="{68DA2465-5D11-4D48-A076-FDCD063DD625}" type="presParOf" srcId="{8C97DF9C-D3DE-4665-B170-B145AFF33591}" destId="{9370C82A-4C58-4D09-8DF4-1B484EAD4B06}" srcOrd="0" destOrd="0" presId="urn:microsoft.com/office/officeart/2005/8/layout/orgChart1"/>
    <dgm:cxn modelId="{A0B5451A-ED8E-44B5-8FA8-C22E6ACBFF06}" type="presParOf" srcId="{8C97DF9C-D3DE-4665-B170-B145AFF33591}" destId="{C1DB6486-C211-4E66-BC30-7AD7C4D74453}" srcOrd="1" destOrd="0" presId="urn:microsoft.com/office/officeart/2005/8/layout/orgChart1"/>
    <dgm:cxn modelId="{273DD25A-6851-4315-93B8-463338AE11C7}" type="presParOf" srcId="{CFDAC14C-F4BA-41CD-960C-8F50EC049071}" destId="{4104B6D0-1A9A-4190-A823-C87BA596AD97}" srcOrd="1" destOrd="0" presId="urn:microsoft.com/office/officeart/2005/8/layout/orgChart1"/>
    <dgm:cxn modelId="{7391FB8A-6835-4517-B42E-668A6B43AFE3}" type="presParOf" srcId="{CFDAC14C-F4BA-41CD-960C-8F50EC049071}" destId="{493E03DF-8450-4E29-A7A4-A6DD111B0532}" srcOrd="2" destOrd="0" presId="urn:microsoft.com/office/officeart/2005/8/layout/orgChart1"/>
    <dgm:cxn modelId="{943DAF95-733A-4762-91A7-3C4A3A173B29}" type="presParOf" srcId="{E71CE275-A485-4A9D-8F74-AC7E55ED1C0A}" destId="{34C3420E-74F1-4A68-BDD2-E9940B375ADB}" srcOrd="10" destOrd="0" presId="urn:microsoft.com/office/officeart/2005/8/layout/orgChart1"/>
    <dgm:cxn modelId="{9800A743-7394-4DB9-AAA7-AF8495B7184E}" type="presParOf" srcId="{E71CE275-A485-4A9D-8F74-AC7E55ED1C0A}" destId="{F6E5DCEA-F9D6-4FBE-AD63-83BC44001877}" srcOrd="11" destOrd="0" presId="urn:microsoft.com/office/officeart/2005/8/layout/orgChart1"/>
    <dgm:cxn modelId="{34393400-D394-4E02-B50C-EE5441A37E9E}" type="presParOf" srcId="{F6E5DCEA-F9D6-4FBE-AD63-83BC44001877}" destId="{95E0B1FF-4F9D-41E0-A88D-470C4AAEAAB8}" srcOrd="0" destOrd="0" presId="urn:microsoft.com/office/officeart/2005/8/layout/orgChart1"/>
    <dgm:cxn modelId="{A87183E1-05E5-4FFC-9032-C069A28E6BAA}" type="presParOf" srcId="{95E0B1FF-4F9D-41E0-A88D-470C4AAEAAB8}" destId="{D02913F6-D7AF-4427-96ED-74A483FCA0BB}" srcOrd="0" destOrd="0" presId="urn:microsoft.com/office/officeart/2005/8/layout/orgChart1"/>
    <dgm:cxn modelId="{EE423481-EE94-455F-9017-D4F29AA1A05B}" type="presParOf" srcId="{95E0B1FF-4F9D-41E0-A88D-470C4AAEAAB8}" destId="{34EF3271-0A93-44A1-8227-B4E0780A625D}" srcOrd="1" destOrd="0" presId="urn:microsoft.com/office/officeart/2005/8/layout/orgChart1"/>
    <dgm:cxn modelId="{3E3EB5D1-49B4-419C-8AA1-D0ED18464945}" type="presParOf" srcId="{F6E5DCEA-F9D6-4FBE-AD63-83BC44001877}" destId="{5A6493D7-E5CF-4B64-97FB-F237F56272AE}" srcOrd="1" destOrd="0" presId="urn:microsoft.com/office/officeart/2005/8/layout/orgChart1"/>
    <dgm:cxn modelId="{C87923FD-D618-4622-B70A-58D560B6640D}" type="presParOf" srcId="{5A6493D7-E5CF-4B64-97FB-F237F56272AE}" destId="{F9B3BC46-40C6-406C-8561-A679F8933716}" srcOrd="0" destOrd="0" presId="urn:microsoft.com/office/officeart/2005/8/layout/orgChart1"/>
    <dgm:cxn modelId="{523F93EA-A343-47CB-882C-9909804E2B7C}" type="presParOf" srcId="{5A6493D7-E5CF-4B64-97FB-F237F56272AE}" destId="{0D485766-B780-4FCA-8D59-2B3A7CC26E31}" srcOrd="1" destOrd="0" presId="urn:microsoft.com/office/officeart/2005/8/layout/orgChart1"/>
    <dgm:cxn modelId="{A6771AA8-4E9D-4F94-B25A-5208F571DDC6}" type="presParOf" srcId="{0D485766-B780-4FCA-8D59-2B3A7CC26E31}" destId="{C147F672-0D6F-4A2B-B9EB-C5943723F335}" srcOrd="0" destOrd="0" presId="urn:microsoft.com/office/officeart/2005/8/layout/orgChart1"/>
    <dgm:cxn modelId="{0E425FDB-C067-43D6-BC4C-FCEC1B77D47A}" type="presParOf" srcId="{C147F672-0D6F-4A2B-B9EB-C5943723F335}" destId="{A3258F55-6790-4AEE-99EC-A75E566DA6E8}" srcOrd="0" destOrd="0" presId="urn:microsoft.com/office/officeart/2005/8/layout/orgChart1"/>
    <dgm:cxn modelId="{12607ECF-114C-4B33-BB45-6E405A517F2A}" type="presParOf" srcId="{C147F672-0D6F-4A2B-B9EB-C5943723F335}" destId="{BC40F6A8-93ED-4750-9158-9B2785D88DEE}" srcOrd="1" destOrd="0" presId="urn:microsoft.com/office/officeart/2005/8/layout/orgChart1"/>
    <dgm:cxn modelId="{05210CFF-2A48-4CEE-9EA6-45C880655610}" type="presParOf" srcId="{0D485766-B780-4FCA-8D59-2B3A7CC26E31}" destId="{1B731CAF-4E30-413A-B053-12C30D271DDF}" srcOrd="1" destOrd="0" presId="urn:microsoft.com/office/officeart/2005/8/layout/orgChart1"/>
    <dgm:cxn modelId="{CFD90DE0-1413-4FCB-899C-1355389619BD}" type="presParOf" srcId="{0D485766-B780-4FCA-8D59-2B3A7CC26E31}" destId="{CE4EF916-EF91-4F27-B166-01EAD90C2861}" srcOrd="2" destOrd="0" presId="urn:microsoft.com/office/officeart/2005/8/layout/orgChart1"/>
    <dgm:cxn modelId="{3DA95FB2-4926-4CF3-AB14-65ED4097BB5E}" type="presParOf" srcId="{5A6493D7-E5CF-4B64-97FB-F237F56272AE}" destId="{AD352AF9-1077-4CBE-978F-2278BB2A3902}" srcOrd="2" destOrd="0" presId="urn:microsoft.com/office/officeart/2005/8/layout/orgChart1"/>
    <dgm:cxn modelId="{6BC16E16-CBC7-4D15-BFE4-0698D11D63DA}" type="presParOf" srcId="{5A6493D7-E5CF-4B64-97FB-F237F56272AE}" destId="{F45C209B-6A21-4CC5-88EB-ADE7BCCB4271}" srcOrd="3" destOrd="0" presId="urn:microsoft.com/office/officeart/2005/8/layout/orgChart1"/>
    <dgm:cxn modelId="{A1A18180-90C2-41B7-B6E8-6389F1271265}" type="presParOf" srcId="{F45C209B-6A21-4CC5-88EB-ADE7BCCB4271}" destId="{233008E3-B041-49AE-8843-037DABCBCDF4}" srcOrd="0" destOrd="0" presId="urn:microsoft.com/office/officeart/2005/8/layout/orgChart1"/>
    <dgm:cxn modelId="{07604BFD-8D9E-40D4-A92B-C05C07874ED7}" type="presParOf" srcId="{233008E3-B041-49AE-8843-037DABCBCDF4}" destId="{9DE51995-9502-428C-9E9B-F5F7DF61F8F3}" srcOrd="0" destOrd="0" presId="urn:microsoft.com/office/officeart/2005/8/layout/orgChart1"/>
    <dgm:cxn modelId="{3E5C67A3-3073-4E52-996C-AAAAAAB9F358}" type="presParOf" srcId="{233008E3-B041-49AE-8843-037DABCBCDF4}" destId="{65DF661F-17CE-4334-8410-D83D0FB0703A}" srcOrd="1" destOrd="0" presId="urn:microsoft.com/office/officeart/2005/8/layout/orgChart1"/>
    <dgm:cxn modelId="{0E0CEFBF-2D75-4E11-AF66-BC6C33E6F9EB}" type="presParOf" srcId="{F45C209B-6A21-4CC5-88EB-ADE7BCCB4271}" destId="{4BDB32D5-1336-4213-804B-BD60D986B59F}" srcOrd="1" destOrd="0" presId="urn:microsoft.com/office/officeart/2005/8/layout/orgChart1"/>
    <dgm:cxn modelId="{081187DB-E835-47C3-B398-1DD816DCD7CF}" type="presParOf" srcId="{F45C209B-6A21-4CC5-88EB-ADE7BCCB4271}" destId="{8BA7933E-D176-4AD0-BFE2-044C5286231E}" srcOrd="2" destOrd="0" presId="urn:microsoft.com/office/officeart/2005/8/layout/orgChart1"/>
    <dgm:cxn modelId="{107BB786-16D9-4DF2-BC26-DC41F287E6AB}" type="presParOf" srcId="{F6E5DCEA-F9D6-4FBE-AD63-83BC44001877}" destId="{BFAA1609-7202-4BC7-BDDD-F2109D9A16FD}" srcOrd="2" destOrd="0" presId="urn:microsoft.com/office/officeart/2005/8/layout/orgChart1"/>
    <dgm:cxn modelId="{91588C6E-51CA-4D1D-B5A9-03BF07228D40}" type="presParOf" srcId="{669F2CB5-03D2-48EA-927D-53073B1A142C}" destId="{1D3A9280-964F-4D20-8AAF-BC805CECE39D}" srcOrd="2" destOrd="0" presId="urn:microsoft.com/office/officeart/2005/8/layout/orgChart1"/>
  </dgm:cxnLst>
  <dgm:bg>
    <a:noFill/>
    <a:effectLst>
      <a:glow rad="228600">
        <a:schemeClr val="accent2">
          <a:satMod val="175000"/>
          <a:alpha val="40000"/>
        </a:schemeClr>
      </a:glow>
      <a:innerShdw blurRad="63500" dist="50800" dir="16200000">
        <a:prstClr val="black">
          <a:alpha val="50000"/>
        </a:prstClr>
      </a:innerShdw>
    </a:effectLst>
  </dgm:bg>
  <dgm:whole>
    <a:ln w="9525" cap="flat" cmpd="sng" algn="ctr">
      <a:solidFill>
        <a:schemeClr val="accent1"/>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52AF9-1077-4CBE-978F-2278BB2A3902}">
      <dsp:nvSpPr>
        <dsp:cNvPr id="0" name=""/>
        <dsp:cNvSpPr/>
      </dsp:nvSpPr>
      <dsp:spPr>
        <a:xfrm>
          <a:off x="7095298" y="1729760"/>
          <a:ext cx="172969" cy="1349164"/>
        </a:xfrm>
        <a:custGeom>
          <a:avLst/>
          <a:gdLst/>
          <a:ahLst/>
          <a:cxnLst/>
          <a:rect l="0" t="0" r="0" b="0"/>
          <a:pathLst>
            <a:path>
              <a:moveTo>
                <a:pt x="0" y="0"/>
              </a:moveTo>
              <a:lnTo>
                <a:pt x="0" y="1349164"/>
              </a:lnTo>
              <a:lnTo>
                <a:pt x="172969" y="1349164"/>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F9B3BC46-40C6-406C-8561-A679F8933716}">
      <dsp:nvSpPr>
        <dsp:cNvPr id="0" name=""/>
        <dsp:cNvSpPr/>
      </dsp:nvSpPr>
      <dsp:spPr>
        <a:xfrm>
          <a:off x="7095298" y="1729760"/>
          <a:ext cx="172969" cy="530440"/>
        </a:xfrm>
        <a:custGeom>
          <a:avLst/>
          <a:gdLst/>
          <a:ahLst/>
          <a:cxnLst/>
          <a:rect l="0" t="0" r="0" b="0"/>
          <a:pathLst>
            <a:path>
              <a:moveTo>
                <a:pt x="0" y="0"/>
              </a:moveTo>
              <a:lnTo>
                <a:pt x="0" y="530440"/>
              </a:lnTo>
              <a:lnTo>
                <a:pt x="172969" y="530440"/>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34C3420E-74F1-4A68-BDD2-E9940B375ADB}">
      <dsp:nvSpPr>
        <dsp:cNvPr id="0" name=""/>
        <dsp:cNvSpPr/>
      </dsp:nvSpPr>
      <dsp:spPr>
        <a:xfrm>
          <a:off x="4068326" y="911036"/>
          <a:ext cx="3488225" cy="242157"/>
        </a:xfrm>
        <a:custGeom>
          <a:avLst/>
          <a:gdLst/>
          <a:ahLst/>
          <a:cxnLst/>
          <a:rect l="0" t="0" r="0" b="0"/>
          <a:pathLst>
            <a:path>
              <a:moveTo>
                <a:pt x="0" y="0"/>
              </a:moveTo>
              <a:lnTo>
                <a:pt x="0" y="121078"/>
              </a:lnTo>
              <a:lnTo>
                <a:pt x="3488225" y="121078"/>
              </a:lnTo>
              <a:lnTo>
                <a:pt x="3488225" y="242157"/>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7F3A6ED7-8762-488A-8AAE-9C5A5ABDD6A9}">
      <dsp:nvSpPr>
        <dsp:cNvPr id="0" name=""/>
        <dsp:cNvSpPr/>
      </dsp:nvSpPr>
      <dsp:spPr>
        <a:xfrm>
          <a:off x="4068326" y="911036"/>
          <a:ext cx="2092935" cy="242157"/>
        </a:xfrm>
        <a:custGeom>
          <a:avLst/>
          <a:gdLst/>
          <a:ahLst/>
          <a:cxnLst/>
          <a:rect l="0" t="0" r="0" b="0"/>
          <a:pathLst>
            <a:path>
              <a:moveTo>
                <a:pt x="0" y="0"/>
              </a:moveTo>
              <a:lnTo>
                <a:pt x="0" y="121078"/>
              </a:lnTo>
              <a:lnTo>
                <a:pt x="2092935" y="121078"/>
              </a:lnTo>
              <a:lnTo>
                <a:pt x="2092935" y="242157"/>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D0A6EA7D-21DF-4ACD-B656-C4E74B2714C8}">
      <dsp:nvSpPr>
        <dsp:cNvPr id="0" name=""/>
        <dsp:cNvSpPr/>
      </dsp:nvSpPr>
      <dsp:spPr>
        <a:xfrm>
          <a:off x="4068326" y="911036"/>
          <a:ext cx="697645" cy="242157"/>
        </a:xfrm>
        <a:custGeom>
          <a:avLst/>
          <a:gdLst/>
          <a:ahLst/>
          <a:cxnLst/>
          <a:rect l="0" t="0" r="0" b="0"/>
          <a:pathLst>
            <a:path>
              <a:moveTo>
                <a:pt x="0" y="0"/>
              </a:moveTo>
              <a:lnTo>
                <a:pt x="0" y="121078"/>
              </a:lnTo>
              <a:lnTo>
                <a:pt x="697645" y="121078"/>
              </a:lnTo>
              <a:lnTo>
                <a:pt x="697645" y="242157"/>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DD78E92C-7B33-4735-9227-6A3D8307865A}">
      <dsp:nvSpPr>
        <dsp:cNvPr id="0" name=""/>
        <dsp:cNvSpPr/>
      </dsp:nvSpPr>
      <dsp:spPr>
        <a:xfrm>
          <a:off x="2909428" y="1729760"/>
          <a:ext cx="172969" cy="2167888"/>
        </a:xfrm>
        <a:custGeom>
          <a:avLst/>
          <a:gdLst/>
          <a:ahLst/>
          <a:cxnLst/>
          <a:rect l="0" t="0" r="0" b="0"/>
          <a:pathLst>
            <a:path>
              <a:moveTo>
                <a:pt x="0" y="0"/>
              </a:moveTo>
              <a:lnTo>
                <a:pt x="0" y="2167888"/>
              </a:lnTo>
              <a:lnTo>
                <a:pt x="172969" y="2167888"/>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611D1CC8-3DE0-46F2-8BC0-39EEADA3D583}">
      <dsp:nvSpPr>
        <dsp:cNvPr id="0" name=""/>
        <dsp:cNvSpPr/>
      </dsp:nvSpPr>
      <dsp:spPr>
        <a:xfrm>
          <a:off x="2909428" y="1729760"/>
          <a:ext cx="172969" cy="1349164"/>
        </a:xfrm>
        <a:custGeom>
          <a:avLst/>
          <a:gdLst/>
          <a:ahLst/>
          <a:cxnLst/>
          <a:rect l="0" t="0" r="0" b="0"/>
          <a:pathLst>
            <a:path>
              <a:moveTo>
                <a:pt x="0" y="0"/>
              </a:moveTo>
              <a:lnTo>
                <a:pt x="0" y="1349164"/>
              </a:lnTo>
              <a:lnTo>
                <a:pt x="172969" y="1349164"/>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4FE577C1-04EA-4E68-947F-B452AB0A04B1}">
      <dsp:nvSpPr>
        <dsp:cNvPr id="0" name=""/>
        <dsp:cNvSpPr/>
      </dsp:nvSpPr>
      <dsp:spPr>
        <a:xfrm>
          <a:off x="2909428" y="1729760"/>
          <a:ext cx="172969" cy="530440"/>
        </a:xfrm>
        <a:custGeom>
          <a:avLst/>
          <a:gdLst/>
          <a:ahLst/>
          <a:cxnLst/>
          <a:rect l="0" t="0" r="0" b="0"/>
          <a:pathLst>
            <a:path>
              <a:moveTo>
                <a:pt x="0" y="0"/>
              </a:moveTo>
              <a:lnTo>
                <a:pt x="0" y="530440"/>
              </a:lnTo>
              <a:lnTo>
                <a:pt x="172969" y="530440"/>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A4D18090-EA51-47ED-868F-33AEF1F97055}">
      <dsp:nvSpPr>
        <dsp:cNvPr id="0" name=""/>
        <dsp:cNvSpPr/>
      </dsp:nvSpPr>
      <dsp:spPr>
        <a:xfrm>
          <a:off x="3370681" y="911036"/>
          <a:ext cx="697645" cy="242157"/>
        </a:xfrm>
        <a:custGeom>
          <a:avLst/>
          <a:gdLst/>
          <a:ahLst/>
          <a:cxnLst/>
          <a:rect l="0" t="0" r="0" b="0"/>
          <a:pathLst>
            <a:path>
              <a:moveTo>
                <a:pt x="697645" y="0"/>
              </a:moveTo>
              <a:lnTo>
                <a:pt x="697645" y="121078"/>
              </a:lnTo>
              <a:lnTo>
                <a:pt x="0" y="121078"/>
              </a:lnTo>
              <a:lnTo>
                <a:pt x="0" y="242157"/>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8C1F944F-E286-4DD2-9910-C0AE434C9DCD}">
      <dsp:nvSpPr>
        <dsp:cNvPr id="0" name=""/>
        <dsp:cNvSpPr/>
      </dsp:nvSpPr>
      <dsp:spPr>
        <a:xfrm>
          <a:off x="1514138" y="1729760"/>
          <a:ext cx="172969" cy="2167888"/>
        </a:xfrm>
        <a:custGeom>
          <a:avLst/>
          <a:gdLst/>
          <a:ahLst/>
          <a:cxnLst/>
          <a:rect l="0" t="0" r="0" b="0"/>
          <a:pathLst>
            <a:path>
              <a:moveTo>
                <a:pt x="0" y="0"/>
              </a:moveTo>
              <a:lnTo>
                <a:pt x="0" y="2167888"/>
              </a:lnTo>
              <a:lnTo>
                <a:pt x="172969" y="2167888"/>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45FB81B3-0360-4198-8FBB-092BBC12ED22}">
      <dsp:nvSpPr>
        <dsp:cNvPr id="0" name=""/>
        <dsp:cNvSpPr/>
      </dsp:nvSpPr>
      <dsp:spPr>
        <a:xfrm>
          <a:off x="1514138" y="1729760"/>
          <a:ext cx="172969" cy="1349164"/>
        </a:xfrm>
        <a:custGeom>
          <a:avLst/>
          <a:gdLst/>
          <a:ahLst/>
          <a:cxnLst/>
          <a:rect l="0" t="0" r="0" b="0"/>
          <a:pathLst>
            <a:path>
              <a:moveTo>
                <a:pt x="0" y="0"/>
              </a:moveTo>
              <a:lnTo>
                <a:pt x="0" y="1349164"/>
              </a:lnTo>
              <a:lnTo>
                <a:pt x="172969" y="1349164"/>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E50E8EE7-77A5-4DFD-85CD-75B6224DF74F}">
      <dsp:nvSpPr>
        <dsp:cNvPr id="0" name=""/>
        <dsp:cNvSpPr/>
      </dsp:nvSpPr>
      <dsp:spPr>
        <a:xfrm>
          <a:off x="1514138" y="1729760"/>
          <a:ext cx="172969" cy="530440"/>
        </a:xfrm>
        <a:custGeom>
          <a:avLst/>
          <a:gdLst/>
          <a:ahLst/>
          <a:cxnLst/>
          <a:rect l="0" t="0" r="0" b="0"/>
          <a:pathLst>
            <a:path>
              <a:moveTo>
                <a:pt x="0" y="0"/>
              </a:moveTo>
              <a:lnTo>
                <a:pt x="0" y="530440"/>
              </a:lnTo>
              <a:lnTo>
                <a:pt x="172969" y="530440"/>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2E87ADFC-27AA-4AAA-9168-2A2E1DF6E155}">
      <dsp:nvSpPr>
        <dsp:cNvPr id="0" name=""/>
        <dsp:cNvSpPr/>
      </dsp:nvSpPr>
      <dsp:spPr>
        <a:xfrm>
          <a:off x="1975391" y="911036"/>
          <a:ext cx="2092935" cy="242157"/>
        </a:xfrm>
        <a:custGeom>
          <a:avLst/>
          <a:gdLst/>
          <a:ahLst/>
          <a:cxnLst/>
          <a:rect l="0" t="0" r="0" b="0"/>
          <a:pathLst>
            <a:path>
              <a:moveTo>
                <a:pt x="2092935" y="0"/>
              </a:moveTo>
              <a:lnTo>
                <a:pt x="2092935" y="121078"/>
              </a:lnTo>
              <a:lnTo>
                <a:pt x="0" y="121078"/>
              </a:lnTo>
              <a:lnTo>
                <a:pt x="0" y="242157"/>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967F5D6C-537A-40D3-A831-8539FF52329A}">
      <dsp:nvSpPr>
        <dsp:cNvPr id="0" name=""/>
        <dsp:cNvSpPr/>
      </dsp:nvSpPr>
      <dsp:spPr>
        <a:xfrm>
          <a:off x="118848" y="1729760"/>
          <a:ext cx="172969" cy="2167888"/>
        </a:xfrm>
        <a:custGeom>
          <a:avLst/>
          <a:gdLst/>
          <a:ahLst/>
          <a:cxnLst/>
          <a:rect l="0" t="0" r="0" b="0"/>
          <a:pathLst>
            <a:path>
              <a:moveTo>
                <a:pt x="0" y="0"/>
              </a:moveTo>
              <a:lnTo>
                <a:pt x="0" y="2167888"/>
              </a:lnTo>
              <a:lnTo>
                <a:pt x="172969" y="2167888"/>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65C1CAA2-283C-4770-A9DE-5A577E29C1A5}">
      <dsp:nvSpPr>
        <dsp:cNvPr id="0" name=""/>
        <dsp:cNvSpPr/>
      </dsp:nvSpPr>
      <dsp:spPr>
        <a:xfrm>
          <a:off x="118848" y="1729760"/>
          <a:ext cx="172969" cy="1349164"/>
        </a:xfrm>
        <a:custGeom>
          <a:avLst/>
          <a:gdLst/>
          <a:ahLst/>
          <a:cxnLst/>
          <a:rect l="0" t="0" r="0" b="0"/>
          <a:pathLst>
            <a:path>
              <a:moveTo>
                <a:pt x="0" y="0"/>
              </a:moveTo>
              <a:lnTo>
                <a:pt x="0" y="1349164"/>
              </a:lnTo>
              <a:lnTo>
                <a:pt x="172969" y="1349164"/>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C762F7EE-DC44-41D3-BA74-109CDF78E0E3}">
      <dsp:nvSpPr>
        <dsp:cNvPr id="0" name=""/>
        <dsp:cNvSpPr/>
      </dsp:nvSpPr>
      <dsp:spPr>
        <a:xfrm>
          <a:off x="118848" y="1729760"/>
          <a:ext cx="172969" cy="530440"/>
        </a:xfrm>
        <a:custGeom>
          <a:avLst/>
          <a:gdLst/>
          <a:ahLst/>
          <a:cxnLst/>
          <a:rect l="0" t="0" r="0" b="0"/>
          <a:pathLst>
            <a:path>
              <a:moveTo>
                <a:pt x="0" y="0"/>
              </a:moveTo>
              <a:lnTo>
                <a:pt x="0" y="530440"/>
              </a:lnTo>
              <a:lnTo>
                <a:pt x="172969" y="530440"/>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8CDD969C-DDB6-4558-87F8-3680852F666B}">
      <dsp:nvSpPr>
        <dsp:cNvPr id="0" name=""/>
        <dsp:cNvSpPr/>
      </dsp:nvSpPr>
      <dsp:spPr>
        <a:xfrm>
          <a:off x="580101" y="911036"/>
          <a:ext cx="3488225" cy="242157"/>
        </a:xfrm>
        <a:custGeom>
          <a:avLst/>
          <a:gdLst/>
          <a:ahLst/>
          <a:cxnLst/>
          <a:rect l="0" t="0" r="0" b="0"/>
          <a:pathLst>
            <a:path>
              <a:moveTo>
                <a:pt x="3488225" y="0"/>
              </a:moveTo>
              <a:lnTo>
                <a:pt x="3488225" y="121078"/>
              </a:lnTo>
              <a:lnTo>
                <a:pt x="0" y="121078"/>
              </a:lnTo>
              <a:lnTo>
                <a:pt x="0" y="242157"/>
              </a:lnTo>
            </a:path>
          </a:pathLst>
        </a:custGeom>
        <a:noFill/>
        <a:ln w="10000" cap="flat" cmpd="sng" algn="ctr">
          <a:solidFill>
            <a:srgbClr val="0000FF"/>
          </a:solidFill>
          <a:prstDash val="solid"/>
        </a:ln>
        <a:effectLst/>
      </dsp:spPr>
      <dsp:style>
        <a:lnRef idx="1">
          <a:scrgbClr r="0" g="0" b="0"/>
        </a:lnRef>
        <a:fillRef idx="0">
          <a:scrgbClr r="0" g="0" b="0"/>
        </a:fillRef>
        <a:effectRef idx="0">
          <a:scrgbClr r="0" g="0" b="0"/>
        </a:effectRef>
        <a:fontRef idx="minor"/>
      </dsp:style>
    </dsp:sp>
    <dsp:sp modelId="{B4D3ED84-3446-4DD0-A1CA-050320783A5E}">
      <dsp:nvSpPr>
        <dsp:cNvPr id="0" name=""/>
        <dsp:cNvSpPr/>
      </dsp:nvSpPr>
      <dsp:spPr>
        <a:xfrm>
          <a:off x="3491760" y="334470"/>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IEEE</a:t>
          </a:r>
        </a:p>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a:t>
          </a:r>
        </a:p>
      </dsp:txBody>
      <dsp:txXfrm>
        <a:off x="3491760" y="334470"/>
        <a:ext cx="1153132" cy="576566"/>
      </dsp:txXfrm>
    </dsp:sp>
    <dsp:sp modelId="{5880CE04-7CF0-4630-884E-C9197EB55EEC}">
      <dsp:nvSpPr>
        <dsp:cNvPr id="0" name=""/>
        <dsp:cNvSpPr/>
      </dsp:nvSpPr>
      <dsp:spPr>
        <a:xfrm>
          <a:off x="3535" y="1153194"/>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802.11</a:t>
          </a:r>
        </a:p>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WLAN</a:t>
          </a:r>
        </a:p>
      </dsp:txBody>
      <dsp:txXfrm>
        <a:off x="3535" y="1153194"/>
        <a:ext cx="1153132" cy="576566"/>
      </dsp:txXfrm>
    </dsp:sp>
    <dsp:sp modelId="{3A59100A-7CC5-4D24-9685-B86AF6A6600F}">
      <dsp:nvSpPr>
        <dsp:cNvPr id="0" name=""/>
        <dsp:cNvSpPr/>
      </dsp:nvSpPr>
      <dsp:spPr>
        <a:xfrm>
          <a:off x="291818" y="1971917"/>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802.11b</a:t>
          </a:r>
          <a:br>
            <a:rPr lang="tr-TR" sz="1200" b="1" kern="1200">
              <a:latin typeface="Times New Roman" pitchFamily="18" charset="0"/>
              <a:cs typeface="Times New Roman" pitchFamily="18" charset="0"/>
            </a:rPr>
          </a:br>
          <a:r>
            <a:rPr lang="tr-TR" sz="1200" b="1" kern="1200">
              <a:latin typeface="Times New Roman" pitchFamily="18" charset="0"/>
              <a:cs typeface="Times New Roman" pitchFamily="18" charset="0"/>
            </a:rPr>
            <a:t>11 Mbit/s</a:t>
          </a:r>
        </a:p>
      </dsp:txBody>
      <dsp:txXfrm>
        <a:off x="291818" y="1971917"/>
        <a:ext cx="1153132" cy="576566"/>
      </dsp:txXfrm>
    </dsp:sp>
    <dsp:sp modelId="{D6CCA2D8-4E14-4F71-AFCB-3C607DEA653D}">
      <dsp:nvSpPr>
        <dsp:cNvPr id="0" name=""/>
        <dsp:cNvSpPr/>
      </dsp:nvSpPr>
      <dsp:spPr>
        <a:xfrm>
          <a:off x="291818" y="2790641"/>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802.11g</a:t>
          </a:r>
          <a:br>
            <a:rPr lang="tr-TR" sz="1200" b="1" kern="1200">
              <a:latin typeface="Times New Roman" pitchFamily="18" charset="0"/>
              <a:cs typeface="Times New Roman" pitchFamily="18" charset="0"/>
            </a:rPr>
          </a:br>
          <a:r>
            <a:rPr lang="tr-TR" sz="1200" b="1" kern="1200">
              <a:latin typeface="Times New Roman" pitchFamily="18" charset="0"/>
              <a:cs typeface="Times New Roman" pitchFamily="18" charset="0"/>
            </a:rPr>
            <a:t>54 Mbit/s</a:t>
          </a:r>
        </a:p>
      </dsp:txBody>
      <dsp:txXfrm>
        <a:off x="291818" y="2790641"/>
        <a:ext cx="1153132" cy="576566"/>
      </dsp:txXfrm>
    </dsp:sp>
    <dsp:sp modelId="{6FDB7AD5-0A54-46E2-A893-276C0D78A3C2}">
      <dsp:nvSpPr>
        <dsp:cNvPr id="0" name=""/>
        <dsp:cNvSpPr/>
      </dsp:nvSpPr>
      <dsp:spPr>
        <a:xfrm>
          <a:off x="291818" y="3609365"/>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802.11n</a:t>
          </a:r>
          <a:br>
            <a:rPr lang="tr-TR" sz="1200" b="1" kern="1200">
              <a:latin typeface="Times New Roman" pitchFamily="18" charset="0"/>
              <a:cs typeface="Times New Roman" pitchFamily="18" charset="0"/>
            </a:rPr>
          </a:br>
          <a:r>
            <a:rPr lang="tr-TR" sz="1200" b="1" kern="1200">
              <a:latin typeface="Times New Roman" pitchFamily="18" charset="0"/>
              <a:cs typeface="Times New Roman" pitchFamily="18" charset="0"/>
            </a:rPr>
            <a:t>100 Mbit/s</a:t>
          </a:r>
        </a:p>
      </dsp:txBody>
      <dsp:txXfrm>
        <a:off x="291818" y="3609365"/>
        <a:ext cx="1153132" cy="576566"/>
      </dsp:txXfrm>
    </dsp:sp>
    <dsp:sp modelId="{B7590F27-9C6A-4B9E-910F-58678344B093}">
      <dsp:nvSpPr>
        <dsp:cNvPr id="0" name=""/>
        <dsp:cNvSpPr/>
      </dsp:nvSpPr>
      <dsp:spPr>
        <a:xfrm>
          <a:off x="1398825" y="1153194"/>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802.15</a:t>
          </a:r>
        </a:p>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WPAN</a:t>
          </a:r>
        </a:p>
      </dsp:txBody>
      <dsp:txXfrm>
        <a:off x="1398825" y="1153194"/>
        <a:ext cx="1153132" cy="576566"/>
      </dsp:txXfrm>
    </dsp:sp>
    <dsp:sp modelId="{301AC148-9950-456F-9A70-E504F54FEC57}">
      <dsp:nvSpPr>
        <dsp:cNvPr id="0" name=""/>
        <dsp:cNvSpPr/>
      </dsp:nvSpPr>
      <dsp:spPr>
        <a:xfrm>
          <a:off x="1687108" y="1971917"/>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802.15.1</a:t>
          </a:r>
          <a:br>
            <a:rPr lang="tr-TR" sz="1200" b="1" kern="1200">
              <a:latin typeface="Times New Roman" pitchFamily="18" charset="0"/>
              <a:cs typeface="Times New Roman" pitchFamily="18" charset="0"/>
            </a:rPr>
          </a:br>
          <a:r>
            <a:rPr lang="tr-TR" sz="1200" b="1" kern="1200">
              <a:latin typeface="Times New Roman" pitchFamily="18" charset="0"/>
              <a:cs typeface="Times New Roman" pitchFamily="18" charset="0"/>
            </a:rPr>
            <a:t>Bluetooth</a:t>
          </a:r>
        </a:p>
      </dsp:txBody>
      <dsp:txXfrm>
        <a:off x="1687108" y="1971917"/>
        <a:ext cx="1153132" cy="576566"/>
      </dsp:txXfrm>
    </dsp:sp>
    <dsp:sp modelId="{1CEFE1D0-FECE-4C27-A313-4D29258F8C3C}">
      <dsp:nvSpPr>
        <dsp:cNvPr id="0" name=""/>
        <dsp:cNvSpPr/>
      </dsp:nvSpPr>
      <dsp:spPr>
        <a:xfrm>
          <a:off x="1687108" y="2790641"/>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802.15.3</a:t>
          </a:r>
        </a:p>
      </dsp:txBody>
      <dsp:txXfrm>
        <a:off x="1687108" y="2790641"/>
        <a:ext cx="1153132" cy="576566"/>
      </dsp:txXfrm>
    </dsp:sp>
    <dsp:sp modelId="{D70F8EBD-EC24-4193-B092-4BC55119235D}">
      <dsp:nvSpPr>
        <dsp:cNvPr id="0" name=""/>
        <dsp:cNvSpPr/>
      </dsp:nvSpPr>
      <dsp:spPr>
        <a:xfrm>
          <a:off x="1687108" y="3609365"/>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802.15.4</a:t>
          </a:r>
          <a:br>
            <a:rPr lang="tr-TR" sz="1200" b="1" kern="1200">
              <a:latin typeface="Times New Roman" pitchFamily="18" charset="0"/>
              <a:cs typeface="Times New Roman" pitchFamily="18" charset="0"/>
            </a:rPr>
          </a:br>
          <a:r>
            <a:rPr lang="tr-TR" sz="1200" b="1" kern="1200">
              <a:latin typeface="Times New Roman" pitchFamily="18" charset="0"/>
              <a:cs typeface="Times New Roman" pitchFamily="18" charset="0"/>
            </a:rPr>
            <a:t>ZigBee</a:t>
          </a:r>
        </a:p>
      </dsp:txBody>
      <dsp:txXfrm>
        <a:off x="1687108" y="3609365"/>
        <a:ext cx="1153132" cy="576566"/>
      </dsp:txXfrm>
    </dsp:sp>
    <dsp:sp modelId="{FDE17BC0-E5EE-449B-9E87-F0BA279AE566}">
      <dsp:nvSpPr>
        <dsp:cNvPr id="0" name=""/>
        <dsp:cNvSpPr/>
      </dsp:nvSpPr>
      <dsp:spPr>
        <a:xfrm>
          <a:off x="2794115" y="1153194"/>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802.16</a:t>
          </a:r>
        </a:p>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WMAN</a:t>
          </a:r>
        </a:p>
      </dsp:txBody>
      <dsp:txXfrm>
        <a:off x="2794115" y="1153194"/>
        <a:ext cx="1153132" cy="576566"/>
      </dsp:txXfrm>
    </dsp:sp>
    <dsp:sp modelId="{02788EBB-1F29-4DD3-AEE1-2A7EC30BE6F6}">
      <dsp:nvSpPr>
        <dsp:cNvPr id="0" name=""/>
        <dsp:cNvSpPr/>
      </dsp:nvSpPr>
      <dsp:spPr>
        <a:xfrm>
          <a:off x="3082398" y="1971917"/>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802.16d</a:t>
          </a:r>
          <a:br>
            <a:rPr lang="tr-TR" sz="1200" b="1" kern="1200">
              <a:latin typeface="Times New Roman" pitchFamily="18" charset="0"/>
              <a:cs typeface="Times New Roman" pitchFamily="18" charset="0"/>
            </a:rPr>
          </a:br>
          <a:r>
            <a:rPr lang="tr-TR" sz="1200" b="1" kern="1200">
              <a:latin typeface="Times New Roman" pitchFamily="18" charset="0"/>
              <a:cs typeface="Times New Roman" pitchFamily="18" charset="0"/>
            </a:rPr>
            <a:t>Sabit</a:t>
          </a:r>
        </a:p>
      </dsp:txBody>
      <dsp:txXfrm>
        <a:off x="3082398" y="1971917"/>
        <a:ext cx="1153132" cy="576566"/>
      </dsp:txXfrm>
    </dsp:sp>
    <dsp:sp modelId="{577CFED3-7C69-41EE-A3B8-ECEBCF61626B}">
      <dsp:nvSpPr>
        <dsp:cNvPr id="0" name=""/>
        <dsp:cNvSpPr/>
      </dsp:nvSpPr>
      <dsp:spPr>
        <a:xfrm>
          <a:off x="3082398" y="2790641"/>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802.16e</a:t>
          </a:r>
          <a:br>
            <a:rPr lang="tr-TR" sz="1200" b="1" kern="1200">
              <a:latin typeface="Times New Roman" pitchFamily="18" charset="0"/>
              <a:cs typeface="Times New Roman" pitchFamily="18" charset="0"/>
            </a:rPr>
          </a:br>
          <a:r>
            <a:rPr lang="tr-TR" sz="1200" b="1" kern="1200">
              <a:latin typeface="Times New Roman" pitchFamily="18" charset="0"/>
              <a:cs typeface="Times New Roman" pitchFamily="18" charset="0"/>
            </a:rPr>
            <a:t>Mobil</a:t>
          </a:r>
        </a:p>
      </dsp:txBody>
      <dsp:txXfrm>
        <a:off x="3082398" y="2790641"/>
        <a:ext cx="1153132" cy="576566"/>
      </dsp:txXfrm>
    </dsp:sp>
    <dsp:sp modelId="{8571154C-1AC5-41AC-9EAC-514274767927}">
      <dsp:nvSpPr>
        <dsp:cNvPr id="0" name=""/>
        <dsp:cNvSpPr/>
      </dsp:nvSpPr>
      <dsp:spPr>
        <a:xfrm>
          <a:off x="3082398" y="3609365"/>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802.16j</a:t>
          </a:r>
        </a:p>
      </dsp:txBody>
      <dsp:txXfrm>
        <a:off x="3082398" y="3609365"/>
        <a:ext cx="1153132" cy="576566"/>
      </dsp:txXfrm>
    </dsp:sp>
    <dsp:sp modelId="{3BBAC074-F9A2-45CA-8EEA-D0DA0F81D01D}">
      <dsp:nvSpPr>
        <dsp:cNvPr id="0" name=""/>
        <dsp:cNvSpPr/>
      </dsp:nvSpPr>
      <dsp:spPr>
        <a:xfrm>
          <a:off x="4189405" y="1153194"/>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802.20</a:t>
          </a:r>
        </a:p>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WMAN</a:t>
          </a:r>
        </a:p>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MOBILE</a:t>
          </a:r>
        </a:p>
      </dsp:txBody>
      <dsp:txXfrm>
        <a:off x="4189405" y="1153194"/>
        <a:ext cx="1153132" cy="576566"/>
      </dsp:txXfrm>
    </dsp:sp>
    <dsp:sp modelId="{9370C82A-4C58-4D09-8DF4-1B484EAD4B06}">
      <dsp:nvSpPr>
        <dsp:cNvPr id="0" name=""/>
        <dsp:cNvSpPr/>
      </dsp:nvSpPr>
      <dsp:spPr>
        <a:xfrm>
          <a:off x="5584695" y="1153194"/>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a:latin typeface="Times New Roman" pitchFamily="18" charset="0"/>
              <a:cs typeface="Times New Roman" pitchFamily="18" charset="0"/>
            </a:rPr>
            <a:t>802.18</a:t>
          </a:r>
        </a:p>
      </dsp:txBody>
      <dsp:txXfrm>
        <a:off x="5584695" y="1153194"/>
        <a:ext cx="1153132" cy="576566"/>
      </dsp:txXfrm>
    </dsp:sp>
    <dsp:sp modelId="{D02913F6-D7AF-4427-96ED-74A483FCA0BB}">
      <dsp:nvSpPr>
        <dsp:cNvPr id="0" name=""/>
        <dsp:cNvSpPr/>
      </dsp:nvSpPr>
      <dsp:spPr>
        <a:xfrm>
          <a:off x="6979985" y="1153194"/>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802.22</a:t>
          </a:r>
        </a:p>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WRAN</a:t>
          </a:r>
        </a:p>
      </dsp:txBody>
      <dsp:txXfrm>
        <a:off x="6979985" y="1153194"/>
        <a:ext cx="1153132" cy="576566"/>
      </dsp:txXfrm>
    </dsp:sp>
    <dsp:sp modelId="{A3258F55-6790-4AEE-99EC-A75E566DA6E8}">
      <dsp:nvSpPr>
        <dsp:cNvPr id="0" name=""/>
        <dsp:cNvSpPr/>
      </dsp:nvSpPr>
      <dsp:spPr>
        <a:xfrm>
          <a:off x="7268268" y="1971917"/>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802.22.1</a:t>
          </a:r>
        </a:p>
      </dsp:txBody>
      <dsp:txXfrm>
        <a:off x="7268268" y="1971917"/>
        <a:ext cx="1153132" cy="576566"/>
      </dsp:txXfrm>
    </dsp:sp>
    <dsp:sp modelId="{9DE51995-9502-428C-9E9B-F5F7DF61F8F3}">
      <dsp:nvSpPr>
        <dsp:cNvPr id="0" name=""/>
        <dsp:cNvSpPr/>
      </dsp:nvSpPr>
      <dsp:spPr>
        <a:xfrm>
          <a:off x="7268268" y="2790641"/>
          <a:ext cx="1153132" cy="576566"/>
        </a:xfrm>
        <a:prstGeom prst="rect">
          <a:avLst/>
        </a:prstGeom>
        <a:solidFill>
          <a:srgbClr val="0070C0"/>
        </a:solidFill>
        <a:ln>
          <a:solidFill>
            <a:srgbClr val="0000FF"/>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a:latin typeface="Times New Roman" pitchFamily="18" charset="0"/>
              <a:cs typeface="Times New Roman" pitchFamily="18" charset="0"/>
            </a:rPr>
            <a:t>802.22.2</a:t>
          </a:r>
        </a:p>
      </dsp:txBody>
      <dsp:txXfrm>
        <a:off x="7268268" y="2790641"/>
        <a:ext cx="1153132" cy="5765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55543D-B545-4DBB-A542-E8806109AF12}" type="datetimeFigureOut">
              <a:rPr lang="tr-TR" smtClean="0"/>
              <a:t>03.06.2011</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DD09CF-DBDD-4E76-AEFE-15B48A71895B}" type="slidenum">
              <a:rPr lang="tr-TR" smtClean="0"/>
              <a:t>‹#›</a:t>
            </a:fld>
            <a:endParaRPr lang="tr-TR" dirty="0"/>
          </a:p>
        </p:txBody>
      </p:sp>
    </p:spTree>
    <p:extLst>
      <p:ext uri="{BB962C8B-B14F-4D97-AF65-F5344CB8AC3E}">
        <p14:creationId xmlns:p14="http://schemas.microsoft.com/office/powerpoint/2010/main" val="721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83DD0-96BE-4EB2-930A-5E292CBF783D}" type="datetimeFigureOut">
              <a:rPr lang="tr-TR" smtClean="0"/>
              <a:pPr/>
              <a:t>03.06.2011</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E43AF-20D2-4F91-9374-8B07C71C29AB}" type="slidenum">
              <a:rPr lang="tr-TR" smtClean="0"/>
              <a:pPr/>
              <a:t>‹#›</a:t>
            </a:fld>
            <a:endParaRPr lang="tr-TR"/>
          </a:p>
        </p:txBody>
      </p:sp>
    </p:spTree>
    <p:extLst>
      <p:ext uri="{BB962C8B-B14F-4D97-AF65-F5344CB8AC3E}">
        <p14:creationId xmlns:p14="http://schemas.microsoft.com/office/powerpoint/2010/main" val="3366435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sfdsf</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a:t>
            </a:fld>
            <a:endParaRPr lang="tr-TR"/>
          </a:p>
        </p:txBody>
      </p:sp>
    </p:spTree>
    <p:extLst>
      <p:ext uri="{BB962C8B-B14F-4D97-AF65-F5344CB8AC3E}">
        <p14:creationId xmlns:p14="http://schemas.microsoft.com/office/powerpoint/2010/main" val="31607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11</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12</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19</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sfdsf</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a:t>
            </a:fld>
            <a:endParaRPr lang="tr-TR"/>
          </a:p>
        </p:txBody>
      </p:sp>
    </p:spTree>
    <p:extLst>
      <p:ext uri="{BB962C8B-B14F-4D97-AF65-F5344CB8AC3E}">
        <p14:creationId xmlns:p14="http://schemas.microsoft.com/office/powerpoint/2010/main" val="316073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21</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22</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29</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31</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32</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39</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41</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42</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49</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51</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52</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59</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61</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62</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64</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65</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66</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69</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7</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70</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71</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72</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73</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sfdsf</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74</a:t>
            </a:fld>
            <a:endParaRPr lang="tr-TR"/>
          </a:p>
        </p:txBody>
      </p:sp>
    </p:spTree>
    <p:extLst>
      <p:ext uri="{BB962C8B-B14F-4D97-AF65-F5344CB8AC3E}">
        <p14:creationId xmlns:p14="http://schemas.microsoft.com/office/powerpoint/2010/main" val="3160736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sfdsf</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75</a:t>
            </a:fld>
            <a:endParaRPr lang="tr-TR"/>
          </a:p>
        </p:txBody>
      </p:sp>
    </p:spTree>
    <p:extLst>
      <p:ext uri="{BB962C8B-B14F-4D97-AF65-F5344CB8AC3E}">
        <p14:creationId xmlns:p14="http://schemas.microsoft.com/office/powerpoint/2010/main" val="31607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8</a:t>
            </a:fld>
            <a:endParaRPr lang="tr-TR"/>
          </a:p>
        </p:txBody>
      </p:sp>
    </p:spTree>
    <p:extLst>
      <p:ext uri="{BB962C8B-B14F-4D97-AF65-F5344CB8AC3E}">
        <p14:creationId xmlns:p14="http://schemas.microsoft.com/office/powerpoint/2010/main" val="69226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sdfsdfssfdsfs</a:t>
            </a:r>
            <a:endParaRPr lang="tr-TR" dirty="0"/>
          </a:p>
        </p:txBody>
      </p:sp>
      <p:sp>
        <p:nvSpPr>
          <p:cNvPr id="4" name="Slayt Numarası Yer Tutucusu 3"/>
          <p:cNvSpPr>
            <a:spLocks noGrp="1"/>
          </p:cNvSpPr>
          <p:nvPr>
            <p:ph type="sldNum" sz="quarter" idx="10"/>
          </p:nvPr>
        </p:nvSpPr>
        <p:spPr/>
        <p:txBody>
          <a:bodyPr/>
          <a:lstStyle/>
          <a:p>
            <a:fld id="{9C4E43AF-20D2-4F91-9374-8B07C71C29AB}" type="slidenum">
              <a:rPr lang="tr-TR" smtClean="0"/>
              <a:pPr/>
              <a:t>9</a:t>
            </a:fld>
            <a:endParaRPr lang="tr-TR"/>
          </a:p>
        </p:txBody>
      </p:sp>
    </p:spTree>
    <p:extLst>
      <p:ext uri="{BB962C8B-B14F-4D97-AF65-F5344CB8AC3E}">
        <p14:creationId xmlns:p14="http://schemas.microsoft.com/office/powerpoint/2010/main" val="69226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160533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19770099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_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23145" y="6028136"/>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userDrawn="1"/>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r>
              <a:rPr lang="tr-TR" sz="2800" b="1" i="0" kern="1200" dirty="0" smtClean="0">
                <a:solidFill>
                  <a:schemeClr val="bg1"/>
                </a:solidFill>
                <a:effectLst/>
                <a:latin typeface="Times New Roman" pitchFamily="18" charset="0"/>
                <a:ea typeface="+mn-ea"/>
                <a:cs typeface="Times New Roman" pitchFamily="18" charset="0"/>
              </a:rPr>
              <a:t>Paralel Mimariler</a:t>
            </a:r>
            <a:endParaRPr kumimoji="0" lang="en-US" sz="2800" b="1" dirty="0">
              <a:solidFill>
                <a:schemeClr val="bg1"/>
              </a:solidFill>
              <a:latin typeface="Times New Roman" pitchFamily="18" charset="0"/>
              <a:cs typeface="Times New Roman" pitchFamily="18" charset="0"/>
            </a:endParaRPr>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17" name="Altbilgi Yer Tutucusu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D8A85-D249-4CD2-BDE7-9A8023D3E796}" type="slidenum">
              <a:rPr lang="tr-TR" smtClean="0"/>
              <a:pPr/>
              <a:t>‹#›</a:t>
            </a:fld>
            <a:endParaRPr lang="tr-TR"/>
          </a:p>
        </p:txBody>
      </p:sp>
      <p:sp>
        <p:nvSpPr>
          <p:cNvPr id="12" name="1 Başlık"/>
          <p:cNvSpPr txBox="1">
            <a:spLocks/>
          </p:cNvSpPr>
          <p:nvPr userDrawn="1"/>
        </p:nvSpPr>
        <p:spPr>
          <a:xfrm>
            <a:off x="0" y="6021288"/>
            <a:ext cx="2267744" cy="72008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endParaRPr lang="tr-TR" sz="2000" b="1" dirty="0" smtClean="0">
              <a:latin typeface="Times New Roman" pitchFamily="18" charset="0"/>
              <a:cs typeface="Times New Roman" pitchFamily="18" charset="0"/>
            </a:endParaRPr>
          </a:p>
        </p:txBody>
      </p:sp>
      <p:sp>
        <p:nvSpPr>
          <p:cNvPr id="13" name="1 Başlık"/>
          <p:cNvSpPr txBox="1">
            <a:spLocks/>
          </p:cNvSpPr>
          <p:nvPr userDrawn="1"/>
        </p:nvSpPr>
        <p:spPr>
          <a:xfrm>
            <a:off x="0" y="6054476"/>
            <a:ext cx="2267744" cy="720080"/>
          </a:xfrm>
          <a:prstGeom prst="rect">
            <a:avLst/>
          </a:prstGeom>
        </p:spPr>
        <p:txBody>
          <a:bodyPr vert="horz" anchor="ctr" anchorCtr="0">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tr-TR" sz="2800" b="1" dirty="0" smtClean="0">
                <a:latin typeface="Times New Roman" pitchFamily="18" charset="0"/>
                <a:cs typeface="Times New Roman" pitchFamily="18" charset="0"/>
              </a:rPr>
              <a:t>trakya</a:t>
            </a:r>
            <a:r>
              <a:rPr lang="tr-TR" sz="2800" b="1" baseline="0" dirty="0" smtClean="0">
                <a:latin typeface="Times New Roman" pitchFamily="18" charset="0"/>
                <a:cs typeface="Times New Roman" pitchFamily="18" charset="0"/>
              </a:rPr>
              <a:t>’11</a:t>
            </a:r>
            <a:endParaRPr lang="tr-TR" sz="2800" b="1" dirty="0" smtClean="0">
              <a:latin typeface="Times New Roman" pitchFamily="18" charset="0"/>
              <a:cs typeface="Times New Roman" pitchFamily="18" charset="0"/>
            </a:endParaRPr>
          </a:p>
        </p:txBody>
      </p:sp>
      <p:sp>
        <p:nvSpPr>
          <p:cNvPr id="14" name="2 Alt Başlık"/>
          <p:cNvSpPr txBox="1">
            <a:spLocks/>
          </p:cNvSpPr>
          <p:nvPr userDrawn="1"/>
        </p:nvSpPr>
        <p:spPr>
          <a:xfrm>
            <a:off x="6755104" y="6021288"/>
            <a:ext cx="2281392" cy="720080"/>
          </a:xfrm>
          <a:prstGeom prst="rect">
            <a:avLst/>
          </a:prstGeom>
        </p:spPr>
        <p:txBody>
          <a:bodyPr vert="horz" lIns="0" rIns="18288">
            <a:noAutofit/>
          </a:bodyPr>
          <a:lstStyle/>
          <a:p>
            <a:pPr marL="514350" marR="45720" lvl="0" indent="-514350" algn="r" defTabSz="914400" rtl="0" eaLnBrk="1" fontAlgn="auto" latinLnBrk="0" hangingPunct="1">
              <a:lnSpc>
                <a:spcPct val="100000"/>
              </a:lnSpc>
              <a:spcBef>
                <a:spcPct val="20000"/>
              </a:spcBef>
              <a:spcAft>
                <a:spcPts val="0"/>
              </a:spcAft>
              <a:buClr>
                <a:schemeClr val="accent3"/>
              </a:buClr>
              <a:buSzPct val="95000"/>
              <a:tabLst/>
              <a:defRPr/>
            </a:pP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Trakya Üniversitesi</a:t>
            </a:r>
          </a:p>
          <a:p>
            <a:pPr marL="514350" marR="45720" lvl="0" indent="-514350" algn="r" defTabSz="914400" rtl="0" eaLnBrk="1" fontAlgn="auto" latinLnBrk="0" hangingPunct="1">
              <a:lnSpc>
                <a:spcPct val="100000"/>
              </a:lnSpc>
              <a:spcBef>
                <a:spcPct val="20000"/>
              </a:spcBef>
              <a:spcAft>
                <a:spcPts val="0"/>
              </a:spcAft>
              <a:buClr>
                <a:schemeClr val="accent3"/>
              </a:buClr>
              <a:buSzPct val="95000"/>
              <a:tabLst/>
              <a:defRPr/>
            </a:pPr>
            <a:r>
              <a:rPr lang="tr-TR" sz="1400" noProof="0" dirty="0" smtClean="0">
                <a:latin typeface="Times New Roman" pitchFamily="18" charset="0"/>
                <a:cs typeface="Times New Roman" pitchFamily="18" charset="0"/>
              </a:rPr>
              <a:t>İpsala Meslek Yüksek Okulu</a:t>
            </a:r>
          </a:p>
          <a:p>
            <a:pPr marL="514350" marR="45720" lvl="0" indent="-514350" algn="r" defTabSz="914400" rtl="0" eaLnBrk="1" fontAlgn="auto" latinLnBrk="0" hangingPunct="1">
              <a:lnSpc>
                <a:spcPct val="100000"/>
              </a:lnSpc>
              <a:spcBef>
                <a:spcPct val="20000"/>
              </a:spcBef>
              <a:spcAft>
                <a:spcPts val="0"/>
              </a:spcAft>
              <a:buClr>
                <a:schemeClr val="accent3"/>
              </a:buClr>
              <a:buSzPct val="95000"/>
              <a:tabLst/>
              <a:defRPr/>
            </a:pPr>
            <a:r>
              <a:rPr kumimoji="0" lang="tr-TR" sz="1400" b="0" i="0" u="none" strike="noStrike" kern="1200" cap="none" spc="0" normalizeH="0" baseline="0" dirty="0" err="1" smtClean="0">
                <a:ln>
                  <a:noFill/>
                </a:ln>
                <a:solidFill>
                  <a:schemeClr val="tx1"/>
                </a:solidFill>
                <a:effectLst/>
                <a:uLnTx/>
                <a:uFillTx/>
                <a:latin typeface="Times New Roman" pitchFamily="18" charset="0"/>
                <a:ea typeface="+mn-ea"/>
                <a:cs typeface="Times New Roman" pitchFamily="18" charset="0"/>
              </a:rPr>
              <a:t>Öğr</a:t>
            </a:r>
            <a:r>
              <a:rPr kumimoji="0" lang="tr-TR" sz="14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 Gör. Tuncay SOYLU</a:t>
            </a:r>
            <a:endParaRPr kumimoji="0" lang="tr-T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14950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64D0A57-6F1C-4824-8B25-4074123E0BA3}"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41350932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4D0A57-6F1C-4824-8B25-4074123E0BA3}"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2156072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64D0A57-6F1C-4824-8B25-4074123E0BA3}"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21259829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64D0A57-6F1C-4824-8B25-4074123E0BA3}"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12668068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64D0A57-6F1C-4824-8B25-4074123E0BA3}"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27675513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64D0A57-6F1C-4824-8B25-4074123E0BA3}"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37709308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64D0A57-6F1C-4824-8B25-4074123E0BA3}"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1000153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64D0A57-6F1C-4824-8B25-4074123E0BA3}"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33510585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64D0A57-6F1C-4824-8B25-4074123E0BA3}"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125009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3532062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4D0A57-6F1C-4824-8B25-4074123E0BA3}"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15676472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4D0A57-6F1C-4824-8B25-4074123E0BA3}"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C40B6-A500-4310-83D6-68BCB4C32A7D}" type="slidenum">
              <a:rPr lang="tr-TR" smtClean="0"/>
              <a:t>‹#›</a:t>
            </a:fld>
            <a:endParaRPr lang="tr-TR"/>
          </a:p>
        </p:txBody>
      </p:sp>
    </p:spTree>
    <p:extLst>
      <p:ext uri="{BB962C8B-B14F-4D97-AF65-F5344CB8AC3E}">
        <p14:creationId xmlns:p14="http://schemas.microsoft.com/office/powerpoint/2010/main" val="42223708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B31B091-81FE-44AE-B876-3E3F919B23A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26802671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31B091-81FE-44AE-B876-3E3F919B23A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42753040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B31B091-81FE-44AE-B876-3E3F919B23A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13060444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B31B091-81FE-44AE-B876-3E3F919B23AA}"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658916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B31B091-81FE-44AE-B876-3E3F919B23AA}"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39436604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B31B091-81FE-44AE-B876-3E3F919B23AA}"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36999011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B31B091-81FE-44AE-B876-3E3F919B23AA}"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25067498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31B091-81FE-44AE-B876-3E3F919B23AA}"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1810610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31B091-81FE-44AE-B876-3E3F919B23AA}"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36473931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31B091-81FE-44AE-B876-3E3F919B23A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16371361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31B091-81FE-44AE-B876-3E3F919B23A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E932DD6-43E3-488C-9A2F-457DC34083CC}" type="slidenum">
              <a:rPr lang="tr-TR" smtClean="0"/>
              <a:t>‹#›</a:t>
            </a:fld>
            <a:endParaRPr lang="tr-TR"/>
          </a:p>
        </p:txBody>
      </p:sp>
    </p:spTree>
    <p:extLst>
      <p:ext uri="{BB962C8B-B14F-4D97-AF65-F5344CB8AC3E}">
        <p14:creationId xmlns:p14="http://schemas.microsoft.com/office/powerpoint/2010/main" val="27412803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BAD70C3-8D5E-496E-9CD6-B62F730F1E1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41933303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AD70C3-8D5E-496E-9CD6-B62F730F1E1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7137014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BAD70C3-8D5E-496E-9CD6-B62F730F1E1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10117838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BAD70C3-8D5E-496E-9CD6-B62F730F1E1A}"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34427647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BAD70C3-8D5E-496E-9CD6-B62F730F1E1A}"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6423736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BAD70C3-8D5E-496E-9CD6-B62F730F1E1A}"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37639664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BAD70C3-8D5E-496E-9CD6-B62F730F1E1A}"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2883869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BAD70C3-8D5E-496E-9CD6-B62F730F1E1A}"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40259672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BAD70C3-8D5E-496E-9CD6-B62F730F1E1A}"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38763143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AD70C3-8D5E-496E-9CD6-B62F730F1E1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5814303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AD70C3-8D5E-496E-9CD6-B62F730F1E1A}"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EB6823-B05E-4B03-BACB-5CC7EDE444F4}" type="slidenum">
              <a:rPr lang="tr-TR" smtClean="0"/>
              <a:t>‹#›</a:t>
            </a:fld>
            <a:endParaRPr lang="tr-TR"/>
          </a:p>
        </p:txBody>
      </p:sp>
    </p:spTree>
    <p:extLst>
      <p:ext uri="{BB962C8B-B14F-4D97-AF65-F5344CB8AC3E}">
        <p14:creationId xmlns:p14="http://schemas.microsoft.com/office/powerpoint/2010/main" val="23070396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85FDA8D-C553-46EB-97F7-A587FE48F99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15393094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5FDA8D-C553-46EB-97F7-A587FE48F99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14485613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85FDA8D-C553-46EB-97F7-A587FE48F99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27013334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85FDA8D-C553-46EB-97F7-A587FE48F99D}"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1978650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85FDA8D-C553-46EB-97F7-A587FE48F99D}"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40828488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85FDA8D-C553-46EB-97F7-A587FE48F99D}"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272206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85FDA8D-C553-46EB-97F7-A587FE48F99D}"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3973155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5FDA8D-C553-46EB-97F7-A587FE48F99D}"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11250807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5FDA8D-C553-46EB-97F7-A587FE48F99D}"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32908472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5FDA8D-C553-46EB-97F7-A587FE48F99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37013474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5FDA8D-C553-46EB-97F7-A587FE48F99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E205F3-0E08-4D58-B58F-63F8BB4D269F}" type="slidenum">
              <a:rPr lang="tr-TR" smtClean="0"/>
              <a:t>‹#›</a:t>
            </a:fld>
            <a:endParaRPr lang="tr-TR"/>
          </a:p>
        </p:txBody>
      </p:sp>
    </p:spTree>
    <p:extLst>
      <p:ext uri="{BB962C8B-B14F-4D97-AF65-F5344CB8AC3E}">
        <p14:creationId xmlns:p14="http://schemas.microsoft.com/office/powerpoint/2010/main" val="10443972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834D28A-9B87-4521-AAC0-EBB32EB77858}"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39909104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834D28A-9B87-4521-AAC0-EBB32EB77858}"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39469790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834D28A-9B87-4521-AAC0-EBB32EB77858}"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8785437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834D28A-9B87-4521-AAC0-EBB32EB77858}"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16154281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834D28A-9B87-4521-AAC0-EBB32EB77858}"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102881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834D28A-9B87-4521-AAC0-EBB32EB77858}"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42842440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834D28A-9B87-4521-AAC0-EBB32EB77858}"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23448090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834D28A-9B87-4521-AAC0-EBB32EB77858}"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5012733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834D28A-9B87-4521-AAC0-EBB32EB77858}"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21123109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834D28A-9B87-4521-AAC0-EBB32EB77858}"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19268397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834D28A-9B87-4521-AAC0-EBB32EB77858}"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6FFB7A7-0F98-4F50-9C2B-AD2CA84F3FAF}" type="slidenum">
              <a:rPr lang="tr-TR" smtClean="0"/>
              <a:t>‹#›</a:t>
            </a:fld>
            <a:endParaRPr lang="tr-TR"/>
          </a:p>
        </p:txBody>
      </p:sp>
    </p:spTree>
    <p:extLst>
      <p:ext uri="{BB962C8B-B14F-4D97-AF65-F5344CB8AC3E}">
        <p14:creationId xmlns:p14="http://schemas.microsoft.com/office/powerpoint/2010/main" val="24920872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A08DBAE-7301-49CE-875B-CBA2BAF5FD94}"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2806129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08DBAE-7301-49CE-875B-CBA2BAF5FD94}"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20374231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A08DBAE-7301-49CE-875B-CBA2BAF5FD94}"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22877062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A08DBAE-7301-49CE-875B-CBA2BAF5FD94}"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230423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A08DBAE-7301-49CE-875B-CBA2BAF5FD94}"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19200776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A08DBAE-7301-49CE-875B-CBA2BAF5FD94}"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2275269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08DBAE-7301-49CE-875B-CBA2BAF5FD94}"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20277215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08DBAE-7301-49CE-875B-CBA2BAF5FD94}"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283258938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08DBAE-7301-49CE-875B-CBA2BAF5FD94}"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17345380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08DBAE-7301-49CE-875B-CBA2BAF5FD94}"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33029143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08DBAE-7301-49CE-875B-CBA2BAF5FD94}"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4F3D63-C8E4-4E79-AB39-55759C2DE306}" type="slidenum">
              <a:rPr lang="tr-TR" smtClean="0"/>
              <a:t>‹#›</a:t>
            </a:fld>
            <a:endParaRPr lang="tr-TR"/>
          </a:p>
        </p:txBody>
      </p:sp>
    </p:spTree>
    <p:extLst>
      <p:ext uri="{BB962C8B-B14F-4D97-AF65-F5344CB8AC3E}">
        <p14:creationId xmlns:p14="http://schemas.microsoft.com/office/powerpoint/2010/main" val="26550158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8C09100-F7A9-4C76-ADF7-C90A2CE231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30689060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8C09100-F7A9-4C76-ADF7-C90A2CE231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17573029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8C09100-F7A9-4C76-ADF7-C90A2CE231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98474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8C09100-F7A9-4C76-ADF7-C90A2CE231D9}"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2143021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8C09100-F7A9-4C76-ADF7-C90A2CE231D9}"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27925645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8C09100-F7A9-4C76-ADF7-C90A2CE231D9}"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21259495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8C09100-F7A9-4C76-ADF7-C90A2CE231D9}"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9173730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8C09100-F7A9-4C76-ADF7-C90A2CE231D9}"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17855986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8C09100-F7A9-4C76-ADF7-C90A2CE231D9}"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34208493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8C09100-F7A9-4C76-ADF7-C90A2CE231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29492079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8C09100-F7A9-4C76-ADF7-C90A2CE231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2AE8B5-3F39-4218-8263-B77F9001B40C}" type="slidenum">
              <a:rPr lang="tr-TR" smtClean="0"/>
              <a:t>‹#›</a:t>
            </a:fld>
            <a:endParaRPr lang="tr-TR"/>
          </a:p>
        </p:txBody>
      </p:sp>
    </p:spTree>
    <p:extLst>
      <p:ext uri="{BB962C8B-B14F-4D97-AF65-F5344CB8AC3E}">
        <p14:creationId xmlns:p14="http://schemas.microsoft.com/office/powerpoint/2010/main" val="7836816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98C81E1-DCC6-4D05-9224-549319EB8EC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10174419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8C81E1-DCC6-4D05-9224-549319EB8EC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238320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98C81E1-DCC6-4D05-9224-549319EB8EC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11794755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98C81E1-DCC6-4D05-9224-549319EB8EC9}"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22368590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98C81E1-DCC6-4D05-9224-549319EB8EC9}"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252432083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98C81E1-DCC6-4D05-9224-549319EB8EC9}"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1127520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98C81E1-DCC6-4D05-9224-549319EB8EC9}"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41571211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98C81E1-DCC6-4D05-9224-549319EB8EC9}"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376008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98C81E1-DCC6-4D05-9224-549319EB8EC9}"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35598967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8C81E1-DCC6-4D05-9224-549319EB8EC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8737518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98C81E1-DCC6-4D05-9224-549319EB8EC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49510B-87B7-4D26-846E-4C21AE606C06}" type="slidenum">
              <a:rPr lang="tr-TR" smtClean="0"/>
              <a:t>‹#›</a:t>
            </a:fld>
            <a:endParaRPr lang="tr-TR"/>
          </a:p>
        </p:txBody>
      </p:sp>
    </p:spTree>
    <p:extLst>
      <p:ext uri="{BB962C8B-B14F-4D97-AF65-F5344CB8AC3E}">
        <p14:creationId xmlns:p14="http://schemas.microsoft.com/office/powerpoint/2010/main" val="74500512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A86BEC-FE79-4C2D-BD36-E5E6A57538D6}"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66669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A86BEC-FE79-4C2D-BD36-E5E6A57538D6}"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21286794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A86BEC-FE79-4C2D-BD36-E5E6A57538D6}"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126177414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A86BEC-FE79-4C2D-BD36-E5E6A57538D6}"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20679267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A86BEC-FE79-4C2D-BD36-E5E6A57538D6}"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107779468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A86BEC-FE79-4C2D-BD36-E5E6A57538D6}"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39692001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A86BEC-FE79-4C2D-BD36-E5E6A57538D6}"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741166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A86BEC-FE79-4C2D-BD36-E5E6A57538D6}"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1700947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A86BEC-FE79-4C2D-BD36-E5E6A57538D6}"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17591031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A86BEC-FE79-4C2D-BD36-E5E6A57538D6}"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31968789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A86BEC-FE79-4C2D-BD36-E5E6A57538D6}"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05DCF7D-0D60-4FE1-A455-B2F17DA8F1B0}" type="slidenum">
              <a:rPr lang="tr-TR" smtClean="0"/>
              <a:t>‹#›</a:t>
            </a:fld>
            <a:endParaRPr lang="tr-TR"/>
          </a:p>
        </p:txBody>
      </p:sp>
    </p:spTree>
    <p:extLst>
      <p:ext uri="{BB962C8B-B14F-4D97-AF65-F5344CB8AC3E}">
        <p14:creationId xmlns:p14="http://schemas.microsoft.com/office/powerpoint/2010/main" val="221040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396516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E673D4F-3327-413A-A41F-5D5619783A0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4241064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673D4F-3327-413A-A41F-5D5619783A0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9620204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E673D4F-3327-413A-A41F-5D5619783A0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2045500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E673D4F-3327-413A-A41F-5D5619783A0D}"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7849998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E673D4F-3327-413A-A41F-5D5619783A0D}"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32382723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E673D4F-3327-413A-A41F-5D5619783A0D}"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0947789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E673D4F-3327-413A-A41F-5D5619783A0D}"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13322897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673D4F-3327-413A-A41F-5D5619783A0D}"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82497022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673D4F-3327-413A-A41F-5D5619783A0D}"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33572493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673D4F-3327-413A-A41F-5D5619783A0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1416570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673D4F-3327-413A-A41F-5D5619783A0D}"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38B23F-4164-4660-AEC9-0936A65EB6AD}" type="slidenum">
              <a:rPr lang="tr-TR" smtClean="0"/>
              <a:t>‹#›</a:t>
            </a:fld>
            <a:endParaRPr lang="tr-TR"/>
          </a:p>
        </p:txBody>
      </p:sp>
    </p:spTree>
    <p:extLst>
      <p:ext uri="{BB962C8B-B14F-4D97-AF65-F5344CB8AC3E}">
        <p14:creationId xmlns:p14="http://schemas.microsoft.com/office/powerpoint/2010/main" val="31241677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AA1BF54-8520-4C6C-B139-BA6707B814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8354974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A1BF54-8520-4C6C-B139-BA6707B814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13582167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AA1BF54-8520-4C6C-B139-BA6707B814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389735246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AA1BF54-8520-4C6C-B139-BA6707B814D9}"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57726723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AA1BF54-8520-4C6C-B139-BA6707B814D9}" type="datetimeFigureOut">
              <a:rPr lang="tr-TR" smtClean="0"/>
              <a:t>03.06.2011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293143248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AA1BF54-8520-4C6C-B139-BA6707B814D9}" type="datetimeFigureOut">
              <a:rPr lang="tr-TR" smtClean="0"/>
              <a:t>03.06.2011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4159706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A1BF54-8520-4C6C-B139-BA6707B814D9}" type="datetimeFigureOut">
              <a:rPr lang="tr-TR" smtClean="0"/>
              <a:t>03.06.2011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325830948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A1BF54-8520-4C6C-B139-BA6707B814D9}"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6866125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A1BF54-8520-4C6C-B139-BA6707B814D9}" type="datetimeFigureOut">
              <a:rPr lang="tr-TR" smtClean="0"/>
              <a:t>03.06.2011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230019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7FF7212-84E0-4956-AC0A-2220F46E6326}" type="slidenum">
              <a:rPr lang="tr-TR" smtClean="0"/>
              <a:pPr/>
              <a:t>‹#›</a:t>
            </a:fld>
            <a:endParaRPr lang="tr-T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A1BF54-8520-4C6C-B139-BA6707B814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22206395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A1BF54-8520-4C6C-B139-BA6707B814D9}" type="datetimeFigureOut">
              <a:rPr lang="tr-TR" smtClean="0"/>
              <a:t>03.06.2011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244384B-9FB1-4E30-A832-6DC847E4E452}" type="slidenum">
              <a:rPr lang="tr-TR" smtClean="0"/>
              <a:t>‹#›</a:t>
            </a:fld>
            <a:endParaRPr lang="tr-TR"/>
          </a:p>
        </p:txBody>
      </p:sp>
    </p:spTree>
    <p:extLst>
      <p:ext uri="{BB962C8B-B14F-4D97-AF65-F5344CB8AC3E}">
        <p14:creationId xmlns:p14="http://schemas.microsoft.com/office/powerpoint/2010/main" val="27649796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113450345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3326245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2106736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2127515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156756731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5458341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293575582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1610116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33417720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17758168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D51CB0-DB48-436D-9153-83D7E3CF6DB6}" type="slidenum">
              <a:rPr lang="tr-TR" smtClean="0"/>
              <a:t>‹#›</a:t>
            </a:fld>
            <a:endParaRPr lang="tr-TR"/>
          </a:p>
        </p:txBody>
      </p:sp>
    </p:spTree>
    <p:extLst>
      <p:ext uri="{BB962C8B-B14F-4D97-AF65-F5344CB8AC3E}">
        <p14:creationId xmlns:p14="http://schemas.microsoft.com/office/powerpoint/2010/main" val="425435879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295027541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99892766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416476572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253697557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219552290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355890356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654695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165035791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33987704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43432582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F46D3D4-8995-4562-B2CA-700C842B0D7B}" type="slidenum">
              <a:rPr lang="tr-TR" smtClean="0"/>
              <a:t>‹#›</a:t>
            </a:fld>
            <a:endParaRPr lang="tr-TR"/>
          </a:p>
        </p:txBody>
      </p:sp>
    </p:spTree>
    <p:extLst>
      <p:ext uri="{BB962C8B-B14F-4D97-AF65-F5344CB8AC3E}">
        <p14:creationId xmlns:p14="http://schemas.microsoft.com/office/powerpoint/2010/main" val="60803413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68112818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06489570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2482563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181098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374781215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276710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76595580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27969858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106975064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81467711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D4849E-CC38-412F-B8B3-24FA06CE41CF}" type="slidenum">
              <a:rPr lang="tr-TR" smtClean="0"/>
              <a:t>‹#›</a:t>
            </a:fld>
            <a:endParaRPr lang="tr-TR"/>
          </a:p>
        </p:txBody>
      </p:sp>
    </p:spTree>
    <p:extLst>
      <p:ext uri="{BB962C8B-B14F-4D97-AF65-F5344CB8AC3E}">
        <p14:creationId xmlns:p14="http://schemas.microsoft.com/office/powerpoint/2010/main" val="32798105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37164714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109514357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42678391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381545993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1346833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220577791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88192963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96414143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258908125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28396948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5A18A-24DD-4EA2-BA96-716BB9AC9E25}" type="slidenum">
              <a:rPr lang="tr-TR" smtClean="0"/>
              <a:t>‹#›</a:t>
            </a:fld>
            <a:endParaRPr lang="tr-TR"/>
          </a:p>
        </p:txBody>
      </p:sp>
    </p:spTree>
    <p:extLst>
      <p:ext uri="{BB962C8B-B14F-4D97-AF65-F5344CB8AC3E}">
        <p14:creationId xmlns:p14="http://schemas.microsoft.com/office/powerpoint/2010/main" val="154671005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413057106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373017858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300849358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705661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136159069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262213103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225382150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257370226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104185249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31687365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6CBCE3-C158-49BA-ADF3-454D4AC9211B}" type="slidenum">
              <a:rPr lang="tr-TR" smtClean="0"/>
              <a:t>‹#›</a:t>
            </a:fld>
            <a:endParaRPr lang="tr-TR"/>
          </a:p>
        </p:txBody>
      </p:sp>
    </p:spTree>
    <p:extLst>
      <p:ext uri="{BB962C8B-B14F-4D97-AF65-F5344CB8AC3E}">
        <p14:creationId xmlns:p14="http://schemas.microsoft.com/office/powerpoint/2010/main" val="38600043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291326167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388144482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466378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24939495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59183827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23093263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46038433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26859128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94987814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290361690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606EAC-AA81-4C2F-9134-D27D5F5CF628}" type="slidenum">
              <a:rPr lang="tr-TR" smtClean="0"/>
              <a:t>‹#›</a:t>
            </a:fld>
            <a:endParaRPr lang="tr-TR"/>
          </a:p>
        </p:txBody>
      </p:sp>
    </p:spTree>
    <p:extLst>
      <p:ext uri="{BB962C8B-B14F-4D97-AF65-F5344CB8AC3E}">
        <p14:creationId xmlns:p14="http://schemas.microsoft.com/office/powerpoint/2010/main" val="156730895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28593182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2179317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842155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102372548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1100959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54927244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300988114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26937079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40724979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56931204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DA4137-ED51-459B-82CE-F0645B8F9450}" type="slidenum">
              <a:rPr lang="tr-TR" smtClean="0"/>
              <a:t>‹#›</a:t>
            </a:fld>
            <a:endParaRPr lang="tr-TR"/>
          </a:p>
        </p:txBody>
      </p:sp>
    </p:spTree>
    <p:extLst>
      <p:ext uri="{BB962C8B-B14F-4D97-AF65-F5344CB8AC3E}">
        <p14:creationId xmlns:p14="http://schemas.microsoft.com/office/powerpoint/2010/main" val="104317818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334415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509400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225328395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100694201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33712652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308096181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48628667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345169639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140209753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299209317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237361646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E138FF-B349-4653-B8C8-BD4EF563BD13}" type="slidenum">
              <a:rPr lang="tr-TR" smtClean="0"/>
              <a:t>‹#›</a:t>
            </a:fld>
            <a:endParaRPr lang="tr-TR"/>
          </a:p>
        </p:txBody>
      </p:sp>
    </p:spTree>
    <p:extLst>
      <p:ext uri="{BB962C8B-B14F-4D97-AF65-F5344CB8AC3E}">
        <p14:creationId xmlns:p14="http://schemas.microsoft.com/office/powerpoint/2010/main" val="792880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125023943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341857699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300548171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60470692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90154631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50511055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66670325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253324324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24884421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1189396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8C44862-FD28-44C6-816A-C953AE55F5BA}" type="slidenum">
              <a:rPr lang="tr-TR" smtClean="0"/>
              <a:t>‹#›</a:t>
            </a:fld>
            <a:endParaRPr lang="tr-TR"/>
          </a:p>
        </p:txBody>
      </p:sp>
    </p:spTree>
    <p:extLst>
      <p:ext uri="{BB962C8B-B14F-4D97-AF65-F5344CB8AC3E}">
        <p14:creationId xmlns:p14="http://schemas.microsoft.com/office/powerpoint/2010/main" val="382555570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297466311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189818962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78653096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362465127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421406502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98037234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71141364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35054695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2568177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FD47CF5-73F3-4EFD-BE5B-360782B5886B}" type="slidenum">
              <a:rPr lang="tr-TR" smtClean="0"/>
              <a:pPr/>
              <a:t>‹#›</a:t>
            </a:fld>
            <a:endParaRPr lang="tr-T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149019226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9A5BC5-C44C-4136-B428-28BC9A76A6AD}" type="slidenum">
              <a:rPr lang="tr-TR" smtClean="0"/>
              <a:t>‹#›</a:t>
            </a:fld>
            <a:endParaRPr lang="tr-TR"/>
          </a:p>
        </p:txBody>
      </p:sp>
    </p:spTree>
    <p:extLst>
      <p:ext uri="{BB962C8B-B14F-4D97-AF65-F5344CB8AC3E}">
        <p14:creationId xmlns:p14="http://schemas.microsoft.com/office/powerpoint/2010/main" val="27822021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385853765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140711260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275156559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134612189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173678480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343065625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34872008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3469670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210152329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251644522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F61F2F-2EDA-4B01-B237-5DF385EFECB1}" type="slidenum">
              <a:rPr lang="tr-TR" smtClean="0"/>
              <a:t>‹#›</a:t>
            </a:fld>
            <a:endParaRPr lang="tr-TR"/>
          </a:p>
        </p:txBody>
      </p:sp>
    </p:spTree>
    <p:extLst>
      <p:ext uri="{BB962C8B-B14F-4D97-AF65-F5344CB8AC3E}">
        <p14:creationId xmlns:p14="http://schemas.microsoft.com/office/powerpoint/2010/main" val="414874314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79788057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5618313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103359500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331514255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267186024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103678658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3172369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40168657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250810364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422519579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43E1FF-7643-4004-B9EF-F62AEBEC4B95}" type="slidenum">
              <a:rPr lang="tr-TR" smtClean="0"/>
              <a:t>‹#›</a:t>
            </a:fld>
            <a:endParaRPr lang="tr-TR"/>
          </a:p>
        </p:txBody>
      </p:sp>
    </p:spTree>
    <p:extLst>
      <p:ext uri="{BB962C8B-B14F-4D97-AF65-F5344CB8AC3E}">
        <p14:creationId xmlns:p14="http://schemas.microsoft.com/office/powerpoint/2010/main" val="2671762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68011718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130797699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89377104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68443847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193063928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773357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82227324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41599160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87918835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310667098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90CDB64-32D6-47DE-892C-75F22A862247}" type="slidenum">
              <a:rPr lang="tr-TR" smtClean="0"/>
              <a:t>‹#›</a:t>
            </a:fld>
            <a:endParaRPr lang="tr-TR"/>
          </a:p>
        </p:txBody>
      </p:sp>
    </p:spTree>
    <p:extLst>
      <p:ext uri="{BB962C8B-B14F-4D97-AF65-F5344CB8AC3E}">
        <p14:creationId xmlns:p14="http://schemas.microsoft.com/office/powerpoint/2010/main" val="71255469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193726150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186418744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358321957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117957922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4166514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301057696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300403114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286272517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250672575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237033229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0C556E9-EF5B-4AC5-9FA0-369CDCEBCBF6}" type="slidenum">
              <a:rPr lang="tr-TR" smtClean="0"/>
              <a:t>‹#›</a:t>
            </a:fld>
            <a:endParaRPr lang="tr-TR"/>
          </a:p>
        </p:txBody>
      </p:sp>
    </p:spTree>
    <p:extLst>
      <p:ext uri="{BB962C8B-B14F-4D97-AF65-F5344CB8AC3E}">
        <p14:creationId xmlns:p14="http://schemas.microsoft.com/office/powerpoint/2010/main" val="428170828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274405894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191207648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418421689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536487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128955637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42013057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26103555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288076042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397316880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133252395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BC93919-5922-48AF-A837-BF5ABDD71687}" type="slidenum">
              <a:rPr lang="tr-TR" smtClean="0"/>
              <a:t>‹#›</a:t>
            </a:fld>
            <a:endParaRPr lang="tr-TR"/>
          </a:p>
        </p:txBody>
      </p:sp>
    </p:spTree>
    <p:extLst>
      <p:ext uri="{BB962C8B-B14F-4D97-AF65-F5344CB8AC3E}">
        <p14:creationId xmlns:p14="http://schemas.microsoft.com/office/powerpoint/2010/main" val="266250263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23727181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221890754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610779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250307798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333348162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122149601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332605827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390060467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308159830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247548547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FC10357-A39D-49C9-9C4E-D470B16621A0}" type="slidenum">
              <a:rPr lang="tr-TR" smtClean="0"/>
              <a:t>‹#›</a:t>
            </a:fld>
            <a:endParaRPr lang="tr-TR"/>
          </a:p>
        </p:txBody>
      </p:sp>
    </p:spTree>
    <p:extLst>
      <p:ext uri="{BB962C8B-B14F-4D97-AF65-F5344CB8AC3E}">
        <p14:creationId xmlns:p14="http://schemas.microsoft.com/office/powerpoint/2010/main" val="178469964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186124245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182939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305455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318996891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131517417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212046879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227654735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90827695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128716147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390296254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385228328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ECE1EA-4AF6-4C23-A7C8-52180ED3658F}" type="slidenum">
              <a:rPr lang="tr-TR" smtClean="0"/>
              <a:t>‹#›</a:t>
            </a:fld>
            <a:endParaRPr lang="tr-TR"/>
          </a:p>
        </p:txBody>
      </p:sp>
    </p:spTree>
    <p:extLst>
      <p:ext uri="{BB962C8B-B14F-4D97-AF65-F5344CB8AC3E}">
        <p14:creationId xmlns:p14="http://schemas.microsoft.com/office/powerpoint/2010/main" val="2917881943"/>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2516122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06138498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105696647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200658108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93864489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8534381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403058756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417110882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70453370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273657234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AC3CD4-5150-4057-8F4B-814CF2AAE6F1}" type="slidenum">
              <a:rPr lang="tr-TR" smtClean="0"/>
              <a:t>‹#›</a:t>
            </a:fld>
            <a:endParaRPr lang="tr-TR"/>
          </a:p>
        </p:txBody>
      </p:sp>
    </p:spTree>
    <p:extLst>
      <p:ext uri="{BB962C8B-B14F-4D97-AF65-F5344CB8AC3E}">
        <p14:creationId xmlns:p14="http://schemas.microsoft.com/office/powerpoint/2010/main" val="3141029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426831517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312022716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265504834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109610613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188903640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52720919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327932348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376836082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14597011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882747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8ECC113-9F6B-44CB-81E6-AFEEFBF0017B}" type="slidenum">
              <a:rPr lang="tr-TR" smtClean="0"/>
              <a:t>‹#›</a:t>
            </a:fld>
            <a:endParaRPr lang="tr-TR"/>
          </a:p>
        </p:txBody>
      </p:sp>
    </p:spTree>
    <p:extLst>
      <p:ext uri="{BB962C8B-B14F-4D97-AF65-F5344CB8AC3E}">
        <p14:creationId xmlns:p14="http://schemas.microsoft.com/office/powerpoint/2010/main" val="244931456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150995775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383153670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351381787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32643095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177065265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352058949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97504212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171049512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608550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068CCB-B86F-4C47-8DE5-AEF74818F46D}" type="slidenum">
              <a:rPr lang="tr-TR" smtClean="0"/>
              <a:pPr/>
              <a:t>‹#›</a:t>
            </a:fld>
            <a:endParaRPr lang="tr-T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104388519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A7F7B1-3796-49FC-8EC6-DFE4187AA616}" type="slidenum">
              <a:rPr lang="tr-TR" smtClean="0"/>
              <a:t>‹#›</a:t>
            </a:fld>
            <a:endParaRPr lang="tr-TR"/>
          </a:p>
        </p:txBody>
      </p:sp>
    </p:spTree>
    <p:extLst>
      <p:ext uri="{BB962C8B-B14F-4D97-AF65-F5344CB8AC3E}">
        <p14:creationId xmlns:p14="http://schemas.microsoft.com/office/powerpoint/2010/main" val="66420464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86070470"/>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20387767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350505357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373956911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44555069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61669143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198718267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776333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62750959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1028798490"/>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3E9F03-505B-44DE-8653-C0B47810E5F4}" type="slidenum">
              <a:rPr lang="tr-TR" smtClean="0"/>
              <a:t>‹#›</a:t>
            </a:fld>
            <a:endParaRPr lang="tr-TR"/>
          </a:p>
        </p:txBody>
      </p:sp>
    </p:spTree>
    <p:extLst>
      <p:ext uri="{BB962C8B-B14F-4D97-AF65-F5344CB8AC3E}">
        <p14:creationId xmlns:p14="http://schemas.microsoft.com/office/powerpoint/2010/main" val="2639217737"/>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30687019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95788249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98423033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387304387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272340832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32617849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617500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39021651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81104403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21195375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F75FC9-2396-45F3-8E9E-0BFCB1003DCF}" type="slidenum">
              <a:rPr lang="tr-TR" smtClean="0"/>
              <a:t>‹#›</a:t>
            </a:fld>
            <a:endParaRPr lang="tr-TR"/>
          </a:p>
        </p:txBody>
      </p:sp>
    </p:spTree>
    <p:extLst>
      <p:ext uri="{BB962C8B-B14F-4D97-AF65-F5344CB8AC3E}">
        <p14:creationId xmlns:p14="http://schemas.microsoft.com/office/powerpoint/2010/main" val="167891627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97533274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393196629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196150008"/>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525634622"/>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92371396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728036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311502548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421668859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3669561683"/>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199424778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AA9710-AA24-4B36-B528-364FCA49846F}" type="slidenum">
              <a:rPr lang="tr-TR" smtClean="0"/>
              <a:t>‹#›</a:t>
            </a:fld>
            <a:endParaRPr lang="tr-TR"/>
          </a:p>
        </p:txBody>
      </p:sp>
    </p:spTree>
    <p:extLst>
      <p:ext uri="{BB962C8B-B14F-4D97-AF65-F5344CB8AC3E}">
        <p14:creationId xmlns:p14="http://schemas.microsoft.com/office/powerpoint/2010/main" val="199054714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210742646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239827917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37683606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96150943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3281188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30060950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11837881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6323906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347640319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23200641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A25BC09-BFF6-4018-9315-03E365DDBA34}" type="slidenum">
              <a:rPr lang="tr-TR" smtClean="0"/>
              <a:t>‹#›</a:t>
            </a:fld>
            <a:endParaRPr lang="tr-TR"/>
          </a:p>
        </p:txBody>
      </p:sp>
    </p:spTree>
    <p:extLst>
      <p:ext uri="{BB962C8B-B14F-4D97-AF65-F5344CB8AC3E}">
        <p14:creationId xmlns:p14="http://schemas.microsoft.com/office/powerpoint/2010/main" val="108851104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406426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9E95B83-926F-4467-95CB-C3F0AEFD1DC9}" type="slidenum">
              <a:rPr lang="tr-TR" smtClean="0"/>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422820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788AC2-C697-4C3B-AC9F-162922110AF7}" type="slidenum">
              <a:rPr lang="tr-TR" smtClean="0"/>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2904978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4391EF0-86D6-4576-B037-BDB5CA525D02}" type="slidenum">
              <a:rPr lang="tr-TR" smtClean="0"/>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14003946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E26D0D2-FD0F-4AE7-B85D-1AE942B045D5}" type="slidenum">
              <a:rPr lang="tr-TR" smtClean="0"/>
              <a:pPr/>
              <a:t>‹#›</a:t>
            </a:fld>
            <a:endParaRPr lang="tr-T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userDrawn="1"/>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eaLnBrk="1" latinLnBrk="0" hangingPunct="1"/>
            <a:r>
              <a:rPr lang="tr-TR" sz="2000" b="0" i="0" kern="1200" dirty="0" smtClean="0">
                <a:solidFill>
                  <a:schemeClr val="bg1"/>
                </a:solidFill>
                <a:effectLst/>
                <a:latin typeface="Times New Roman" pitchFamily="18" charset="0"/>
                <a:ea typeface="+mn-ea"/>
                <a:cs typeface="Times New Roman" pitchFamily="18" charset="0"/>
              </a:rPr>
              <a:t>2. Uluslararası 6. Ulusal </a:t>
            </a:r>
          </a:p>
          <a:p>
            <a:pPr algn="l" eaLnBrk="1" latinLnBrk="0" hangingPunct="1"/>
            <a:r>
              <a:rPr lang="tr-TR" sz="2000" b="0" i="0" kern="1200" dirty="0" smtClean="0">
                <a:solidFill>
                  <a:schemeClr val="bg1"/>
                </a:solidFill>
                <a:effectLst/>
                <a:latin typeface="Times New Roman" pitchFamily="18" charset="0"/>
                <a:ea typeface="+mn-ea"/>
                <a:cs typeface="Times New Roman" pitchFamily="18" charset="0"/>
              </a:rPr>
              <a:t>Meslek Yüksekokulları Sempozyumu</a:t>
            </a:r>
            <a:endParaRPr kumimoji="0" lang="en-US" sz="2000" dirty="0">
              <a:solidFill>
                <a:schemeClr val="bg1"/>
              </a:solidFill>
              <a:latin typeface="Times New Roman" pitchFamily="18" charset="0"/>
              <a:cs typeface="Times New Roman" pitchFamily="18" charset="0"/>
            </a:endParaRPr>
          </a:p>
        </p:txBody>
      </p:sp>
      <p:sp>
        <p:nvSpPr>
          <p:cNvPr id="8" name="Başlık 7"/>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17" name="Altbilgi Yer Tutucusu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D8A85-D249-4CD2-BDE7-9A8023D3E796}" type="slidenum">
              <a:rPr lang="tr-TR" smtClean="0"/>
              <a:pPr/>
              <a:t>‹#›</a:t>
            </a:fld>
            <a:endParaRPr lang="tr-TR"/>
          </a:p>
        </p:txBody>
      </p:sp>
      <p:sp>
        <p:nvSpPr>
          <p:cNvPr id="12" name="1 Başlık"/>
          <p:cNvSpPr txBox="1">
            <a:spLocks/>
          </p:cNvSpPr>
          <p:nvPr userDrawn="1"/>
        </p:nvSpPr>
        <p:spPr>
          <a:xfrm>
            <a:off x="0" y="6021288"/>
            <a:ext cx="2267744" cy="72008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endParaRPr lang="tr-TR" sz="2000" b="1" dirty="0" smtClean="0">
              <a:latin typeface="Times New Roman" pitchFamily="18" charset="0"/>
              <a:cs typeface="Times New Roman" pitchFamily="18" charset="0"/>
            </a:endParaRPr>
          </a:p>
        </p:txBody>
      </p:sp>
      <p:sp>
        <p:nvSpPr>
          <p:cNvPr id="13" name="1 Başlık"/>
          <p:cNvSpPr txBox="1">
            <a:spLocks/>
          </p:cNvSpPr>
          <p:nvPr userDrawn="1"/>
        </p:nvSpPr>
        <p:spPr>
          <a:xfrm>
            <a:off x="0" y="6054476"/>
            <a:ext cx="2267744" cy="72008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tr-TR" sz="3200" b="1" dirty="0" smtClean="0">
                <a:latin typeface="Times New Roman" pitchFamily="18" charset="0"/>
                <a:cs typeface="Times New Roman" pitchFamily="18" charset="0"/>
              </a:rPr>
              <a:t>UMYOS</a:t>
            </a:r>
            <a:r>
              <a:rPr lang="tr-TR" sz="3200" b="1" baseline="0" dirty="0" smtClean="0">
                <a:latin typeface="Times New Roman" pitchFamily="18" charset="0"/>
                <a:cs typeface="Times New Roman" pitchFamily="18" charset="0"/>
              </a:rPr>
              <a:t>’11</a:t>
            </a:r>
            <a:endParaRPr lang="tr-TR" sz="3200" b="1" dirty="0" smtClean="0">
              <a:latin typeface="Times New Roman" pitchFamily="18" charset="0"/>
              <a:cs typeface="Times New Roman" pitchFamily="18" charset="0"/>
            </a:endParaRPr>
          </a:p>
        </p:txBody>
      </p:sp>
      <p:sp>
        <p:nvSpPr>
          <p:cNvPr id="14" name="2 Alt Başlık"/>
          <p:cNvSpPr txBox="1">
            <a:spLocks/>
          </p:cNvSpPr>
          <p:nvPr userDrawn="1"/>
        </p:nvSpPr>
        <p:spPr>
          <a:xfrm>
            <a:off x="6755104" y="6021288"/>
            <a:ext cx="2281392" cy="720080"/>
          </a:xfrm>
          <a:prstGeom prst="rect">
            <a:avLst/>
          </a:prstGeom>
        </p:spPr>
        <p:txBody>
          <a:bodyPr vert="horz" lIns="0" rIns="18288">
            <a:noAutofit/>
          </a:bodyPr>
          <a:lstStyle/>
          <a:p>
            <a:pPr marL="514350" marR="45720" lvl="0" indent="-514350" algn="r" defTabSz="914400" rtl="0" eaLnBrk="1" fontAlgn="auto" latinLnBrk="0" hangingPunct="1">
              <a:lnSpc>
                <a:spcPct val="100000"/>
              </a:lnSpc>
              <a:spcBef>
                <a:spcPct val="20000"/>
              </a:spcBef>
              <a:spcAft>
                <a:spcPts val="0"/>
              </a:spcAft>
              <a:buClr>
                <a:schemeClr val="accent3"/>
              </a:buClr>
              <a:buSzPct val="95000"/>
              <a:tabLst/>
              <a:defRPr/>
            </a:pPr>
            <a:r>
              <a:rPr kumimoji="0" lang="tr-T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Trakya Üniversitesi</a:t>
            </a:r>
          </a:p>
          <a:p>
            <a:pPr marL="514350" marR="45720" lvl="0" indent="-514350" algn="r" defTabSz="914400" rtl="0" eaLnBrk="1" fontAlgn="auto" latinLnBrk="0" hangingPunct="1">
              <a:lnSpc>
                <a:spcPct val="100000"/>
              </a:lnSpc>
              <a:spcBef>
                <a:spcPct val="20000"/>
              </a:spcBef>
              <a:spcAft>
                <a:spcPts val="0"/>
              </a:spcAft>
              <a:buClr>
                <a:schemeClr val="accent3"/>
              </a:buClr>
              <a:buSzPct val="95000"/>
              <a:tabLst/>
              <a:defRPr/>
            </a:pPr>
            <a:r>
              <a:rPr lang="tr-TR" sz="1400" noProof="0" dirty="0" smtClean="0">
                <a:latin typeface="Times New Roman" pitchFamily="18" charset="0"/>
                <a:cs typeface="Times New Roman" pitchFamily="18" charset="0"/>
              </a:rPr>
              <a:t>İpsala Meslek Yüksek Okulu</a:t>
            </a:r>
          </a:p>
          <a:p>
            <a:pPr marL="514350" marR="45720" lvl="0" indent="-514350" algn="r" defTabSz="914400" rtl="0" eaLnBrk="1" fontAlgn="auto" latinLnBrk="0" hangingPunct="1">
              <a:lnSpc>
                <a:spcPct val="100000"/>
              </a:lnSpc>
              <a:spcBef>
                <a:spcPct val="20000"/>
              </a:spcBef>
              <a:spcAft>
                <a:spcPts val="0"/>
              </a:spcAft>
              <a:buClr>
                <a:schemeClr val="accent3"/>
              </a:buClr>
              <a:buSzPct val="95000"/>
              <a:tabLst/>
              <a:defRPr/>
            </a:pPr>
            <a:r>
              <a:rPr kumimoji="0" lang="tr-TR" sz="1400" b="0" i="0" u="none" strike="noStrike" kern="1200" cap="none" spc="0" normalizeH="0" baseline="0" dirty="0" err="1" smtClean="0">
                <a:ln>
                  <a:noFill/>
                </a:ln>
                <a:solidFill>
                  <a:schemeClr val="tx1"/>
                </a:solidFill>
                <a:effectLst/>
                <a:uLnTx/>
                <a:uFillTx/>
                <a:latin typeface="Times New Roman" pitchFamily="18" charset="0"/>
                <a:ea typeface="+mn-ea"/>
                <a:cs typeface="Times New Roman" pitchFamily="18" charset="0"/>
              </a:rPr>
              <a:t>Öğr</a:t>
            </a:r>
            <a:r>
              <a:rPr kumimoji="0" lang="tr-TR" sz="1400" b="0" i="0" u="none" strike="noStrike" kern="1200" cap="none" spc="0" normalizeH="0" baseline="0" dirty="0" smtClean="0">
                <a:ln>
                  <a:noFill/>
                </a:ln>
                <a:solidFill>
                  <a:schemeClr val="tx1"/>
                </a:solidFill>
                <a:effectLst/>
                <a:uLnTx/>
                <a:uFillTx/>
                <a:latin typeface="Times New Roman" pitchFamily="18" charset="0"/>
                <a:ea typeface="+mn-ea"/>
                <a:cs typeface="Times New Roman" pitchFamily="18" charset="0"/>
              </a:rPr>
              <a:t>. Gör. Tuncay SOYLU</a:t>
            </a:r>
            <a:endParaRPr kumimoji="0" lang="tr-T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C6EDE7D-4502-469B-AD5D-DF20BE7B7819}" type="slidenum">
              <a:rPr lang="tr-TR" smtClean="0"/>
              <a:t>‹#›</a:t>
            </a:fld>
            <a:endParaRPr lang="tr-TR"/>
          </a:p>
        </p:txBody>
      </p:sp>
    </p:spTree>
    <p:extLst>
      <p:ext uri="{BB962C8B-B14F-4D97-AF65-F5344CB8AC3E}">
        <p14:creationId xmlns:p14="http://schemas.microsoft.com/office/powerpoint/2010/main" val="29500827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lvl1pPr>
              <a:defRPr/>
            </a:lvl1pPr>
          </a:lstStyle>
          <a:p>
            <a:endParaRPr lang="tr-TR" dirty="0"/>
          </a:p>
        </p:txBody>
      </p:sp>
      <p:sp>
        <p:nvSpPr>
          <p:cNvPr id="5" name="Altbilgi Yer Tutucusu 4"/>
          <p:cNvSpPr>
            <a:spLocks noGrp="1"/>
          </p:cNvSpPr>
          <p:nvPr>
            <p:ph type="ftr" sz="quarter" idx="11"/>
          </p:nvPr>
        </p:nvSpPr>
        <p:spPr/>
        <p:txBody>
          <a:bodyPr/>
          <a:lstStyle>
            <a:lvl1pPr>
              <a:defRPr sz="1400"/>
            </a:lvl1pPr>
          </a:lstStyle>
          <a:p>
            <a:endParaRPr lang="tr-TR" b="1" dirty="0" smtClean="0">
              <a:latin typeface="Times New Roman" pitchFamily="18" charset="0"/>
              <a:cs typeface="Times New Roman" pitchFamily="18" charset="0"/>
            </a:endParaRPr>
          </a:p>
        </p:txBody>
      </p:sp>
      <p:sp>
        <p:nvSpPr>
          <p:cNvPr id="8" name="İçerik Yer Tutucusu 7"/>
          <p:cNvSpPr>
            <a:spLocks noGrp="1"/>
          </p:cNvSpPr>
          <p:nvPr>
            <p:ph sz="quarter" idx="1"/>
          </p:nvPr>
        </p:nvSpPr>
        <p:spPr>
          <a:xfrm>
            <a:off x="612648" y="1600200"/>
            <a:ext cx="8153400" cy="4495800"/>
          </a:xfrm>
        </p:spPr>
        <p:txBody>
          <a:bodyPr/>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7" name="Slayt Numarası Yer Tutucusu 5"/>
          <p:cNvSpPr txBox="1">
            <a:spLocks/>
          </p:cNvSpPr>
          <p:nvPr userDrawn="1"/>
        </p:nvSpPr>
        <p:spPr>
          <a:xfrm>
            <a:off x="683568" y="1281265"/>
            <a:ext cx="8460432" cy="244476"/>
          </a:xfrm>
          <a:prstGeom prst="rect">
            <a:avLst/>
          </a:prstGeom>
        </p:spPr>
        <p:txBody>
          <a:bodyPr vert="horz" anchor="ctr" anchorCtr="0">
            <a:normAutofit fontScale="85000" lnSpcReduction="20000"/>
          </a:bodyPr>
          <a:lstStyle>
            <a:defPPr>
              <a:defRPr lang="tr-TR"/>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smtClean="0">
                <a:latin typeface="Times New Roman" pitchFamily="18" charset="0"/>
                <a:cs typeface="Times New Roman" pitchFamily="18" charset="0"/>
              </a:rPr>
              <a:t>Wireless Network Technologies</a:t>
            </a:r>
            <a:endParaRPr lang="tr-TR" dirty="0">
              <a:latin typeface="Times New Roman" pitchFamily="18" charset="0"/>
              <a:cs typeface="Times New Roman" pitchFamily="18" charset="0"/>
            </a:endParaRPr>
          </a:p>
        </p:txBody>
      </p:sp>
      <p:sp>
        <p:nvSpPr>
          <p:cNvPr id="11" name="Slayt Numarası Yer Tutucusu 5"/>
          <p:cNvSpPr txBox="1">
            <a:spLocks/>
          </p:cNvSpPr>
          <p:nvPr userDrawn="1"/>
        </p:nvSpPr>
        <p:spPr>
          <a:xfrm>
            <a:off x="-36512" y="1281265"/>
            <a:ext cx="720080" cy="244476"/>
          </a:xfrm>
          <a:prstGeom prst="rect">
            <a:avLst/>
          </a:prstGeom>
        </p:spPr>
        <p:txBody>
          <a:bodyPr vert="horz" anchor="ctr" anchorCtr="0">
            <a:normAutofit fontScale="85000" lnSpcReduction="20000"/>
          </a:bodyPr>
          <a:lstStyle>
            <a:defPPr>
              <a:defRPr lang="tr-TR"/>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7C835E-572C-430F-A372-1E73F9E0919F}" type="slidenum">
              <a:rPr lang="tr-TR" smtClean="0">
                <a:latin typeface="Times New Roman" pitchFamily="18" charset="0"/>
                <a:cs typeface="Times New Roman" pitchFamily="18" charset="0"/>
              </a:rPr>
              <a:t>‹#›</a:t>
            </a:fld>
            <a:r>
              <a:rPr lang="tr-TR"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/78</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endParaRPr lang="tr-TR"/>
          </a:p>
        </p:txBody>
      </p:sp>
      <p:sp>
        <p:nvSpPr>
          <p:cNvPr id="13" name="Slayt Numarası Yer Tutucus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CD8A85-D249-4CD2-BDE7-9A8023D3E796}" type="slidenum">
              <a:rPr lang="tr-TR" smtClean="0"/>
              <a:pPr/>
              <a:t>‹#›</a:t>
            </a:fld>
            <a:endParaRPr lang="tr-TR"/>
          </a:p>
        </p:txBody>
      </p:sp>
      <p:sp>
        <p:nvSpPr>
          <p:cNvPr id="14" name="Altbilgi Yer Tutucusu 13"/>
          <p:cNvSpPr>
            <a:spLocks noGrp="1"/>
          </p:cNvSpPr>
          <p:nvPr>
            <p:ph type="ftr" sz="quarter" idx="12"/>
          </p:nvPr>
        </p:nvSpPr>
        <p:spPr/>
        <p:txBody>
          <a:bodyPr/>
          <a:lstStyle/>
          <a:p>
            <a:endParaRPr lang="tr-TR"/>
          </a:p>
        </p:txBody>
      </p:sp>
      <p:sp>
        <p:nvSpPr>
          <p:cNvPr id="10" name="Başlık 1"/>
          <p:cNvSpPr txBox="1">
            <a:spLocks/>
          </p:cNvSpPr>
          <p:nvPr userDrawn="1"/>
        </p:nvSpPr>
        <p:spPr>
          <a:xfrm>
            <a:off x="1547664" y="1762053"/>
            <a:ext cx="7272808" cy="666894"/>
          </a:xfrm>
          <a:prstGeom prst="rect">
            <a:avLst/>
          </a:prstGeom>
        </p:spPr>
        <p:txBody>
          <a:bodyPr vert="horz" anchor="ctr">
            <a:normAutofit fontScale="92500" lnSpcReduction="1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mtClean="0"/>
              <a:t>GÜÇ ELEKTRONİĞİ</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endParaRPr lang="tr-TR"/>
          </a:p>
        </p:txBody>
      </p:sp>
      <p:sp>
        <p:nvSpPr>
          <p:cNvPr id="10" name="Slayt Numarası Yer Tutucusu 9"/>
          <p:cNvSpPr>
            <a:spLocks noGrp="1"/>
          </p:cNvSpPr>
          <p:nvPr>
            <p:ph type="sldNum" sz="quarter" idx="16"/>
          </p:nvPr>
        </p:nvSpPr>
        <p:spPr/>
        <p:txBody>
          <a:bodyPr rtlCol="0"/>
          <a:lstStyle/>
          <a:p>
            <a:fld id="{F0CD8A85-D249-4CD2-BDE7-9A8023D3E796}" type="slidenum">
              <a:rPr lang="tr-TR" smtClean="0"/>
              <a:pPr/>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endParaRPr lang="tr-TR"/>
          </a:p>
        </p:txBody>
      </p:sp>
      <p:sp>
        <p:nvSpPr>
          <p:cNvPr id="12" name="Slayt Numarası Yer Tutucusu 11"/>
          <p:cNvSpPr>
            <a:spLocks noGrp="1"/>
          </p:cNvSpPr>
          <p:nvPr>
            <p:ph type="sldNum" sz="quarter" idx="16"/>
          </p:nvPr>
        </p:nvSpPr>
        <p:spPr/>
        <p:txBody>
          <a:bodyPr rtlCol="0"/>
          <a:lstStyle/>
          <a:p>
            <a:fld id="{F0CD8A85-D249-4CD2-BDE7-9A8023D3E796}" type="slidenum">
              <a:rPr lang="tr-TR" smtClean="0"/>
              <a:pPr/>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F0CD8A85-D249-4CD2-BDE7-9A8023D3E79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533400" cy="381000"/>
          </a:xfrm>
        </p:spPr>
        <p:txBody>
          <a:bodyPr/>
          <a:lstStyle>
            <a:lvl1pPr>
              <a:defRPr>
                <a:solidFill>
                  <a:schemeClr val="tx2"/>
                </a:solidFill>
              </a:defRPr>
            </a:lvl1pPr>
          </a:lstStyle>
          <a:p>
            <a:fld id="{F0CD8A85-D249-4CD2-BDE7-9A8023D3E79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F0CD8A85-D249-4CD2-BDE7-9A8023D3E796}" type="slidenum">
              <a:rPr lang="tr-TR" smtClean="0"/>
              <a:pPr/>
              <a:t>‹#›</a:t>
            </a:fld>
            <a:endParaRPr lang="tr-TR"/>
          </a:p>
        </p:txBody>
      </p:sp>
      <p:sp>
        <p:nvSpPr>
          <p:cNvPr id="3" name="Metin Yer Tutucus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6248400" y="6248400"/>
            <a:ext cx="2667000" cy="365125"/>
          </a:xfrm>
        </p:spPr>
        <p:txBody>
          <a:bodyPr rtlCol="0"/>
          <a:lstStyle/>
          <a:p>
            <a:endParaRPr lang="tr-TR"/>
          </a:p>
        </p:txBody>
      </p:sp>
      <p:sp>
        <p:nvSpPr>
          <p:cNvPr id="13" name="Slayt Numarası Yer Tutucusu 12"/>
          <p:cNvSpPr>
            <a:spLocks noGrp="1"/>
          </p:cNvSpPr>
          <p:nvPr>
            <p:ph type="sldNum" sz="quarter" idx="11"/>
          </p:nvPr>
        </p:nvSpPr>
        <p:spPr>
          <a:xfrm>
            <a:off x="0" y="4667249"/>
            <a:ext cx="1447800" cy="663578"/>
          </a:xfrm>
        </p:spPr>
        <p:txBody>
          <a:bodyPr rtlCol="0"/>
          <a:lstStyle>
            <a:lvl1pPr>
              <a:defRPr sz="2800"/>
            </a:lvl1pPr>
          </a:lstStyle>
          <a:p>
            <a:fld id="{F0CD8A85-D249-4CD2-BDE7-9A8023D3E796}" type="slidenum">
              <a:rPr lang="tr-TR" smtClean="0"/>
              <a:pPr/>
              <a:t>‹#›</a:t>
            </a:fld>
            <a:endParaRPr lang="tr-TR"/>
          </a:p>
        </p:txBody>
      </p:sp>
      <p:sp>
        <p:nvSpPr>
          <p:cNvPr id="14" name="Altbilgi Yer Tutucusu 13"/>
          <p:cNvSpPr>
            <a:spLocks noGrp="1"/>
          </p:cNvSpPr>
          <p:nvPr>
            <p:ph type="ftr" sz="quarter" idx="12"/>
          </p:nvPr>
        </p:nvSpPr>
        <p:spPr>
          <a:xfrm>
            <a:off x="1600200" y="6248206"/>
            <a:ext cx="4572000" cy="365125"/>
          </a:xfrm>
        </p:spPr>
        <p:txBody>
          <a:bodyPr rtlCol="0"/>
          <a:lstStyle/>
          <a:p>
            <a:endParaRPr lang="tr-TR"/>
          </a:p>
        </p:txBody>
      </p:sp>
      <p:sp>
        <p:nvSpPr>
          <p:cNvPr id="3" name="Resim Yer Tutucusu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CD8A85-D249-4CD2-BDE7-9A8023D3E79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6553200" y="6248402"/>
            <a:ext cx="2209800" cy="365125"/>
          </a:xfrm>
        </p:spPr>
        <p:txBody>
          <a:bodyPr/>
          <a:lstStyle/>
          <a:p>
            <a:endParaRPr lang="tr-TR"/>
          </a:p>
        </p:txBody>
      </p:sp>
      <p:sp>
        <p:nvSpPr>
          <p:cNvPr id="5" name="Altbilgi Yer Tutucusu 4"/>
          <p:cNvSpPr>
            <a:spLocks noGrp="1"/>
          </p:cNvSpPr>
          <p:nvPr>
            <p:ph type="ftr" sz="quarter" idx="11"/>
          </p:nvPr>
        </p:nvSpPr>
        <p:spPr>
          <a:xfrm>
            <a:off x="457201" y="6248207"/>
            <a:ext cx="5573483" cy="365125"/>
          </a:xfrm>
        </p:spPr>
        <p:txBody>
          <a:bodyPr/>
          <a:lstStyle/>
          <a:p>
            <a:endParaRPr lang="tr-TR"/>
          </a:p>
        </p:txBody>
      </p:sp>
      <p:sp>
        <p:nvSpPr>
          <p:cNvPr id="7" name="Dikdörtgen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5989638" y="144462"/>
            <a:ext cx="533400" cy="244476"/>
          </a:xfrm>
        </p:spPr>
        <p:txBody>
          <a:bodyPr/>
          <a:lstStyle/>
          <a:p>
            <a:fld id="{F0CD8A85-D249-4CD2-BDE7-9A8023D3E79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5.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6.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7.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8.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9.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0.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31.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0.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theme" Target="../theme/theme32.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1.xml"/><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theme" Target="../theme/theme33.xml"/><Relationship Id="rId2" Type="http://schemas.openxmlformats.org/officeDocument/2006/relationships/slideLayout" Target="../slideLayouts/slideLayout355.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2.xml"/><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theme" Target="../theme/theme34.xml"/><Relationship Id="rId2" Type="http://schemas.openxmlformats.org/officeDocument/2006/relationships/slideLayout" Target="../slideLayouts/slideLayout366.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3.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theme" Target="../theme/theme35.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4.xml"/><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theme" Target="../theme/theme36.xml"/><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5.xml"/><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theme" Target="../theme/theme37.xml"/><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6.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theme" Target="../theme/theme38.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7.xml"/><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theme" Target="../theme/theme39.xml"/><Relationship Id="rId2" Type="http://schemas.openxmlformats.org/officeDocument/2006/relationships/slideLayout" Target="../slideLayouts/slideLayout421.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8.xml"/><Relationship Id="rId3" Type="http://schemas.openxmlformats.org/officeDocument/2006/relationships/slideLayout" Target="../slideLayouts/slideLayout433.xml"/><Relationship Id="rId7" Type="http://schemas.openxmlformats.org/officeDocument/2006/relationships/slideLayout" Target="../slideLayouts/slideLayout437.xml"/><Relationship Id="rId12" Type="http://schemas.openxmlformats.org/officeDocument/2006/relationships/theme" Target="../theme/theme40.xml"/><Relationship Id="rId2" Type="http://schemas.openxmlformats.org/officeDocument/2006/relationships/slideLayout" Target="../slideLayouts/slideLayout432.xml"/><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slideLayout" Target="../slideLayouts/slideLayout441.xml"/><Relationship Id="rId5" Type="http://schemas.openxmlformats.org/officeDocument/2006/relationships/slideLayout" Target="../slideLayouts/slideLayout435.xml"/><Relationship Id="rId10" Type="http://schemas.openxmlformats.org/officeDocument/2006/relationships/slideLayout" Target="../slideLayouts/slideLayout440.xml"/><Relationship Id="rId4" Type="http://schemas.openxmlformats.org/officeDocument/2006/relationships/slideLayout" Target="../slideLayouts/slideLayout434.xml"/><Relationship Id="rId9" Type="http://schemas.openxmlformats.org/officeDocument/2006/relationships/slideLayout" Target="../slideLayouts/slideLayout43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9.xml"/><Relationship Id="rId3" Type="http://schemas.openxmlformats.org/officeDocument/2006/relationships/slideLayout" Target="../slideLayouts/slideLayout444.xml"/><Relationship Id="rId7" Type="http://schemas.openxmlformats.org/officeDocument/2006/relationships/slideLayout" Target="../slideLayouts/slideLayout448.xml"/><Relationship Id="rId12" Type="http://schemas.openxmlformats.org/officeDocument/2006/relationships/theme" Target="../theme/theme41.xml"/><Relationship Id="rId2" Type="http://schemas.openxmlformats.org/officeDocument/2006/relationships/slideLayout" Target="../slideLayouts/slideLayout443.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5" Type="http://schemas.openxmlformats.org/officeDocument/2006/relationships/slideLayout" Target="../slideLayouts/slideLayout446.xml"/><Relationship Id="rId10" Type="http://schemas.openxmlformats.org/officeDocument/2006/relationships/slideLayout" Target="../slideLayouts/slideLayout451.xml"/><Relationship Id="rId4" Type="http://schemas.openxmlformats.org/officeDocument/2006/relationships/slideLayout" Target="../slideLayouts/slideLayout445.xml"/><Relationship Id="rId9" Type="http://schemas.openxmlformats.org/officeDocument/2006/relationships/slideLayout" Target="../slideLayouts/slideLayout450.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0.xml"/><Relationship Id="rId3" Type="http://schemas.openxmlformats.org/officeDocument/2006/relationships/slideLayout" Target="../slideLayouts/slideLayout455.xml"/><Relationship Id="rId7" Type="http://schemas.openxmlformats.org/officeDocument/2006/relationships/slideLayout" Target="../slideLayouts/slideLayout459.xml"/><Relationship Id="rId12" Type="http://schemas.openxmlformats.org/officeDocument/2006/relationships/theme" Target="../theme/theme42.xml"/><Relationship Id="rId2" Type="http://schemas.openxmlformats.org/officeDocument/2006/relationships/slideLayout" Target="../slideLayouts/slideLayout454.xml"/><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5" Type="http://schemas.openxmlformats.org/officeDocument/2006/relationships/slideLayout" Target="../slideLayouts/slideLayout457.xml"/><Relationship Id="rId10" Type="http://schemas.openxmlformats.org/officeDocument/2006/relationships/slideLayout" Target="../slideLayouts/slideLayout462.xml"/><Relationship Id="rId4" Type="http://schemas.openxmlformats.org/officeDocument/2006/relationships/slideLayout" Target="../slideLayouts/slideLayout456.xml"/><Relationship Id="rId9"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1.xml"/><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theme" Target="../theme/theme43.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2.xml"/><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theme" Target="../theme/theme44.xml"/><Relationship Id="rId2" Type="http://schemas.openxmlformats.org/officeDocument/2006/relationships/slideLayout" Target="../slideLayouts/slideLayout476.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EDE7D-4502-469B-AD5D-DF20BE7B7819}" type="slidenum">
              <a:rPr lang="tr-TR" smtClean="0"/>
              <a:t>‹#›</a:t>
            </a:fld>
            <a:endParaRPr lang="tr-TR"/>
          </a:p>
        </p:txBody>
      </p:sp>
    </p:spTree>
    <p:extLst>
      <p:ext uri="{BB962C8B-B14F-4D97-AF65-F5344CB8AC3E}">
        <p14:creationId xmlns:p14="http://schemas.microsoft.com/office/powerpoint/2010/main" val="24513559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D0A57-6F1C-4824-8B25-4074123E0BA3}"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C40B6-A500-4310-83D6-68BCB4C32A7D}" type="slidenum">
              <a:rPr lang="tr-TR" smtClean="0"/>
              <a:t>‹#›</a:t>
            </a:fld>
            <a:endParaRPr lang="tr-TR"/>
          </a:p>
        </p:txBody>
      </p:sp>
    </p:spTree>
    <p:extLst>
      <p:ext uri="{BB962C8B-B14F-4D97-AF65-F5344CB8AC3E}">
        <p14:creationId xmlns:p14="http://schemas.microsoft.com/office/powerpoint/2010/main" val="582876407"/>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1B091-81FE-44AE-B876-3E3F919B23AA}"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32DD6-43E3-488C-9A2F-457DC34083CC}" type="slidenum">
              <a:rPr lang="tr-TR" smtClean="0"/>
              <a:t>‹#›</a:t>
            </a:fld>
            <a:endParaRPr lang="tr-TR"/>
          </a:p>
        </p:txBody>
      </p:sp>
    </p:spTree>
    <p:extLst>
      <p:ext uri="{BB962C8B-B14F-4D97-AF65-F5344CB8AC3E}">
        <p14:creationId xmlns:p14="http://schemas.microsoft.com/office/powerpoint/2010/main" val="1738949022"/>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D70C3-8D5E-496E-9CD6-B62F730F1E1A}"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B6823-B05E-4B03-BACB-5CC7EDE444F4}" type="slidenum">
              <a:rPr lang="tr-TR" smtClean="0"/>
              <a:t>‹#›</a:t>
            </a:fld>
            <a:endParaRPr lang="tr-TR"/>
          </a:p>
        </p:txBody>
      </p:sp>
    </p:spTree>
    <p:extLst>
      <p:ext uri="{BB962C8B-B14F-4D97-AF65-F5344CB8AC3E}">
        <p14:creationId xmlns:p14="http://schemas.microsoft.com/office/powerpoint/2010/main" val="3452833735"/>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DA8D-C553-46EB-97F7-A587FE48F99D}"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205F3-0E08-4D58-B58F-63F8BB4D269F}" type="slidenum">
              <a:rPr lang="tr-TR" smtClean="0"/>
              <a:t>‹#›</a:t>
            </a:fld>
            <a:endParaRPr lang="tr-TR"/>
          </a:p>
        </p:txBody>
      </p:sp>
    </p:spTree>
    <p:extLst>
      <p:ext uri="{BB962C8B-B14F-4D97-AF65-F5344CB8AC3E}">
        <p14:creationId xmlns:p14="http://schemas.microsoft.com/office/powerpoint/2010/main" val="149192024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4D28A-9B87-4521-AAC0-EBB32EB77858}"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FB7A7-0F98-4F50-9C2B-AD2CA84F3FAF}" type="slidenum">
              <a:rPr lang="tr-TR" smtClean="0"/>
              <a:t>‹#›</a:t>
            </a:fld>
            <a:endParaRPr lang="tr-TR"/>
          </a:p>
        </p:txBody>
      </p:sp>
    </p:spTree>
    <p:extLst>
      <p:ext uri="{BB962C8B-B14F-4D97-AF65-F5344CB8AC3E}">
        <p14:creationId xmlns:p14="http://schemas.microsoft.com/office/powerpoint/2010/main" val="4021968298"/>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8DBAE-7301-49CE-875B-CBA2BAF5FD94}"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F3D63-C8E4-4E79-AB39-55759C2DE306}" type="slidenum">
              <a:rPr lang="tr-TR" smtClean="0"/>
              <a:t>‹#›</a:t>
            </a:fld>
            <a:endParaRPr lang="tr-TR"/>
          </a:p>
        </p:txBody>
      </p:sp>
    </p:spTree>
    <p:extLst>
      <p:ext uri="{BB962C8B-B14F-4D97-AF65-F5344CB8AC3E}">
        <p14:creationId xmlns:p14="http://schemas.microsoft.com/office/powerpoint/2010/main" val="291910297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09100-F7A9-4C76-ADF7-C90A2CE231D9}"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AE8B5-3F39-4218-8263-B77F9001B40C}" type="slidenum">
              <a:rPr lang="tr-TR" smtClean="0"/>
              <a:t>‹#›</a:t>
            </a:fld>
            <a:endParaRPr lang="tr-TR"/>
          </a:p>
        </p:txBody>
      </p:sp>
    </p:spTree>
    <p:extLst>
      <p:ext uri="{BB962C8B-B14F-4D97-AF65-F5344CB8AC3E}">
        <p14:creationId xmlns:p14="http://schemas.microsoft.com/office/powerpoint/2010/main" val="372874920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C81E1-DCC6-4D05-9224-549319EB8EC9}"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9510B-87B7-4D26-846E-4C21AE606C06}" type="slidenum">
              <a:rPr lang="tr-TR" smtClean="0"/>
              <a:t>‹#›</a:t>
            </a:fld>
            <a:endParaRPr lang="tr-TR"/>
          </a:p>
        </p:txBody>
      </p:sp>
    </p:spTree>
    <p:extLst>
      <p:ext uri="{BB962C8B-B14F-4D97-AF65-F5344CB8AC3E}">
        <p14:creationId xmlns:p14="http://schemas.microsoft.com/office/powerpoint/2010/main" val="256525977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86BEC-FE79-4C2D-BD36-E5E6A57538D6}"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DCF7D-0D60-4FE1-A455-B2F17DA8F1B0}" type="slidenum">
              <a:rPr lang="tr-TR" smtClean="0"/>
              <a:t>‹#›</a:t>
            </a:fld>
            <a:endParaRPr lang="tr-TR"/>
          </a:p>
        </p:txBody>
      </p:sp>
    </p:spTree>
    <p:extLst>
      <p:ext uri="{BB962C8B-B14F-4D97-AF65-F5344CB8AC3E}">
        <p14:creationId xmlns:p14="http://schemas.microsoft.com/office/powerpoint/2010/main" val="378819328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73D4F-3327-413A-A41F-5D5619783A0D}"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8B23F-4164-4660-AEC9-0936A65EB6AD}" type="slidenum">
              <a:rPr lang="tr-TR" smtClean="0"/>
              <a:t>‹#›</a:t>
            </a:fld>
            <a:endParaRPr lang="tr-TR"/>
          </a:p>
        </p:txBody>
      </p:sp>
    </p:spTree>
    <p:extLst>
      <p:ext uri="{BB962C8B-B14F-4D97-AF65-F5344CB8AC3E}">
        <p14:creationId xmlns:p14="http://schemas.microsoft.com/office/powerpoint/2010/main" val="255467287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F7212-84E0-4956-AC0A-2220F46E632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1BF54-8520-4C6C-B139-BA6707B814D9}" type="datetimeFigureOut">
              <a:rPr lang="tr-TR" smtClean="0"/>
              <a:t>03.06.2011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4384B-9FB1-4E30-A832-6DC847E4E452}" type="slidenum">
              <a:rPr lang="tr-TR" smtClean="0"/>
              <a:t>‹#›</a:t>
            </a:fld>
            <a:endParaRPr lang="tr-TR"/>
          </a:p>
        </p:txBody>
      </p:sp>
    </p:spTree>
    <p:extLst>
      <p:ext uri="{BB962C8B-B14F-4D97-AF65-F5344CB8AC3E}">
        <p14:creationId xmlns:p14="http://schemas.microsoft.com/office/powerpoint/2010/main" val="134394187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51CB0-DB48-436D-9153-83D7E3CF6DB6}" type="slidenum">
              <a:rPr lang="tr-TR" smtClean="0"/>
              <a:t>‹#›</a:t>
            </a:fld>
            <a:endParaRPr lang="tr-TR"/>
          </a:p>
        </p:txBody>
      </p:sp>
    </p:spTree>
    <p:extLst>
      <p:ext uri="{BB962C8B-B14F-4D97-AF65-F5344CB8AC3E}">
        <p14:creationId xmlns:p14="http://schemas.microsoft.com/office/powerpoint/2010/main" val="225839489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6D3D4-8995-4562-B2CA-700C842B0D7B}" type="slidenum">
              <a:rPr lang="tr-TR" smtClean="0"/>
              <a:t>‹#›</a:t>
            </a:fld>
            <a:endParaRPr lang="tr-TR"/>
          </a:p>
        </p:txBody>
      </p:sp>
    </p:spTree>
    <p:extLst>
      <p:ext uri="{BB962C8B-B14F-4D97-AF65-F5344CB8AC3E}">
        <p14:creationId xmlns:p14="http://schemas.microsoft.com/office/powerpoint/2010/main" val="119235191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4849E-CC38-412F-B8B3-24FA06CE41CF}" type="slidenum">
              <a:rPr lang="tr-TR" smtClean="0"/>
              <a:t>‹#›</a:t>
            </a:fld>
            <a:endParaRPr lang="tr-TR"/>
          </a:p>
        </p:txBody>
      </p:sp>
    </p:spTree>
    <p:extLst>
      <p:ext uri="{BB962C8B-B14F-4D97-AF65-F5344CB8AC3E}">
        <p14:creationId xmlns:p14="http://schemas.microsoft.com/office/powerpoint/2010/main" val="22279244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5A18A-24DD-4EA2-BA96-716BB9AC9E25}" type="slidenum">
              <a:rPr lang="tr-TR" smtClean="0"/>
              <a:t>‹#›</a:t>
            </a:fld>
            <a:endParaRPr lang="tr-TR"/>
          </a:p>
        </p:txBody>
      </p:sp>
    </p:spTree>
    <p:extLst>
      <p:ext uri="{BB962C8B-B14F-4D97-AF65-F5344CB8AC3E}">
        <p14:creationId xmlns:p14="http://schemas.microsoft.com/office/powerpoint/2010/main" val="27833645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BCE3-C158-49BA-ADF3-454D4AC9211B}" type="slidenum">
              <a:rPr lang="tr-TR" smtClean="0"/>
              <a:t>‹#›</a:t>
            </a:fld>
            <a:endParaRPr lang="tr-TR"/>
          </a:p>
        </p:txBody>
      </p:sp>
    </p:spTree>
    <p:extLst>
      <p:ext uri="{BB962C8B-B14F-4D97-AF65-F5344CB8AC3E}">
        <p14:creationId xmlns:p14="http://schemas.microsoft.com/office/powerpoint/2010/main" val="135276034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06EAC-AA81-4C2F-9134-D27D5F5CF628}" type="slidenum">
              <a:rPr lang="tr-TR" smtClean="0"/>
              <a:t>‹#›</a:t>
            </a:fld>
            <a:endParaRPr lang="tr-TR"/>
          </a:p>
        </p:txBody>
      </p:sp>
    </p:spTree>
    <p:extLst>
      <p:ext uri="{BB962C8B-B14F-4D97-AF65-F5344CB8AC3E}">
        <p14:creationId xmlns:p14="http://schemas.microsoft.com/office/powerpoint/2010/main" val="84481464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A4137-ED51-459B-82CE-F0645B8F9450}" type="slidenum">
              <a:rPr lang="tr-TR" smtClean="0"/>
              <a:t>‹#›</a:t>
            </a:fld>
            <a:endParaRPr lang="tr-TR"/>
          </a:p>
        </p:txBody>
      </p:sp>
    </p:spTree>
    <p:extLst>
      <p:ext uri="{BB962C8B-B14F-4D97-AF65-F5344CB8AC3E}">
        <p14:creationId xmlns:p14="http://schemas.microsoft.com/office/powerpoint/2010/main" val="328933966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138FF-B349-4653-B8C8-BD4EF563BD13}" type="slidenum">
              <a:rPr lang="tr-TR" smtClean="0"/>
              <a:t>‹#›</a:t>
            </a:fld>
            <a:endParaRPr lang="tr-TR"/>
          </a:p>
        </p:txBody>
      </p:sp>
    </p:spTree>
    <p:extLst>
      <p:ext uri="{BB962C8B-B14F-4D97-AF65-F5344CB8AC3E}">
        <p14:creationId xmlns:p14="http://schemas.microsoft.com/office/powerpoint/2010/main" val="323834702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44862-FD28-44C6-816A-C953AE55F5BA}" type="slidenum">
              <a:rPr lang="tr-TR" smtClean="0"/>
              <a:t>‹#›</a:t>
            </a:fld>
            <a:endParaRPr lang="tr-TR"/>
          </a:p>
        </p:txBody>
      </p:sp>
    </p:spTree>
    <p:extLst>
      <p:ext uri="{BB962C8B-B14F-4D97-AF65-F5344CB8AC3E}">
        <p14:creationId xmlns:p14="http://schemas.microsoft.com/office/powerpoint/2010/main" val="158220814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47CF5-73F3-4EFD-BE5B-360782B5886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5BC5-C44C-4136-B428-28BC9A76A6AD}" type="slidenum">
              <a:rPr lang="tr-TR" smtClean="0"/>
              <a:t>‹#›</a:t>
            </a:fld>
            <a:endParaRPr lang="tr-TR"/>
          </a:p>
        </p:txBody>
      </p:sp>
    </p:spTree>
    <p:extLst>
      <p:ext uri="{BB962C8B-B14F-4D97-AF65-F5344CB8AC3E}">
        <p14:creationId xmlns:p14="http://schemas.microsoft.com/office/powerpoint/2010/main" val="190440293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61F2F-2EDA-4B01-B237-5DF385EFECB1}" type="slidenum">
              <a:rPr lang="tr-TR" smtClean="0"/>
              <a:t>‹#›</a:t>
            </a:fld>
            <a:endParaRPr lang="tr-TR"/>
          </a:p>
        </p:txBody>
      </p:sp>
    </p:spTree>
    <p:extLst>
      <p:ext uri="{BB962C8B-B14F-4D97-AF65-F5344CB8AC3E}">
        <p14:creationId xmlns:p14="http://schemas.microsoft.com/office/powerpoint/2010/main" val="167461493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3E1FF-7643-4004-B9EF-F62AEBEC4B95}" type="slidenum">
              <a:rPr lang="tr-TR" smtClean="0"/>
              <a:t>‹#›</a:t>
            </a:fld>
            <a:endParaRPr lang="tr-TR"/>
          </a:p>
        </p:txBody>
      </p:sp>
    </p:spTree>
    <p:extLst>
      <p:ext uri="{BB962C8B-B14F-4D97-AF65-F5344CB8AC3E}">
        <p14:creationId xmlns:p14="http://schemas.microsoft.com/office/powerpoint/2010/main" val="291209350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CDB64-32D6-47DE-892C-75F22A862247}" type="slidenum">
              <a:rPr lang="tr-TR" smtClean="0"/>
              <a:t>‹#›</a:t>
            </a:fld>
            <a:endParaRPr lang="tr-TR"/>
          </a:p>
        </p:txBody>
      </p:sp>
    </p:spTree>
    <p:extLst>
      <p:ext uri="{BB962C8B-B14F-4D97-AF65-F5344CB8AC3E}">
        <p14:creationId xmlns:p14="http://schemas.microsoft.com/office/powerpoint/2010/main" val="354013803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56E9-EF5B-4AC5-9FA0-369CDCEBCBF6}" type="slidenum">
              <a:rPr lang="tr-TR" smtClean="0"/>
              <a:t>‹#›</a:t>
            </a:fld>
            <a:endParaRPr lang="tr-TR"/>
          </a:p>
        </p:txBody>
      </p:sp>
    </p:spTree>
    <p:extLst>
      <p:ext uri="{BB962C8B-B14F-4D97-AF65-F5344CB8AC3E}">
        <p14:creationId xmlns:p14="http://schemas.microsoft.com/office/powerpoint/2010/main" val="31993921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93919-5922-48AF-A837-BF5ABDD71687}" type="slidenum">
              <a:rPr lang="tr-TR" smtClean="0"/>
              <a:t>‹#›</a:t>
            </a:fld>
            <a:endParaRPr lang="tr-TR"/>
          </a:p>
        </p:txBody>
      </p:sp>
    </p:spTree>
    <p:extLst>
      <p:ext uri="{BB962C8B-B14F-4D97-AF65-F5344CB8AC3E}">
        <p14:creationId xmlns:p14="http://schemas.microsoft.com/office/powerpoint/2010/main" val="38944921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10357-A39D-49C9-9C4E-D470B16621A0}" type="slidenum">
              <a:rPr lang="tr-TR" smtClean="0"/>
              <a:t>‹#›</a:t>
            </a:fld>
            <a:endParaRPr lang="tr-TR"/>
          </a:p>
        </p:txBody>
      </p:sp>
    </p:spTree>
    <p:extLst>
      <p:ext uri="{BB962C8B-B14F-4D97-AF65-F5344CB8AC3E}">
        <p14:creationId xmlns:p14="http://schemas.microsoft.com/office/powerpoint/2010/main" val="12623010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CE1EA-4AF6-4C23-A7C8-52180ED3658F}" type="slidenum">
              <a:rPr lang="tr-TR" smtClean="0"/>
              <a:t>‹#›</a:t>
            </a:fld>
            <a:endParaRPr lang="tr-TR"/>
          </a:p>
        </p:txBody>
      </p:sp>
    </p:spTree>
    <p:extLst>
      <p:ext uri="{BB962C8B-B14F-4D97-AF65-F5344CB8AC3E}">
        <p14:creationId xmlns:p14="http://schemas.microsoft.com/office/powerpoint/2010/main" val="222032042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C3CD4-5150-4057-8F4B-814CF2AAE6F1}" type="slidenum">
              <a:rPr lang="tr-TR" smtClean="0"/>
              <a:t>‹#›</a:t>
            </a:fld>
            <a:endParaRPr lang="tr-TR"/>
          </a:p>
        </p:txBody>
      </p:sp>
    </p:spTree>
    <p:extLst>
      <p:ext uri="{BB962C8B-B14F-4D97-AF65-F5344CB8AC3E}">
        <p14:creationId xmlns:p14="http://schemas.microsoft.com/office/powerpoint/2010/main" val="31062483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CC113-9F6B-44CB-81E6-AFEEFBF0017B}" type="slidenum">
              <a:rPr lang="tr-TR" smtClean="0"/>
              <a:t>‹#›</a:t>
            </a:fld>
            <a:endParaRPr lang="tr-TR"/>
          </a:p>
        </p:txBody>
      </p:sp>
    </p:spTree>
    <p:extLst>
      <p:ext uri="{BB962C8B-B14F-4D97-AF65-F5344CB8AC3E}">
        <p14:creationId xmlns:p14="http://schemas.microsoft.com/office/powerpoint/2010/main" val="34358117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68CCB-B86F-4C47-8DE5-AEF74818F46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7F7B1-3796-49FC-8EC6-DFE4187AA616}" type="slidenum">
              <a:rPr lang="tr-TR" smtClean="0"/>
              <a:t>‹#›</a:t>
            </a:fld>
            <a:endParaRPr lang="tr-TR"/>
          </a:p>
        </p:txBody>
      </p:sp>
    </p:spTree>
    <p:extLst>
      <p:ext uri="{BB962C8B-B14F-4D97-AF65-F5344CB8AC3E}">
        <p14:creationId xmlns:p14="http://schemas.microsoft.com/office/powerpoint/2010/main" val="18439071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E9F03-505B-44DE-8653-C0B47810E5F4}" type="slidenum">
              <a:rPr lang="tr-TR" smtClean="0"/>
              <a:t>‹#›</a:t>
            </a:fld>
            <a:endParaRPr lang="tr-TR"/>
          </a:p>
        </p:txBody>
      </p:sp>
    </p:spTree>
    <p:extLst>
      <p:ext uri="{BB962C8B-B14F-4D97-AF65-F5344CB8AC3E}">
        <p14:creationId xmlns:p14="http://schemas.microsoft.com/office/powerpoint/2010/main" val="40881094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75FC9-2396-45F3-8E9E-0BFCB1003DCF}" type="slidenum">
              <a:rPr lang="tr-TR" smtClean="0"/>
              <a:t>‹#›</a:t>
            </a:fld>
            <a:endParaRPr lang="tr-TR"/>
          </a:p>
        </p:txBody>
      </p:sp>
    </p:spTree>
    <p:extLst>
      <p:ext uri="{BB962C8B-B14F-4D97-AF65-F5344CB8AC3E}">
        <p14:creationId xmlns:p14="http://schemas.microsoft.com/office/powerpoint/2010/main" val="114677445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A9710-AA24-4B36-B528-364FCA49846F}" type="slidenum">
              <a:rPr lang="tr-TR" smtClean="0"/>
              <a:t>‹#›</a:t>
            </a:fld>
            <a:endParaRPr lang="tr-TR"/>
          </a:p>
        </p:txBody>
      </p:sp>
    </p:spTree>
    <p:extLst>
      <p:ext uri="{BB962C8B-B14F-4D97-AF65-F5344CB8AC3E}">
        <p14:creationId xmlns:p14="http://schemas.microsoft.com/office/powerpoint/2010/main" val="145404213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5BC09-BFF6-4018-9315-03E365DDBA34}" type="slidenum">
              <a:rPr lang="tr-TR" smtClean="0"/>
              <a:t>‹#›</a:t>
            </a:fld>
            <a:endParaRPr lang="tr-TR"/>
          </a:p>
        </p:txBody>
      </p:sp>
    </p:spTree>
    <p:extLst>
      <p:ext uri="{BB962C8B-B14F-4D97-AF65-F5344CB8AC3E}">
        <p14:creationId xmlns:p14="http://schemas.microsoft.com/office/powerpoint/2010/main" val="271890019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95B83-926F-4467-95CB-C3F0AEFD1DC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88AC2-C697-4C3B-AC9F-162922110A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91EF0-86D6-4576-B037-BDB5CA525D0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6D0D2-FD0F-4AE7-B85D-1AE942B045D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tr-TR"/>
          </a:p>
        </p:txBody>
      </p:sp>
      <p:sp>
        <p:nvSpPr>
          <p:cNvPr id="3" name="Altbilgi Yer Tutucusu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CD8A85-D249-4CD2-BDE7-9A8023D3E79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4200"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0.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90.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8.xml"/><Relationship Id="rId1" Type="http://schemas.openxmlformats.org/officeDocument/2006/relationships/slideLayout" Target="../slideLayouts/slideLayout9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1.xml"/><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8.xml"/><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0.xml"/><Relationship Id="rId1" Type="http://schemas.openxmlformats.org/officeDocument/2006/relationships/slideLayout" Target="../slideLayouts/slideLayout90.xml"/></Relationships>
</file>

<file path=ppt/slides/_rels/slide6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1.xml"/><Relationship Id="rId1" Type="http://schemas.openxmlformats.org/officeDocument/2006/relationships/slideLayout" Target="../slideLayouts/slideLayout90.xml"/></Relationships>
</file>

<file path=ppt/slides/_rels/slide6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2.xml"/><Relationship Id="rId1" Type="http://schemas.openxmlformats.org/officeDocument/2006/relationships/slideLayout" Target="../slideLayouts/slideLayout90.xml"/></Relationships>
</file>

<file path=ppt/slides/_rels/slide6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3.xml"/><Relationship Id="rId1" Type="http://schemas.openxmlformats.org/officeDocument/2006/relationships/slideLayout" Target="../slideLayouts/slideLayout9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0.xml"/></Relationships>
</file>

<file path=ppt/slides/_rels/slide7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3.xml"/><Relationship Id="rId1" Type="http://schemas.openxmlformats.org/officeDocument/2006/relationships/slideLayout" Target="../slideLayouts/slideLayout9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00.xml"/><Relationship Id="rId1" Type="http://schemas.openxmlformats.org/officeDocument/2006/relationships/tags" Target="../tags/tag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00.xml"/><Relationship Id="rId1" Type="http://schemas.openxmlformats.org/officeDocument/2006/relationships/tags" Target="../tags/tag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4481825"/>
            <a:ext cx="8352928"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buClr>
                <a:schemeClr val="tx1"/>
              </a:buClr>
              <a:buSzPct val="120000"/>
            </a:pPr>
            <a:r>
              <a:rPr lang="tr-TR" sz="2400" b="1" dirty="0" err="1" smtClean="0">
                <a:solidFill>
                  <a:schemeClr val="bg1"/>
                </a:solidFill>
                <a:latin typeface="Times New Roman" pitchFamily="18" charset="0"/>
                <a:cs typeface="Times New Roman" pitchFamily="18" charset="0"/>
              </a:rPr>
              <a:t>Öğr</a:t>
            </a:r>
            <a:r>
              <a:rPr lang="tr-TR" sz="2400" b="1" dirty="0" smtClean="0">
                <a:solidFill>
                  <a:schemeClr val="bg1"/>
                </a:solidFill>
                <a:latin typeface="Times New Roman" pitchFamily="18" charset="0"/>
                <a:cs typeface="Times New Roman" pitchFamily="18" charset="0"/>
              </a:rPr>
              <a:t>. Gör. Tuncay SOYLU</a:t>
            </a:r>
            <a:br>
              <a:rPr lang="tr-TR" sz="2400" b="1" dirty="0" smtClean="0">
                <a:solidFill>
                  <a:schemeClr val="bg1"/>
                </a:solidFill>
                <a:latin typeface="Times New Roman" pitchFamily="18" charset="0"/>
                <a:cs typeface="Times New Roman" pitchFamily="18" charset="0"/>
              </a:rPr>
            </a:br>
            <a:endParaRPr lang="tr-TR" sz="2400" b="1" dirty="0" smtClean="0">
              <a:solidFill>
                <a:schemeClr val="bg1"/>
              </a:solidFill>
              <a:latin typeface="Times New Roman" pitchFamily="18" charset="0"/>
              <a:cs typeface="Times New Roman" pitchFamily="18" charset="0"/>
            </a:endParaRPr>
          </a:p>
          <a:p>
            <a:pPr algn="ctr">
              <a:buClr>
                <a:schemeClr val="tx1"/>
              </a:buClr>
              <a:buSzPct val="120000"/>
            </a:pPr>
            <a:r>
              <a:rPr lang="tr-TR" sz="1600" dirty="0" smtClean="0">
                <a:solidFill>
                  <a:schemeClr val="bg1"/>
                </a:solidFill>
                <a:latin typeface="Times New Roman" pitchFamily="18" charset="0"/>
                <a:cs typeface="Times New Roman" pitchFamily="18" charset="0"/>
              </a:rPr>
              <a:t>Trakya Üniversitesi İpsala Meslek Yüksek Okulu, İpsala, Edirne, Türkiye</a:t>
            </a:r>
          </a:p>
          <a:p>
            <a:pPr algn="ctr">
              <a:buClr>
                <a:schemeClr val="tx1"/>
              </a:buClr>
              <a:buSzPct val="120000"/>
            </a:pPr>
            <a:r>
              <a:rPr lang="tr-TR" sz="1600" dirty="0" smtClean="0">
                <a:solidFill>
                  <a:schemeClr val="bg1"/>
                </a:solidFill>
                <a:latin typeface="Times New Roman" pitchFamily="18" charset="0"/>
                <a:cs typeface="Times New Roman" pitchFamily="18" charset="0"/>
              </a:rPr>
              <a:t>Trakya Üniversitesi Fen Bilimleri Enstitüsü Bilgisayar Mühendisliği Anabilim Dalı Yüksek Lisans</a:t>
            </a:r>
            <a:endParaRPr lang="tr-TR" sz="1600" dirty="0">
              <a:solidFill>
                <a:schemeClr val="bg1"/>
              </a:solidFill>
              <a:latin typeface="Times New Roman" pitchFamily="18" charset="0"/>
              <a:cs typeface="Times New Roman" pitchFamily="18" charset="0"/>
            </a:endParaRPr>
          </a:p>
        </p:txBody>
      </p:sp>
      <p:sp>
        <p:nvSpPr>
          <p:cNvPr id="3" name="Dikdörtgen 2"/>
          <p:cNvSpPr/>
          <p:nvPr/>
        </p:nvSpPr>
        <p:spPr>
          <a:xfrm>
            <a:off x="1655676" y="476672"/>
            <a:ext cx="5832648"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tr-TR" sz="3200" b="1" dirty="0">
                <a:solidFill>
                  <a:schemeClr val="tx1"/>
                </a:solidFill>
                <a:effectLst>
                  <a:outerShdw blurRad="38100" dist="25400" dir="5400000" algn="tl" rotWithShape="0">
                    <a:srgbClr val="000000">
                      <a:alpha val="43000"/>
                    </a:srgbClr>
                  </a:outerShdw>
                </a:effectLst>
                <a:latin typeface="constantina"/>
              </a:rPr>
              <a:t>Kablosuz Ağ Teknolojileri</a:t>
            </a:r>
            <a:br>
              <a:rPr lang="tr-TR" sz="3200" b="1" dirty="0">
                <a:solidFill>
                  <a:schemeClr val="tx1"/>
                </a:solidFill>
                <a:effectLst>
                  <a:outerShdw blurRad="38100" dist="25400" dir="5400000" algn="tl" rotWithShape="0">
                    <a:srgbClr val="000000">
                      <a:alpha val="43000"/>
                    </a:srgbClr>
                  </a:outerShdw>
                </a:effectLst>
                <a:latin typeface="constantina"/>
              </a:rPr>
            </a:br>
            <a:r>
              <a:rPr lang="tr-TR" sz="3200" b="1" dirty="0">
                <a:solidFill>
                  <a:schemeClr val="tx1"/>
                </a:solidFill>
                <a:effectLst>
                  <a:outerShdw blurRad="38100" dist="25400" dir="5400000" algn="tl" rotWithShape="0">
                    <a:srgbClr val="000000">
                      <a:alpha val="43000"/>
                    </a:srgbClr>
                  </a:outerShdw>
                </a:effectLst>
                <a:latin typeface="constantina"/>
              </a:rPr>
              <a:t/>
            </a:r>
            <a:br>
              <a:rPr lang="tr-TR" sz="3200" b="1" dirty="0">
                <a:solidFill>
                  <a:schemeClr val="tx1"/>
                </a:solidFill>
                <a:effectLst>
                  <a:outerShdw blurRad="38100" dist="25400" dir="5400000" algn="tl" rotWithShape="0">
                    <a:srgbClr val="000000">
                      <a:alpha val="43000"/>
                    </a:srgbClr>
                  </a:outerShdw>
                </a:effectLst>
                <a:latin typeface="constantina"/>
              </a:rPr>
            </a:br>
            <a:r>
              <a:rPr lang="tr-TR" sz="3200" b="1" dirty="0">
                <a:latin typeface="Times New Roman" pitchFamily="18" charset="0"/>
                <a:cs typeface="Times New Roman" pitchFamily="18" charset="0"/>
              </a:rPr>
              <a:t>Wireless Network Technologies</a:t>
            </a:r>
            <a:endParaRPr lang="tr-TR" sz="3200" dirty="0">
              <a:solidFill>
                <a:schemeClr val="tx1"/>
              </a:solidFill>
              <a:effectLst>
                <a:outerShdw blurRad="38100" dist="38100" dir="2700000" algn="tl">
                  <a:srgbClr val="000000">
                    <a:alpha val="43137"/>
                  </a:srgbClr>
                </a:outerShdw>
              </a:effectLst>
            </a:endParaRPr>
          </a:p>
        </p:txBody>
      </p:sp>
      <p:sp>
        <p:nvSpPr>
          <p:cNvPr id="6" name="Dikdörtgen 5"/>
          <p:cNvSpPr/>
          <p:nvPr/>
        </p:nvSpPr>
        <p:spPr>
          <a:xfrm>
            <a:off x="2735403" y="2550386"/>
            <a:ext cx="367240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r">
              <a:buClr>
                <a:schemeClr val="tx1"/>
              </a:buClr>
              <a:buSzPct val="120000"/>
            </a:pPr>
            <a:r>
              <a:rPr lang="tr-TR" sz="2400" b="1" dirty="0" smtClean="0">
                <a:solidFill>
                  <a:schemeClr val="bg1"/>
                </a:solidFill>
                <a:latin typeface="Times New Roman" pitchFamily="18" charset="0"/>
                <a:cs typeface="Times New Roman" pitchFamily="18" charset="0"/>
              </a:rPr>
              <a:t>PARALEL MİMARİLER</a:t>
            </a:r>
            <a:endParaRPr lang="tr-TR" sz="1600" dirty="0">
              <a:solidFill>
                <a:schemeClr val="bg1"/>
              </a:solidFill>
              <a:latin typeface="Times New Roman" pitchFamily="18" charset="0"/>
              <a:cs typeface="Times New Roman" pitchFamily="18" charset="0"/>
            </a:endParaRPr>
          </a:p>
        </p:txBody>
      </p:sp>
      <p:sp>
        <p:nvSpPr>
          <p:cNvPr id="7" name="Dikdörtgen 6"/>
          <p:cNvSpPr/>
          <p:nvPr/>
        </p:nvSpPr>
        <p:spPr>
          <a:xfrm>
            <a:off x="1727684" y="3516105"/>
            <a:ext cx="568863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r">
              <a:buClr>
                <a:schemeClr val="tx1"/>
              </a:buClr>
              <a:buSzPct val="120000"/>
            </a:pPr>
            <a:r>
              <a:rPr lang="tr-TR" sz="2400" b="1" dirty="0" smtClean="0">
                <a:solidFill>
                  <a:schemeClr val="bg1"/>
                </a:solidFill>
                <a:latin typeface="Times New Roman" pitchFamily="18" charset="0"/>
                <a:cs typeface="Times New Roman" pitchFamily="18" charset="0"/>
              </a:rPr>
              <a:t>Danışman </a:t>
            </a:r>
            <a:r>
              <a:rPr lang="tr-TR" sz="2400" b="1" dirty="0" err="1" smtClean="0">
                <a:solidFill>
                  <a:schemeClr val="bg1"/>
                </a:solidFill>
                <a:latin typeface="Times New Roman" pitchFamily="18" charset="0"/>
                <a:cs typeface="Times New Roman" pitchFamily="18" charset="0"/>
              </a:rPr>
              <a:t>Doç.Dr</a:t>
            </a:r>
            <a:r>
              <a:rPr lang="tr-TR" sz="2400" b="1" dirty="0" smtClean="0">
                <a:solidFill>
                  <a:schemeClr val="bg1"/>
                </a:solidFill>
                <a:latin typeface="Times New Roman" pitchFamily="18" charset="0"/>
                <a:cs typeface="Times New Roman" pitchFamily="18" charset="0"/>
              </a:rPr>
              <a:t>. Hasan Hüseyin BALIK</a:t>
            </a:r>
            <a:endParaRPr lang="tr-TR" sz="1600" dirty="0">
              <a:solidFill>
                <a:schemeClr val="bg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888351034"/>
      </p:ext>
    </p:extLst>
  </p:cSld>
  <p:clrMapOvr>
    <a:masterClrMapping/>
  </p:clrMapOvr>
  <p:transition spd="slow" advTm="618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4980851"/>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a:latin typeface="Times New Roman" pitchFamily="18" charset="0"/>
                <a:cs typeface="Times New Roman" pitchFamily="18" charset="0"/>
              </a:rPr>
              <a:t>2.1.1. Bluetooth</a:t>
            </a:r>
          </a:p>
          <a:p>
            <a:pPr marL="320040" lvl="1" indent="-320040" algn="just">
              <a:spcBef>
                <a:spcPts val="700"/>
              </a:spcBef>
              <a:buClr>
                <a:schemeClr val="tx1"/>
              </a:buClr>
              <a:buSzPct val="120000"/>
              <a:buFont typeface="Arial" pitchFamily="34" charset="0"/>
              <a:buChar char="•"/>
            </a:pPr>
            <a:r>
              <a:rPr lang="tr-TR" sz="1800" dirty="0" err="1" smtClean="0">
                <a:latin typeface="Times New Roman" pitchFamily="18" charset="0"/>
                <a:cs typeface="Times New Roman" pitchFamily="18" charset="0"/>
              </a:rPr>
              <a:t>Bluetooth’lar</a:t>
            </a:r>
            <a:r>
              <a:rPr lang="tr-TR" sz="1800" dirty="0" smtClean="0">
                <a:latin typeface="Times New Roman" pitchFamily="18" charset="0"/>
                <a:cs typeface="Times New Roman" pitchFamily="18" charset="0"/>
              </a:rPr>
              <a:t> </a:t>
            </a:r>
            <a:r>
              <a:rPr lang="tr-TR" sz="1800" dirty="0">
                <a:latin typeface="Times New Roman" pitchFamily="18" charset="0"/>
                <a:cs typeface="Times New Roman" pitchFamily="18" charset="0"/>
              </a:rPr>
              <a:t>2.4 GHz ISM bandında 2.402 </a:t>
            </a:r>
            <a:r>
              <a:rPr lang="tr-TR" sz="1800" dirty="0" err="1">
                <a:latin typeface="Times New Roman" pitchFamily="18" charset="0"/>
                <a:cs typeface="Times New Roman" pitchFamily="18" charset="0"/>
              </a:rPr>
              <a:t>GHz’den</a:t>
            </a:r>
            <a:r>
              <a:rPr lang="tr-TR" sz="1800" dirty="0">
                <a:latin typeface="Times New Roman" pitchFamily="18" charset="0"/>
                <a:cs typeface="Times New Roman" pitchFamily="18" charset="0"/>
              </a:rPr>
              <a:t> başlayarak 2.480 GHz’e kadar </a:t>
            </a:r>
            <a:r>
              <a:rPr lang="tr-TR" sz="1800" b="1" dirty="0">
                <a:latin typeface="Times New Roman" pitchFamily="18" charset="0"/>
                <a:cs typeface="Times New Roman" pitchFamily="18" charset="0"/>
              </a:rPr>
              <a:t>1 MHz atlayarak 79 atlama frekansı </a:t>
            </a:r>
            <a:r>
              <a:rPr lang="tr-TR" sz="1800" dirty="0">
                <a:latin typeface="Times New Roman" pitchFamily="18" charset="0"/>
                <a:cs typeface="Times New Roman" pitchFamily="18" charset="0"/>
              </a:rPr>
              <a:t>kullanır. </a:t>
            </a:r>
            <a:endParaRPr lang="tr-TR" sz="18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Bluetooth ağları </a:t>
            </a:r>
            <a:r>
              <a:rPr lang="tr-TR" sz="1800" b="1" dirty="0">
                <a:latin typeface="Times New Roman" pitchFamily="18" charset="0"/>
                <a:cs typeface="Times New Roman" pitchFamily="18" charset="0"/>
              </a:rPr>
              <a:t>8</a:t>
            </a:r>
            <a:r>
              <a:rPr lang="tr-TR" sz="1800" b="1" dirty="0" smtClean="0">
                <a:latin typeface="Times New Roman" pitchFamily="18" charset="0"/>
                <a:cs typeface="Times New Roman" pitchFamily="18" charset="0"/>
              </a:rPr>
              <a:t> </a:t>
            </a:r>
            <a:r>
              <a:rPr lang="tr-TR" sz="1800" b="1" dirty="0">
                <a:latin typeface="Times New Roman" pitchFamily="18" charset="0"/>
                <a:cs typeface="Times New Roman" pitchFamily="18" charset="0"/>
              </a:rPr>
              <a:t>cihaza kadar birlikte “</a:t>
            </a:r>
            <a:r>
              <a:rPr lang="tr-TR" sz="1800" b="1" dirty="0" err="1">
                <a:latin typeface="Times New Roman" pitchFamily="18" charset="0"/>
                <a:cs typeface="Times New Roman" pitchFamily="18" charset="0"/>
              </a:rPr>
              <a:t>master</a:t>
            </a:r>
            <a:r>
              <a:rPr lang="tr-TR" sz="1800" b="1" dirty="0">
                <a:latin typeface="Times New Roman" pitchFamily="18" charset="0"/>
                <a:cs typeface="Times New Roman" pitchFamily="18" charset="0"/>
              </a:rPr>
              <a:t>- </a:t>
            </a:r>
            <a:r>
              <a:rPr lang="tr-TR" sz="1800" b="1" dirty="0" err="1">
                <a:latin typeface="Times New Roman" pitchFamily="18" charset="0"/>
                <a:cs typeface="Times New Roman" pitchFamily="18" charset="0"/>
              </a:rPr>
              <a:t>slave</a:t>
            </a:r>
            <a:r>
              <a:rPr lang="tr-TR" sz="1800" b="1" dirty="0">
                <a:latin typeface="Times New Roman" pitchFamily="18" charset="0"/>
                <a:cs typeface="Times New Roman" pitchFamily="18" charset="0"/>
              </a:rPr>
              <a:t>”</a:t>
            </a:r>
            <a:r>
              <a:rPr lang="tr-TR" sz="1800" dirty="0">
                <a:latin typeface="Times New Roman" pitchFamily="18" charset="0"/>
                <a:cs typeface="Times New Roman" pitchFamily="18" charset="0"/>
              </a:rPr>
              <a:t> durumunda bir </a:t>
            </a:r>
            <a:r>
              <a:rPr lang="tr-TR" sz="1800" b="1" dirty="0">
                <a:latin typeface="Times New Roman" pitchFamily="18" charset="0"/>
                <a:cs typeface="Times New Roman" pitchFamily="18" charset="0"/>
              </a:rPr>
              <a:t>ağ</a:t>
            </a:r>
            <a:r>
              <a:rPr lang="tr-TR" sz="1800" dirty="0">
                <a:latin typeface="Times New Roman" pitchFamily="18" charset="0"/>
                <a:cs typeface="Times New Roman" pitchFamily="18" charset="0"/>
              </a:rPr>
              <a:t> oluşturabilirler ki buna “</a:t>
            </a:r>
            <a:r>
              <a:rPr lang="tr-TR" sz="1800" b="1" dirty="0" err="1">
                <a:latin typeface="Times New Roman" pitchFamily="18" charset="0"/>
                <a:cs typeface="Times New Roman" pitchFamily="18" charset="0"/>
              </a:rPr>
              <a:t>pikonet</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piconet</a:t>
            </a:r>
            <a:r>
              <a:rPr lang="tr-TR" sz="1800" dirty="0">
                <a:latin typeface="Times New Roman" pitchFamily="18" charset="0"/>
                <a:cs typeface="Times New Roman" pitchFamily="18" charset="0"/>
              </a:rPr>
              <a:t>) denilmektedir.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Bir </a:t>
            </a:r>
            <a:r>
              <a:rPr lang="tr-TR" sz="1800" dirty="0" err="1">
                <a:latin typeface="Times New Roman" pitchFamily="18" charset="0"/>
                <a:cs typeface="Times New Roman" pitchFamily="18" charset="0"/>
              </a:rPr>
              <a:t>pikonet’de</a:t>
            </a:r>
            <a:r>
              <a:rPr lang="tr-TR" sz="1800" dirty="0">
                <a:latin typeface="Times New Roman" pitchFamily="18" charset="0"/>
                <a:cs typeface="Times New Roman" pitchFamily="18" charset="0"/>
              </a:rPr>
              <a:t> </a:t>
            </a:r>
            <a:r>
              <a:rPr lang="tr-TR" sz="1800" b="1" dirty="0">
                <a:latin typeface="Times New Roman" pitchFamily="18" charset="0"/>
                <a:cs typeface="Times New Roman" pitchFamily="18" charset="0"/>
              </a:rPr>
              <a:t>bir cihaz </a:t>
            </a:r>
            <a:r>
              <a:rPr lang="tr-TR" sz="1800" b="1" dirty="0" err="1">
                <a:latin typeface="Times New Roman" pitchFamily="18" charset="0"/>
                <a:cs typeface="Times New Roman" pitchFamily="18" charset="0"/>
              </a:rPr>
              <a:t>master</a:t>
            </a:r>
            <a:r>
              <a:rPr lang="tr-TR" sz="1800" dirty="0">
                <a:latin typeface="Times New Roman" pitchFamily="18" charset="0"/>
                <a:cs typeface="Times New Roman" pitchFamily="18" charset="0"/>
              </a:rPr>
              <a:t> konumunda </a:t>
            </a:r>
            <a:r>
              <a:rPr lang="tr-TR" sz="1800" b="1" dirty="0">
                <a:latin typeface="Times New Roman" pitchFamily="18" charset="0"/>
                <a:cs typeface="Times New Roman" pitchFamily="18" charset="0"/>
              </a:rPr>
              <a:t>diğer 7 cihaz ise </a:t>
            </a:r>
            <a:r>
              <a:rPr lang="tr-TR" sz="1800" b="1" dirty="0" err="1">
                <a:latin typeface="Times New Roman" pitchFamily="18" charset="0"/>
                <a:cs typeface="Times New Roman" pitchFamily="18" charset="0"/>
              </a:rPr>
              <a:t>slave</a:t>
            </a:r>
            <a:r>
              <a:rPr lang="tr-TR" sz="1800" b="1" dirty="0">
                <a:latin typeface="Times New Roman" pitchFamily="18" charset="0"/>
                <a:cs typeface="Times New Roman" pitchFamily="18" charset="0"/>
              </a:rPr>
              <a:t> </a:t>
            </a:r>
            <a:r>
              <a:rPr lang="tr-TR" sz="1800" dirty="0">
                <a:latin typeface="Times New Roman" pitchFamily="18" charset="0"/>
                <a:cs typeface="Times New Roman" pitchFamily="18" charset="0"/>
              </a:rPr>
              <a:t>konumunda, </a:t>
            </a:r>
            <a:r>
              <a:rPr lang="tr-TR" sz="1800" dirty="0" err="1">
                <a:latin typeface="Times New Roman" pitchFamily="18" charset="0"/>
                <a:cs typeface="Times New Roman" pitchFamily="18" charset="0"/>
              </a:rPr>
              <a:t>master</a:t>
            </a:r>
            <a:r>
              <a:rPr lang="tr-TR" sz="1800" dirty="0">
                <a:latin typeface="Times New Roman" pitchFamily="18" charset="0"/>
                <a:cs typeface="Times New Roman" pitchFamily="18" charset="0"/>
              </a:rPr>
              <a:t> cihaza bağlanabilir ve böylece kablosuz ağ zinciri oluşturulur. </a:t>
            </a:r>
          </a:p>
          <a:p>
            <a:pPr marL="719138" lvl="1" indent="-366713" algn="just">
              <a:buClr>
                <a:schemeClr val="tx1"/>
              </a:buClr>
              <a:buSzPct val="120000"/>
              <a:buFont typeface="Times New Roman" pitchFamily="18" charset="0"/>
              <a:buChar char="→"/>
            </a:pPr>
            <a:r>
              <a:rPr lang="tr-TR" sz="1800" b="1" dirty="0">
                <a:latin typeface="Times New Roman" pitchFamily="18" charset="0"/>
                <a:cs typeface="Times New Roman" pitchFamily="18" charset="0"/>
              </a:rPr>
              <a:t>Master</a:t>
            </a:r>
            <a:r>
              <a:rPr lang="tr-TR" sz="1800" dirty="0">
                <a:latin typeface="Times New Roman" pitchFamily="18" charset="0"/>
                <a:cs typeface="Times New Roman" pitchFamily="18" charset="0"/>
              </a:rPr>
              <a:t> cihaz </a:t>
            </a:r>
            <a:r>
              <a:rPr lang="tr-TR" sz="1800" b="1" dirty="0">
                <a:latin typeface="Times New Roman" pitchFamily="18" charset="0"/>
                <a:cs typeface="Times New Roman" pitchFamily="18" charset="0"/>
              </a:rPr>
              <a:t>ağı kontrol eder</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Pikonet’deki</a:t>
            </a:r>
            <a:r>
              <a:rPr lang="tr-TR" sz="1800" dirty="0">
                <a:latin typeface="Times New Roman" pitchFamily="18" charset="0"/>
                <a:cs typeface="Times New Roman" pitchFamily="18" charset="0"/>
              </a:rPr>
              <a:t> </a:t>
            </a:r>
            <a:r>
              <a:rPr lang="tr-TR" sz="1800" b="1" dirty="0">
                <a:latin typeface="Times New Roman" pitchFamily="18" charset="0"/>
                <a:cs typeface="Times New Roman" pitchFamily="18" charset="0"/>
              </a:rPr>
              <a:t>tüm cihazlar aynı frekans kanalını ve aynı frekans </a:t>
            </a:r>
            <a:r>
              <a:rPr lang="tr-TR" sz="1800" b="1" dirty="0" smtClean="0">
                <a:latin typeface="Times New Roman" pitchFamily="18" charset="0"/>
                <a:cs typeface="Times New Roman" pitchFamily="18" charset="0"/>
              </a:rPr>
              <a:t>atlama sırasını</a:t>
            </a:r>
            <a:r>
              <a:rPr lang="tr-TR" sz="1800" dirty="0" smtClean="0">
                <a:latin typeface="Times New Roman" pitchFamily="18" charset="0"/>
                <a:cs typeface="Times New Roman" pitchFamily="18" charset="0"/>
              </a:rPr>
              <a:t> </a:t>
            </a:r>
            <a:r>
              <a:rPr lang="tr-TR" sz="1800" dirty="0">
                <a:latin typeface="Times New Roman" pitchFamily="18" charset="0"/>
                <a:cs typeface="Times New Roman" pitchFamily="18" charset="0"/>
              </a:rPr>
              <a:t>kullanırlar. </a:t>
            </a:r>
          </a:p>
          <a:p>
            <a:pPr marL="320040" lvl="1" indent="-320040" algn="just">
              <a:spcBef>
                <a:spcPts val="700"/>
              </a:spcBef>
              <a:buClr>
                <a:schemeClr val="tx1"/>
              </a:buClr>
              <a:buSzPct val="120000"/>
              <a:buFont typeface="Arial" pitchFamily="34" charset="0"/>
              <a:buChar char="•"/>
            </a:pPr>
            <a:r>
              <a:rPr lang="tr-TR" sz="1800" dirty="0">
                <a:latin typeface="Times New Roman" pitchFamily="18" charset="0"/>
                <a:cs typeface="Times New Roman" pitchFamily="18" charset="0"/>
              </a:rPr>
              <a:t>Kapsama alanı genişletmek </a:t>
            </a:r>
            <a:r>
              <a:rPr lang="tr-TR" sz="1800" dirty="0" smtClean="0">
                <a:latin typeface="Times New Roman" pitchFamily="18" charset="0"/>
                <a:cs typeface="Times New Roman" pitchFamily="18" charset="0"/>
              </a:rPr>
              <a:t>için </a:t>
            </a:r>
            <a:r>
              <a:rPr lang="tr-TR" sz="1800" b="1" dirty="0" err="1" smtClean="0">
                <a:latin typeface="Times New Roman" pitchFamily="18" charset="0"/>
                <a:cs typeface="Times New Roman" pitchFamily="18" charset="0"/>
              </a:rPr>
              <a:t>Pikonet’ler</a:t>
            </a:r>
            <a:r>
              <a:rPr lang="tr-TR" sz="1800" b="1" dirty="0" smtClean="0">
                <a:latin typeface="Times New Roman" pitchFamily="18" charset="0"/>
                <a:cs typeface="Times New Roman" pitchFamily="18" charset="0"/>
              </a:rPr>
              <a:t> </a:t>
            </a:r>
            <a:r>
              <a:rPr lang="tr-TR" sz="1800" b="1" dirty="0">
                <a:latin typeface="Times New Roman" pitchFamily="18" charset="0"/>
                <a:cs typeface="Times New Roman" pitchFamily="18" charset="0"/>
              </a:rPr>
              <a:t>birbirine bağlanarak “</a:t>
            </a:r>
            <a:r>
              <a:rPr lang="tr-TR" sz="1800" b="1" dirty="0" err="1">
                <a:latin typeface="Times New Roman" pitchFamily="18" charset="0"/>
                <a:cs typeface="Times New Roman" pitchFamily="18" charset="0"/>
              </a:rPr>
              <a:t>Scatternet”</a:t>
            </a:r>
            <a:r>
              <a:rPr lang="tr-TR" sz="1800" dirty="0" err="1">
                <a:latin typeface="Times New Roman" pitchFamily="18" charset="0"/>
                <a:cs typeface="Times New Roman" pitchFamily="18" charset="0"/>
              </a:rPr>
              <a:t>ler</a:t>
            </a:r>
            <a:r>
              <a:rPr lang="tr-TR" sz="1800" dirty="0">
                <a:latin typeface="Times New Roman" pitchFamily="18" charset="0"/>
                <a:cs typeface="Times New Roman" pitchFamily="18" charset="0"/>
              </a:rPr>
              <a:t> oluşturulabilir.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Bu durumda </a:t>
            </a:r>
            <a:r>
              <a:rPr lang="tr-TR" sz="1800" b="1" dirty="0">
                <a:latin typeface="Times New Roman" pitchFamily="18" charset="0"/>
                <a:cs typeface="Times New Roman" pitchFamily="18" charset="0"/>
              </a:rPr>
              <a:t>her </a:t>
            </a:r>
            <a:r>
              <a:rPr lang="tr-TR" sz="1800" b="1" dirty="0" err="1">
                <a:latin typeface="Times New Roman" pitchFamily="18" charset="0"/>
                <a:cs typeface="Times New Roman" pitchFamily="18" charset="0"/>
              </a:rPr>
              <a:t>Pikonet</a:t>
            </a:r>
            <a:r>
              <a:rPr lang="tr-TR" sz="1800" b="1" dirty="0">
                <a:latin typeface="Times New Roman" pitchFamily="18" charset="0"/>
                <a:cs typeface="Times New Roman" pitchFamily="18" charset="0"/>
              </a:rPr>
              <a:t> farklı bir atlama kanalı </a:t>
            </a:r>
            <a:r>
              <a:rPr lang="tr-TR" sz="1800" dirty="0">
                <a:latin typeface="Times New Roman" pitchFamily="18" charset="0"/>
                <a:cs typeface="Times New Roman" pitchFamily="18" charset="0"/>
              </a:rPr>
              <a:t>kullanılır. </a:t>
            </a:r>
          </a:p>
          <a:p>
            <a:pPr marL="719138" lvl="1" indent="-366713" algn="just">
              <a:buClr>
                <a:schemeClr val="tx1"/>
              </a:buClr>
              <a:buSzPct val="120000"/>
              <a:buFont typeface="Times New Roman" pitchFamily="18" charset="0"/>
              <a:buChar char="→"/>
            </a:pPr>
            <a:r>
              <a:rPr lang="tr-TR" sz="1800" b="1" dirty="0" smtClean="0">
                <a:latin typeface="Times New Roman" pitchFamily="18" charset="0"/>
                <a:cs typeface="Times New Roman" pitchFamily="18" charset="0"/>
              </a:rPr>
              <a:t>Cihazından-cihaza </a:t>
            </a:r>
            <a:r>
              <a:rPr lang="tr-TR" sz="1800" b="1" dirty="0">
                <a:latin typeface="Times New Roman" pitchFamily="18" charset="0"/>
                <a:cs typeface="Times New Roman" pitchFamily="18" charset="0"/>
              </a:rPr>
              <a:t>çalışma modeline ve sabit erişim noktalı ağ oluşumu</a:t>
            </a:r>
            <a:r>
              <a:rPr lang="tr-TR" sz="1800" dirty="0">
                <a:latin typeface="Times New Roman" pitchFamily="18" charset="0"/>
                <a:cs typeface="Times New Roman" pitchFamily="18" charset="0"/>
              </a:rPr>
              <a:t>na imkan </a:t>
            </a:r>
            <a:r>
              <a:rPr lang="tr-TR" sz="1800" dirty="0" smtClean="0">
                <a:latin typeface="Times New Roman" pitchFamily="18" charset="0"/>
                <a:cs typeface="Times New Roman" pitchFamily="18" charset="0"/>
              </a:rPr>
              <a:t>vermektedir. </a:t>
            </a:r>
          </a:p>
          <a:p>
            <a:pPr marL="719138" lvl="1" indent="-366713" algn="just">
              <a:buClr>
                <a:schemeClr val="tx1"/>
              </a:buClr>
              <a:buSzPct val="120000"/>
              <a:buFont typeface="Times New Roman" pitchFamily="18" charset="0"/>
              <a:buChar char="→"/>
            </a:pPr>
            <a:r>
              <a:rPr lang="tr-TR" sz="1800" b="1" dirty="0" smtClean="0">
                <a:latin typeface="Times New Roman" pitchFamily="18" charset="0"/>
                <a:cs typeface="Times New Roman" pitchFamily="18" charset="0"/>
              </a:rPr>
              <a:t>Aynı fiziksel </a:t>
            </a:r>
            <a:r>
              <a:rPr lang="tr-TR" sz="1800" b="1" dirty="0">
                <a:latin typeface="Times New Roman" pitchFamily="18" charset="0"/>
                <a:cs typeface="Times New Roman" pitchFamily="18" charset="0"/>
              </a:rPr>
              <a:t>ortamdaki mobil cihazları</a:t>
            </a:r>
            <a:r>
              <a:rPr lang="tr-TR" sz="1800" dirty="0">
                <a:latin typeface="Times New Roman" pitchFamily="18" charset="0"/>
                <a:cs typeface="Times New Roman" pitchFamily="18" charset="0"/>
              </a:rPr>
              <a:t> birbirine </a:t>
            </a:r>
            <a:r>
              <a:rPr lang="tr-TR" sz="1800" dirty="0" smtClean="0">
                <a:latin typeface="Times New Roman" pitchFamily="18" charset="0"/>
                <a:cs typeface="Times New Roman" pitchFamily="18" charset="0"/>
              </a:rPr>
              <a:t>bağlar.</a:t>
            </a:r>
            <a:endParaRPr lang="tr-TR" sz="1800" dirty="0">
              <a:latin typeface="Times New Roman" pitchFamily="18" charset="0"/>
              <a:cs typeface="Times New Roman" pitchFamily="18" charset="0"/>
            </a:endParaRPr>
          </a:p>
        </p:txBody>
      </p:sp>
      <p:pic>
        <p:nvPicPr>
          <p:cNvPr id="7" name="Resim 6"/>
          <p:cNvPicPr/>
          <p:nvPr/>
        </p:nvPicPr>
        <p:blipFill rotWithShape="1">
          <a:blip r:embed="rId3">
            <a:extLst>
              <a:ext uri="{28A0092B-C50C-407E-A947-70E740481C1C}">
                <a14:useLocalDpi xmlns:a14="http://schemas.microsoft.com/office/drawing/2010/main" val="0"/>
              </a:ext>
            </a:extLst>
          </a:blip>
          <a:srcRect l="5154" b="6897"/>
          <a:stretch/>
        </p:blipFill>
        <p:spPr bwMode="auto">
          <a:xfrm>
            <a:off x="1079612" y="2204864"/>
            <a:ext cx="6984776" cy="39403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1664601"/>
      </p:ext>
    </p:extLst>
  </p:cSld>
  <p:clrMapOvr>
    <a:masterClrMapping/>
  </p:clrMapOvr>
  <mc:AlternateContent xmlns:mc="http://schemas.openxmlformats.org/markup-compatibility/2006" xmlns:p14="http://schemas.microsoft.com/office/powerpoint/2010/main">
    <mc:Choice Requires="p14">
      <p:transition spd="slow" p14:dur="2000" advTm="19"/>
    </mc:Choice>
    <mc:Fallback xmlns="">
      <p:transition spd="slow" advTm="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412776"/>
            <a:ext cx="8928992" cy="518090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a:latin typeface="Times New Roman" pitchFamily="18" charset="0"/>
                <a:cs typeface="Times New Roman" pitchFamily="18" charset="0"/>
              </a:rPr>
              <a:t>2.1.1. Bluetooth</a:t>
            </a:r>
          </a:p>
          <a:p>
            <a:pPr marL="320040" lvl="1" indent="-320040" algn="just">
              <a:spcBef>
                <a:spcPts val="700"/>
              </a:spcBef>
              <a:buClr>
                <a:schemeClr val="tx1"/>
              </a:buClr>
              <a:buSzPct val="120000"/>
              <a:buFont typeface="Arial" pitchFamily="34" charset="0"/>
              <a:buChar char="•"/>
            </a:pPr>
            <a:r>
              <a:rPr lang="tr-TR" sz="2000" dirty="0" smtClean="0">
                <a:latin typeface="Times New Roman" pitchFamily="18" charset="0"/>
                <a:cs typeface="Times New Roman" pitchFamily="18" charset="0"/>
              </a:rPr>
              <a:t>WLAN </a:t>
            </a:r>
            <a:r>
              <a:rPr lang="tr-TR" sz="2000" dirty="0">
                <a:latin typeface="Times New Roman" pitchFamily="18" charset="0"/>
                <a:cs typeface="Times New Roman" pitchFamily="18" charset="0"/>
              </a:rPr>
              <a:t>sistemleri gibi </a:t>
            </a:r>
            <a:r>
              <a:rPr lang="tr-TR" sz="2000" dirty="0" smtClean="0">
                <a:latin typeface="Times New Roman" pitchFamily="18" charset="0"/>
                <a:cs typeface="Times New Roman" pitchFamily="18" charset="0"/>
              </a:rPr>
              <a:t>Bluetooth da </a:t>
            </a:r>
            <a:r>
              <a:rPr lang="tr-TR" sz="2000" dirty="0">
                <a:latin typeface="Times New Roman" pitchFamily="18" charset="0"/>
                <a:cs typeface="Times New Roman" pitchFamily="18" charset="0"/>
              </a:rPr>
              <a:t>kullanıcıya birçok fayda sağlar.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Cihazlar arasındaki </a:t>
            </a:r>
            <a:r>
              <a:rPr lang="tr-TR" sz="2000" dirty="0">
                <a:latin typeface="Times New Roman" pitchFamily="18" charset="0"/>
                <a:cs typeface="Times New Roman" pitchFamily="18" charset="0"/>
              </a:rPr>
              <a:t>kablonun görevini üstlenerek </a:t>
            </a:r>
            <a:r>
              <a:rPr lang="tr-TR" sz="2000" b="1" dirty="0">
                <a:latin typeface="Times New Roman" pitchFamily="18" charset="0"/>
                <a:cs typeface="Times New Roman" pitchFamily="18" charset="0"/>
              </a:rPr>
              <a:t>kablosuz</a:t>
            </a:r>
            <a:r>
              <a:rPr lang="tr-TR" sz="2000" dirty="0">
                <a:latin typeface="Times New Roman" pitchFamily="18" charset="0"/>
                <a:cs typeface="Times New Roman" pitchFamily="18" charset="0"/>
              </a:rPr>
              <a:t> çalışmaya </a:t>
            </a:r>
            <a:r>
              <a:rPr lang="tr-TR" sz="2000" dirty="0" smtClean="0">
                <a:latin typeface="Times New Roman" pitchFamily="18" charset="0"/>
                <a:cs typeface="Times New Roman" pitchFamily="18" charset="0"/>
              </a:rPr>
              <a:t>verir.</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Bluetooth uygun cihazlar arasında </a:t>
            </a:r>
            <a:r>
              <a:rPr lang="tr-TR" sz="2000" b="1" dirty="0">
                <a:latin typeface="Times New Roman" pitchFamily="18" charset="0"/>
                <a:cs typeface="Times New Roman" pitchFamily="18" charset="0"/>
              </a:rPr>
              <a:t>dosya paylaşımı</a:t>
            </a:r>
            <a:r>
              <a:rPr lang="tr-TR" sz="2000" dirty="0">
                <a:latin typeface="Times New Roman" pitchFamily="18" charset="0"/>
                <a:cs typeface="Times New Roman" pitchFamily="18" charset="0"/>
              </a:rPr>
              <a:t>na imkan verir.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Dizüstü bilgisayarlar</a:t>
            </a:r>
            <a:r>
              <a:rPr lang="tr-TR" sz="2000" b="1" dirty="0">
                <a:latin typeface="Times New Roman" pitchFamily="18" charset="0"/>
                <a:cs typeface="Times New Roman" pitchFamily="18" charset="0"/>
              </a:rPr>
              <a:t>, cep bilgisayarları, masa üstü bilgisayarlar</a:t>
            </a:r>
            <a:r>
              <a:rPr lang="tr-TR" sz="2000" dirty="0">
                <a:latin typeface="Times New Roman" pitchFamily="18" charset="0"/>
                <a:cs typeface="Times New Roman" pitchFamily="18" charset="0"/>
              </a:rPr>
              <a:t> ve diğer tip uygun cihazlarda kullanılabilir.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Ofis ve </a:t>
            </a:r>
            <a:r>
              <a:rPr lang="tr-TR" sz="2000" dirty="0">
                <a:latin typeface="Times New Roman" pitchFamily="18" charset="0"/>
                <a:cs typeface="Times New Roman" pitchFamily="18" charset="0"/>
              </a:rPr>
              <a:t>ev cihazlarında kullanılması ve kablosuz konferans odası veya kablosuz internet bankacılığı dahil </a:t>
            </a:r>
            <a:r>
              <a:rPr lang="tr-TR" sz="2000" b="1" dirty="0">
                <a:latin typeface="Times New Roman" pitchFamily="18" charset="0"/>
                <a:cs typeface="Times New Roman" pitchFamily="18" charset="0"/>
              </a:rPr>
              <a:t>birçok uygulamaya imkan </a:t>
            </a:r>
            <a:r>
              <a:rPr lang="tr-TR" sz="2000" b="1" dirty="0" smtClean="0">
                <a:latin typeface="Times New Roman" pitchFamily="18" charset="0"/>
                <a:cs typeface="Times New Roman" pitchFamily="18" charset="0"/>
              </a:rPr>
              <a:t>tanır.</a:t>
            </a:r>
            <a:endParaRPr lang="tr-TR" sz="2000" dirty="0">
              <a:latin typeface="Times New Roman" pitchFamily="18" charset="0"/>
              <a:cs typeface="Times New Roman" pitchFamily="18" charset="0"/>
            </a:endParaRPr>
          </a:p>
          <a:p>
            <a:pPr marL="320040" lvl="1" indent="-320040" algn="just">
              <a:spcBef>
                <a:spcPts val="700"/>
              </a:spcBef>
              <a:buClr>
                <a:schemeClr val="tx1"/>
              </a:buClr>
              <a:buSzPct val="120000"/>
              <a:buFont typeface="Arial" pitchFamily="34" charset="0"/>
              <a:buChar char="•"/>
            </a:pPr>
            <a:r>
              <a:rPr lang="tr-TR" sz="2000" dirty="0">
                <a:latin typeface="Times New Roman" pitchFamily="18" charset="0"/>
                <a:cs typeface="Times New Roman" pitchFamily="18" charset="0"/>
              </a:rPr>
              <a:t>Bluetooth kullanmanın </a:t>
            </a:r>
            <a:r>
              <a:rPr lang="tr-TR" sz="2000" b="1" dirty="0">
                <a:latin typeface="Times New Roman" pitchFamily="18" charset="0"/>
                <a:cs typeface="Times New Roman" pitchFamily="18" charset="0"/>
              </a:rPr>
              <a:t>birçok mahsuru </a:t>
            </a:r>
            <a:r>
              <a:rPr lang="tr-TR" sz="2000" dirty="0">
                <a:latin typeface="Times New Roman" pitchFamily="18" charset="0"/>
                <a:cs typeface="Times New Roman" pitchFamily="18" charset="0"/>
              </a:rPr>
              <a:t>da vardır.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Mesafe WLAN</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cihazlarından oldukça </a:t>
            </a:r>
            <a:r>
              <a:rPr lang="tr-TR" sz="2000" b="1" dirty="0">
                <a:latin typeface="Times New Roman" pitchFamily="18" charset="0"/>
                <a:cs typeface="Times New Roman" pitchFamily="18" charset="0"/>
              </a:rPr>
              <a:t>düşüktür. </a:t>
            </a:r>
            <a:r>
              <a:rPr lang="tr-TR" sz="2000" dirty="0" smtClean="0">
                <a:latin typeface="Times New Roman" pitchFamily="18" charset="0"/>
                <a:cs typeface="Times New Roman" pitchFamily="18" charset="0"/>
              </a:rPr>
              <a:t>WLAN </a:t>
            </a:r>
            <a:r>
              <a:rPr lang="tr-TR" sz="2000" dirty="0">
                <a:latin typeface="Times New Roman" pitchFamily="18" charset="0"/>
                <a:cs typeface="Times New Roman" pitchFamily="18" charset="0"/>
              </a:rPr>
              <a:t>sistemlerine tehdit oluşturması imkansız görülmektedir.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Bluetooth </a:t>
            </a:r>
            <a:r>
              <a:rPr lang="tr-TR" sz="2000" b="1" dirty="0" err="1">
                <a:latin typeface="Times New Roman" pitchFamily="18" charset="0"/>
                <a:cs typeface="Times New Roman" pitchFamily="18" charset="0"/>
              </a:rPr>
              <a:t>chip’leri</a:t>
            </a:r>
            <a:r>
              <a:rPr lang="tr-TR" sz="2000" b="1" dirty="0">
                <a:latin typeface="Times New Roman" pitchFamily="18" charset="0"/>
                <a:cs typeface="Times New Roman" pitchFamily="18" charset="0"/>
              </a:rPr>
              <a:t> ve diğer parçaları</a:t>
            </a:r>
            <a:r>
              <a:rPr lang="tr-TR" sz="2000" dirty="0">
                <a:latin typeface="Times New Roman" pitchFamily="18" charset="0"/>
                <a:cs typeface="Times New Roman" pitchFamily="18" charset="0"/>
              </a:rPr>
              <a:t> hala </a:t>
            </a:r>
            <a:r>
              <a:rPr lang="tr-TR" sz="2000" b="1" dirty="0">
                <a:latin typeface="Times New Roman" pitchFamily="18" charset="0"/>
                <a:cs typeface="Times New Roman" pitchFamily="18" charset="0"/>
              </a:rPr>
              <a:t>yüksek fiyatlı</a:t>
            </a:r>
            <a:r>
              <a:rPr lang="tr-TR" sz="2000" dirty="0">
                <a:latin typeface="Times New Roman" pitchFamily="18" charset="0"/>
                <a:cs typeface="Times New Roman" pitchFamily="18" charset="0"/>
              </a:rPr>
              <a:t>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Güvenlik açısından bakıldığında, </a:t>
            </a:r>
            <a:r>
              <a:rPr lang="tr-TR" sz="2000" b="1" dirty="0">
                <a:latin typeface="Times New Roman" pitchFamily="18" charset="0"/>
                <a:cs typeface="Times New Roman" pitchFamily="18" charset="0"/>
              </a:rPr>
              <a:t>gizliliğin korunması ve garanti edildiğinin ispatlaması</a:t>
            </a:r>
            <a:r>
              <a:rPr lang="tr-TR" sz="2000" dirty="0">
                <a:latin typeface="Times New Roman" pitchFamily="18" charset="0"/>
                <a:cs typeface="Times New Roman" pitchFamily="18" charset="0"/>
              </a:rPr>
              <a:t> gibi temel konularda </a:t>
            </a:r>
            <a:r>
              <a:rPr lang="tr-TR" sz="2000" b="1" dirty="0">
                <a:latin typeface="Times New Roman" pitchFamily="18" charset="0"/>
                <a:cs typeface="Times New Roman" pitchFamily="18" charset="0"/>
              </a:rPr>
              <a:t>güvenliğin sağlandığı söylenmemiştir</a:t>
            </a:r>
            <a:r>
              <a:rPr lang="tr-T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686850943"/>
      </p:ext>
    </p:extLst>
  </p:cSld>
  <p:clrMapOvr>
    <a:masterClrMapping/>
  </p:clrMapOvr>
  <mc:AlternateContent xmlns:mc="http://schemas.openxmlformats.org/markup-compatibility/2006" xmlns:p14="http://schemas.microsoft.com/office/powerpoint/2010/main">
    <mc:Choice Requires="p14">
      <p:transition spd="slow" p14:dur="2000" advTm="26"/>
    </mc:Choice>
    <mc:Fallback xmlns="">
      <p:transition spd="slow" advTm="2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2000548"/>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a:latin typeface="Times New Roman" pitchFamily="18" charset="0"/>
                <a:cs typeface="Times New Roman" pitchFamily="18" charset="0"/>
              </a:rPr>
              <a:t>2.1.1. Bluetooth</a:t>
            </a:r>
          </a:p>
          <a:p>
            <a:pPr marL="355600" lvl="1" indent="-342900" algn="just">
              <a:buClr>
                <a:schemeClr val="tx1"/>
              </a:buClr>
              <a:buSzPct val="120000"/>
              <a:buFont typeface="Arial" pitchFamily="34" charset="0"/>
              <a:buChar char="•"/>
            </a:pPr>
            <a:r>
              <a:rPr lang="tr-TR" sz="2000" dirty="0" err="1" smtClean="0">
                <a:latin typeface="Times New Roman" pitchFamily="18" charset="0"/>
                <a:cs typeface="Times New Roman" pitchFamily="18" charset="0"/>
              </a:rPr>
              <a:t>Bluetooth’un</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genel özellikleri Tabloda verilmiştir</a:t>
            </a:r>
            <a:r>
              <a:rPr lang="tr-TR" sz="2000" dirty="0" smtClean="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391110786"/>
              </p:ext>
            </p:extLst>
          </p:nvPr>
        </p:nvGraphicFramePr>
        <p:xfrm>
          <a:off x="1187624" y="2996952"/>
          <a:ext cx="6624736" cy="2539988"/>
        </p:xfrm>
        <a:graphic>
          <a:graphicData uri="http://schemas.openxmlformats.org/drawingml/2006/table">
            <a:tbl>
              <a:tblPr firstRow="1" firstCol="1" bandRow="1">
                <a:tableStyleId>{5C22544A-7EE6-4342-B048-85BDC9FD1C3A}</a:tableStyleId>
              </a:tblPr>
              <a:tblGrid>
                <a:gridCol w="2222247"/>
                <a:gridCol w="4402489"/>
              </a:tblGrid>
              <a:tr h="478034">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Frekans aralığı</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2402 - 2480 </a:t>
                      </a:r>
                      <a:r>
                        <a:rPr lang="tr-TR" sz="1600" dirty="0" err="1">
                          <a:solidFill>
                            <a:schemeClr val="tx1"/>
                          </a:solidFill>
                          <a:effectLst/>
                          <a:latin typeface="Times New Roman" pitchFamily="18" charset="0"/>
                          <a:cs typeface="Times New Roman" pitchFamily="18" charset="0"/>
                        </a:rPr>
                        <a:t>mhz</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r>
              <a:tr h="321903">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Veri oranı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1 </a:t>
                      </a:r>
                      <a:r>
                        <a:rPr lang="tr-TR" sz="1600" dirty="0" err="1">
                          <a:effectLst/>
                          <a:latin typeface="Times New Roman" pitchFamily="18" charset="0"/>
                          <a:cs typeface="Times New Roman" pitchFamily="18" charset="0"/>
                        </a:rPr>
                        <a:t>Mbps</a:t>
                      </a:r>
                      <a:r>
                        <a:rPr lang="tr-TR" sz="1600" dirty="0">
                          <a:effectLst/>
                          <a:latin typeface="Times New Roman" pitchFamily="18" charset="0"/>
                          <a:cs typeface="Times New Roman" pitchFamily="18" charset="0"/>
                        </a:rPr>
                        <a:t> (fiziksel)</a:t>
                      </a:r>
                      <a:endParaRPr lang="tr-TR" sz="1400" dirty="0">
                        <a:effectLst/>
                        <a:latin typeface="Times New Roman" pitchFamily="18" charset="0"/>
                        <a:ea typeface="Calibri"/>
                        <a:cs typeface="Times New Roman" pitchFamily="18" charset="0"/>
                      </a:endParaRPr>
                    </a:p>
                  </a:txBody>
                  <a:tcPr marL="68580" marR="68580" marT="0" marB="0" anchor="ctr"/>
                </a:tc>
              </a:tr>
              <a:tr h="216024">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Kanal Bant genişliği</a:t>
                      </a:r>
                      <a:endParaRPr lang="tr-TR"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1 </a:t>
                      </a:r>
                      <a:r>
                        <a:rPr lang="tr-TR" sz="1600" dirty="0" err="1">
                          <a:effectLst/>
                          <a:latin typeface="Times New Roman" pitchFamily="18" charset="0"/>
                          <a:cs typeface="Times New Roman" pitchFamily="18" charset="0"/>
                        </a:rPr>
                        <a:t>Mhz</a:t>
                      </a:r>
                      <a:endParaRPr lang="tr-TR" sz="1400" dirty="0">
                        <a:effectLst/>
                        <a:latin typeface="Times New Roman" pitchFamily="18" charset="0"/>
                        <a:ea typeface="Calibri"/>
                        <a:cs typeface="Times New Roman" pitchFamily="18" charset="0"/>
                      </a:endParaRPr>
                    </a:p>
                  </a:txBody>
                  <a:tcPr marL="68580" marR="68580" marT="0" marB="0" anchor="ctr"/>
                </a:tc>
              </a:tr>
              <a:tr h="228139">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Kanal sayısı</a:t>
                      </a:r>
                      <a:endParaRPr lang="tr-TR"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79</a:t>
                      </a:r>
                      <a:endParaRPr lang="tr-TR" sz="1400" dirty="0">
                        <a:effectLst/>
                        <a:latin typeface="Times New Roman" pitchFamily="18" charset="0"/>
                        <a:ea typeface="Calibri"/>
                        <a:cs typeface="Times New Roman" pitchFamily="18" charset="0"/>
                      </a:endParaRPr>
                    </a:p>
                  </a:txBody>
                  <a:tcPr marL="68580" marR="68580" marT="0" marB="0" anchor="ctr"/>
                </a:tc>
              </a:tr>
              <a:tr h="255953">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Mesafe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~10 metre</a:t>
                      </a:r>
                      <a:endParaRPr lang="tr-TR" sz="1400" dirty="0">
                        <a:effectLst/>
                        <a:latin typeface="Times New Roman" pitchFamily="18" charset="0"/>
                        <a:ea typeface="Calibri"/>
                        <a:cs typeface="Times New Roman" pitchFamily="18" charset="0"/>
                      </a:endParaRPr>
                    </a:p>
                  </a:txBody>
                  <a:tcPr marL="68580" marR="68580" marT="0" marB="0" anchor="ctr"/>
                </a:tc>
              </a:tr>
              <a:tr h="246311">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RF atlama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1600 kez/s</a:t>
                      </a:r>
                      <a:endParaRPr lang="tr-TR" sz="1400" dirty="0">
                        <a:effectLst/>
                        <a:latin typeface="Times New Roman" pitchFamily="18" charset="0"/>
                        <a:ea typeface="Calibri"/>
                        <a:cs typeface="Times New Roman" pitchFamily="18" charset="0"/>
                      </a:endParaRPr>
                    </a:p>
                  </a:txBody>
                  <a:tcPr marL="68580" marR="68580" marT="0" marB="0" anchor="ctr"/>
                </a:tc>
              </a:tr>
              <a:tr h="235989">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Şifreleme </a:t>
                      </a:r>
                      <a:endParaRPr lang="tr-TR"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Cihaz ID ve 0/40/64 bitlik anahtar uzunlukları</a:t>
                      </a:r>
                      <a:endParaRPr lang="tr-TR" sz="1400" dirty="0">
                        <a:effectLst/>
                        <a:latin typeface="Times New Roman" pitchFamily="18" charset="0"/>
                        <a:ea typeface="Calibri"/>
                        <a:cs typeface="Times New Roman" pitchFamily="18" charset="0"/>
                      </a:endParaRPr>
                    </a:p>
                  </a:txBody>
                  <a:tcPr marL="68580" marR="68580" marT="0" marB="0" anchor="ctr"/>
                </a:tc>
              </a:tr>
              <a:tr h="337971">
                <a:tc>
                  <a:txBody>
                    <a:bodyPr/>
                    <a:lstStyle/>
                    <a:p>
                      <a:pPr>
                        <a:lnSpc>
                          <a:spcPct val="115000"/>
                        </a:lnSpc>
                        <a:spcAft>
                          <a:spcPts val="0"/>
                        </a:spcAft>
                      </a:pPr>
                      <a:r>
                        <a:rPr lang="tr-TR" sz="1600" dirty="0" err="1">
                          <a:solidFill>
                            <a:schemeClr val="tx1"/>
                          </a:solidFill>
                          <a:effectLst/>
                          <a:latin typeface="Times New Roman" pitchFamily="18" charset="0"/>
                          <a:cs typeface="Times New Roman" pitchFamily="18" charset="0"/>
                        </a:rPr>
                        <a:t>Tx</a:t>
                      </a:r>
                      <a:r>
                        <a:rPr lang="tr-TR" sz="1600" dirty="0">
                          <a:solidFill>
                            <a:schemeClr val="tx1"/>
                          </a:solidFill>
                          <a:effectLst/>
                          <a:latin typeface="Times New Roman" pitchFamily="18" charset="0"/>
                          <a:cs typeface="Times New Roman" pitchFamily="18" charset="0"/>
                        </a:rPr>
                        <a:t> çıkış gücü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Azami 20 </a:t>
                      </a:r>
                      <a:r>
                        <a:rPr lang="tr-TR" sz="1600" dirty="0" err="1">
                          <a:effectLst/>
                          <a:latin typeface="Times New Roman" pitchFamily="18" charset="0"/>
                          <a:cs typeface="Times New Roman" pitchFamily="18" charset="0"/>
                        </a:rPr>
                        <a:t>dbm</a:t>
                      </a:r>
                      <a:r>
                        <a:rPr lang="tr-TR" sz="1600" dirty="0">
                          <a:effectLst/>
                          <a:latin typeface="Times New Roman" pitchFamily="18" charset="0"/>
                          <a:cs typeface="Times New Roman" pitchFamily="18" charset="0"/>
                        </a:rPr>
                        <a:t> (0.1W)</a:t>
                      </a:r>
                      <a:endParaRPr lang="tr-TR" sz="14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312138318"/>
      </p:ext>
    </p:extLst>
  </p:cSld>
  <p:clrMapOvr>
    <a:masterClrMapping/>
  </p:clrMapOvr>
  <mc:AlternateContent xmlns:mc="http://schemas.openxmlformats.org/markup-compatibility/2006" xmlns:p14="http://schemas.microsoft.com/office/powerpoint/2010/main">
    <mc:Choice Requires="p14">
      <p:transition spd="slow" p14:dur="2000" advTm="30"/>
    </mc:Choice>
    <mc:Fallback xmlns="">
      <p:transition spd="slow" advTm="3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400109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2.1.2. </a:t>
            </a:r>
            <a:r>
              <a:rPr lang="tr-TR" sz="2400" b="1" dirty="0" err="1" smtClean="0">
                <a:latin typeface="Times New Roman" pitchFamily="18" charset="0"/>
                <a:cs typeface="Times New Roman" pitchFamily="18" charset="0"/>
              </a:rPr>
              <a:t>HomeRF</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err="1">
                <a:latin typeface="Times New Roman" pitchFamily="18" charset="0"/>
                <a:cs typeface="Times New Roman" pitchFamily="18" charset="0"/>
              </a:rPr>
              <a:t>HomeRF</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ev ve küçük işyerleri için</a:t>
            </a:r>
            <a:r>
              <a:rPr lang="tr-TR" sz="2000" dirty="0">
                <a:latin typeface="Times New Roman" pitchFamily="18" charset="0"/>
                <a:cs typeface="Times New Roman" pitchFamily="18" charset="0"/>
              </a:rPr>
              <a:t> geliştirilen kablosuz erişim </a:t>
            </a:r>
            <a:r>
              <a:rPr lang="tr-TR" sz="2000" dirty="0" smtClean="0">
                <a:latin typeface="Times New Roman" pitchFamily="18" charset="0"/>
                <a:cs typeface="Times New Roman" pitchFamily="18" charset="0"/>
              </a:rPr>
              <a:t>standardıdır.</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Mart </a:t>
            </a:r>
            <a:r>
              <a:rPr lang="tr-TR" sz="2000" b="1" dirty="0">
                <a:latin typeface="Times New Roman" pitchFamily="18" charset="0"/>
                <a:cs typeface="Times New Roman" pitchFamily="18" charset="0"/>
              </a:rPr>
              <a:t>1998’de kurulan</a:t>
            </a:r>
            <a:r>
              <a:rPr lang="tr-TR" sz="2000" dirty="0">
                <a:latin typeface="Times New Roman" pitchFamily="18" charset="0"/>
                <a:cs typeface="Times New Roman" pitchFamily="18" charset="0"/>
              </a:rPr>
              <a:t> Home </a:t>
            </a:r>
            <a:r>
              <a:rPr lang="tr-TR" sz="2000" dirty="0" err="1">
                <a:latin typeface="Times New Roman" pitchFamily="18" charset="0"/>
                <a:cs typeface="Times New Roman" pitchFamily="18" charset="0"/>
              </a:rPr>
              <a:t>Radio</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Frequency</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Working</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Group</a:t>
            </a:r>
            <a:r>
              <a:rPr lang="tr-TR" sz="2000" dirty="0">
                <a:latin typeface="Times New Roman" pitchFamily="18" charset="0"/>
                <a:cs typeface="Times New Roman" pitchFamily="18" charset="0"/>
              </a:rPr>
              <a:t> (</a:t>
            </a:r>
            <a:r>
              <a:rPr lang="tr-TR" sz="2000" b="1" dirty="0" err="1">
                <a:latin typeface="Times New Roman" pitchFamily="18" charset="0"/>
                <a:cs typeface="Times New Roman" pitchFamily="18" charset="0"/>
              </a:rPr>
              <a:t>HomeRF</a:t>
            </a:r>
            <a:r>
              <a:rPr lang="tr-TR" sz="2000" b="1" dirty="0">
                <a:latin typeface="Times New Roman" pitchFamily="18" charset="0"/>
                <a:cs typeface="Times New Roman" pitchFamily="18" charset="0"/>
              </a:rPr>
              <a:t> WG</a:t>
            </a:r>
            <a:r>
              <a:rPr lang="tr-TR" sz="2000" dirty="0">
                <a:latin typeface="Times New Roman" pitchFamily="18" charset="0"/>
                <a:cs typeface="Times New Roman" pitchFamily="18" charset="0"/>
              </a:rPr>
              <a:t>) isimli </a:t>
            </a:r>
            <a:r>
              <a:rPr lang="tr-TR" sz="2000" b="1" dirty="0">
                <a:latin typeface="Times New Roman" pitchFamily="18" charset="0"/>
                <a:cs typeface="Times New Roman" pitchFamily="18" charset="0"/>
              </a:rPr>
              <a:t>çalışma grubu tarafından </a:t>
            </a:r>
            <a:r>
              <a:rPr lang="tr-TR" sz="2000" dirty="0">
                <a:latin typeface="Times New Roman" pitchFamily="18" charset="0"/>
                <a:cs typeface="Times New Roman" pitchFamily="18" charset="0"/>
              </a:rPr>
              <a:t>ortak kablosuz erişim protokolü </a:t>
            </a:r>
            <a:r>
              <a:rPr lang="tr-TR" sz="2000" dirty="0" smtClean="0">
                <a:latin typeface="Times New Roman" pitchFamily="18" charset="0"/>
                <a:cs typeface="Times New Roman" pitchFamily="18" charset="0"/>
              </a:rPr>
              <a:t>(</a:t>
            </a:r>
            <a:r>
              <a:rPr lang="tr-TR" sz="2000" b="1" dirty="0" smtClean="0">
                <a:latin typeface="Times New Roman" pitchFamily="18" charset="0"/>
                <a:cs typeface="Times New Roman" pitchFamily="18" charset="0"/>
              </a:rPr>
              <a:t>SWAP</a:t>
            </a:r>
            <a:r>
              <a:rPr lang="tr-TR" sz="2000" dirty="0">
                <a:latin typeface="Times New Roman" pitchFamily="18" charset="0"/>
                <a:cs typeface="Times New Roman" pitchFamily="18" charset="0"/>
              </a:rPr>
              <a:t>) </a:t>
            </a:r>
            <a:r>
              <a:rPr lang="tr-TR" sz="2000" b="1" dirty="0" smtClean="0">
                <a:latin typeface="Times New Roman" pitchFamily="18" charset="0"/>
                <a:cs typeface="Times New Roman" pitchFamily="18" charset="0"/>
              </a:rPr>
              <a:t>ile duyurulmuştur</a:t>
            </a:r>
            <a:r>
              <a:rPr lang="tr-TR" sz="2000" dirty="0" smtClean="0">
                <a:latin typeface="Times New Roman" pitchFamily="18" charset="0"/>
                <a:cs typeface="Times New Roman" pitchFamily="18" charset="0"/>
              </a:rPr>
              <a:t>.</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Evde bulunan </a:t>
            </a:r>
            <a:r>
              <a:rPr lang="tr-TR" sz="2000" b="1" dirty="0">
                <a:latin typeface="Times New Roman" pitchFamily="18" charset="0"/>
                <a:cs typeface="Times New Roman" pitchFamily="18" charset="0"/>
              </a:rPr>
              <a:t>bilgisayar, kordonsuz telefon ve diğer cihazlar arasında ses ve veri iletişimini kablolama masrafına gerek kalmadan</a:t>
            </a:r>
            <a:r>
              <a:rPr lang="tr-TR" sz="2000" dirty="0">
                <a:latin typeface="Times New Roman" pitchFamily="18" charset="0"/>
                <a:cs typeface="Times New Roman" pitchFamily="18" charset="0"/>
              </a:rPr>
              <a:t> kablosuz </a:t>
            </a:r>
            <a:r>
              <a:rPr lang="tr-TR" sz="2000" dirty="0" smtClean="0">
                <a:latin typeface="Times New Roman" pitchFamily="18" charset="0"/>
                <a:cs typeface="Times New Roman" pitchFamily="18" charset="0"/>
              </a:rPr>
              <a:t>sağlar.</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Veri iletişim </a:t>
            </a:r>
            <a:r>
              <a:rPr lang="tr-TR" sz="2000" dirty="0">
                <a:latin typeface="Times New Roman" pitchFamily="18" charset="0"/>
                <a:cs typeface="Times New Roman" pitchFamily="18" charset="0"/>
              </a:rPr>
              <a:t>hızı </a:t>
            </a:r>
            <a:r>
              <a:rPr lang="tr-TR" sz="2000" b="1" dirty="0">
                <a:latin typeface="Times New Roman" pitchFamily="18" charset="0"/>
                <a:cs typeface="Times New Roman" pitchFamily="18" charset="0"/>
              </a:rPr>
              <a:t>10 </a:t>
            </a:r>
            <a:r>
              <a:rPr lang="tr-TR" sz="2000" b="1" dirty="0" err="1" smtClean="0">
                <a:latin typeface="Times New Roman" pitchFamily="18" charset="0"/>
                <a:cs typeface="Times New Roman" pitchFamily="18" charset="0"/>
              </a:rPr>
              <a:t>Mbps’e</a:t>
            </a:r>
            <a:r>
              <a:rPr lang="tr-TR" sz="2000" b="1"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çıkarılmış olup, gelecekte </a:t>
            </a:r>
            <a:r>
              <a:rPr lang="tr-TR" sz="2000" dirty="0">
                <a:latin typeface="Times New Roman" pitchFamily="18" charset="0"/>
                <a:cs typeface="Times New Roman" pitchFamily="18" charset="0"/>
              </a:rPr>
              <a:t>veri iletişim hızının 20 </a:t>
            </a:r>
            <a:r>
              <a:rPr lang="tr-TR" sz="2000" dirty="0" err="1">
                <a:latin typeface="Times New Roman" pitchFamily="18" charset="0"/>
                <a:cs typeface="Times New Roman" pitchFamily="18" charset="0"/>
              </a:rPr>
              <a:t>Mbps</a:t>
            </a:r>
            <a:r>
              <a:rPr lang="tr-TR" sz="2000" dirty="0">
                <a:latin typeface="Times New Roman" pitchFamily="18" charset="0"/>
                <a:cs typeface="Times New Roman" pitchFamily="18" charset="0"/>
              </a:rPr>
              <a:t> veya daha yükseğe çıkarılması hedeflenmiştir.</a:t>
            </a:r>
          </a:p>
          <a:p>
            <a:pPr marL="355600"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2.4 </a:t>
            </a:r>
            <a:r>
              <a:rPr lang="tr-TR" sz="2000" b="1" dirty="0">
                <a:latin typeface="Times New Roman" pitchFamily="18" charset="0"/>
                <a:cs typeface="Times New Roman" pitchFamily="18" charset="0"/>
              </a:rPr>
              <a:t>GHz ISM bandında</a:t>
            </a:r>
            <a:r>
              <a:rPr lang="tr-TR" sz="2000" dirty="0">
                <a:latin typeface="Times New Roman" pitchFamily="18" charset="0"/>
                <a:cs typeface="Times New Roman" pitchFamily="18" charset="0"/>
              </a:rPr>
              <a:t> çalışmakta ve </a:t>
            </a:r>
            <a:r>
              <a:rPr lang="tr-TR" sz="2000" b="1" dirty="0">
                <a:latin typeface="Times New Roman" pitchFamily="18" charset="0"/>
                <a:cs typeface="Times New Roman" pitchFamily="18" charset="0"/>
              </a:rPr>
              <a:t>50 metreye </a:t>
            </a:r>
            <a:r>
              <a:rPr lang="tr-TR" sz="2000" dirty="0">
                <a:latin typeface="Times New Roman" pitchFamily="18" charset="0"/>
                <a:cs typeface="Times New Roman" pitchFamily="18" charset="0"/>
              </a:rPr>
              <a:t>kadar </a:t>
            </a:r>
            <a:r>
              <a:rPr lang="tr-TR" sz="2000" dirty="0" smtClean="0">
                <a:latin typeface="Times New Roman" pitchFamily="18" charset="0"/>
                <a:cs typeface="Times New Roman" pitchFamily="18" charset="0"/>
              </a:rPr>
              <a:t>veri</a:t>
            </a:r>
            <a:r>
              <a:rPr lang="tr-TR" sz="2000" dirty="0" smtClean="0">
                <a:latin typeface="Times New Roman" pitchFamily="18" charset="0"/>
                <a:cs typeface="Times New Roman" pitchFamily="18" charset="0"/>
              </a:rPr>
              <a:t> iletişimi sağlar.</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Bu </a:t>
            </a:r>
            <a:r>
              <a:rPr lang="tr-TR" sz="2000" b="1" dirty="0" smtClean="0">
                <a:latin typeface="Times New Roman" pitchFamily="18" charset="0"/>
                <a:cs typeface="Times New Roman" pitchFamily="18" charset="0"/>
              </a:rPr>
              <a:t>iletişim </a:t>
            </a:r>
            <a:r>
              <a:rPr lang="tr-TR" sz="2000" b="1" dirty="0">
                <a:latin typeface="Times New Roman" pitchFamily="18" charset="0"/>
                <a:cs typeface="Times New Roman" pitchFamily="18" charset="0"/>
              </a:rPr>
              <a:t>mesafesi </a:t>
            </a:r>
            <a:r>
              <a:rPr lang="tr-TR" sz="2000" b="1" dirty="0" smtClean="0">
                <a:latin typeface="Times New Roman" pitchFamily="18" charset="0"/>
                <a:cs typeface="Times New Roman" pitchFamily="18" charset="0"/>
              </a:rPr>
              <a:t>işyerleri için kısa, ev </a:t>
            </a:r>
            <a:r>
              <a:rPr lang="tr-TR" sz="2000" b="1" dirty="0">
                <a:latin typeface="Times New Roman" pitchFamily="18" charset="0"/>
                <a:cs typeface="Times New Roman" pitchFamily="18" charset="0"/>
              </a:rPr>
              <a:t>uygulamaları için yeterlidir. </a:t>
            </a:r>
          </a:p>
        </p:txBody>
      </p:sp>
    </p:spTree>
    <p:extLst>
      <p:ext uri="{BB962C8B-B14F-4D97-AF65-F5344CB8AC3E}">
        <p14:creationId xmlns:p14="http://schemas.microsoft.com/office/powerpoint/2010/main" val="555108568"/>
      </p:ext>
    </p:extLst>
  </p:cSld>
  <p:clrMapOvr>
    <a:masterClrMapping/>
  </p:clrMapOvr>
  <mc:AlternateContent xmlns:mc="http://schemas.openxmlformats.org/markup-compatibility/2006" xmlns:p14="http://schemas.microsoft.com/office/powerpoint/2010/main">
    <mc:Choice Requires="p14">
      <p:transition spd="slow" p14:dur="2000" advTm="19"/>
    </mc:Choice>
    <mc:Fallback xmlns="">
      <p:transition spd="slow" advTm="1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1615827"/>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2.1.2. </a:t>
            </a:r>
            <a:r>
              <a:rPr lang="tr-TR" sz="2400" b="1" dirty="0" err="1" smtClean="0">
                <a:latin typeface="Times New Roman" pitchFamily="18" charset="0"/>
                <a:cs typeface="Times New Roman" pitchFamily="18" charset="0"/>
              </a:rPr>
              <a:t>HomeRF</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err="1" smtClean="0">
                <a:latin typeface="Times New Roman" pitchFamily="18" charset="0"/>
                <a:cs typeface="Times New Roman" pitchFamily="18" charset="0"/>
              </a:rPr>
              <a:t>HomeRF</a:t>
            </a:r>
            <a:r>
              <a:rPr lang="tr-TR" sz="2000" dirty="0" smtClean="0">
                <a:latin typeface="Times New Roman" pitchFamily="18" charset="0"/>
                <a:cs typeface="Times New Roman" pitchFamily="18" charset="0"/>
              </a:rPr>
              <a:t> </a:t>
            </a:r>
            <a:r>
              <a:rPr lang="tr-TR" sz="2000" b="1" dirty="0">
                <a:latin typeface="Times New Roman" pitchFamily="18" charset="0"/>
                <a:cs typeface="Times New Roman" pitchFamily="18" charset="0"/>
              </a:rPr>
              <a:t>2.0 </a:t>
            </a:r>
            <a:r>
              <a:rPr lang="tr-TR" sz="2000" b="1" dirty="0" err="1">
                <a:latin typeface="Times New Roman" pitchFamily="18" charset="0"/>
                <a:cs typeface="Times New Roman" pitchFamily="18" charset="0"/>
              </a:rPr>
              <a:t>sürümü</a:t>
            </a:r>
            <a:r>
              <a:rPr lang="tr-TR" sz="2000" dirty="0" err="1">
                <a:latin typeface="Times New Roman" pitchFamily="18" charset="0"/>
                <a:cs typeface="Times New Roman" pitchFamily="18" charset="0"/>
              </a:rPr>
              <a:t>’nün</a:t>
            </a:r>
            <a:r>
              <a:rPr lang="tr-TR" sz="2000" dirty="0">
                <a:latin typeface="Times New Roman" pitchFamily="18" charset="0"/>
                <a:cs typeface="Times New Roman" pitchFamily="18" charset="0"/>
              </a:rPr>
              <a:t> genel teknik özellikleri Tabloda verilmiştir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endParaRPr lang="tr-TR" sz="2000" dirty="0" smtClean="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endParaRPr lang="tr-TR" sz="2000" dirty="0">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871880631"/>
              </p:ext>
            </p:extLst>
          </p:nvPr>
        </p:nvGraphicFramePr>
        <p:xfrm>
          <a:off x="2311261" y="2420888"/>
          <a:ext cx="4521477" cy="1891800"/>
        </p:xfrm>
        <a:graphic>
          <a:graphicData uri="http://schemas.openxmlformats.org/drawingml/2006/table">
            <a:tbl>
              <a:tblPr firstRow="1" firstCol="1" bandRow="1">
                <a:tableStyleId>{5C22544A-7EE6-4342-B048-85BDC9FD1C3A}</a:tableStyleId>
              </a:tblPr>
              <a:tblGrid>
                <a:gridCol w="1793893"/>
                <a:gridCol w="2727584"/>
              </a:tblGrid>
              <a:tr h="378360">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Frekans Aralığı</a:t>
                      </a:r>
                      <a:endParaRPr lang="tr-TR" sz="16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2402 - 2480 MHz</a:t>
                      </a:r>
                      <a:endParaRPr lang="tr-TR" sz="1600" dirty="0">
                        <a:solidFill>
                          <a:schemeClr val="tx1"/>
                        </a:solidFill>
                        <a:effectLst/>
                        <a:latin typeface="Times New Roman" pitchFamily="18" charset="0"/>
                        <a:ea typeface="Calibri"/>
                        <a:cs typeface="Times New Roman" pitchFamily="18" charset="0"/>
                      </a:endParaRPr>
                    </a:p>
                  </a:txBody>
                  <a:tcPr marL="68580" marR="68580" marT="0" marB="0"/>
                </a:tc>
              </a:tr>
              <a:tr h="378360">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Veri Oranı</a:t>
                      </a:r>
                      <a:endParaRPr lang="tr-TR" sz="16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10 </a:t>
                      </a:r>
                      <a:r>
                        <a:rPr lang="tr-TR" sz="1600" dirty="0" err="1">
                          <a:effectLst/>
                          <a:latin typeface="Times New Roman" pitchFamily="18" charset="0"/>
                          <a:cs typeface="Times New Roman" pitchFamily="18" charset="0"/>
                        </a:rPr>
                        <a:t>Mbps</a:t>
                      </a:r>
                      <a:r>
                        <a:rPr lang="tr-TR" sz="1600" dirty="0">
                          <a:effectLst/>
                          <a:latin typeface="Times New Roman" pitchFamily="18" charset="0"/>
                          <a:cs typeface="Times New Roman" pitchFamily="18" charset="0"/>
                        </a:rPr>
                        <a:t> (v.2 için)</a:t>
                      </a:r>
                      <a:endParaRPr lang="tr-TR" sz="1600" dirty="0">
                        <a:effectLst/>
                        <a:latin typeface="Times New Roman" pitchFamily="18" charset="0"/>
                        <a:ea typeface="Calibri"/>
                        <a:cs typeface="Times New Roman" pitchFamily="18" charset="0"/>
                      </a:endParaRPr>
                    </a:p>
                  </a:txBody>
                  <a:tcPr marL="68580" marR="68580" marT="0" marB="0"/>
                </a:tc>
              </a:tr>
              <a:tr h="378360">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Mesafe</a:t>
                      </a:r>
                      <a:endParaRPr lang="tr-TR" sz="16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a:effectLst/>
                          <a:latin typeface="Times New Roman" pitchFamily="18" charset="0"/>
                          <a:cs typeface="Times New Roman" pitchFamily="18" charset="0"/>
                        </a:rPr>
                        <a:t>~50 metre</a:t>
                      </a:r>
                      <a:endParaRPr lang="tr-TR" sz="1600">
                        <a:effectLst/>
                        <a:latin typeface="Times New Roman" pitchFamily="18" charset="0"/>
                        <a:ea typeface="Calibri"/>
                        <a:cs typeface="Times New Roman" pitchFamily="18" charset="0"/>
                      </a:endParaRPr>
                    </a:p>
                  </a:txBody>
                  <a:tcPr marL="68580" marR="68580" marT="0" marB="0"/>
                </a:tc>
              </a:tr>
              <a:tr h="378360">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RF Atlama</a:t>
                      </a:r>
                      <a:endParaRPr lang="tr-TR" sz="16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50 kez/s</a:t>
                      </a:r>
                      <a:endParaRPr lang="tr-TR" sz="1600" dirty="0">
                        <a:effectLst/>
                        <a:latin typeface="Times New Roman" pitchFamily="18" charset="0"/>
                        <a:ea typeface="Calibri"/>
                        <a:cs typeface="Times New Roman" pitchFamily="18" charset="0"/>
                      </a:endParaRPr>
                    </a:p>
                  </a:txBody>
                  <a:tcPr marL="68580" marR="68580" marT="0" marB="0"/>
                </a:tc>
              </a:tr>
              <a:tr h="378360">
                <a:tc>
                  <a:txBody>
                    <a:bodyPr/>
                    <a:lstStyle/>
                    <a:p>
                      <a:pPr>
                        <a:lnSpc>
                          <a:spcPct val="115000"/>
                        </a:lnSpc>
                        <a:spcAft>
                          <a:spcPts val="0"/>
                        </a:spcAft>
                      </a:pPr>
                      <a:r>
                        <a:rPr lang="tr-TR" sz="1600" dirty="0" err="1">
                          <a:solidFill>
                            <a:schemeClr val="tx1"/>
                          </a:solidFill>
                          <a:effectLst/>
                          <a:latin typeface="Times New Roman" pitchFamily="18" charset="0"/>
                          <a:cs typeface="Times New Roman" pitchFamily="18" charset="0"/>
                        </a:rPr>
                        <a:t>Tx</a:t>
                      </a:r>
                      <a:r>
                        <a:rPr lang="tr-TR" sz="1600" dirty="0">
                          <a:solidFill>
                            <a:schemeClr val="tx1"/>
                          </a:solidFill>
                          <a:effectLst/>
                          <a:latin typeface="Times New Roman" pitchFamily="18" charset="0"/>
                          <a:cs typeface="Times New Roman" pitchFamily="18" charset="0"/>
                        </a:rPr>
                        <a:t> Çıkış Gücü</a:t>
                      </a:r>
                      <a:endParaRPr lang="tr-TR" sz="16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600" dirty="0">
                          <a:effectLst/>
                          <a:latin typeface="Times New Roman" pitchFamily="18" charset="0"/>
                          <a:cs typeface="Times New Roman" pitchFamily="18" charset="0"/>
                        </a:rPr>
                        <a:t>Azami 20 </a:t>
                      </a:r>
                      <a:r>
                        <a:rPr lang="tr-TR" sz="1600" dirty="0" err="1">
                          <a:effectLst/>
                          <a:latin typeface="Times New Roman" pitchFamily="18" charset="0"/>
                          <a:cs typeface="Times New Roman" pitchFamily="18" charset="0"/>
                        </a:rPr>
                        <a:t>dBm</a:t>
                      </a:r>
                      <a:r>
                        <a:rPr lang="tr-TR" sz="1600" dirty="0">
                          <a:effectLst/>
                          <a:latin typeface="Times New Roman" pitchFamily="18" charset="0"/>
                          <a:cs typeface="Times New Roman" pitchFamily="18" charset="0"/>
                        </a:rPr>
                        <a:t> (100 </a:t>
                      </a:r>
                      <a:r>
                        <a:rPr lang="tr-TR" sz="1600" dirty="0" err="1">
                          <a:effectLst/>
                          <a:latin typeface="Times New Roman" pitchFamily="18" charset="0"/>
                          <a:cs typeface="Times New Roman" pitchFamily="18" charset="0"/>
                        </a:rPr>
                        <a:t>mW</a:t>
                      </a:r>
                      <a:r>
                        <a:rPr lang="tr-TR" sz="1600" dirty="0">
                          <a:effectLst/>
                          <a:latin typeface="Times New Roman" pitchFamily="18" charset="0"/>
                          <a:cs typeface="Times New Roman" pitchFamily="18" charset="0"/>
                        </a:rPr>
                        <a:t>)</a:t>
                      </a:r>
                      <a:endParaRPr lang="tr-TR"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4" name="Dikdörtgen 3"/>
          <p:cNvSpPr/>
          <p:nvPr/>
        </p:nvSpPr>
        <p:spPr>
          <a:xfrm>
            <a:off x="107504" y="4293096"/>
            <a:ext cx="8928992" cy="1938992"/>
          </a:xfrm>
          <a:prstGeom prst="rect">
            <a:avLst/>
          </a:prstGeom>
        </p:spPr>
        <p:txBody>
          <a:bodyPr wrap="square">
            <a:spAutoFit/>
          </a:bodyPr>
          <a:lstStyle/>
          <a:p>
            <a:pPr marL="355600" lvl="1" indent="-342900" algn="just">
              <a:spcBef>
                <a:spcPts val="550"/>
              </a:spcBef>
              <a:buClr>
                <a:schemeClr val="tx1"/>
              </a:buClr>
              <a:buSzPct val="120000"/>
              <a:buFont typeface="Arial" pitchFamily="34" charset="0"/>
              <a:buChar char="•"/>
            </a:pPr>
            <a:r>
              <a:rPr lang="tr-TR" sz="2000" dirty="0" err="1">
                <a:latin typeface="Times New Roman" pitchFamily="18" charset="0"/>
                <a:cs typeface="Times New Roman" pitchFamily="18" charset="0"/>
              </a:rPr>
              <a:t>HomeRF</a:t>
            </a:r>
            <a:r>
              <a:rPr lang="tr-TR" sz="2000" dirty="0">
                <a:latin typeface="Times New Roman" pitchFamily="18" charset="0"/>
                <a:cs typeface="Times New Roman" pitchFamily="18" charset="0"/>
              </a:rPr>
              <a:t> 2.0 sistemlerinde FHSS modülasyon tekniği kullanılmaktadır. </a:t>
            </a:r>
            <a:endParaRPr lang="tr-TR" sz="2000" dirty="0" smtClean="0">
              <a:latin typeface="Times New Roman" pitchFamily="18" charset="0"/>
              <a:cs typeface="Times New Roman" pitchFamily="18" charset="0"/>
            </a:endParaRPr>
          </a:p>
          <a:p>
            <a:pPr marL="719138" lvl="1" indent="-366713" algn="just">
              <a:spcBef>
                <a:spcPts val="550"/>
              </a:spcBef>
              <a:buClr>
                <a:schemeClr val="tx1"/>
              </a:buClr>
              <a:buSzPct val="120000"/>
              <a:buFont typeface="Times New Roman" pitchFamily="18" charset="0"/>
              <a:buChar char="→"/>
            </a:pPr>
            <a:r>
              <a:rPr lang="tr-TR" sz="2000" dirty="0" smtClean="0">
                <a:latin typeface="Times New Roman" pitchFamily="18" charset="0"/>
                <a:cs typeface="Times New Roman" pitchFamily="18" charset="0"/>
              </a:rPr>
              <a:t>veri </a:t>
            </a:r>
            <a:r>
              <a:rPr lang="tr-TR" sz="2000" dirty="0">
                <a:latin typeface="Times New Roman" pitchFamily="18" charset="0"/>
                <a:cs typeface="Times New Roman" pitchFamily="18" charset="0"/>
              </a:rPr>
              <a:t>kanalı </a:t>
            </a:r>
            <a:r>
              <a:rPr lang="tr-TR" sz="2000" b="1" dirty="0">
                <a:latin typeface="Times New Roman" pitchFamily="18" charset="0"/>
                <a:cs typeface="Times New Roman" pitchFamily="18" charset="0"/>
              </a:rPr>
              <a:t>bir frekanstan diğerine saniyede 50 defa atlamakta</a:t>
            </a:r>
            <a:r>
              <a:rPr lang="tr-TR" sz="2000" dirty="0">
                <a:latin typeface="Times New Roman" pitchFamily="18" charset="0"/>
                <a:cs typeface="Times New Roman" pitchFamily="18" charset="0"/>
              </a:rPr>
              <a:t>dır. </a:t>
            </a:r>
          </a:p>
          <a:p>
            <a:pPr marL="719138" lvl="1" indent="-366713" algn="just">
              <a:spcBef>
                <a:spcPts val="550"/>
              </a:spcBef>
              <a:buClr>
                <a:schemeClr val="tx1"/>
              </a:buClr>
              <a:buSzPct val="120000"/>
              <a:buFont typeface="Times New Roman" pitchFamily="18" charset="0"/>
              <a:buChar char="→"/>
            </a:pPr>
            <a:r>
              <a:rPr lang="tr-TR" sz="2000" dirty="0" smtClean="0">
                <a:latin typeface="Times New Roman" pitchFamily="18" charset="0"/>
                <a:cs typeface="Times New Roman" pitchFamily="18" charset="0"/>
              </a:rPr>
              <a:t>Ayrıca </a:t>
            </a:r>
            <a:r>
              <a:rPr lang="tr-TR" sz="2000" b="1" dirty="0">
                <a:latin typeface="Times New Roman" pitchFamily="18" charset="0"/>
                <a:cs typeface="Times New Roman" pitchFamily="18" charset="0"/>
              </a:rPr>
              <a:t>ağa giriş için “ağ şifresi” istenerek güvenlik artırılmakta</a:t>
            </a:r>
            <a:r>
              <a:rPr lang="tr-TR" sz="2000" dirty="0">
                <a:latin typeface="Times New Roman" pitchFamily="18" charset="0"/>
                <a:cs typeface="Times New Roman" pitchFamily="18" charset="0"/>
              </a:rPr>
              <a:t>dır.</a:t>
            </a:r>
          </a:p>
          <a:p>
            <a:pPr marL="355600" lvl="1" indent="-342900" algn="just">
              <a:spcBef>
                <a:spcPts val="550"/>
              </a:spcBef>
              <a:buClr>
                <a:schemeClr val="tx1"/>
              </a:buClr>
              <a:buSzPct val="120000"/>
              <a:buFont typeface="Arial" pitchFamily="34" charset="0"/>
              <a:buChar char="•"/>
            </a:pPr>
            <a:r>
              <a:rPr lang="tr-TR" sz="2000" dirty="0" smtClean="0">
                <a:latin typeface="Times New Roman" pitchFamily="18" charset="0"/>
                <a:cs typeface="Times New Roman" pitchFamily="18" charset="0"/>
              </a:rPr>
              <a:t>Aynı frekanstaki </a:t>
            </a:r>
            <a:r>
              <a:rPr lang="tr-TR" sz="2000" b="1" dirty="0" smtClean="0">
                <a:latin typeface="Times New Roman" pitchFamily="18" charset="0"/>
                <a:cs typeface="Times New Roman" pitchFamily="18" charset="0"/>
              </a:rPr>
              <a:t>WLAN</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sistemleri tarafından </a:t>
            </a:r>
            <a:r>
              <a:rPr lang="tr-TR" sz="2000" b="1" dirty="0" err="1">
                <a:latin typeface="Times New Roman" pitchFamily="18" charset="0"/>
                <a:cs typeface="Times New Roman" pitchFamily="18" charset="0"/>
              </a:rPr>
              <a:t>enterferansa</a:t>
            </a:r>
            <a:r>
              <a:rPr lang="tr-TR" sz="2000" dirty="0">
                <a:latin typeface="Times New Roman" pitchFamily="18" charset="0"/>
                <a:cs typeface="Times New Roman" pitchFamily="18" charset="0"/>
              </a:rPr>
              <a:t> maruz </a:t>
            </a:r>
            <a:r>
              <a:rPr lang="tr-TR" sz="2000" dirty="0" smtClean="0">
                <a:latin typeface="Times New Roman" pitchFamily="18" charset="0"/>
                <a:cs typeface="Times New Roman" pitchFamily="18" charset="0"/>
              </a:rPr>
              <a:t>bırakılır.</a:t>
            </a:r>
            <a:endParaRPr lang="tr-TR" sz="2000" dirty="0" smtClean="0">
              <a:latin typeface="Times New Roman" pitchFamily="18" charset="0"/>
              <a:cs typeface="Times New Roman" pitchFamily="18" charset="0"/>
            </a:endParaRPr>
          </a:p>
          <a:p>
            <a:pPr marL="719138" lvl="1" indent="-366713" algn="just">
              <a:spcBef>
                <a:spcPts val="550"/>
              </a:spcBef>
              <a:buClr>
                <a:schemeClr val="tx1"/>
              </a:buClr>
              <a:buSzPct val="120000"/>
              <a:buFont typeface="Times New Roman" pitchFamily="18" charset="0"/>
              <a:buChar char="→"/>
            </a:pPr>
            <a:r>
              <a:rPr lang="tr-TR" sz="2000" dirty="0">
                <a:latin typeface="Times New Roman" pitchFamily="18" charset="0"/>
                <a:cs typeface="Times New Roman" pitchFamily="18" charset="0"/>
              </a:rPr>
              <a:t>Ancak </a:t>
            </a:r>
            <a:r>
              <a:rPr lang="tr-TR" sz="2000" b="1" dirty="0">
                <a:latin typeface="Times New Roman" pitchFamily="18" charset="0"/>
                <a:cs typeface="Times New Roman" pitchFamily="18" charset="0"/>
              </a:rPr>
              <a:t>Bluetooth teknolojisi tarafından </a:t>
            </a:r>
            <a:r>
              <a:rPr lang="tr-TR" sz="2000" b="1" dirty="0" err="1">
                <a:latin typeface="Times New Roman" pitchFamily="18" charset="0"/>
                <a:cs typeface="Times New Roman" pitchFamily="18" charset="0"/>
              </a:rPr>
              <a:t>enterfere</a:t>
            </a:r>
            <a:r>
              <a:rPr lang="tr-TR" sz="2000" b="1" dirty="0">
                <a:latin typeface="Times New Roman" pitchFamily="18" charset="0"/>
                <a:cs typeface="Times New Roman" pitchFamily="18" charset="0"/>
              </a:rPr>
              <a:t> edilemez</a:t>
            </a:r>
            <a:r>
              <a:rPr lang="tr-TR" sz="2000" b="1" dirty="0" smtClean="0">
                <a:latin typeface="Times New Roman" pitchFamily="18" charset="0"/>
                <a:cs typeface="Times New Roman" pitchFamily="18" charset="0"/>
              </a:rPr>
              <a:t>.</a:t>
            </a:r>
            <a:endParaRPr lang="tr-TR"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076887259"/>
      </p:ext>
    </p:extLst>
  </p:cSld>
  <p:clrMapOvr>
    <a:masterClrMapping/>
  </p:clrMapOvr>
  <mc:AlternateContent xmlns:mc="http://schemas.openxmlformats.org/markup-compatibility/2006" xmlns:p14="http://schemas.microsoft.com/office/powerpoint/2010/main">
    <mc:Choice Requires="p14">
      <p:transition spd="slow" p14:dur="2000" advTm="33"/>
    </mc:Choice>
    <mc:Fallback xmlns="">
      <p:transition spd="slow" advTm="3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438581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2.1.3. </a:t>
            </a:r>
            <a:r>
              <a:rPr lang="tr-TR" sz="2400" b="1" dirty="0" err="1" smtClean="0">
                <a:latin typeface="Times New Roman" pitchFamily="18" charset="0"/>
                <a:cs typeface="Times New Roman" pitchFamily="18" charset="0"/>
              </a:rPr>
              <a:t>ZigBee</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Özellikle </a:t>
            </a:r>
            <a:r>
              <a:rPr lang="tr-TR" sz="2000" b="1" dirty="0" smtClean="0">
                <a:latin typeface="Times New Roman" pitchFamily="18" charset="0"/>
                <a:cs typeface="Times New Roman" pitchFamily="18" charset="0"/>
              </a:rPr>
              <a:t>düşük</a:t>
            </a:r>
            <a:r>
              <a:rPr lang="tr-TR" sz="2000" b="1" dirty="0">
                <a:latin typeface="Times New Roman" pitchFamily="18" charset="0"/>
                <a:cs typeface="Times New Roman" pitchFamily="18" charset="0"/>
              </a:rPr>
              <a:t> veri hızları ve düşük güç tüketimi </a:t>
            </a:r>
            <a:r>
              <a:rPr lang="tr-TR" sz="2000" b="1" dirty="0" smtClean="0">
                <a:latin typeface="Times New Roman" pitchFamily="18" charset="0"/>
                <a:cs typeface="Times New Roman" pitchFamily="18" charset="0"/>
              </a:rPr>
              <a:t>gerektiren                   </a:t>
            </a:r>
            <a:r>
              <a:rPr lang="tr-TR" sz="2000" b="1" u="sng" dirty="0" smtClean="0">
                <a:latin typeface="Times New Roman" pitchFamily="18" charset="0"/>
                <a:cs typeface="Times New Roman" pitchFamily="18" charset="0"/>
              </a:rPr>
              <a:t>gömülü </a:t>
            </a:r>
            <a:r>
              <a:rPr lang="tr-TR" sz="2000" b="1" u="sng" dirty="0">
                <a:latin typeface="Times New Roman" pitchFamily="18" charset="0"/>
                <a:cs typeface="Times New Roman" pitchFamily="18" charset="0"/>
              </a:rPr>
              <a:t>uygulamalar</a:t>
            </a:r>
            <a:r>
              <a:rPr lang="tr-TR" sz="2000" b="1" dirty="0">
                <a:latin typeface="Times New Roman" pitchFamily="18" charset="0"/>
                <a:cs typeface="Times New Roman" pitchFamily="18" charset="0"/>
              </a:rPr>
              <a:t> için </a:t>
            </a:r>
            <a:r>
              <a:rPr lang="tr-TR" sz="2000" dirty="0">
                <a:latin typeface="Times New Roman" pitchFamily="18" charset="0"/>
                <a:cs typeface="Times New Roman" pitchFamily="18" charset="0"/>
              </a:rPr>
              <a:t>çok uygundur.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İzleme ve kontrol sistemleri ve otomasyon tip uygulamalar</a:t>
            </a:r>
            <a:r>
              <a:rPr lang="tr-TR" sz="2000" dirty="0">
                <a:latin typeface="Times New Roman" pitchFamily="18" charset="0"/>
                <a:cs typeface="Times New Roman" pitchFamily="18" charset="0"/>
              </a:rPr>
              <a:t>da </a:t>
            </a:r>
            <a:r>
              <a:rPr lang="tr-TR" sz="2000" dirty="0" smtClean="0">
                <a:latin typeface="Times New Roman" pitchFamily="18" charset="0"/>
                <a:cs typeface="Times New Roman" pitchFamily="18" charset="0"/>
              </a:rPr>
              <a:t>kullanılır. </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Düşük maliyet, düşük güç tüketimi ve açık standartlara dayalı nitelik</a:t>
            </a:r>
            <a:r>
              <a:rPr lang="tr-TR" sz="2000" dirty="0">
                <a:latin typeface="Times New Roman" pitchFamily="18" charset="0"/>
                <a:cs typeface="Times New Roman" pitchFamily="18" charset="0"/>
              </a:rPr>
              <a:t>leri onun en önemli farklılıklarıdır.</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Dünyanın </a:t>
            </a:r>
            <a:r>
              <a:rPr lang="tr-TR" sz="2000" dirty="0">
                <a:latin typeface="Times New Roman" pitchFamily="18" charset="0"/>
                <a:cs typeface="Times New Roman" pitchFamily="18" charset="0"/>
              </a:rPr>
              <a:t>çeşitli yerlerinde </a:t>
            </a:r>
            <a:r>
              <a:rPr lang="tr-TR" sz="2000" b="1" dirty="0">
                <a:latin typeface="Times New Roman" pitchFamily="18" charset="0"/>
                <a:cs typeface="Times New Roman" pitchFamily="18" charset="0"/>
              </a:rPr>
              <a:t>farklı frekans bantlarında</a:t>
            </a:r>
            <a:r>
              <a:rPr lang="tr-TR" sz="2000" dirty="0">
                <a:latin typeface="Times New Roman" pitchFamily="18" charset="0"/>
                <a:cs typeface="Times New Roman" pitchFamily="18" charset="0"/>
              </a:rPr>
              <a:t> çalışmaktadır. </a:t>
            </a:r>
          </a:p>
          <a:p>
            <a:pPr marL="719138" lvl="1" indent="-366713" algn="just">
              <a:buClr>
                <a:schemeClr val="tx1"/>
              </a:buClr>
              <a:buSzPct val="120000"/>
              <a:buFont typeface="Times New Roman" pitchFamily="18" charset="0"/>
              <a:buChar char="→"/>
            </a:pPr>
            <a:r>
              <a:rPr lang="tr-TR" sz="2000" dirty="0" err="1" smtClean="0">
                <a:latin typeface="Times New Roman" pitchFamily="18" charset="0"/>
                <a:cs typeface="Times New Roman" pitchFamily="18" charset="0"/>
              </a:rPr>
              <a:t>Avrupada</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868-868,8 </a:t>
            </a:r>
            <a:r>
              <a:rPr lang="tr-TR" sz="2000" dirty="0" smtClean="0">
                <a:latin typeface="Times New Roman" pitchFamily="18" charset="0"/>
                <a:cs typeface="Times New Roman" pitchFamily="18" charset="0"/>
              </a:rPr>
              <a:t>MHz, Kuzey </a:t>
            </a:r>
            <a:r>
              <a:rPr lang="tr-TR" sz="2000" dirty="0">
                <a:latin typeface="Times New Roman" pitchFamily="18" charset="0"/>
                <a:cs typeface="Times New Roman" pitchFamily="18" charset="0"/>
              </a:rPr>
              <a:t>Amerika’da 902-928 </a:t>
            </a:r>
            <a:r>
              <a:rPr lang="tr-TR" sz="2000" dirty="0" smtClean="0">
                <a:latin typeface="Times New Roman" pitchFamily="18" charset="0"/>
                <a:cs typeface="Times New Roman" pitchFamily="18" charset="0"/>
              </a:rPr>
              <a:t>MHz, dünya </a:t>
            </a:r>
            <a:r>
              <a:rPr lang="tr-TR" sz="2000" dirty="0">
                <a:latin typeface="Times New Roman" pitchFamily="18" charset="0"/>
                <a:cs typeface="Times New Roman" pitchFamily="18" charset="0"/>
              </a:rPr>
              <a:t>çapında ise </a:t>
            </a:r>
            <a:r>
              <a:rPr lang="tr-TR" sz="2000" b="1" dirty="0">
                <a:latin typeface="Times New Roman" pitchFamily="18" charset="0"/>
                <a:cs typeface="Times New Roman" pitchFamily="18" charset="0"/>
              </a:rPr>
              <a:t>2400-2483,5 MHz </a:t>
            </a:r>
            <a:r>
              <a:rPr lang="tr-TR" sz="2000" dirty="0">
                <a:latin typeface="Times New Roman" pitchFamily="18" charset="0"/>
                <a:cs typeface="Times New Roman" pitchFamily="18" charset="0"/>
              </a:rPr>
              <a:t>aralığında çalışır.</a:t>
            </a:r>
          </a:p>
          <a:p>
            <a:pPr marL="355600" lvl="1" indent="-342900" algn="just">
              <a:buClr>
                <a:schemeClr val="tx1"/>
              </a:buClr>
              <a:buSzPct val="120000"/>
              <a:buFont typeface="Arial" pitchFamily="34" charset="0"/>
              <a:buChar char="•"/>
            </a:pPr>
            <a:r>
              <a:rPr lang="tr-TR" sz="2000" dirty="0" err="1" smtClean="0">
                <a:latin typeface="Times New Roman" pitchFamily="18" charset="0"/>
                <a:cs typeface="Times New Roman" pitchFamily="18" charset="0"/>
              </a:rPr>
              <a:t>ZigBee</a:t>
            </a:r>
            <a:r>
              <a:rPr lang="tr-TR" sz="2000" dirty="0" smtClean="0">
                <a:latin typeface="Times New Roman" pitchFamily="18" charset="0"/>
                <a:cs typeface="Times New Roman" pitchFamily="18" charset="0"/>
              </a:rPr>
              <a:t> </a:t>
            </a:r>
            <a:r>
              <a:rPr lang="tr-TR" sz="2000" b="1" dirty="0">
                <a:latin typeface="Times New Roman" pitchFamily="18" charset="0"/>
                <a:cs typeface="Times New Roman" pitchFamily="18" charset="0"/>
              </a:rPr>
              <a:t>ağ bileşenlerinin nispeten az ve basit </a:t>
            </a:r>
            <a:r>
              <a:rPr lang="tr-TR" sz="2000" dirty="0">
                <a:latin typeface="Times New Roman" pitchFamily="18" charset="0"/>
                <a:cs typeface="Times New Roman" pitchFamily="18" charset="0"/>
              </a:rPr>
              <a:t>olduğu görülmektedir.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Ağ  </a:t>
            </a:r>
            <a:r>
              <a:rPr lang="tr-TR" sz="2000" dirty="0">
                <a:latin typeface="Times New Roman" pitchFamily="18" charset="0"/>
                <a:cs typeface="Times New Roman" pitchFamily="18" charset="0"/>
              </a:rPr>
              <a:t>bileşenleri </a:t>
            </a:r>
            <a:r>
              <a:rPr lang="tr-TR" sz="2000" dirty="0" smtClean="0">
                <a:latin typeface="Times New Roman" pitchFamily="18" charset="0"/>
                <a:cs typeface="Times New Roman" pitchFamily="18" charset="0"/>
              </a:rPr>
              <a:t>ikiye ayrılmaktadır</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fiziksel bileşenler ve mantıksal bileşenler</a:t>
            </a:r>
            <a:r>
              <a:rPr lang="tr-T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441872542"/>
      </p:ext>
    </p:extLst>
  </p:cSld>
  <p:clrMapOvr>
    <a:masterClrMapping/>
  </p:clrMapOvr>
  <mc:AlternateContent xmlns:mc="http://schemas.openxmlformats.org/markup-compatibility/2006" xmlns:p14="http://schemas.microsoft.com/office/powerpoint/2010/main">
    <mc:Choice Requires="p14">
      <p:transition spd="slow" p14:dur="2000" advTm="27"/>
    </mc:Choice>
    <mc:Fallback xmlns="">
      <p:transition spd="slow" advTm="2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123110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2.1.3. </a:t>
            </a:r>
            <a:r>
              <a:rPr lang="tr-TR" sz="2400" b="1" dirty="0" err="1" smtClean="0">
                <a:latin typeface="Times New Roman" pitchFamily="18" charset="0"/>
                <a:cs typeface="Times New Roman" pitchFamily="18" charset="0"/>
              </a:rPr>
              <a:t>ZigBee</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Tabloda </a:t>
            </a:r>
            <a:r>
              <a:rPr lang="tr-TR" sz="2000" dirty="0">
                <a:latin typeface="Times New Roman" pitchFamily="18" charset="0"/>
                <a:cs typeface="Times New Roman" pitchFamily="18" charset="0"/>
              </a:rPr>
              <a:t>fiziksel bileşenler gösterilmiştir</a:t>
            </a:r>
            <a:r>
              <a:rPr lang="tr-TR" sz="2000" dirty="0" smtClean="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endParaRPr lang="tr-TR" sz="2000" dirty="0">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364437810"/>
              </p:ext>
            </p:extLst>
          </p:nvPr>
        </p:nvGraphicFramePr>
        <p:xfrm>
          <a:off x="1187624" y="2389827"/>
          <a:ext cx="7200800" cy="1903269"/>
        </p:xfrm>
        <a:graphic>
          <a:graphicData uri="http://schemas.openxmlformats.org/drawingml/2006/table">
            <a:tbl>
              <a:tblPr firstRow="1" firstCol="1" bandRow="1">
                <a:tableStyleId>{5C22544A-7EE6-4342-B048-85BDC9FD1C3A}</a:tableStyleId>
              </a:tblPr>
              <a:tblGrid>
                <a:gridCol w="2823976"/>
                <a:gridCol w="4376824"/>
              </a:tblGrid>
              <a:tr h="394884">
                <a:tc>
                  <a:txBody>
                    <a:bodyPr/>
                    <a:lstStyle/>
                    <a:p>
                      <a:pPr algn="just">
                        <a:lnSpc>
                          <a:spcPct val="115000"/>
                        </a:lnSpc>
                        <a:spcAft>
                          <a:spcPts val="0"/>
                        </a:spcAft>
                      </a:pPr>
                      <a:r>
                        <a:rPr lang="tr-TR" sz="1800" dirty="0">
                          <a:solidFill>
                            <a:schemeClr val="tx1"/>
                          </a:solidFill>
                          <a:effectLst/>
                          <a:latin typeface="Times New Roman" pitchFamily="18" charset="0"/>
                          <a:cs typeface="Times New Roman" pitchFamily="18" charset="0"/>
                        </a:rPr>
                        <a:t>Mantıksal Roller</a:t>
                      </a:r>
                      <a:endParaRPr lang="tr-TR" sz="18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800" dirty="0">
                          <a:solidFill>
                            <a:schemeClr val="tx1"/>
                          </a:solidFill>
                          <a:effectLst/>
                          <a:latin typeface="Times New Roman" pitchFamily="18" charset="0"/>
                          <a:cs typeface="Times New Roman" pitchFamily="18" charset="0"/>
                        </a:rPr>
                        <a:t>Özellikleri</a:t>
                      </a:r>
                      <a:endParaRPr lang="tr-TR" sz="1800" dirty="0">
                        <a:solidFill>
                          <a:schemeClr val="tx1"/>
                        </a:solidFill>
                        <a:effectLst/>
                        <a:latin typeface="Times New Roman" pitchFamily="18" charset="0"/>
                        <a:ea typeface="Calibri"/>
                        <a:cs typeface="Times New Roman" pitchFamily="18" charset="0"/>
                      </a:endParaRPr>
                    </a:p>
                  </a:txBody>
                  <a:tcPr marL="68580" marR="68580" marT="0" marB="0" anchor="ctr"/>
                </a:tc>
              </a:tr>
              <a:tr h="275229">
                <a:tc rowSpan="3">
                  <a:txBody>
                    <a:bodyPr/>
                    <a:lstStyle/>
                    <a:p>
                      <a:pPr algn="just">
                        <a:lnSpc>
                          <a:spcPct val="115000"/>
                        </a:lnSpc>
                        <a:spcAft>
                          <a:spcPts val="0"/>
                        </a:spcAft>
                      </a:pPr>
                      <a:r>
                        <a:rPr lang="tr-TR" sz="1600" dirty="0" err="1">
                          <a:solidFill>
                            <a:schemeClr val="tx1"/>
                          </a:solidFill>
                          <a:effectLst/>
                          <a:latin typeface="Times New Roman" pitchFamily="18" charset="0"/>
                          <a:cs typeface="Times New Roman" pitchFamily="18" charset="0"/>
                        </a:rPr>
                        <a:t>ZigBee</a:t>
                      </a:r>
                      <a:r>
                        <a:rPr lang="tr-TR" sz="1600" dirty="0">
                          <a:solidFill>
                            <a:schemeClr val="tx1"/>
                          </a:solidFill>
                          <a:effectLst/>
                          <a:latin typeface="Times New Roman" pitchFamily="18" charset="0"/>
                          <a:cs typeface="Times New Roman" pitchFamily="18" charset="0"/>
                        </a:rPr>
                        <a:t> </a:t>
                      </a:r>
                      <a:r>
                        <a:rPr lang="tr-TR" sz="1600" dirty="0" smtClean="0">
                          <a:solidFill>
                            <a:schemeClr val="tx1"/>
                          </a:solidFill>
                          <a:effectLst/>
                          <a:latin typeface="Times New Roman" pitchFamily="18" charset="0"/>
                          <a:cs typeface="Times New Roman" pitchFamily="18" charset="0"/>
                        </a:rPr>
                        <a:t>koordinatörü</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600">
                          <a:effectLst/>
                          <a:latin typeface="Times New Roman" pitchFamily="18" charset="0"/>
                          <a:cs typeface="Times New Roman" pitchFamily="18" charset="0"/>
                        </a:rPr>
                        <a:t>Bir ağ başlatılır</a:t>
                      </a:r>
                      <a:endParaRPr lang="tr-TR" sz="1600">
                        <a:effectLst/>
                        <a:latin typeface="Times New Roman" pitchFamily="18" charset="0"/>
                        <a:ea typeface="Calibri"/>
                        <a:cs typeface="Times New Roman" pitchFamily="18" charset="0"/>
                      </a:endParaRPr>
                    </a:p>
                  </a:txBody>
                  <a:tcPr marL="68580" marR="68580" marT="0" marB="0" anchor="ctr"/>
                </a:tc>
              </a:tr>
              <a:tr h="240385">
                <a:tc vMerge="1">
                  <a:txBody>
                    <a:bodyPr/>
                    <a:lstStyle/>
                    <a:p>
                      <a:pPr algn="just">
                        <a:lnSpc>
                          <a:spcPct val="115000"/>
                        </a:lnSpc>
                        <a:spcAft>
                          <a:spcPts val="0"/>
                        </a:spcAft>
                      </a:pPr>
                      <a:endParaRPr lang="tr-TR" sz="11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Diğer ağ düğümlerini yönetir</a:t>
                      </a:r>
                      <a:endParaRPr lang="tr-TR" sz="1600">
                        <a:effectLst/>
                        <a:latin typeface="Times New Roman" pitchFamily="18" charset="0"/>
                        <a:ea typeface="Calibri"/>
                        <a:cs typeface="Times New Roman" pitchFamily="18" charset="0"/>
                      </a:endParaRPr>
                    </a:p>
                  </a:txBody>
                  <a:tcPr marL="68580" marR="68580" marT="0" marB="0" anchor="ctr"/>
                </a:tc>
              </a:tr>
              <a:tr h="205541">
                <a:tc vMerge="1">
                  <a:txBody>
                    <a:bodyPr/>
                    <a:lstStyle/>
                    <a:p>
                      <a:pPr algn="just">
                        <a:lnSpc>
                          <a:spcPct val="115000"/>
                        </a:lnSpc>
                        <a:spcAft>
                          <a:spcPts val="0"/>
                        </a:spcAft>
                      </a:pPr>
                      <a:endParaRPr lang="tr-TR" sz="11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dirty="0">
                          <a:effectLst/>
                          <a:latin typeface="Times New Roman" pitchFamily="18" charset="0"/>
                          <a:cs typeface="Times New Roman" pitchFamily="18" charset="0"/>
                        </a:rPr>
                        <a:t>Ağ düğüm bilgisini depolar</a:t>
                      </a:r>
                      <a:endParaRPr lang="tr-TR" sz="1600" dirty="0">
                        <a:effectLst/>
                        <a:latin typeface="Times New Roman" pitchFamily="18" charset="0"/>
                        <a:ea typeface="Calibri"/>
                        <a:cs typeface="Times New Roman" pitchFamily="18" charset="0"/>
                      </a:endParaRPr>
                    </a:p>
                  </a:txBody>
                  <a:tcPr marL="68580" marR="68580" marT="0" marB="0" anchor="ctr"/>
                </a:tc>
              </a:tr>
              <a:tr h="386721">
                <a:tc>
                  <a:txBody>
                    <a:bodyPr/>
                    <a:lstStyle/>
                    <a:p>
                      <a:pPr algn="just">
                        <a:lnSpc>
                          <a:spcPct val="115000"/>
                        </a:lnSpc>
                        <a:spcAft>
                          <a:spcPts val="0"/>
                        </a:spcAft>
                      </a:pPr>
                      <a:r>
                        <a:rPr lang="tr-TR" sz="1600">
                          <a:solidFill>
                            <a:schemeClr val="tx1"/>
                          </a:solidFill>
                          <a:effectLst/>
                          <a:latin typeface="Times New Roman" pitchFamily="18" charset="0"/>
                          <a:cs typeface="Times New Roman" pitchFamily="18" charset="0"/>
                        </a:rPr>
                        <a:t>ZigBee yönlendirici</a:t>
                      </a:r>
                      <a:endParaRPr lang="tr-TR" sz="16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600" dirty="0">
                          <a:effectLst/>
                          <a:latin typeface="Times New Roman" pitchFamily="18" charset="0"/>
                          <a:cs typeface="Times New Roman" pitchFamily="18" charset="0"/>
                        </a:rPr>
                        <a:t>Eğitilmiş düğümler arasında yönlendirici mesajları</a:t>
                      </a:r>
                      <a:endParaRPr lang="tr-TR" sz="1600" dirty="0">
                        <a:effectLst/>
                        <a:latin typeface="Times New Roman" pitchFamily="18" charset="0"/>
                        <a:ea typeface="Calibri"/>
                        <a:cs typeface="Times New Roman" pitchFamily="18" charset="0"/>
                      </a:endParaRPr>
                    </a:p>
                  </a:txBody>
                  <a:tcPr marL="68580" marR="68580" marT="0" marB="0" anchor="ctr"/>
                </a:tc>
              </a:tr>
              <a:tr h="163888">
                <a:tc>
                  <a:txBody>
                    <a:bodyPr/>
                    <a:lstStyle/>
                    <a:p>
                      <a:pPr algn="just">
                        <a:lnSpc>
                          <a:spcPct val="115000"/>
                        </a:lnSpc>
                        <a:spcAft>
                          <a:spcPts val="0"/>
                        </a:spcAft>
                      </a:pPr>
                      <a:r>
                        <a:rPr lang="tr-TR" sz="1600" dirty="0" err="1">
                          <a:solidFill>
                            <a:schemeClr val="tx1"/>
                          </a:solidFill>
                          <a:effectLst/>
                          <a:latin typeface="Times New Roman" pitchFamily="18" charset="0"/>
                          <a:cs typeface="Times New Roman" pitchFamily="18" charset="0"/>
                        </a:rPr>
                        <a:t>ZigBee</a:t>
                      </a:r>
                      <a:r>
                        <a:rPr lang="tr-TR" sz="1600" dirty="0">
                          <a:solidFill>
                            <a:schemeClr val="tx1"/>
                          </a:solidFill>
                          <a:effectLst/>
                          <a:latin typeface="Times New Roman" pitchFamily="18" charset="0"/>
                          <a:cs typeface="Times New Roman" pitchFamily="18" charset="0"/>
                        </a:rPr>
                        <a:t> son cihaz</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600" dirty="0">
                          <a:effectLst/>
                          <a:latin typeface="Times New Roman" pitchFamily="18" charset="0"/>
                          <a:cs typeface="Times New Roman" pitchFamily="18" charset="0"/>
                        </a:rPr>
                        <a:t>Ağdaki bir yaprak düğüm olarak görünür</a:t>
                      </a:r>
                      <a:endParaRPr lang="tr-TR" sz="1600" dirty="0">
                        <a:effectLst/>
                        <a:latin typeface="Times New Roman" pitchFamily="18" charset="0"/>
                        <a:ea typeface="Calibri"/>
                        <a:cs typeface="Times New Roman" pitchFamily="18" charset="0"/>
                      </a:endParaRPr>
                    </a:p>
                  </a:txBody>
                  <a:tcPr marL="68580" marR="68580" marT="0" marB="0" anchor="ctr"/>
                </a:tc>
              </a:tr>
            </a:tbl>
          </a:graphicData>
        </a:graphic>
      </p:graphicFrame>
      <p:sp>
        <p:nvSpPr>
          <p:cNvPr id="4" name="Dikdörtgen 3"/>
          <p:cNvSpPr/>
          <p:nvPr/>
        </p:nvSpPr>
        <p:spPr>
          <a:xfrm>
            <a:off x="35496" y="4365104"/>
            <a:ext cx="9001000" cy="1862048"/>
          </a:xfrm>
          <a:prstGeom prst="rect">
            <a:avLst/>
          </a:prstGeom>
        </p:spPr>
        <p:txBody>
          <a:bodyPr wrap="square">
            <a:spAutoFit/>
          </a:bodyPr>
          <a:lstStyle/>
          <a:p>
            <a:pPr marL="355600" lvl="1" indent="-342900" algn="just">
              <a:spcBef>
                <a:spcPts val="550"/>
              </a:spcBef>
              <a:buClr>
                <a:schemeClr val="tx1"/>
              </a:buClr>
              <a:buSzPct val="120000"/>
              <a:buFont typeface="Arial" pitchFamily="34" charset="0"/>
              <a:buChar char="•"/>
            </a:pPr>
            <a:r>
              <a:rPr lang="tr-TR" sz="2000" dirty="0" err="1" smtClean="0">
                <a:latin typeface="Times New Roman" pitchFamily="18" charset="0"/>
                <a:cs typeface="Times New Roman" pitchFamily="18" charset="0"/>
              </a:rPr>
              <a:t>ZigBee</a:t>
            </a:r>
            <a:r>
              <a:rPr lang="tr-TR" sz="2000" dirty="0" smtClean="0">
                <a:latin typeface="Times New Roman" pitchFamily="18" charset="0"/>
                <a:cs typeface="Times New Roman" pitchFamily="18" charset="0"/>
              </a:rPr>
              <a:t> </a:t>
            </a:r>
            <a:r>
              <a:rPr lang="tr-TR" sz="2000" b="1" dirty="0">
                <a:latin typeface="Times New Roman" pitchFamily="18" charset="0"/>
                <a:cs typeface="Times New Roman" pitchFamily="18" charset="0"/>
              </a:rPr>
              <a:t>kendi kendini iyileştiren bir mesh yapısı </a:t>
            </a:r>
            <a:r>
              <a:rPr lang="tr-TR" sz="2000" dirty="0">
                <a:latin typeface="Times New Roman" pitchFamily="18" charset="0"/>
                <a:cs typeface="Times New Roman" pitchFamily="18" charset="0"/>
              </a:rPr>
              <a:t>kullanmaktadır. </a:t>
            </a:r>
          </a:p>
          <a:p>
            <a:pPr marL="719138" lvl="1" indent="-366713" algn="just">
              <a:spcBef>
                <a:spcPts val="550"/>
              </a:spcBef>
              <a:buClr>
                <a:schemeClr val="tx1"/>
              </a:buClr>
              <a:buSzPct val="120000"/>
              <a:buFont typeface="Times New Roman" pitchFamily="18" charset="0"/>
              <a:buChar char="→"/>
            </a:pPr>
            <a:r>
              <a:rPr lang="tr-TR" sz="2000" dirty="0">
                <a:latin typeface="Times New Roman" pitchFamily="18" charset="0"/>
                <a:cs typeface="Times New Roman" pitchFamily="18" charset="0"/>
              </a:rPr>
              <a:t>Bu temel düğümler </a:t>
            </a:r>
            <a:r>
              <a:rPr lang="tr-TR" sz="2000" b="1" dirty="0">
                <a:latin typeface="Times New Roman" pitchFamily="18" charset="0"/>
                <a:cs typeface="Times New Roman" pitchFamily="18" charset="0"/>
              </a:rPr>
              <a:t>çok zekidir ve çevresi hakkında bilgi </a:t>
            </a:r>
            <a:r>
              <a:rPr lang="tr-TR" sz="2000" dirty="0">
                <a:latin typeface="Times New Roman" pitchFamily="18" charset="0"/>
                <a:cs typeface="Times New Roman" pitchFamily="18" charset="0"/>
              </a:rPr>
              <a:t>sahibidirler. </a:t>
            </a:r>
          </a:p>
          <a:p>
            <a:pPr marL="719138" lvl="1" indent="-366713" algn="just">
              <a:spcBef>
                <a:spcPts val="550"/>
              </a:spcBef>
              <a:buClr>
                <a:schemeClr val="tx1"/>
              </a:buClr>
              <a:buSzPct val="120000"/>
              <a:buFont typeface="Times New Roman" pitchFamily="18" charset="0"/>
              <a:buChar char="→"/>
            </a:pPr>
            <a:r>
              <a:rPr lang="tr-TR" sz="2000" dirty="0">
                <a:latin typeface="Times New Roman" pitchFamily="18" charset="0"/>
                <a:cs typeface="Times New Roman" pitchFamily="18" charset="0"/>
              </a:rPr>
              <a:t>Üyeler arasındaki bağlantı hatalarını ve diğer basit karışıklığı çözeceklerini bilirler. </a:t>
            </a:r>
            <a:r>
              <a:rPr lang="tr-TR" sz="2000" dirty="0" err="1">
                <a:latin typeface="Times New Roman" pitchFamily="18" charset="0"/>
                <a:cs typeface="Times New Roman" pitchFamily="18" charset="0"/>
              </a:rPr>
              <a:t>ZigBee</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ağlarına 64.000’e kadar üye bağlanabilir. </a:t>
            </a:r>
          </a:p>
          <a:p>
            <a:pPr marL="355600" lvl="1" indent="-342900" algn="just">
              <a:spcBef>
                <a:spcPts val="550"/>
              </a:spcBef>
              <a:buClr>
                <a:schemeClr val="tx1"/>
              </a:buClr>
              <a:buSzPct val="120000"/>
              <a:buFont typeface="Arial" pitchFamily="34" charset="0"/>
              <a:buChar char="•"/>
            </a:pPr>
            <a:r>
              <a:rPr lang="tr-TR" sz="2000" dirty="0" err="1" smtClean="0">
                <a:latin typeface="Times New Roman" pitchFamily="18" charset="0"/>
                <a:cs typeface="Times New Roman" pitchFamily="18" charset="0"/>
              </a:rPr>
              <a:t>ZigBee</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tabanlı </a:t>
            </a:r>
            <a:r>
              <a:rPr lang="tr-TR" sz="2000" dirty="0" smtClean="0">
                <a:latin typeface="Times New Roman" pitchFamily="18" charset="0"/>
                <a:cs typeface="Times New Roman" pitchFamily="18" charset="0"/>
              </a:rPr>
              <a:t>aygıt üreticileri </a:t>
            </a:r>
            <a:r>
              <a:rPr lang="tr-TR" sz="2000" dirty="0">
                <a:latin typeface="Times New Roman" pitchFamily="18" charset="0"/>
                <a:cs typeface="Times New Roman" pitchFamily="18" charset="0"/>
              </a:rPr>
              <a:t>firmalar </a:t>
            </a:r>
            <a:r>
              <a:rPr lang="tr-TR" sz="2000" dirty="0" err="1">
                <a:latin typeface="Times New Roman" pitchFamily="18" charset="0"/>
                <a:cs typeface="Times New Roman" pitchFamily="18" charset="0"/>
              </a:rPr>
              <a:t>Emerson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Freescale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Ember</a:t>
            </a:r>
            <a:r>
              <a:rPr lang="tr-TR" sz="2000" dirty="0">
                <a:latin typeface="Times New Roman" pitchFamily="18" charset="0"/>
                <a:cs typeface="Times New Roman" pitchFamily="18" charset="0"/>
              </a:rPr>
              <a:t> ve </a:t>
            </a:r>
            <a:r>
              <a:rPr lang="tr-TR" sz="2000" dirty="0" err="1" smtClean="0">
                <a:latin typeface="Times New Roman" pitchFamily="18" charset="0"/>
                <a:cs typeface="Times New Roman" pitchFamily="18" charset="0"/>
              </a:rPr>
              <a:t>Philips’dir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pic>
        <p:nvPicPr>
          <p:cNvPr id="8" name="Resim 7"/>
          <p:cNvPicPr/>
          <p:nvPr/>
        </p:nvPicPr>
        <p:blipFill>
          <a:blip r:embed="rId3">
            <a:extLst>
              <a:ext uri="{28A0092B-C50C-407E-A947-70E740481C1C}">
                <a14:useLocalDpi xmlns:a14="http://schemas.microsoft.com/office/drawing/2010/main" val="0"/>
              </a:ext>
            </a:extLst>
          </a:blip>
          <a:srcRect/>
          <a:stretch>
            <a:fillRect/>
          </a:stretch>
        </p:blipFill>
        <p:spPr bwMode="auto">
          <a:xfrm>
            <a:off x="1097681" y="2060848"/>
            <a:ext cx="6263769" cy="4098443"/>
          </a:xfrm>
          <a:prstGeom prst="rect">
            <a:avLst/>
          </a:prstGeom>
          <a:noFill/>
          <a:ln>
            <a:solidFill>
              <a:schemeClr val="tx1"/>
            </a:solidFill>
          </a:ln>
        </p:spPr>
      </p:pic>
    </p:spTree>
    <p:extLst>
      <p:ext uri="{BB962C8B-B14F-4D97-AF65-F5344CB8AC3E}">
        <p14:creationId xmlns:p14="http://schemas.microsoft.com/office/powerpoint/2010/main" val="3510227306"/>
      </p:ext>
    </p:extLst>
  </p:cSld>
  <p:clrMapOvr>
    <a:masterClrMapping/>
  </p:clrMapOvr>
  <mc:AlternateContent xmlns:mc="http://schemas.openxmlformats.org/markup-compatibility/2006" xmlns:p14="http://schemas.microsoft.com/office/powerpoint/2010/main">
    <mc:Choice Requires="p14">
      <p:transition spd="slow" p14:dur="2000" advTm="34"/>
    </mc:Choice>
    <mc:Fallback xmlns="">
      <p:transition spd="slow" advTm="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123110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2.1.3. </a:t>
            </a:r>
            <a:r>
              <a:rPr lang="tr-TR" sz="2400" b="1" dirty="0" err="1" smtClean="0">
                <a:latin typeface="Times New Roman" pitchFamily="18" charset="0"/>
                <a:cs typeface="Times New Roman" pitchFamily="18" charset="0"/>
              </a:rPr>
              <a:t>ZigBee</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Tabloda </a:t>
            </a:r>
            <a:r>
              <a:rPr lang="tr-TR" sz="2000" dirty="0">
                <a:latin typeface="Times New Roman" pitchFamily="18" charset="0"/>
                <a:cs typeface="Times New Roman" pitchFamily="18" charset="0"/>
              </a:rPr>
              <a:t>fiziksel bileşenler gösterilmiştir</a:t>
            </a:r>
            <a:r>
              <a:rPr lang="tr-TR" sz="2000" dirty="0" smtClean="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endParaRPr lang="tr-TR" sz="2000" dirty="0">
              <a:latin typeface="Times New Roman" pitchFamily="18" charset="0"/>
              <a:cs typeface="Times New Roman"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40159349"/>
              </p:ext>
            </p:extLst>
          </p:nvPr>
        </p:nvGraphicFramePr>
        <p:xfrm>
          <a:off x="422242" y="2420888"/>
          <a:ext cx="8352948" cy="3427507"/>
        </p:xfrm>
        <a:graphic>
          <a:graphicData uri="http://schemas.openxmlformats.org/drawingml/2006/table">
            <a:tbl>
              <a:tblPr firstRow="1" firstCol="1" bandRow="1">
                <a:tableStyleId>{5C22544A-7EE6-4342-B048-85BDC9FD1C3A}</a:tableStyleId>
              </a:tblPr>
              <a:tblGrid>
                <a:gridCol w="2021523"/>
                <a:gridCol w="2213610"/>
                <a:gridCol w="4117815"/>
              </a:tblGrid>
              <a:tr h="482097">
                <a:tc>
                  <a:txBody>
                    <a:bodyPr/>
                    <a:lstStyle/>
                    <a:p>
                      <a:pPr algn="just">
                        <a:lnSpc>
                          <a:spcPct val="115000"/>
                        </a:lnSpc>
                        <a:spcAft>
                          <a:spcPts val="0"/>
                        </a:spcAft>
                      </a:pPr>
                      <a:r>
                        <a:rPr lang="tr-TR" sz="1800" dirty="0">
                          <a:solidFill>
                            <a:schemeClr val="tx1"/>
                          </a:solidFill>
                          <a:effectLst/>
                          <a:latin typeface="Times New Roman" pitchFamily="18" charset="0"/>
                          <a:cs typeface="Times New Roman" pitchFamily="18" charset="0"/>
                        </a:rPr>
                        <a:t>Fiziksel Bileşen</a:t>
                      </a:r>
                      <a:endParaRPr lang="tr-TR" sz="18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800" dirty="0" smtClean="0">
                          <a:solidFill>
                            <a:schemeClr val="tx1"/>
                          </a:solidFill>
                          <a:effectLst/>
                          <a:latin typeface="Times New Roman" pitchFamily="18" charset="0"/>
                          <a:cs typeface="Times New Roman" pitchFamily="18" charset="0"/>
                        </a:rPr>
                        <a:t>Mümkün Mantıksal </a:t>
                      </a:r>
                      <a:endParaRPr lang="tr-TR" sz="1800" dirty="0" smtClean="0">
                        <a:solidFill>
                          <a:schemeClr val="tx1"/>
                        </a:solidFill>
                        <a:effectLst/>
                        <a:latin typeface="Times New Roman" pitchFamily="18" charset="0"/>
                        <a:cs typeface="Times New Roman" pitchFamily="18" charset="0"/>
                      </a:endParaRPr>
                    </a:p>
                    <a:p>
                      <a:pPr algn="l">
                        <a:lnSpc>
                          <a:spcPct val="115000"/>
                        </a:lnSpc>
                        <a:spcAft>
                          <a:spcPts val="0"/>
                        </a:spcAft>
                      </a:pPr>
                      <a:r>
                        <a:rPr lang="tr-TR" sz="1800" dirty="0" smtClean="0">
                          <a:solidFill>
                            <a:schemeClr val="tx1"/>
                          </a:solidFill>
                          <a:effectLst/>
                          <a:latin typeface="Times New Roman" pitchFamily="18" charset="0"/>
                          <a:cs typeface="Times New Roman" pitchFamily="18" charset="0"/>
                        </a:rPr>
                        <a:t>Rolü</a:t>
                      </a:r>
                      <a:endParaRPr lang="tr-TR" sz="18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800" dirty="0">
                          <a:solidFill>
                            <a:schemeClr val="tx1"/>
                          </a:solidFill>
                          <a:effectLst/>
                          <a:latin typeface="Times New Roman" pitchFamily="18" charset="0"/>
                          <a:cs typeface="Times New Roman" pitchFamily="18" charset="0"/>
                        </a:rPr>
                        <a:t>Özellikleri</a:t>
                      </a:r>
                      <a:endParaRPr lang="tr-TR" sz="1800" dirty="0">
                        <a:solidFill>
                          <a:schemeClr val="tx1"/>
                        </a:solidFill>
                        <a:effectLst/>
                        <a:latin typeface="Times New Roman" pitchFamily="18" charset="0"/>
                        <a:ea typeface="Calibri"/>
                        <a:cs typeface="Times New Roman" pitchFamily="18" charset="0"/>
                      </a:endParaRPr>
                    </a:p>
                  </a:txBody>
                  <a:tcPr marL="68580" marR="68580" marT="0" marB="0" anchor="ctr"/>
                </a:tc>
              </a:tr>
              <a:tr h="1201815">
                <a:tc>
                  <a:txBody>
                    <a:bodyPr/>
                    <a:lstStyle/>
                    <a:p>
                      <a:pPr algn="just">
                        <a:lnSpc>
                          <a:spcPct val="115000"/>
                        </a:lnSpc>
                        <a:spcAft>
                          <a:spcPts val="0"/>
                        </a:spcAft>
                      </a:pPr>
                      <a:r>
                        <a:rPr lang="tr-TR" sz="1600" dirty="0">
                          <a:solidFill>
                            <a:schemeClr val="tx1"/>
                          </a:solidFill>
                          <a:effectLst/>
                          <a:latin typeface="Times New Roman" pitchFamily="18" charset="0"/>
                          <a:cs typeface="Times New Roman" pitchFamily="18" charset="0"/>
                        </a:rPr>
                        <a:t>Azaltılmış fonksiyon </a:t>
                      </a:r>
                    </a:p>
                    <a:p>
                      <a:pPr algn="just">
                        <a:lnSpc>
                          <a:spcPct val="115000"/>
                        </a:lnSpc>
                        <a:spcAft>
                          <a:spcPts val="0"/>
                        </a:spcAft>
                      </a:pPr>
                      <a:r>
                        <a:rPr lang="tr-TR" sz="1600" dirty="0">
                          <a:solidFill>
                            <a:schemeClr val="tx1"/>
                          </a:solidFill>
                          <a:effectLst/>
                          <a:latin typeface="Times New Roman" pitchFamily="18" charset="0"/>
                          <a:cs typeface="Times New Roman" pitchFamily="18" charset="0"/>
                        </a:rPr>
                        <a:t>Aygıt RFD</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600" dirty="0" err="1" smtClean="0">
                          <a:effectLst/>
                          <a:latin typeface="Times New Roman" pitchFamily="18" charset="0"/>
                          <a:cs typeface="Times New Roman" pitchFamily="18" charset="0"/>
                        </a:rPr>
                        <a:t>ZigBee</a:t>
                      </a:r>
                      <a:r>
                        <a:rPr lang="tr-TR" sz="1600" dirty="0" smtClean="0">
                          <a:effectLst/>
                          <a:latin typeface="Times New Roman" pitchFamily="18" charset="0"/>
                          <a:cs typeface="Times New Roman" pitchFamily="18" charset="0"/>
                        </a:rPr>
                        <a:t> son cihaz</a:t>
                      </a:r>
                      <a:endParaRPr lang="tr-TR" sz="16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600" dirty="0">
                          <a:effectLst/>
                          <a:latin typeface="Times New Roman" pitchFamily="18" charset="0"/>
                          <a:cs typeface="Times New Roman" pitchFamily="18" charset="0"/>
                        </a:rPr>
                        <a:t>Çoğunlukla veri gönderme alma için kullanılır; kullanılabilen şebek arar; ağ koordinatöründen veri talep eder.</a:t>
                      </a:r>
                    </a:p>
                    <a:p>
                      <a:pPr algn="just">
                        <a:lnSpc>
                          <a:spcPct val="115000"/>
                        </a:lnSpc>
                        <a:spcAft>
                          <a:spcPts val="0"/>
                        </a:spcAft>
                      </a:pPr>
                      <a:r>
                        <a:rPr lang="tr-TR" sz="1600" dirty="0">
                          <a:effectLst/>
                          <a:latin typeface="Times New Roman" pitchFamily="18" charset="0"/>
                          <a:cs typeface="Times New Roman" pitchFamily="18" charset="0"/>
                        </a:rPr>
                        <a:t>Bir </a:t>
                      </a:r>
                      <a:r>
                        <a:rPr lang="tr-TR" sz="1600" dirty="0" err="1">
                          <a:effectLst/>
                          <a:latin typeface="Times New Roman" pitchFamily="18" charset="0"/>
                          <a:cs typeface="Times New Roman" pitchFamily="18" charset="0"/>
                        </a:rPr>
                        <a:t>ZigBee</a:t>
                      </a:r>
                      <a:r>
                        <a:rPr lang="tr-TR" sz="1600" dirty="0">
                          <a:effectLst/>
                          <a:latin typeface="Times New Roman" pitchFamily="18" charset="0"/>
                          <a:cs typeface="Times New Roman" pitchFamily="18" charset="0"/>
                        </a:rPr>
                        <a:t> koordinatör olamaz. Diğer </a:t>
                      </a:r>
                      <a:r>
                        <a:rPr lang="tr-TR" sz="1600" dirty="0" err="1">
                          <a:effectLst/>
                          <a:latin typeface="Times New Roman" pitchFamily="18" charset="0"/>
                          <a:cs typeface="Times New Roman" pitchFamily="18" charset="0"/>
                        </a:rPr>
                        <a:t>RFD’ler</a:t>
                      </a:r>
                      <a:r>
                        <a:rPr lang="tr-TR" sz="1600" dirty="0">
                          <a:effectLst/>
                          <a:latin typeface="Times New Roman" pitchFamily="18" charset="0"/>
                          <a:cs typeface="Times New Roman" pitchFamily="18" charset="0"/>
                        </a:rPr>
                        <a:t> doğrudan </a:t>
                      </a:r>
                      <a:r>
                        <a:rPr lang="tr-TR" sz="1600" dirty="0" err="1">
                          <a:effectLst/>
                          <a:latin typeface="Times New Roman" pitchFamily="18" charset="0"/>
                          <a:cs typeface="Times New Roman" pitchFamily="18" charset="0"/>
                        </a:rPr>
                        <a:t>iletişimli</a:t>
                      </a:r>
                      <a:r>
                        <a:rPr lang="tr-TR" sz="1600" dirty="0">
                          <a:effectLst/>
                          <a:latin typeface="Times New Roman" pitchFamily="18" charset="0"/>
                          <a:cs typeface="Times New Roman" pitchFamily="18" charset="0"/>
                        </a:rPr>
                        <a:t> değildirler.</a:t>
                      </a:r>
                    </a:p>
                    <a:p>
                      <a:pPr algn="just">
                        <a:lnSpc>
                          <a:spcPct val="115000"/>
                        </a:lnSpc>
                        <a:spcAft>
                          <a:spcPts val="0"/>
                        </a:spcAft>
                      </a:pPr>
                      <a:r>
                        <a:rPr lang="tr-TR" sz="1600" dirty="0">
                          <a:effectLst/>
                          <a:latin typeface="Times New Roman" pitchFamily="18" charset="0"/>
                          <a:cs typeface="Times New Roman" pitchFamily="18" charset="0"/>
                        </a:rPr>
                        <a:t>Minimum donanım kullanır (Bellek gibi)</a:t>
                      </a:r>
                    </a:p>
                    <a:p>
                      <a:pPr algn="just">
                        <a:lnSpc>
                          <a:spcPct val="115000"/>
                        </a:lnSpc>
                        <a:spcAft>
                          <a:spcPts val="0"/>
                        </a:spcAft>
                      </a:pPr>
                      <a:r>
                        <a:rPr lang="tr-TR" sz="1600" dirty="0">
                          <a:effectLst/>
                          <a:latin typeface="Times New Roman" pitchFamily="18" charset="0"/>
                          <a:cs typeface="Times New Roman" pitchFamily="18" charset="0"/>
                        </a:rPr>
                        <a:t>Genellikle pil kullanılır.</a:t>
                      </a:r>
                      <a:endParaRPr lang="tr-TR" sz="1600" dirty="0">
                        <a:effectLst/>
                        <a:latin typeface="Times New Roman" pitchFamily="18" charset="0"/>
                        <a:ea typeface="Calibri"/>
                        <a:cs typeface="Times New Roman" pitchFamily="18" charset="0"/>
                      </a:endParaRPr>
                    </a:p>
                  </a:txBody>
                  <a:tcPr marL="68580" marR="68580" marT="0" marB="0"/>
                </a:tc>
              </a:tr>
              <a:tr h="578516">
                <a:tc rowSpan="2">
                  <a:txBody>
                    <a:bodyPr/>
                    <a:lstStyle/>
                    <a:p>
                      <a:pPr algn="just">
                        <a:lnSpc>
                          <a:spcPct val="115000"/>
                        </a:lnSpc>
                        <a:spcAft>
                          <a:spcPts val="0"/>
                        </a:spcAft>
                      </a:pPr>
                      <a:r>
                        <a:rPr lang="tr-TR" sz="1600" dirty="0">
                          <a:solidFill>
                            <a:schemeClr val="tx1"/>
                          </a:solidFill>
                          <a:effectLst/>
                          <a:latin typeface="Times New Roman" pitchFamily="18" charset="0"/>
                          <a:cs typeface="Times New Roman" pitchFamily="18" charset="0"/>
                        </a:rPr>
                        <a:t>Tam Fonksiyon </a:t>
                      </a:r>
                    </a:p>
                    <a:p>
                      <a:pPr algn="just">
                        <a:lnSpc>
                          <a:spcPct val="115000"/>
                        </a:lnSpc>
                        <a:spcAft>
                          <a:spcPts val="0"/>
                        </a:spcAft>
                      </a:pPr>
                      <a:r>
                        <a:rPr lang="tr-TR" sz="1600" dirty="0">
                          <a:solidFill>
                            <a:schemeClr val="tx1"/>
                          </a:solidFill>
                          <a:effectLst/>
                          <a:latin typeface="Times New Roman" pitchFamily="18" charset="0"/>
                          <a:cs typeface="Times New Roman" pitchFamily="18" charset="0"/>
                        </a:rPr>
                        <a:t>Cihazı </a:t>
                      </a:r>
                      <a:r>
                        <a:rPr lang="tr-TR" sz="1600" dirty="0" smtClean="0">
                          <a:solidFill>
                            <a:schemeClr val="tx1"/>
                          </a:solidFill>
                          <a:effectLst/>
                          <a:latin typeface="Times New Roman" pitchFamily="18" charset="0"/>
                          <a:cs typeface="Times New Roman" pitchFamily="18" charset="0"/>
                        </a:rPr>
                        <a:t>FFD</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600" smtClean="0">
                          <a:effectLst/>
                          <a:latin typeface="Times New Roman" pitchFamily="18" charset="0"/>
                          <a:cs typeface="Times New Roman" pitchFamily="18" charset="0"/>
                        </a:rPr>
                        <a:t>ZigBee son cihaz</a:t>
                      </a:r>
                    </a:p>
                    <a:p>
                      <a:pPr algn="just">
                        <a:lnSpc>
                          <a:spcPct val="115000"/>
                        </a:lnSpc>
                        <a:spcAft>
                          <a:spcPts val="0"/>
                        </a:spcAft>
                      </a:pPr>
                      <a:r>
                        <a:rPr lang="tr-TR" sz="1600" smtClean="0">
                          <a:effectLst/>
                          <a:latin typeface="Times New Roman" pitchFamily="18" charset="0"/>
                          <a:cs typeface="Times New Roman" pitchFamily="18" charset="0"/>
                        </a:rPr>
                        <a:t>ZigBee koordinatör</a:t>
                      </a:r>
                      <a:endParaRPr lang="tr-TR" sz="16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600" dirty="0">
                          <a:effectLst/>
                          <a:latin typeface="Times New Roman" pitchFamily="18" charset="0"/>
                          <a:cs typeface="Times New Roman" pitchFamily="18" charset="0"/>
                        </a:rPr>
                        <a:t>Bir yönlendirici olarak; koordinatör olarak veya başka bir RFD olarak işlev yapabilir.</a:t>
                      </a:r>
                      <a:endParaRPr lang="tr-TR" sz="1600" dirty="0">
                        <a:effectLst/>
                        <a:latin typeface="Times New Roman" pitchFamily="18" charset="0"/>
                        <a:ea typeface="Calibri"/>
                        <a:cs typeface="Times New Roman" pitchFamily="18" charset="0"/>
                      </a:endParaRPr>
                    </a:p>
                  </a:txBody>
                  <a:tcPr marL="68580" marR="68580" marT="0" marB="0"/>
                </a:tc>
              </a:tr>
              <a:tr h="271966">
                <a:tc vMerge="1">
                  <a:txBody>
                    <a:bodyPr/>
                    <a:lstStyle/>
                    <a:p>
                      <a:pPr algn="just">
                        <a:lnSpc>
                          <a:spcPct val="115000"/>
                        </a:lnSpc>
                        <a:spcAft>
                          <a:spcPts val="0"/>
                        </a:spcAft>
                      </a:pPr>
                      <a:endParaRPr lang="tr-TR" sz="12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dirty="0" err="1" smtClean="0">
                          <a:effectLst/>
                          <a:latin typeface="Times New Roman" pitchFamily="18" charset="0"/>
                          <a:cs typeface="Times New Roman" pitchFamily="18" charset="0"/>
                        </a:rPr>
                        <a:t>ZigBee</a:t>
                      </a:r>
                      <a:r>
                        <a:rPr lang="tr-TR" sz="1600" dirty="0" smtClean="0">
                          <a:effectLst/>
                          <a:latin typeface="Times New Roman" pitchFamily="18" charset="0"/>
                          <a:cs typeface="Times New Roman" pitchFamily="18" charset="0"/>
                        </a:rPr>
                        <a:t> yönlendirici</a:t>
                      </a:r>
                      <a:endParaRPr lang="tr-TR" sz="1600" dirty="0">
                        <a:effectLst/>
                        <a:latin typeface="Times New Roman" pitchFamily="18" charset="0"/>
                        <a:ea typeface="Calibri"/>
                        <a:cs typeface="Times New Roman" pitchFamily="18" charset="0"/>
                      </a:endParaRPr>
                    </a:p>
                  </a:txBody>
                  <a:tcPr marL="68580" marR="68580" marT="0" marB="0" anchor="ctr"/>
                </a:tc>
                <a:tc>
                  <a:txBody>
                    <a:bodyPr/>
                    <a:lstStyle/>
                    <a:p>
                      <a:pPr algn="just">
                        <a:lnSpc>
                          <a:spcPct val="115000"/>
                        </a:lnSpc>
                        <a:spcAft>
                          <a:spcPts val="0"/>
                        </a:spcAft>
                      </a:pPr>
                      <a:r>
                        <a:rPr lang="tr-TR" sz="1600" dirty="0">
                          <a:effectLst/>
                          <a:latin typeface="Times New Roman" pitchFamily="18" charset="0"/>
                          <a:cs typeface="Times New Roman" pitchFamily="18" charset="0"/>
                        </a:rPr>
                        <a:t>Pil gücü veya cihaz doğrudan güce sahip olabilir</a:t>
                      </a:r>
                      <a:endParaRPr lang="tr-TR" sz="16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849332929"/>
      </p:ext>
    </p:extLst>
  </p:cSld>
  <p:clrMapOvr>
    <a:masterClrMapping/>
  </p:clrMapOvr>
  <mc:AlternateContent xmlns:mc="http://schemas.openxmlformats.org/markup-compatibility/2006" xmlns:p14="http://schemas.microsoft.com/office/powerpoint/2010/main">
    <mc:Choice Requires="p14">
      <p:transition spd="slow" p14:dur="2000" advTm="44"/>
    </mc:Choice>
    <mc:Fallback xmlns="">
      <p:transition spd="slow" advTm="4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Yerel Alan Ağları - WLAN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412776"/>
            <a:ext cx="8928992" cy="5555367"/>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Yerel </a:t>
            </a:r>
            <a:r>
              <a:rPr lang="tr-TR" sz="2000" dirty="0">
                <a:latin typeface="Times New Roman" pitchFamily="18" charset="0"/>
                <a:cs typeface="Times New Roman" pitchFamily="18" charset="0"/>
              </a:rPr>
              <a:t>alan ağları (</a:t>
            </a:r>
            <a:r>
              <a:rPr lang="tr-TR" sz="2000" dirty="0" err="1">
                <a:latin typeface="Times New Roman" pitchFamily="18" charset="0"/>
                <a:cs typeface="Times New Roman" pitchFamily="18" charset="0"/>
              </a:rPr>
              <a:t>Local</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Area</a:t>
            </a:r>
            <a:r>
              <a:rPr lang="tr-TR" sz="2000" dirty="0">
                <a:latin typeface="Times New Roman" pitchFamily="18" charset="0"/>
                <a:cs typeface="Times New Roman" pitchFamily="18" charset="0"/>
              </a:rPr>
              <a:t> Networks, </a:t>
            </a:r>
            <a:r>
              <a:rPr lang="tr-TR" sz="2000" dirty="0" smtClean="0">
                <a:latin typeface="Times New Roman" pitchFamily="18" charset="0"/>
                <a:cs typeface="Times New Roman" pitchFamily="18" charset="0"/>
              </a:rPr>
              <a:t>LAN) </a:t>
            </a:r>
            <a:r>
              <a:rPr lang="tr-TR" sz="2000" b="1" dirty="0" smtClean="0">
                <a:latin typeface="Times New Roman" pitchFamily="18" charset="0"/>
                <a:cs typeface="Times New Roman" pitchFamily="18" charset="0"/>
              </a:rPr>
              <a:t>bina</a:t>
            </a:r>
            <a:r>
              <a:rPr lang="tr-TR" sz="2000" b="1" dirty="0">
                <a:latin typeface="Times New Roman" pitchFamily="18" charset="0"/>
                <a:cs typeface="Times New Roman" pitchFamily="18" charset="0"/>
              </a:rPr>
              <a:t>, okul, hastane, kampus gibi sınırlı </a:t>
            </a:r>
            <a:r>
              <a:rPr lang="tr-TR" sz="2000" b="1" dirty="0" smtClean="0">
                <a:latin typeface="Times New Roman" pitchFamily="18" charset="0"/>
                <a:cs typeface="Times New Roman" pitchFamily="18" charset="0"/>
              </a:rPr>
              <a:t>coğrafi </a:t>
            </a:r>
            <a:r>
              <a:rPr lang="tr-TR" sz="2000" b="1" dirty="0">
                <a:latin typeface="Times New Roman" pitchFamily="18" charset="0"/>
                <a:cs typeface="Times New Roman" pitchFamily="18" charset="0"/>
              </a:rPr>
              <a:t>alanda kurulan ve çok sayıda kişisel bilgisayar</a:t>
            </a:r>
            <a:r>
              <a:rPr lang="tr-TR" sz="2000" dirty="0">
                <a:latin typeface="Times New Roman" pitchFamily="18" charset="0"/>
                <a:cs typeface="Times New Roman" pitchFamily="18" charset="0"/>
              </a:rPr>
              <a:t>ın yer aldığı ağlardır.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err="1" smtClean="0">
                <a:latin typeface="Times New Roman" pitchFamily="18" charset="0"/>
                <a:cs typeface="Times New Roman" pitchFamily="18" charset="0"/>
              </a:rPr>
              <a:t>LAN’larda</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bilgisayarlar ve ağ içerisindeki diğer cihazlar arasında iletişimi sağlamak üzere </a:t>
            </a:r>
            <a:r>
              <a:rPr lang="tr-TR" sz="2000" dirty="0" smtClean="0">
                <a:latin typeface="Times New Roman" pitchFamily="18" charset="0"/>
                <a:cs typeface="Times New Roman" pitchFamily="18" charset="0"/>
              </a:rPr>
              <a:t>RF </a:t>
            </a:r>
            <a:r>
              <a:rPr lang="tr-TR" sz="2000" dirty="0">
                <a:latin typeface="Times New Roman" pitchFamily="18" charset="0"/>
                <a:cs typeface="Times New Roman" pitchFamily="18" charset="0"/>
              </a:rPr>
              <a:t>veya kızılötesi teknolojisi kullanılması durumunda, </a:t>
            </a:r>
            <a:r>
              <a:rPr lang="tr-TR" sz="2000" b="1" u="sng" dirty="0">
                <a:latin typeface="Times New Roman" pitchFamily="18" charset="0"/>
                <a:cs typeface="Times New Roman" pitchFamily="18" charset="0"/>
              </a:rPr>
              <a:t>Kablosuz Yerel Alan Ağları</a:t>
            </a:r>
            <a:r>
              <a:rPr lang="tr-TR" sz="2000" dirty="0">
                <a:latin typeface="Times New Roman" pitchFamily="18" charset="0"/>
                <a:cs typeface="Times New Roman" pitchFamily="18" charset="0"/>
              </a:rPr>
              <a:t> (Wireless </a:t>
            </a:r>
            <a:r>
              <a:rPr lang="tr-TR" sz="2000" dirty="0" err="1">
                <a:latin typeface="Times New Roman" pitchFamily="18" charset="0"/>
                <a:cs typeface="Times New Roman" pitchFamily="18" charset="0"/>
              </a:rPr>
              <a:t>Local</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Area</a:t>
            </a:r>
            <a:r>
              <a:rPr lang="tr-TR" sz="2000" dirty="0">
                <a:latin typeface="Times New Roman" pitchFamily="18" charset="0"/>
                <a:cs typeface="Times New Roman" pitchFamily="18" charset="0"/>
              </a:rPr>
              <a:t> Networks, </a:t>
            </a:r>
            <a:r>
              <a:rPr lang="tr-TR" sz="2000" b="1" dirty="0">
                <a:latin typeface="Times New Roman" pitchFamily="18" charset="0"/>
                <a:cs typeface="Times New Roman" pitchFamily="18" charset="0"/>
              </a:rPr>
              <a:t>WLAN</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denir.</a:t>
            </a: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Kullanıcılara </a:t>
            </a:r>
            <a:r>
              <a:rPr lang="tr-TR" sz="2000" b="1" dirty="0" smtClean="0">
                <a:latin typeface="Times New Roman" pitchFamily="18" charset="0"/>
                <a:cs typeface="Times New Roman" pitchFamily="18" charset="0"/>
              </a:rPr>
              <a:t>kablosuz </a:t>
            </a:r>
            <a:r>
              <a:rPr lang="tr-TR" sz="2000" b="1" dirty="0">
                <a:latin typeface="Times New Roman" pitchFamily="18" charset="0"/>
                <a:cs typeface="Times New Roman" pitchFamily="18" charset="0"/>
              </a:rPr>
              <a:t>geniş bant internet erişimi, sunucu üzerindeki </a:t>
            </a:r>
            <a:r>
              <a:rPr lang="tr-TR" sz="2000" b="1" dirty="0" smtClean="0">
                <a:latin typeface="Times New Roman" pitchFamily="18" charset="0"/>
                <a:cs typeface="Times New Roman" pitchFamily="18" charset="0"/>
              </a:rPr>
              <a:t>uygulamalara </a:t>
            </a:r>
            <a:r>
              <a:rPr lang="tr-TR" sz="2000" b="1" dirty="0">
                <a:latin typeface="Times New Roman" pitchFamily="18" charset="0"/>
                <a:cs typeface="Times New Roman" pitchFamily="18" charset="0"/>
              </a:rPr>
              <a:t>ulaşım, aynı ağa bağlı kullanıcılar arasında </a:t>
            </a:r>
            <a:r>
              <a:rPr lang="tr-TR" sz="2000" b="1" dirty="0" smtClean="0">
                <a:latin typeface="Times New Roman" pitchFamily="18" charset="0"/>
                <a:cs typeface="Times New Roman" pitchFamily="18" charset="0"/>
              </a:rPr>
              <a:t>e-posta </a:t>
            </a:r>
            <a:r>
              <a:rPr lang="tr-TR" sz="2000" b="1" dirty="0">
                <a:latin typeface="Times New Roman" pitchFamily="18" charset="0"/>
                <a:cs typeface="Times New Roman" pitchFamily="18" charset="0"/>
              </a:rPr>
              <a:t>hizmeti ve dosya paylaşımı</a:t>
            </a:r>
            <a:r>
              <a:rPr lang="tr-TR" sz="2000" dirty="0">
                <a:latin typeface="Times New Roman" pitchFamily="18" charset="0"/>
                <a:cs typeface="Times New Roman" pitchFamily="18" charset="0"/>
              </a:rPr>
              <a:t> gibi çeşitli imkanlar sağlamaktadır.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Kablosuz bir </a:t>
            </a:r>
            <a:r>
              <a:rPr lang="tr-TR" sz="2000" dirty="0">
                <a:latin typeface="Times New Roman" pitchFamily="18" charset="0"/>
                <a:cs typeface="Times New Roman" pitchFamily="18" charset="0"/>
              </a:rPr>
              <a:t>sistem olması nedeniyle </a:t>
            </a:r>
            <a:r>
              <a:rPr lang="tr-TR" sz="2000" b="1" dirty="0">
                <a:latin typeface="Times New Roman" pitchFamily="18" charset="0"/>
                <a:cs typeface="Times New Roman" pitchFamily="18" charset="0"/>
              </a:rPr>
              <a:t>cadde, sokak, park, bahçe ve benzeri açık alanlarda </a:t>
            </a:r>
            <a:r>
              <a:rPr lang="tr-TR" sz="2000" dirty="0">
                <a:latin typeface="Times New Roman" pitchFamily="18" charset="0"/>
                <a:cs typeface="Times New Roman" pitchFamily="18" charset="0"/>
              </a:rPr>
              <a:t>WLAN sistemleri başarılı bir şekilde kullanılmaktadır.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Yerel kullanım </a:t>
            </a:r>
            <a:r>
              <a:rPr lang="tr-TR" sz="2000" dirty="0">
                <a:latin typeface="Times New Roman" pitchFamily="18" charset="0"/>
                <a:cs typeface="Times New Roman" pitchFamily="18" charset="0"/>
              </a:rPr>
              <a:t>amacıyla </a:t>
            </a:r>
            <a:r>
              <a:rPr lang="tr-TR" sz="2000" dirty="0" smtClean="0">
                <a:latin typeface="Times New Roman" pitchFamily="18" charset="0"/>
                <a:cs typeface="Times New Roman" pitchFamily="18" charset="0"/>
              </a:rPr>
              <a:t>geliştirilmiştir </a:t>
            </a:r>
            <a:r>
              <a:rPr lang="tr-TR" sz="2000" dirty="0" smtClean="0">
                <a:latin typeface="Times New Roman" pitchFamily="18" charset="0"/>
                <a:cs typeface="Times New Roman" pitchFamily="18" charset="0"/>
              </a:rPr>
              <a:t>ve </a:t>
            </a:r>
            <a:r>
              <a:rPr lang="tr-TR" sz="2000" dirty="0" smtClean="0">
                <a:latin typeface="Times New Roman" pitchFamily="18" charset="0"/>
                <a:cs typeface="Times New Roman" pitchFamily="18" charset="0"/>
              </a:rPr>
              <a:t>mesafe </a:t>
            </a:r>
            <a:r>
              <a:rPr lang="tr-TR" sz="2000" b="1" dirty="0">
                <a:latin typeface="Times New Roman" pitchFamily="18" charset="0"/>
                <a:cs typeface="Times New Roman" pitchFamily="18" charset="0"/>
              </a:rPr>
              <a:t>25-100 </a:t>
            </a:r>
            <a:r>
              <a:rPr lang="tr-TR" sz="2000" b="1" dirty="0" smtClean="0">
                <a:latin typeface="Times New Roman" pitchFamily="18" charset="0"/>
                <a:cs typeface="Times New Roman" pitchFamily="18" charset="0"/>
              </a:rPr>
              <a:t>m </a:t>
            </a:r>
            <a:r>
              <a:rPr lang="tr-TR" sz="2000" dirty="0">
                <a:latin typeface="Times New Roman" pitchFamily="18" charset="0"/>
                <a:cs typeface="Times New Roman" pitchFamily="18" charset="0"/>
              </a:rPr>
              <a:t>civarındadır</a:t>
            </a:r>
            <a:r>
              <a:rPr lang="tr-TR" sz="2000" dirty="0" smtClean="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WLAN sistemleri standartlaşma ile birlikte yaygınlaşmıştır. </a:t>
            </a:r>
            <a:r>
              <a:rPr lang="tr-TR" sz="2000" dirty="0" smtClean="0">
                <a:latin typeface="Times New Roman" pitchFamily="18" charset="0"/>
                <a:cs typeface="Times New Roman" pitchFamily="18" charset="0"/>
              </a:rPr>
              <a:t>Belirli </a:t>
            </a:r>
            <a:r>
              <a:rPr lang="tr-TR" sz="2000" dirty="0" err="1" smtClean="0">
                <a:latin typeface="Times New Roman" pitchFamily="18" charset="0"/>
                <a:cs typeface="Times New Roman" pitchFamily="18" charset="0"/>
              </a:rPr>
              <a:t>standardların</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kabulü sonucunda </a:t>
            </a:r>
            <a:r>
              <a:rPr lang="tr-TR" sz="2000" b="1" dirty="0">
                <a:latin typeface="Times New Roman" pitchFamily="18" charset="0"/>
                <a:cs typeface="Times New Roman" pitchFamily="18" charset="0"/>
              </a:rPr>
              <a:t>ürün fiyatlarında önemli ölçüde </a:t>
            </a:r>
            <a:r>
              <a:rPr lang="tr-TR" sz="2000" b="1" dirty="0" smtClean="0">
                <a:latin typeface="Times New Roman" pitchFamily="18" charset="0"/>
                <a:cs typeface="Times New Roman" pitchFamily="18" charset="0"/>
              </a:rPr>
              <a:t>düşmüştür.</a:t>
            </a: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Dünyada yaygın olarak kullanılan </a:t>
            </a:r>
            <a:r>
              <a:rPr lang="tr-TR" sz="2000" b="1" dirty="0">
                <a:latin typeface="Times New Roman" pitchFamily="18" charset="0"/>
                <a:cs typeface="Times New Roman" pitchFamily="18" charset="0"/>
              </a:rPr>
              <a:t>2 tür </a:t>
            </a:r>
            <a:r>
              <a:rPr lang="tr-TR" sz="2000" dirty="0">
                <a:latin typeface="Times New Roman" pitchFamily="18" charset="0"/>
                <a:cs typeface="Times New Roman" pitchFamily="18" charset="0"/>
              </a:rPr>
              <a:t>WLAN teknolojisi mevcuttur. </a:t>
            </a:r>
            <a:r>
              <a:rPr lang="tr-TR" sz="2000" b="1" dirty="0" smtClean="0">
                <a:latin typeface="Times New Roman" pitchFamily="18" charset="0"/>
                <a:cs typeface="Times New Roman" pitchFamily="18" charset="0"/>
              </a:rPr>
              <a:t>Amerika</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tabanlı </a:t>
            </a:r>
            <a:r>
              <a:rPr lang="tr-TR" sz="2000" b="1" dirty="0">
                <a:latin typeface="Times New Roman" pitchFamily="18" charset="0"/>
                <a:cs typeface="Times New Roman" pitchFamily="18" charset="0"/>
              </a:rPr>
              <a:t>IEEE 802.11x </a:t>
            </a:r>
            <a:r>
              <a:rPr lang="tr-TR" sz="2000" dirty="0">
                <a:latin typeface="Times New Roman" pitchFamily="18" charset="0"/>
                <a:cs typeface="Times New Roman" pitchFamily="18" charset="0"/>
              </a:rPr>
              <a:t>ve </a:t>
            </a:r>
            <a:r>
              <a:rPr lang="tr-TR" sz="2000" b="1" dirty="0">
                <a:latin typeface="Times New Roman" pitchFamily="18" charset="0"/>
                <a:cs typeface="Times New Roman" pitchFamily="18" charset="0"/>
              </a:rPr>
              <a:t>Avrupa</a:t>
            </a:r>
            <a:r>
              <a:rPr lang="tr-TR" sz="2000" dirty="0">
                <a:latin typeface="Times New Roman" pitchFamily="18" charset="0"/>
                <a:cs typeface="Times New Roman" pitchFamily="18" charset="0"/>
              </a:rPr>
              <a:t> tabanlı </a:t>
            </a:r>
            <a:r>
              <a:rPr lang="tr-TR" sz="2000" b="1" dirty="0" err="1">
                <a:latin typeface="Times New Roman" pitchFamily="18" charset="0"/>
                <a:cs typeface="Times New Roman" pitchFamily="18" charset="0"/>
              </a:rPr>
              <a:t>HiperLAN</a:t>
            </a:r>
            <a:r>
              <a:rPr lang="tr-TR" sz="2000" dirty="0">
                <a:latin typeface="Times New Roman" pitchFamily="18" charset="0"/>
                <a:cs typeface="Times New Roman" pitchFamily="18" charset="0"/>
              </a:rPr>
              <a:t> sistemleridir. </a:t>
            </a:r>
          </a:p>
        </p:txBody>
      </p:sp>
    </p:spTree>
    <p:extLst>
      <p:ext uri="{BB962C8B-B14F-4D97-AF65-F5344CB8AC3E}">
        <p14:creationId xmlns:p14="http://schemas.microsoft.com/office/powerpoint/2010/main" val="2248388041"/>
      </p:ext>
    </p:extLst>
  </p:cSld>
  <p:clrMapOvr>
    <a:masterClrMapping/>
  </p:clrMapOvr>
  <mc:AlternateContent xmlns:mc="http://schemas.openxmlformats.org/markup-compatibility/2006" xmlns:p14="http://schemas.microsoft.com/office/powerpoint/2010/main">
    <mc:Choice Requires="p14">
      <p:transition spd="slow" p14:dur="2000" advTm="33"/>
    </mc:Choice>
    <mc:Fallback xmlns="">
      <p:transition spd="slow" advTm="3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3.1.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Yerel Alan Ağları - WLAN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412776"/>
            <a:ext cx="8928992" cy="530914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3.1.1. IEEE </a:t>
            </a:r>
            <a:r>
              <a:rPr lang="tr-TR" sz="2400" b="1" dirty="0">
                <a:latin typeface="Times New Roman" pitchFamily="18" charset="0"/>
                <a:cs typeface="Times New Roman" pitchFamily="18" charset="0"/>
              </a:rPr>
              <a:t>802.11x Standardı</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WLAN uygulamalarında </a:t>
            </a:r>
            <a:r>
              <a:rPr lang="tr-TR" sz="2000" b="1" dirty="0">
                <a:latin typeface="Times New Roman" pitchFamily="18" charset="0"/>
                <a:cs typeface="Times New Roman" pitchFamily="18" charset="0"/>
              </a:rPr>
              <a:t>en çok </a:t>
            </a:r>
            <a:r>
              <a:rPr lang="tr-TR" sz="2000" b="1" dirty="0" smtClean="0">
                <a:latin typeface="Times New Roman" pitchFamily="18" charset="0"/>
                <a:cs typeface="Times New Roman" pitchFamily="18" charset="0"/>
              </a:rPr>
              <a:t>kullanılan</a:t>
            </a:r>
            <a:r>
              <a:rPr lang="tr-TR" sz="2000" dirty="0" smtClean="0">
                <a:latin typeface="Times New Roman" pitchFamily="18" charset="0"/>
                <a:cs typeface="Times New Roman" pitchFamily="18" charset="0"/>
              </a:rPr>
              <a:t> IEEE </a:t>
            </a:r>
            <a:r>
              <a:rPr lang="tr-TR" sz="2000" dirty="0">
                <a:latin typeface="Times New Roman" pitchFamily="18" charset="0"/>
                <a:cs typeface="Times New Roman" pitchFamily="18" charset="0"/>
              </a:rPr>
              <a:t>tarafından yayınlan </a:t>
            </a:r>
            <a:r>
              <a:rPr lang="tr-TR" sz="2000" dirty="0" err="1" smtClean="0">
                <a:latin typeface="Times New Roman" pitchFamily="18" charset="0"/>
                <a:cs typeface="Times New Roman" pitchFamily="18" charset="0"/>
              </a:rPr>
              <a:t>standarddır</a:t>
            </a: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IEEE 802 LAN/MAN standart komitesi ilk olarak Haziran 1997’de IEEE 802.11 standardını yayımlamıştır .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temel standarda göre </a:t>
            </a:r>
            <a:r>
              <a:rPr lang="tr-TR" sz="2000" b="1" dirty="0">
                <a:latin typeface="Times New Roman" pitchFamily="18" charset="0"/>
                <a:cs typeface="Times New Roman" pitchFamily="18" charset="0"/>
              </a:rPr>
              <a:t>2.4 GHz</a:t>
            </a:r>
            <a:r>
              <a:rPr lang="tr-TR" sz="2000" dirty="0">
                <a:latin typeface="Times New Roman" pitchFamily="18" charset="0"/>
                <a:cs typeface="Times New Roman" pitchFamily="18" charset="0"/>
              </a:rPr>
              <a:t> frekans bandında </a:t>
            </a:r>
            <a:r>
              <a:rPr lang="tr-TR" sz="2000" b="1" dirty="0">
                <a:latin typeface="Times New Roman" pitchFamily="18" charset="0"/>
                <a:cs typeface="Times New Roman" pitchFamily="18" charset="0"/>
              </a:rPr>
              <a:t>FHSS</a:t>
            </a:r>
            <a:r>
              <a:rPr lang="tr-TR" sz="2000" dirty="0">
                <a:latin typeface="Times New Roman" pitchFamily="18" charset="0"/>
                <a:cs typeface="Times New Roman" pitchFamily="18" charset="0"/>
              </a:rPr>
              <a:t> veya </a:t>
            </a:r>
            <a:r>
              <a:rPr lang="tr-TR" sz="2000" b="1" dirty="0">
                <a:latin typeface="Times New Roman" pitchFamily="18" charset="0"/>
                <a:cs typeface="Times New Roman" pitchFamily="18" charset="0"/>
              </a:rPr>
              <a:t>DSSS</a:t>
            </a:r>
            <a:r>
              <a:rPr lang="tr-TR" sz="2000" dirty="0">
                <a:latin typeface="Times New Roman" pitchFamily="18" charset="0"/>
                <a:cs typeface="Times New Roman" pitchFamily="18" charset="0"/>
              </a:rPr>
              <a:t> teknikleri kullanılarak </a:t>
            </a:r>
            <a:r>
              <a:rPr lang="tr-TR" sz="2000" b="1" dirty="0">
                <a:latin typeface="Times New Roman" pitchFamily="18" charset="0"/>
                <a:cs typeface="Times New Roman" pitchFamily="18" charset="0"/>
              </a:rPr>
              <a:t>2 </a:t>
            </a:r>
            <a:r>
              <a:rPr lang="tr-TR" sz="2000" b="1" dirty="0" err="1">
                <a:latin typeface="Times New Roman" pitchFamily="18" charset="0"/>
                <a:cs typeface="Times New Roman" pitchFamily="18" charset="0"/>
              </a:rPr>
              <a:t>Mbps</a:t>
            </a:r>
            <a:r>
              <a:rPr lang="tr-TR" sz="2000" dirty="0" err="1">
                <a:latin typeface="Times New Roman" pitchFamily="18" charset="0"/>
                <a:cs typeface="Times New Roman" pitchFamily="18" charset="0"/>
              </a:rPr>
              <a:t>’e</a:t>
            </a:r>
            <a:r>
              <a:rPr lang="tr-TR" sz="2000" dirty="0">
                <a:latin typeface="Times New Roman" pitchFamily="18" charset="0"/>
                <a:cs typeface="Times New Roman" pitchFamily="18" charset="0"/>
              </a:rPr>
              <a:t> kadar data iletişimi </a:t>
            </a:r>
            <a:r>
              <a:rPr lang="tr-TR" sz="2000" dirty="0" smtClean="0">
                <a:latin typeface="Times New Roman" pitchFamily="18" charset="0"/>
                <a:cs typeface="Times New Roman" pitchFamily="18" charset="0"/>
              </a:rPr>
              <a:t>sağlanabilmektedir.</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Amacı mevcut </a:t>
            </a:r>
            <a:r>
              <a:rPr lang="tr-TR" sz="2000" b="1" dirty="0">
                <a:latin typeface="Times New Roman" pitchFamily="18" charset="0"/>
                <a:cs typeface="Times New Roman" pitchFamily="18" charset="0"/>
              </a:rPr>
              <a:t>kablolu </a:t>
            </a:r>
            <a:r>
              <a:rPr lang="tr-TR" sz="2000" b="1" dirty="0" err="1">
                <a:latin typeface="Times New Roman" pitchFamily="18" charset="0"/>
                <a:cs typeface="Times New Roman" pitchFamily="18" charset="0"/>
              </a:rPr>
              <a:t>LAN’ların</a:t>
            </a:r>
            <a:r>
              <a:rPr lang="tr-TR" sz="2000" b="1" dirty="0">
                <a:latin typeface="Times New Roman" pitchFamily="18" charset="0"/>
                <a:cs typeface="Times New Roman" pitchFamily="18" charset="0"/>
              </a:rPr>
              <a:t>, kablosuz olarak genişlemesine olanak tanımak ve sabit sistemlerle mobil sistemleri bir çatı altında toplamak</a:t>
            </a:r>
            <a:r>
              <a:rPr lang="tr-TR" sz="2000" dirty="0">
                <a:latin typeface="Times New Roman" pitchFamily="18" charset="0"/>
                <a:cs typeface="Times New Roman" pitchFamily="18" charset="0"/>
              </a:rPr>
              <a:t>tır.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Elde </a:t>
            </a:r>
            <a:r>
              <a:rPr lang="tr-TR" sz="2000" dirty="0">
                <a:latin typeface="Times New Roman" pitchFamily="18" charset="0"/>
                <a:cs typeface="Times New Roman" pitchFamily="18" charset="0"/>
              </a:rPr>
              <a:t>edilen başarı sonrasında IEEE tarafından WLAN uygulamaları için 802.11x adı altında </a:t>
            </a:r>
            <a:r>
              <a:rPr lang="tr-TR" sz="2000" b="1" dirty="0">
                <a:latin typeface="Times New Roman" pitchFamily="18" charset="0"/>
                <a:cs typeface="Times New Roman" pitchFamily="18" charset="0"/>
              </a:rPr>
              <a:t>bir dizi standart</a:t>
            </a:r>
            <a:r>
              <a:rPr lang="tr-TR" sz="2000" dirty="0">
                <a:latin typeface="Times New Roman" pitchFamily="18" charset="0"/>
                <a:cs typeface="Times New Roman" pitchFamily="18" charset="0"/>
              </a:rPr>
              <a:t> </a:t>
            </a:r>
            <a:r>
              <a:rPr lang="tr-TR" sz="2000" b="1" dirty="0" smtClean="0">
                <a:latin typeface="Times New Roman" pitchFamily="18" charset="0"/>
                <a:cs typeface="Times New Roman" pitchFamily="18" charset="0"/>
              </a:rPr>
              <a:t>yayımlanmıştır</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Bu </a:t>
            </a:r>
            <a:r>
              <a:rPr lang="tr-TR" sz="2000" dirty="0" err="1">
                <a:latin typeface="Times New Roman" pitchFamily="18" charset="0"/>
                <a:cs typeface="Times New Roman" pitchFamily="18" charset="0"/>
              </a:rPr>
              <a:t>standardları</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geliştirme ve yeni </a:t>
            </a:r>
            <a:r>
              <a:rPr lang="tr-TR" sz="2000" b="1" dirty="0" err="1">
                <a:latin typeface="Times New Roman" pitchFamily="18" charset="0"/>
                <a:cs typeface="Times New Roman" pitchFamily="18" charset="0"/>
              </a:rPr>
              <a:t>standardlar</a:t>
            </a:r>
            <a:r>
              <a:rPr lang="tr-TR" sz="2000" b="1" dirty="0">
                <a:latin typeface="Times New Roman" pitchFamily="18" charset="0"/>
                <a:cs typeface="Times New Roman" pitchFamily="18" charset="0"/>
              </a:rPr>
              <a:t> hazırlama çalışmaları</a:t>
            </a:r>
            <a:r>
              <a:rPr lang="tr-TR" sz="2000" dirty="0">
                <a:latin typeface="Times New Roman" pitchFamily="18" charset="0"/>
                <a:cs typeface="Times New Roman" pitchFamily="18" charset="0"/>
              </a:rPr>
              <a:t> devam etmektedir.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2.4 </a:t>
            </a:r>
            <a:r>
              <a:rPr lang="tr-TR" sz="2000" b="1" dirty="0">
                <a:latin typeface="Times New Roman" pitchFamily="18" charset="0"/>
                <a:cs typeface="Times New Roman" pitchFamily="18" charset="0"/>
              </a:rPr>
              <a:t>GHz </a:t>
            </a:r>
            <a:r>
              <a:rPr lang="tr-TR" sz="2000" dirty="0" smtClean="0">
                <a:latin typeface="Times New Roman" pitchFamily="18" charset="0"/>
                <a:cs typeface="Times New Roman" pitchFamily="18" charset="0"/>
              </a:rPr>
              <a:t>bandında ve </a:t>
            </a:r>
            <a:r>
              <a:rPr lang="tr-TR" sz="2000" b="1" dirty="0">
                <a:latin typeface="Times New Roman" pitchFamily="18" charset="0"/>
                <a:cs typeface="Times New Roman" pitchFamily="18" charset="0"/>
              </a:rPr>
              <a:t>11 </a:t>
            </a:r>
            <a:r>
              <a:rPr lang="tr-TR" sz="2000" b="1" dirty="0" err="1">
                <a:latin typeface="Times New Roman" pitchFamily="18" charset="0"/>
                <a:cs typeface="Times New Roman" pitchFamily="18" charset="0"/>
              </a:rPr>
              <a:t>Mbps</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veri iletişim hızına sahip olan </a:t>
            </a:r>
            <a:r>
              <a:rPr lang="tr-TR" sz="2000" b="1" dirty="0">
                <a:latin typeface="Times New Roman" pitchFamily="18" charset="0"/>
                <a:cs typeface="Times New Roman" pitchFamily="18" charset="0"/>
              </a:rPr>
              <a:t>IEEE 802.11b</a:t>
            </a:r>
            <a:r>
              <a:rPr lang="tr-TR" sz="2000" dirty="0">
                <a:latin typeface="Times New Roman" pitchFamily="18" charset="0"/>
                <a:cs typeface="Times New Roman" pitchFamily="18" charset="0"/>
              </a:rPr>
              <a:t> Türkiye dahil dünyanın bir çok yerinde </a:t>
            </a:r>
            <a:r>
              <a:rPr lang="tr-TR" sz="2000" b="1" dirty="0">
                <a:latin typeface="Times New Roman" pitchFamily="18" charset="0"/>
                <a:cs typeface="Times New Roman" pitchFamily="18" charset="0"/>
              </a:rPr>
              <a:t>yaygın olarak kullanılmakta</a:t>
            </a:r>
            <a:r>
              <a:rPr lang="tr-TR" sz="2000" dirty="0">
                <a:latin typeface="Times New Roman" pitchFamily="18" charset="0"/>
                <a:cs typeface="Times New Roman" pitchFamily="18" charset="0"/>
              </a:rPr>
              <a:t>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Bugünlerde </a:t>
            </a:r>
            <a:r>
              <a:rPr lang="tr-TR" sz="2000" dirty="0">
                <a:latin typeface="Times New Roman" pitchFamily="18" charset="0"/>
                <a:cs typeface="Times New Roman" pitchFamily="18" charset="0"/>
              </a:rPr>
              <a:t>yine aynı frekans bandında çalışan fakat veri iletişimini </a:t>
            </a:r>
            <a:r>
              <a:rPr lang="tr-TR" sz="2000" b="1" dirty="0">
                <a:latin typeface="Times New Roman" pitchFamily="18" charset="0"/>
                <a:cs typeface="Times New Roman" pitchFamily="18" charset="0"/>
              </a:rPr>
              <a:t>54 </a:t>
            </a:r>
            <a:r>
              <a:rPr lang="tr-TR" sz="2000" b="1" dirty="0" err="1">
                <a:latin typeface="Times New Roman" pitchFamily="18" charset="0"/>
                <a:cs typeface="Times New Roman" pitchFamily="18" charset="0"/>
              </a:rPr>
              <a:t>Mbps</a:t>
            </a:r>
            <a:r>
              <a:rPr lang="tr-TR" sz="2000" dirty="0" err="1">
                <a:latin typeface="Times New Roman" pitchFamily="18" charset="0"/>
                <a:cs typeface="Times New Roman" pitchFamily="18" charset="0"/>
              </a:rPr>
              <a:t>’e</a:t>
            </a:r>
            <a:r>
              <a:rPr lang="tr-TR" sz="2000" dirty="0">
                <a:latin typeface="Times New Roman" pitchFamily="18" charset="0"/>
                <a:cs typeface="Times New Roman" pitchFamily="18" charset="0"/>
              </a:rPr>
              <a:t> kadar çıkaran </a:t>
            </a:r>
            <a:r>
              <a:rPr lang="tr-TR" sz="2000" b="1" dirty="0">
                <a:latin typeface="Times New Roman" pitchFamily="18" charset="0"/>
                <a:cs typeface="Times New Roman" pitchFamily="18" charset="0"/>
              </a:rPr>
              <a:t>802.11g standardı cihazlar rağbet görmekte</a:t>
            </a:r>
            <a:r>
              <a:rPr lang="tr-TR" sz="2000" dirty="0">
                <a:latin typeface="Times New Roman" pitchFamily="18" charset="0"/>
                <a:cs typeface="Times New Roman" pitchFamily="18" charset="0"/>
              </a:rPr>
              <a:t>dir. </a:t>
            </a:r>
            <a:endParaRPr lang="tr-TR"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97323264"/>
      </p:ext>
    </p:extLst>
  </p:cSld>
  <p:clrMapOvr>
    <a:masterClrMapping/>
  </p:clrMapOvr>
  <mc:AlternateContent xmlns:mc="http://schemas.openxmlformats.org/markup-compatibility/2006" xmlns:p14="http://schemas.microsoft.com/office/powerpoint/2010/main">
    <mc:Choice Requires="p14">
      <p:transition spd="slow" p14:dur="2000" advTm="24"/>
    </mc:Choice>
    <mc:Fallback xmlns="">
      <p:transition spd="slow" advTm="2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1232756"/>
            <a:ext cx="8784977" cy="4392488"/>
          </a:xfrm>
          <a:prstGeom prst="rect">
            <a:avLst/>
          </a:prstGeom>
        </p:spPr>
        <p:style>
          <a:lnRef idx="1">
            <a:schemeClr val="accent2"/>
          </a:lnRef>
          <a:fillRef idx="3">
            <a:schemeClr val="accent2"/>
          </a:fillRef>
          <a:effectRef idx="2">
            <a:schemeClr val="accent2"/>
          </a:effectRef>
          <a:fontRef idx="minor">
            <a:schemeClr val="lt1"/>
          </a:fontRef>
        </p:style>
        <p:txBody>
          <a:bodyPr wrap="square">
            <a:noAutofit/>
          </a:bodyPr>
          <a:lstStyle/>
          <a:p>
            <a:pPr indent="444500">
              <a:buClr>
                <a:schemeClr val="tx1"/>
              </a:buClr>
              <a:buSzPct val="100000"/>
              <a:tabLst>
                <a:tab pos="3940175" algn="l"/>
              </a:tabLst>
            </a:pPr>
            <a:r>
              <a:rPr lang="tr-TR" sz="2000" b="1" dirty="0" smtClean="0">
                <a:solidFill>
                  <a:schemeClr val="bg1"/>
                </a:solidFill>
                <a:latin typeface="Times New Roman" pitchFamily="18" charset="0"/>
                <a:cs typeface="Times New Roman" pitchFamily="18" charset="0"/>
              </a:rPr>
              <a:t>Giriş</a:t>
            </a: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Kablosuz Ağ Teknolojileri </a:t>
            </a:r>
            <a:r>
              <a:rPr lang="tr-TR" sz="2000" b="1" dirty="0" smtClean="0">
                <a:solidFill>
                  <a:schemeClr val="bg1"/>
                </a:solidFill>
                <a:latin typeface="Times New Roman" pitchFamily="18" charset="0"/>
                <a:cs typeface="Times New Roman" pitchFamily="18" charset="0"/>
              </a:rPr>
              <a:t>Sınıflandırılması</a:t>
            </a:r>
          </a:p>
          <a:p>
            <a:pPr marL="457200" indent="-457200">
              <a:buClr>
                <a:schemeClr val="bg1"/>
              </a:buClr>
              <a:buSzPct val="100000"/>
              <a:buFontTx/>
              <a:buAutoNum type="arabicPeriod"/>
              <a:tabLst>
                <a:tab pos="3940175" algn="l"/>
              </a:tabLst>
            </a:pPr>
            <a:endParaRPr lang="tr-TR" sz="1000" b="1" dirty="0" smtClean="0">
              <a:solidFill>
                <a:schemeClr val="bg1"/>
              </a:solidFill>
              <a:latin typeface="Times New Roman" pitchFamily="18" charset="0"/>
              <a:cs typeface="Times New Roman" pitchFamily="18" charset="0"/>
            </a:endParaRP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Kablosuz Kişisel Alan Ağları  </a:t>
            </a:r>
            <a:r>
              <a:rPr lang="tr-TR" sz="2000" b="1" dirty="0" smtClean="0">
                <a:solidFill>
                  <a:schemeClr val="bg1"/>
                </a:solidFill>
                <a:latin typeface="Times New Roman" pitchFamily="18" charset="0"/>
                <a:cs typeface="Times New Roman" pitchFamily="18" charset="0"/>
              </a:rPr>
              <a:t>	</a:t>
            </a:r>
            <a:r>
              <a:rPr lang="tr-TR" dirty="0" smtClean="0">
                <a:solidFill>
                  <a:schemeClr val="bg1"/>
                </a:solidFill>
                <a:latin typeface="Times New Roman" pitchFamily="18" charset="0"/>
                <a:cs typeface="Times New Roman" pitchFamily="18" charset="0"/>
              </a:rPr>
              <a:t>(</a:t>
            </a:r>
            <a:r>
              <a:rPr lang="tr-TR" dirty="0" smtClean="0">
                <a:solidFill>
                  <a:schemeClr val="bg1"/>
                </a:solidFill>
                <a:latin typeface="Times New Roman" pitchFamily="18" charset="0"/>
                <a:cs typeface="Times New Roman" pitchFamily="18" charset="0"/>
              </a:rPr>
              <a:t>WPAN-Wireless Personel </a:t>
            </a:r>
            <a:r>
              <a:rPr lang="tr-TR" dirty="0" err="1" smtClean="0">
                <a:solidFill>
                  <a:schemeClr val="bg1"/>
                </a:solidFill>
                <a:latin typeface="Times New Roman" pitchFamily="18" charset="0"/>
                <a:cs typeface="Times New Roman" pitchFamily="18" charset="0"/>
              </a:rPr>
              <a:t>Area</a:t>
            </a:r>
            <a:r>
              <a:rPr lang="tr-TR" dirty="0" smtClean="0">
                <a:solidFill>
                  <a:schemeClr val="bg1"/>
                </a:solidFill>
                <a:latin typeface="Times New Roman" pitchFamily="18" charset="0"/>
                <a:cs typeface="Times New Roman" pitchFamily="18" charset="0"/>
              </a:rPr>
              <a:t> Networking)</a:t>
            </a:r>
            <a:endParaRPr lang="tr-TR" sz="2000" dirty="0" smtClean="0">
              <a:solidFill>
                <a:schemeClr val="bg1"/>
              </a:solidFill>
              <a:latin typeface="Times New Roman" pitchFamily="18" charset="0"/>
              <a:cs typeface="Times New Roman" pitchFamily="18" charset="0"/>
            </a:endParaRP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Kablosuz Yerel Alan Ağları  </a:t>
            </a:r>
            <a:r>
              <a:rPr lang="tr-TR" sz="2000" b="1" dirty="0" smtClean="0">
                <a:solidFill>
                  <a:schemeClr val="bg1"/>
                </a:solidFill>
                <a:latin typeface="Times New Roman" pitchFamily="18" charset="0"/>
                <a:cs typeface="Times New Roman" pitchFamily="18" charset="0"/>
              </a:rPr>
              <a:t>	</a:t>
            </a:r>
            <a:r>
              <a:rPr lang="tr-TR" dirty="0" smtClean="0">
                <a:solidFill>
                  <a:schemeClr val="bg1"/>
                </a:solidFill>
                <a:latin typeface="Times New Roman" pitchFamily="18" charset="0"/>
                <a:cs typeface="Times New Roman" pitchFamily="18" charset="0"/>
              </a:rPr>
              <a:t>(</a:t>
            </a:r>
            <a:r>
              <a:rPr lang="tr-TR" dirty="0" smtClean="0">
                <a:solidFill>
                  <a:schemeClr val="bg1"/>
                </a:solidFill>
                <a:latin typeface="Times New Roman" pitchFamily="18" charset="0"/>
                <a:cs typeface="Times New Roman" pitchFamily="18" charset="0"/>
              </a:rPr>
              <a:t>WLAN-Wireless </a:t>
            </a:r>
            <a:r>
              <a:rPr lang="tr-TR" dirty="0" err="1" smtClean="0">
                <a:solidFill>
                  <a:schemeClr val="bg1"/>
                </a:solidFill>
                <a:latin typeface="Times New Roman" pitchFamily="18" charset="0"/>
                <a:cs typeface="Times New Roman" pitchFamily="18" charset="0"/>
              </a:rPr>
              <a:t>Local</a:t>
            </a:r>
            <a:r>
              <a:rPr lang="tr-TR" dirty="0" smtClean="0">
                <a:solidFill>
                  <a:schemeClr val="bg1"/>
                </a:solidFill>
                <a:latin typeface="Times New Roman" pitchFamily="18" charset="0"/>
                <a:cs typeface="Times New Roman" pitchFamily="18" charset="0"/>
              </a:rPr>
              <a:t> </a:t>
            </a:r>
            <a:r>
              <a:rPr lang="tr-TR" dirty="0" err="1" smtClean="0">
                <a:solidFill>
                  <a:schemeClr val="bg1"/>
                </a:solidFill>
                <a:latin typeface="Times New Roman" pitchFamily="18" charset="0"/>
                <a:cs typeface="Times New Roman" pitchFamily="18" charset="0"/>
              </a:rPr>
              <a:t>Area</a:t>
            </a:r>
            <a:r>
              <a:rPr lang="tr-TR" dirty="0" smtClean="0">
                <a:solidFill>
                  <a:schemeClr val="bg1"/>
                </a:solidFill>
                <a:latin typeface="Times New Roman" pitchFamily="18" charset="0"/>
                <a:cs typeface="Times New Roman" pitchFamily="18" charset="0"/>
              </a:rPr>
              <a:t> Network)</a:t>
            </a: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Kablosuz Anakent Alanı </a:t>
            </a:r>
            <a:r>
              <a:rPr lang="tr-TR" sz="2000" b="1" dirty="0" smtClean="0">
                <a:solidFill>
                  <a:schemeClr val="bg1"/>
                </a:solidFill>
                <a:latin typeface="Times New Roman" pitchFamily="18" charset="0"/>
                <a:cs typeface="Times New Roman" pitchFamily="18" charset="0"/>
              </a:rPr>
              <a:t>Ağları	</a:t>
            </a:r>
            <a:r>
              <a:rPr lang="tr-TR" dirty="0" smtClean="0">
                <a:solidFill>
                  <a:schemeClr val="bg1"/>
                </a:solidFill>
                <a:latin typeface="Times New Roman" pitchFamily="18" charset="0"/>
                <a:cs typeface="Times New Roman" pitchFamily="18" charset="0"/>
              </a:rPr>
              <a:t>(WMAN-Wireless </a:t>
            </a:r>
            <a:r>
              <a:rPr lang="tr-TR" dirty="0" err="1" smtClean="0">
                <a:solidFill>
                  <a:schemeClr val="bg1"/>
                </a:solidFill>
                <a:latin typeface="Times New Roman" pitchFamily="18" charset="0"/>
                <a:cs typeface="Times New Roman" pitchFamily="18" charset="0"/>
              </a:rPr>
              <a:t>Metropolitan</a:t>
            </a:r>
            <a:r>
              <a:rPr lang="tr-TR" dirty="0" smtClean="0">
                <a:solidFill>
                  <a:schemeClr val="bg1"/>
                </a:solidFill>
                <a:latin typeface="Times New Roman" pitchFamily="18" charset="0"/>
                <a:cs typeface="Times New Roman" pitchFamily="18" charset="0"/>
              </a:rPr>
              <a:t> </a:t>
            </a:r>
            <a:r>
              <a:rPr lang="tr-TR" dirty="0" err="1" smtClean="0">
                <a:solidFill>
                  <a:schemeClr val="bg1"/>
                </a:solidFill>
                <a:latin typeface="Times New Roman" pitchFamily="18" charset="0"/>
                <a:cs typeface="Times New Roman" pitchFamily="18" charset="0"/>
              </a:rPr>
              <a:t>Area</a:t>
            </a:r>
            <a:r>
              <a:rPr lang="tr-TR" dirty="0" smtClean="0">
                <a:solidFill>
                  <a:schemeClr val="bg1"/>
                </a:solidFill>
                <a:latin typeface="Times New Roman" pitchFamily="18" charset="0"/>
                <a:cs typeface="Times New Roman" pitchFamily="18" charset="0"/>
              </a:rPr>
              <a:t> Networks)</a:t>
            </a:r>
            <a:endParaRPr lang="tr-TR" sz="2000" dirty="0" smtClean="0">
              <a:solidFill>
                <a:schemeClr val="bg1"/>
              </a:solidFill>
              <a:latin typeface="Times New Roman" pitchFamily="18" charset="0"/>
              <a:cs typeface="Times New Roman" pitchFamily="18" charset="0"/>
            </a:endParaRP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Kablosuz Geniş Alan Ağları  </a:t>
            </a:r>
            <a:r>
              <a:rPr lang="tr-TR" sz="2000" b="1" dirty="0" smtClean="0">
                <a:solidFill>
                  <a:schemeClr val="bg1"/>
                </a:solidFill>
                <a:latin typeface="Times New Roman" pitchFamily="18" charset="0"/>
                <a:cs typeface="Times New Roman" pitchFamily="18" charset="0"/>
              </a:rPr>
              <a:t>	</a:t>
            </a:r>
            <a:r>
              <a:rPr lang="tr-TR" dirty="0" smtClean="0">
                <a:solidFill>
                  <a:schemeClr val="bg1"/>
                </a:solidFill>
                <a:latin typeface="Times New Roman" pitchFamily="18" charset="0"/>
                <a:cs typeface="Times New Roman" pitchFamily="18" charset="0"/>
              </a:rPr>
              <a:t>(</a:t>
            </a:r>
            <a:r>
              <a:rPr lang="tr-TR" dirty="0" smtClean="0">
                <a:solidFill>
                  <a:schemeClr val="bg1"/>
                </a:solidFill>
                <a:latin typeface="Times New Roman" pitchFamily="18" charset="0"/>
                <a:cs typeface="Times New Roman" pitchFamily="18" charset="0"/>
              </a:rPr>
              <a:t>WWAN-Wireless </a:t>
            </a:r>
            <a:r>
              <a:rPr lang="tr-TR" dirty="0" err="1" smtClean="0">
                <a:solidFill>
                  <a:schemeClr val="bg1"/>
                </a:solidFill>
                <a:latin typeface="Times New Roman" pitchFamily="18" charset="0"/>
                <a:cs typeface="Times New Roman" pitchFamily="18" charset="0"/>
              </a:rPr>
              <a:t>Wide</a:t>
            </a:r>
            <a:r>
              <a:rPr lang="tr-TR" dirty="0" smtClean="0">
                <a:solidFill>
                  <a:schemeClr val="bg1"/>
                </a:solidFill>
                <a:latin typeface="Times New Roman" pitchFamily="18" charset="0"/>
                <a:cs typeface="Times New Roman" pitchFamily="18" charset="0"/>
              </a:rPr>
              <a:t> </a:t>
            </a:r>
            <a:r>
              <a:rPr lang="tr-TR" dirty="0" err="1" smtClean="0">
                <a:solidFill>
                  <a:schemeClr val="bg1"/>
                </a:solidFill>
                <a:latin typeface="Times New Roman" pitchFamily="18" charset="0"/>
                <a:cs typeface="Times New Roman" pitchFamily="18" charset="0"/>
              </a:rPr>
              <a:t>Area</a:t>
            </a:r>
            <a:r>
              <a:rPr lang="tr-TR" dirty="0" smtClean="0">
                <a:solidFill>
                  <a:schemeClr val="bg1"/>
                </a:solidFill>
                <a:latin typeface="Times New Roman" pitchFamily="18" charset="0"/>
                <a:cs typeface="Times New Roman" pitchFamily="18" charset="0"/>
              </a:rPr>
              <a:t> Networking)</a:t>
            </a: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Kablosuz Yerel Alan Ağları </a:t>
            </a:r>
            <a:r>
              <a:rPr lang="tr-TR" sz="2000" b="1" dirty="0" smtClean="0">
                <a:solidFill>
                  <a:schemeClr val="bg1"/>
                </a:solidFill>
                <a:latin typeface="Times New Roman" pitchFamily="18" charset="0"/>
                <a:cs typeface="Times New Roman" pitchFamily="18" charset="0"/>
              </a:rPr>
              <a:t>	</a:t>
            </a:r>
            <a:r>
              <a:rPr lang="tr-TR" dirty="0" smtClean="0">
                <a:solidFill>
                  <a:schemeClr val="bg1"/>
                </a:solidFill>
                <a:latin typeface="Times New Roman" pitchFamily="18" charset="0"/>
                <a:cs typeface="Times New Roman" pitchFamily="18" charset="0"/>
              </a:rPr>
              <a:t>(WLAN) </a:t>
            </a:r>
            <a:r>
              <a:rPr lang="tr-TR" sz="2000" dirty="0" smtClean="0">
                <a:solidFill>
                  <a:schemeClr val="bg1"/>
                </a:solidFill>
                <a:latin typeface="Times New Roman" pitchFamily="18" charset="0"/>
                <a:cs typeface="Times New Roman" pitchFamily="18" charset="0"/>
              </a:rPr>
              <a:t>IEEE </a:t>
            </a:r>
            <a:r>
              <a:rPr lang="tr-TR" sz="2000" dirty="0" smtClean="0">
                <a:solidFill>
                  <a:schemeClr val="bg1"/>
                </a:solidFill>
                <a:latin typeface="Times New Roman" pitchFamily="18" charset="0"/>
                <a:cs typeface="Times New Roman" pitchFamily="18" charset="0"/>
              </a:rPr>
              <a:t>802.11x </a:t>
            </a:r>
            <a:r>
              <a:rPr lang="tr-TR" sz="2000" dirty="0" err="1" smtClean="0">
                <a:solidFill>
                  <a:schemeClr val="bg1"/>
                </a:solidFill>
                <a:latin typeface="Times New Roman" pitchFamily="18" charset="0"/>
                <a:cs typeface="Times New Roman" pitchFamily="18" charset="0"/>
              </a:rPr>
              <a:t>Standardları</a:t>
            </a:r>
            <a:endParaRPr lang="tr-TR" sz="2000" dirty="0" smtClean="0">
              <a:solidFill>
                <a:schemeClr val="bg1"/>
              </a:solidFill>
              <a:latin typeface="Times New Roman" pitchFamily="18" charset="0"/>
              <a:cs typeface="Times New Roman" pitchFamily="18" charset="0"/>
            </a:endParaRPr>
          </a:p>
          <a:p>
            <a:pPr marL="457200" indent="-457200">
              <a:buClr>
                <a:schemeClr val="bg1"/>
              </a:buClr>
              <a:buSzPct val="100000"/>
              <a:buFontTx/>
              <a:buAutoNum type="arabicPeriod"/>
              <a:tabLst>
                <a:tab pos="3940175" algn="l"/>
              </a:tabLst>
            </a:pPr>
            <a:endParaRPr lang="tr-TR" sz="1000" dirty="0" smtClean="0">
              <a:solidFill>
                <a:schemeClr val="bg1"/>
              </a:solidFill>
              <a:latin typeface="Times New Roman" pitchFamily="18" charset="0"/>
              <a:cs typeface="Times New Roman" pitchFamily="18" charset="0"/>
            </a:endParaRP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OSI </a:t>
            </a:r>
            <a:r>
              <a:rPr lang="tr-TR" sz="2000" b="1" dirty="0" smtClean="0">
                <a:solidFill>
                  <a:schemeClr val="bg1"/>
                </a:solidFill>
                <a:latin typeface="Times New Roman" pitchFamily="18" charset="0"/>
                <a:cs typeface="Times New Roman" pitchFamily="18" charset="0"/>
              </a:rPr>
              <a:t>Ağ </a:t>
            </a:r>
            <a:r>
              <a:rPr lang="tr-TR" sz="2000" b="1" dirty="0" smtClean="0">
                <a:solidFill>
                  <a:schemeClr val="bg1"/>
                </a:solidFill>
                <a:latin typeface="Times New Roman" pitchFamily="18" charset="0"/>
                <a:cs typeface="Times New Roman" pitchFamily="18" charset="0"/>
              </a:rPr>
              <a:t>Katmanları</a:t>
            </a: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Modülasyon Yöntemleri</a:t>
            </a: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Erişim Yöntemleri Ve </a:t>
            </a:r>
            <a:r>
              <a:rPr lang="tr-TR" sz="2000" b="1" dirty="0" err="1" smtClean="0">
                <a:solidFill>
                  <a:schemeClr val="bg1"/>
                </a:solidFill>
                <a:latin typeface="Times New Roman" pitchFamily="18" charset="0"/>
                <a:cs typeface="Times New Roman" pitchFamily="18" charset="0"/>
              </a:rPr>
              <a:t>Çoğullama</a:t>
            </a:r>
            <a:endParaRPr lang="tr-TR" sz="2000" b="1" dirty="0" smtClean="0">
              <a:solidFill>
                <a:schemeClr val="bg1"/>
              </a:solidFill>
              <a:latin typeface="Times New Roman" pitchFamily="18" charset="0"/>
              <a:cs typeface="Times New Roman" pitchFamily="18" charset="0"/>
            </a:endParaRPr>
          </a:p>
          <a:p>
            <a:pPr marL="457200" indent="-457200">
              <a:buClr>
                <a:schemeClr val="bg1"/>
              </a:buClr>
              <a:buSzPct val="100000"/>
              <a:buFontTx/>
              <a:buAutoNum type="arabicPeriod"/>
              <a:tabLst>
                <a:tab pos="3940175" algn="l"/>
              </a:tabLst>
            </a:pPr>
            <a:endParaRPr lang="tr-TR" sz="1000" b="1" dirty="0" smtClean="0">
              <a:solidFill>
                <a:schemeClr val="bg1"/>
              </a:solidFill>
              <a:latin typeface="Times New Roman" pitchFamily="18" charset="0"/>
              <a:cs typeface="Times New Roman" pitchFamily="18" charset="0"/>
            </a:endParaRP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Sonuçlar</a:t>
            </a:r>
          </a:p>
          <a:p>
            <a:pPr marL="457200" indent="-457200">
              <a:buClr>
                <a:schemeClr val="bg1"/>
              </a:buClr>
              <a:buSzPct val="100000"/>
              <a:buFontTx/>
              <a:buAutoNum type="arabicPeriod"/>
              <a:tabLst>
                <a:tab pos="3940175" algn="l"/>
              </a:tabLst>
            </a:pPr>
            <a:endParaRPr lang="tr-TR" sz="1000" b="1" dirty="0" smtClean="0">
              <a:solidFill>
                <a:schemeClr val="bg1"/>
              </a:solidFill>
              <a:latin typeface="Times New Roman" pitchFamily="18" charset="0"/>
              <a:cs typeface="Times New Roman" pitchFamily="18" charset="0"/>
            </a:endParaRPr>
          </a:p>
          <a:p>
            <a:pPr marL="457200" indent="-457200">
              <a:buClr>
                <a:schemeClr val="bg1"/>
              </a:buClr>
              <a:buSzPct val="100000"/>
              <a:buFontTx/>
              <a:buAutoNum type="arabicPeriod"/>
              <a:tabLst>
                <a:tab pos="3940175" algn="l"/>
              </a:tabLst>
            </a:pPr>
            <a:r>
              <a:rPr lang="tr-TR" sz="2000" b="1" dirty="0" smtClean="0">
                <a:solidFill>
                  <a:schemeClr val="bg1"/>
                </a:solidFill>
                <a:latin typeface="Times New Roman" pitchFamily="18" charset="0"/>
                <a:cs typeface="Times New Roman" pitchFamily="18" charset="0"/>
              </a:rPr>
              <a:t>Kaynakça</a:t>
            </a:r>
            <a:endParaRPr lang="tr-TR" sz="2000" b="1" dirty="0">
              <a:solidFill>
                <a:schemeClr val="bg1"/>
              </a:solidFill>
              <a:latin typeface="Times New Roman" pitchFamily="18" charset="0"/>
              <a:cs typeface="Times New Roman" pitchFamily="18" charset="0"/>
            </a:endParaRPr>
          </a:p>
        </p:txBody>
      </p:sp>
      <p:sp>
        <p:nvSpPr>
          <p:cNvPr id="3" name="Dikdörtgen 2"/>
          <p:cNvSpPr/>
          <p:nvPr/>
        </p:nvSpPr>
        <p:spPr>
          <a:xfrm>
            <a:off x="-10665" y="0"/>
            <a:ext cx="9144000" cy="5847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3200" b="1" dirty="0" smtClean="0">
                <a:latin typeface="Times New Roman" pitchFamily="18" charset="0"/>
                <a:cs typeface="Times New Roman" pitchFamily="18" charset="0"/>
              </a:rPr>
              <a:t>WIRELESS NETWORK TECHNOLOGIES</a:t>
            </a:r>
            <a:endParaRPr lang="tr-TR" sz="3200" dirty="0">
              <a:solidFill>
                <a:schemeClr val="tx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27104803"/>
      </p:ext>
    </p:extLst>
  </p:cSld>
  <p:clrMapOvr>
    <a:masterClrMapping/>
  </p:clrMapOvr>
  <p:transition spd="slow" advTm="343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3.1.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Yerel Alan Ağları - WLAN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412776"/>
            <a:ext cx="8928992" cy="5463034"/>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3.1.2. </a:t>
            </a:r>
            <a:r>
              <a:rPr lang="tr-TR" sz="2400" b="1" dirty="0" err="1" smtClean="0">
                <a:latin typeface="Times New Roman" pitchFamily="18" charset="0"/>
                <a:cs typeface="Times New Roman" pitchFamily="18" charset="0"/>
              </a:rPr>
              <a:t>HyperLAN</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err="1">
                <a:latin typeface="Times New Roman" pitchFamily="18" charset="0"/>
                <a:cs typeface="Times New Roman" pitchFamily="18" charset="0"/>
              </a:rPr>
              <a:t>HiperLAN</a:t>
            </a:r>
            <a:r>
              <a:rPr lang="tr-TR" sz="2000" dirty="0">
                <a:latin typeface="Times New Roman" pitchFamily="18" charset="0"/>
                <a:cs typeface="Times New Roman" pitchFamily="18" charset="0"/>
              </a:rPr>
              <a:t> (High </a:t>
            </a:r>
            <a:r>
              <a:rPr lang="tr-TR" sz="2000" dirty="0" err="1">
                <a:latin typeface="Times New Roman" pitchFamily="18" charset="0"/>
                <a:cs typeface="Times New Roman" pitchFamily="18" charset="0"/>
              </a:rPr>
              <a:t>Performance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Radio</a:t>
            </a:r>
            <a:r>
              <a:rPr lang="tr-TR" sz="2000" dirty="0">
                <a:latin typeface="Times New Roman" pitchFamily="18" charset="0"/>
                <a:cs typeface="Times New Roman" pitchFamily="18" charset="0"/>
              </a:rPr>
              <a:t> LAN), </a:t>
            </a:r>
            <a:r>
              <a:rPr lang="tr-TR" sz="2000" b="1" dirty="0">
                <a:latin typeface="Times New Roman" pitchFamily="18" charset="0"/>
                <a:cs typeface="Times New Roman" pitchFamily="18" charset="0"/>
              </a:rPr>
              <a:t>yüksek hıza sahip WLAN standardı olarak Avrupa ülkeleri</a:t>
            </a:r>
            <a:r>
              <a:rPr lang="tr-TR" sz="2000" dirty="0">
                <a:latin typeface="Times New Roman" pitchFamily="18" charset="0"/>
                <a:cs typeface="Times New Roman" pitchFamily="18" charset="0"/>
              </a:rPr>
              <a:t>nde geliştirilmiştir.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HiperLAN1</a:t>
            </a:r>
            <a:r>
              <a:rPr lang="tr-TR" sz="2000" dirty="0">
                <a:latin typeface="Times New Roman" pitchFamily="18" charset="0"/>
                <a:cs typeface="Times New Roman" pitchFamily="18" charset="0"/>
              </a:rPr>
              <a:t> ve </a:t>
            </a:r>
            <a:r>
              <a:rPr lang="tr-TR" sz="2000" b="1" dirty="0">
                <a:latin typeface="Times New Roman" pitchFamily="18" charset="0"/>
                <a:cs typeface="Times New Roman" pitchFamily="18" charset="0"/>
              </a:rPr>
              <a:t>HiperLAN2</a:t>
            </a:r>
            <a:r>
              <a:rPr lang="tr-TR" sz="2000" dirty="0">
                <a:latin typeface="Times New Roman" pitchFamily="18" charset="0"/>
                <a:cs typeface="Times New Roman" pitchFamily="18" charset="0"/>
              </a:rPr>
              <a:t> olmak üzere iki tipi vardır.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Her iki tipte ETSI tarafından tanımlanmış olup, OFDM kodlama-modülasyon yöntemi ile </a:t>
            </a:r>
            <a:r>
              <a:rPr lang="tr-TR" sz="2000" b="1" dirty="0">
                <a:latin typeface="Times New Roman" pitchFamily="18" charset="0"/>
                <a:cs typeface="Times New Roman" pitchFamily="18" charset="0"/>
              </a:rPr>
              <a:t>5 GHz </a:t>
            </a:r>
            <a:r>
              <a:rPr lang="tr-TR" sz="2000" dirty="0">
                <a:latin typeface="Times New Roman" pitchFamily="18" charset="0"/>
                <a:cs typeface="Times New Roman" pitchFamily="18" charset="0"/>
              </a:rPr>
              <a:t>bandında çalışmaktadır. </a:t>
            </a:r>
          </a:p>
          <a:p>
            <a:pPr marL="719138"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HiperLAN’lar</a:t>
            </a:r>
            <a:r>
              <a:rPr lang="tr-TR" sz="2000" dirty="0">
                <a:latin typeface="Times New Roman" pitchFamily="18" charset="0"/>
                <a:cs typeface="Times New Roman" pitchFamily="18" charset="0"/>
              </a:rPr>
              <a:t>, 802.11 </a:t>
            </a:r>
            <a:r>
              <a:rPr lang="tr-TR" sz="2000" dirty="0" err="1">
                <a:latin typeface="Times New Roman" pitchFamily="18" charset="0"/>
                <a:cs typeface="Times New Roman" pitchFamily="18" charset="0"/>
              </a:rPr>
              <a:t>standardları</a:t>
            </a:r>
            <a:r>
              <a:rPr lang="tr-TR" sz="2000" dirty="0">
                <a:latin typeface="Times New Roman" pitchFamily="18" charset="0"/>
                <a:cs typeface="Times New Roman" pitchFamily="18" charset="0"/>
              </a:rPr>
              <a:t> ile </a:t>
            </a:r>
            <a:r>
              <a:rPr lang="tr-TR" sz="2000" b="1" dirty="0">
                <a:latin typeface="Times New Roman" pitchFamily="18" charset="0"/>
                <a:cs typeface="Times New Roman" pitchFamily="18" charset="0"/>
              </a:rPr>
              <a:t>benzer</a:t>
            </a:r>
            <a:r>
              <a:rPr lang="tr-TR" sz="2000" dirty="0">
                <a:latin typeface="Times New Roman" pitchFamily="18" charset="0"/>
                <a:cs typeface="Times New Roman" pitchFamily="18" charset="0"/>
              </a:rPr>
              <a:t> özellik ve kapasiteye sahiptir.</a:t>
            </a: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HiperLAN1</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5 </a:t>
            </a:r>
            <a:r>
              <a:rPr lang="tr-TR" sz="2000" dirty="0">
                <a:latin typeface="Times New Roman" pitchFamily="18" charset="0"/>
                <a:cs typeface="Times New Roman" pitchFamily="18" charset="0"/>
              </a:rPr>
              <a:t>GHz frekans bandında </a:t>
            </a:r>
            <a:r>
              <a:rPr lang="tr-TR" sz="2000" b="1" dirty="0">
                <a:latin typeface="Times New Roman" pitchFamily="18" charset="0"/>
                <a:cs typeface="Times New Roman" pitchFamily="18" charset="0"/>
              </a:rPr>
              <a:t>20 </a:t>
            </a:r>
            <a:r>
              <a:rPr lang="tr-TR" sz="2000" b="1" dirty="0" err="1">
                <a:latin typeface="Times New Roman" pitchFamily="18" charset="0"/>
                <a:cs typeface="Times New Roman" pitchFamily="18" charset="0"/>
              </a:rPr>
              <a:t>Mbps</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data hızı sağlamaktadır.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HiperLAN2</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aynı frekans bandını kullanarak </a:t>
            </a:r>
            <a:r>
              <a:rPr lang="tr-TR" sz="2000" b="1" dirty="0">
                <a:latin typeface="Times New Roman" pitchFamily="18" charset="0"/>
                <a:cs typeface="Times New Roman" pitchFamily="18" charset="0"/>
              </a:rPr>
              <a:t>54 </a:t>
            </a:r>
            <a:r>
              <a:rPr lang="tr-TR" sz="2000" b="1" dirty="0" err="1">
                <a:latin typeface="Times New Roman" pitchFamily="18" charset="0"/>
                <a:cs typeface="Times New Roman" pitchFamily="18" charset="0"/>
              </a:rPr>
              <a:t>Mbps</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data </a:t>
            </a:r>
            <a:r>
              <a:rPr lang="tr-TR" sz="2000" dirty="0" smtClean="0">
                <a:latin typeface="Times New Roman" pitchFamily="18" charset="0"/>
                <a:cs typeface="Times New Roman" pitchFamily="18" charset="0"/>
              </a:rPr>
              <a:t>hızı sağlar.</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HiperLAN2 </a:t>
            </a:r>
            <a:r>
              <a:rPr lang="tr-TR" sz="2000" b="1" dirty="0" smtClean="0">
                <a:latin typeface="Times New Roman" pitchFamily="18" charset="0"/>
                <a:cs typeface="Times New Roman" pitchFamily="18" charset="0"/>
              </a:rPr>
              <a:t>pahalı </a:t>
            </a:r>
            <a:r>
              <a:rPr lang="tr-TR" sz="2000" b="1" dirty="0">
                <a:latin typeface="Times New Roman" pitchFamily="18" charset="0"/>
                <a:cs typeface="Times New Roman" pitchFamily="18" charset="0"/>
              </a:rPr>
              <a:t>bir sistem olmakla birlikte yüksek veri oranlarıyla resim ve görüntü aktarımında daha iyi performans</a:t>
            </a:r>
            <a:r>
              <a:rPr lang="tr-TR" sz="2000" dirty="0">
                <a:latin typeface="Times New Roman" pitchFamily="18" charset="0"/>
                <a:cs typeface="Times New Roman" pitchFamily="18" charset="0"/>
              </a:rPr>
              <a:t> sağlamaktadır. </a:t>
            </a:r>
          </a:p>
          <a:p>
            <a:pPr marL="719138"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HiperLAN’lar</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ATM teknolojisi esaslıdır</a:t>
            </a:r>
            <a:r>
              <a:rPr lang="tr-TR" sz="2000" dirty="0">
                <a:latin typeface="Times New Roman" pitchFamily="18" charset="0"/>
                <a:cs typeface="Times New Roman" pitchFamily="18" charset="0"/>
              </a:rPr>
              <a:t> ve </a:t>
            </a:r>
            <a:r>
              <a:rPr lang="tr-TR" sz="2000" b="1" dirty="0">
                <a:latin typeface="Times New Roman" pitchFamily="18" charset="0"/>
                <a:cs typeface="Times New Roman" pitchFamily="18" charset="0"/>
              </a:rPr>
              <a:t>802.11 teknolojisinden daha iyi servis kalitesine</a:t>
            </a:r>
            <a:r>
              <a:rPr lang="tr-TR" sz="2000" dirty="0">
                <a:latin typeface="Times New Roman" pitchFamily="18" charset="0"/>
                <a:cs typeface="Times New Roman" pitchFamily="18" charset="0"/>
              </a:rPr>
              <a:t> sahiptir.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Mevcut WLAN uygulamaları içinde </a:t>
            </a:r>
            <a:r>
              <a:rPr lang="tr-TR" sz="2000" dirty="0" err="1">
                <a:latin typeface="Times New Roman" pitchFamily="18" charset="0"/>
                <a:cs typeface="Times New Roman" pitchFamily="18" charset="0"/>
              </a:rPr>
              <a:t>HiperLAN’ların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en iyi alternatif teknoloji</a:t>
            </a:r>
            <a:r>
              <a:rPr lang="tr-TR" sz="2000" dirty="0">
                <a:latin typeface="Times New Roman" pitchFamily="18" charset="0"/>
                <a:cs typeface="Times New Roman" pitchFamily="18" charset="0"/>
              </a:rPr>
              <a:t> olduğu söylenebilir. </a:t>
            </a:r>
            <a:r>
              <a:rPr lang="tr-TR" sz="2000" b="1" dirty="0" smtClean="0">
                <a:latin typeface="Times New Roman" pitchFamily="18" charset="0"/>
                <a:cs typeface="Times New Roman" pitchFamily="18" charset="0"/>
              </a:rPr>
              <a:t>802.11 </a:t>
            </a:r>
            <a:r>
              <a:rPr lang="tr-TR" sz="2000" b="1" dirty="0">
                <a:latin typeface="Times New Roman" pitchFamily="18" charset="0"/>
                <a:cs typeface="Times New Roman" pitchFamily="18" charset="0"/>
              </a:rPr>
              <a:t>teknolojisi kadar yaygın değildir</a:t>
            </a:r>
            <a:r>
              <a:rPr lang="tr-T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2735428467"/>
      </p:ext>
    </p:extLst>
  </p:cSld>
  <p:clrMapOvr>
    <a:masterClrMapping/>
  </p:clrMapOvr>
  <mc:AlternateContent xmlns:mc="http://schemas.openxmlformats.org/markup-compatibility/2006" xmlns:p14="http://schemas.microsoft.com/office/powerpoint/2010/main">
    <mc:Choice Requires="p14">
      <p:transition spd="slow" p14:dur="2000" advTm="20"/>
    </mc:Choice>
    <mc:Fallback xmlns="">
      <p:transition spd="slow" advTm="2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3.1.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Yerel Alan Ağları - WLAN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84638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3.1.2. </a:t>
            </a:r>
            <a:r>
              <a:rPr lang="tr-TR" sz="2400" b="1" dirty="0" err="1" smtClean="0">
                <a:latin typeface="Times New Roman" pitchFamily="18" charset="0"/>
                <a:cs typeface="Times New Roman" pitchFamily="18" charset="0"/>
              </a:rPr>
              <a:t>HyperLAN</a:t>
            </a:r>
            <a:endParaRPr lang="tr-TR" sz="2400" b="1" dirty="0">
              <a:latin typeface="Times New Roman" pitchFamily="18" charset="0"/>
              <a:cs typeface="Times New Roman" pitchFamily="18" charset="0"/>
            </a:endParaRPr>
          </a:p>
          <a:p>
            <a:pPr marL="352425" lvl="1" indent="0" algn="just">
              <a:buClr>
                <a:schemeClr val="tx1"/>
              </a:buClr>
              <a:buSzPct val="120000"/>
              <a:buNone/>
            </a:pPr>
            <a:endParaRPr lang="tr-TR" sz="2000" dirty="0">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58115311"/>
              </p:ext>
            </p:extLst>
          </p:nvPr>
        </p:nvGraphicFramePr>
        <p:xfrm>
          <a:off x="1547664" y="2132856"/>
          <a:ext cx="6192689" cy="2949120"/>
        </p:xfrm>
        <a:graphic>
          <a:graphicData uri="http://schemas.openxmlformats.org/drawingml/2006/table">
            <a:tbl>
              <a:tblPr firstRow="1" firstCol="1" bandRow="1">
                <a:tableStyleId>{5C22544A-7EE6-4342-B048-85BDC9FD1C3A}</a:tableStyleId>
              </a:tblPr>
              <a:tblGrid>
                <a:gridCol w="2718181"/>
                <a:gridCol w="1545476"/>
                <a:gridCol w="1929032"/>
              </a:tblGrid>
              <a:tr h="576064">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Özellik</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HiperLAN2</a:t>
                      </a:r>
                      <a:endParaRPr lang="tr-TR" sz="16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802.11a</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r>
              <a:tr h="339008">
                <a:tc>
                  <a:txBody>
                    <a:bodyPr/>
                    <a:lstStyle/>
                    <a:p>
                      <a:pPr algn="just">
                        <a:lnSpc>
                          <a:spcPct val="115000"/>
                        </a:lnSpc>
                        <a:spcAft>
                          <a:spcPts val="0"/>
                        </a:spcAft>
                      </a:pPr>
                      <a:r>
                        <a:rPr lang="tr-TR" sz="1600">
                          <a:solidFill>
                            <a:schemeClr val="tx1"/>
                          </a:solidFill>
                          <a:effectLst/>
                          <a:latin typeface="Times New Roman" pitchFamily="18" charset="0"/>
                          <a:cs typeface="Times New Roman" pitchFamily="18" charset="0"/>
                        </a:rPr>
                        <a:t>Brüt Aktarım Oranı</a:t>
                      </a:r>
                      <a:endParaRPr lang="tr-TR" sz="16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54 Mbps</a:t>
                      </a:r>
                      <a:endParaRPr lang="tr-TR" sz="16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54 Mbps</a:t>
                      </a:r>
                      <a:endParaRPr lang="tr-TR" sz="1600">
                        <a:effectLst/>
                        <a:latin typeface="Times New Roman" pitchFamily="18" charset="0"/>
                        <a:ea typeface="Calibri"/>
                        <a:cs typeface="Times New Roman" pitchFamily="18" charset="0"/>
                      </a:endParaRPr>
                    </a:p>
                  </a:txBody>
                  <a:tcPr marL="68580" marR="68580" marT="0" marB="0"/>
                </a:tc>
              </a:tr>
              <a:tr h="339008">
                <a:tc>
                  <a:txBody>
                    <a:bodyPr/>
                    <a:lstStyle/>
                    <a:p>
                      <a:pPr algn="just">
                        <a:lnSpc>
                          <a:spcPct val="115000"/>
                        </a:lnSpc>
                        <a:spcAft>
                          <a:spcPts val="0"/>
                        </a:spcAft>
                      </a:pPr>
                      <a:r>
                        <a:rPr lang="tr-TR" sz="1600">
                          <a:solidFill>
                            <a:schemeClr val="tx1"/>
                          </a:solidFill>
                          <a:effectLst/>
                          <a:latin typeface="Times New Roman" pitchFamily="18" charset="0"/>
                          <a:cs typeface="Times New Roman" pitchFamily="18" charset="0"/>
                        </a:rPr>
                        <a:t>Net Veri Oranı</a:t>
                      </a:r>
                      <a:endParaRPr lang="tr-TR" sz="16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dirty="0">
                          <a:effectLst/>
                          <a:latin typeface="Times New Roman" pitchFamily="18" charset="0"/>
                          <a:cs typeface="Times New Roman" pitchFamily="18" charset="0"/>
                        </a:rPr>
                        <a:t>32 </a:t>
                      </a:r>
                      <a:r>
                        <a:rPr lang="tr-TR" sz="1600" dirty="0" err="1">
                          <a:effectLst/>
                          <a:latin typeface="Times New Roman" pitchFamily="18" charset="0"/>
                          <a:cs typeface="Times New Roman" pitchFamily="18" charset="0"/>
                        </a:rPr>
                        <a:t>Mbps</a:t>
                      </a:r>
                      <a:endParaRPr lang="tr-TR" sz="1600" dirty="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32 Mbps</a:t>
                      </a:r>
                      <a:endParaRPr lang="tr-TR" sz="1600">
                        <a:effectLst/>
                        <a:latin typeface="Times New Roman" pitchFamily="18" charset="0"/>
                        <a:ea typeface="Calibri"/>
                        <a:cs typeface="Times New Roman" pitchFamily="18" charset="0"/>
                      </a:endParaRPr>
                    </a:p>
                  </a:txBody>
                  <a:tcPr marL="68580" marR="68580" marT="0" marB="0"/>
                </a:tc>
              </a:tr>
              <a:tr h="339008">
                <a:tc>
                  <a:txBody>
                    <a:bodyPr/>
                    <a:lstStyle/>
                    <a:p>
                      <a:pPr algn="just">
                        <a:lnSpc>
                          <a:spcPct val="115000"/>
                        </a:lnSpc>
                        <a:spcAft>
                          <a:spcPts val="0"/>
                        </a:spcAft>
                      </a:pPr>
                      <a:r>
                        <a:rPr lang="tr-TR" sz="1600">
                          <a:solidFill>
                            <a:schemeClr val="tx1"/>
                          </a:solidFill>
                          <a:effectLst/>
                          <a:latin typeface="Times New Roman" pitchFamily="18" charset="0"/>
                          <a:cs typeface="Times New Roman" pitchFamily="18" charset="0"/>
                        </a:rPr>
                        <a:t>Frekans Bandı</a:t>
                      </a:r>
                      <a:endParaRPr lang="tr-TR" sz="16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5 GHz</a:t>
                      </a:r>
                      <a:endParaRPr lang="tr-TR" sz="16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5 GHz</a:t>
                      </a:r>
                      <a:endParaRPr lang="tr-TR" sz="1600">
                        <a:effectLst/>
                        <a:latin typeface="Times New Roman" pitchFamily="18" charset="0"/>
                        <a:ea typeface="Calibri"/>
                        <a:cs typeface="Times New Roman" pitchFamily="18" charset="0"/>
                      </a:endParaRPr>
                    </a:p>
                  </a:txBody>
                  <a:tcPr marL="68580" marR="68580" marT="0" marB="0"/>
                </a:tc>
              </a:tr>
              <a:tr h="339008">
                <a:tc>
                  <a:txBody>
                    <a:bodyPr/>
                    <a:lstStyle/>
                    <a:p>
                      <a:pPr algn="just">
                        <a:lnSpc>
                          <a:spcPct val="115000"/>
                        </a:lnSpc>
                        <a:spcAft>
                          <a:spcPts val="0"/>
                        </a:spcAft>
                      </a:pPr>
                      <a:r>
                        <a:rPr lang="tr-TR" sz="1600">
                          <a:solidFill>
                            <a:schemeClr val="tx1"/>
                          </a:solidFill>
                          <a:effectLst/>
                          <a:latin typeface="Times New Roman" pitchFamily="18" charset="0"/>
                          <a:cs typeface="Times New Roman" pitchFamily="18" charset="0"/>
                        </a:rPr>
                        <a:t>Frekans Seçimi</a:t>
                      </a:r>
                      <a:endParaRPr lang="tr-TR" sz="16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Tek Taşıyıcı</a:t>
                      </a:r>
                      <a:endParaRPr lang="tr-TR" sz="16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DFS ile Tek Taşıyıcı</a:t>
                      </a:r>
                      <a:endParaRPr lang="tr-TR" sz="1600">
                        <a:effectLst/>
                        <a:latin typeface="Times New Roman" pitchFamily="18" charset="0"/>
                        <a:ea typeface="Calibri"/>
                        <a:cs typeface="Times New Roman" pitchFamily="18" charset="0"/>
                      </a:endParaRPr>
                    </a:p>
                  </a:txBody>
                  <a:tcPr marL="68580" marR="68580" marT="0" marB="0"/>
                </a:tc>
              </a:tr>
              <a:tr h="339008">
                <a:tc>
                  <a:txBody>
                    <a:bodyPr/>
                    <a:lstStyle/>
                    <a:p>
                      <a:pPr algn="just">
                        <a:lnSpc>
                          <a:spcPct val="115000"/>
                        </a:lnSpc>
                        <a:spcAft>
                          <a:spcPts val="0"/>
                        </a:spcAft>
                      </a:pPr>
                      <a:r>
                        <a:rPr lang="tr-TR" sz="1600">
                          <a:solidFill>
                            <a:schemeClr val="tx1"/>
                          </a:solidFill>
                          <a:effectLst/>
                          <a:latin typeface="Times New Roman" pitchFamily="18" charset="0"/>
                          <a:cs typeface="Times New Roman" pitchFamily="18" charset="0"/>
                        </a:rPr>
                        <a:t>Ortama Erişim</a:t>
                      </a:r>
                      <a:endParaRPr lang="tr-TR" sz="16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TDMA/TDD</a:t>
                      </a:r>
                      <a:endParaRPr lang="tr-TR" sz="16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CSMA/CA</a:t>
                      </a:r>
                      <a:endParaRPr lang="tr-TR" sz="1600">
                        <a:effectLst/>
                        <a:latin typeface="Times New Roman" pitchFamily="18" charset="0"/>
                        <a:ea typeface="Calibri"/>
                        <a:cs typeface="Times New Roman" pitchFamily="18" charset="0"/>
                      </a:endParaRPr>
                    </a:p>
                  </a:txBody>
                  <a:tcPr marL="68580" marR="68580" marT="0" marB="0"/>
                </a:tc>
              </a:tr>
              <a:tr h="339008">
                <a:tc>
                  <a:txBody>
                    <a:bodyPr/>
                    <a:lstStyle/>
                    <a:p>
                      <a:pPr algn="just">
                        <a:lnSpc>
                          <a:spcPct val="115000"/>
                        </a:lnSpc>
                        <a:spcAft>
                          <a:spcPts val="0"/>
                        </a:spcAft>
                      </a:pPr>
                      <a:r>
                        <a:rPr lang="tr-TR" sz="1600">
                          <a:solidFill>
                            <a:schemeClr val="tx1"/>
                          </a:solidFill>
                          <a:effectLst/>
                          <a:latin typeface="Times New Roman" pitchFamily="18" charset="0"/>
                          <a:cs typeface="Times New Roman" pitchFamily="18" charset="0"/>
                        </a:rPr>
                        <a:t>Şifreleme</a:t>
                      </a:r>
                      <a:endParaRPr lang="tr-TR" sz="16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DES, 3DES</a:t>
                      </a:r>
                      <a:endParaRPr lang="tr-TR" sz="16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40 bit RC4</a:t>
                      </a:r>
                      <a:endParaRPr lang="tr-TR" sz="1600">
                        <a:effectLst/>
                        <a:latin typeface="Times New Roman" pitchFamily="18" charset="0"/>
                        <a:ea typeface="Calibri"/>
                        <a:cs typeface="Times New Roman" pitchFamily="18" charset="0"/>
                      </a:endParaRPr>
                    </a:p>
                  </a:txBody>
                  <a:tcPr marL="68580" marR="68580" marT="0" marB="0"/>
                </a:tc>
              </a:tr>
              <a:tr h="339008">
                <a:tc>
                  <a:txBody>
                    <a:bodyPr/>
                    <a:lstStyle/>
                    <a:p>
                      <a:pPr algn="just">
                        <a:lnSpc>
                          <a:spcPct val="115000"/>
                        </a:lnSpc>
                        <a:spcAft>
                          <a:spcPts val="0"/>
                        </a:spcAft>
                      </a:pPr>
                      <a:r>
                        <a:rPr lang="tr-TR" sz="1600" dirty="0">
                          <a:solidFill>
                            <a:schemeClr val="tx1"/>
                          </a:solidFill>
                          <a:effectLst/>
                          <a:latin typeface="Times New Roman" pitchFamily="18" charset="0"/>
                          <a:cs typeface="Times New Roman" pitchFamily="18" charset="0"/>
                        </a:rPr>
                        <a:t>Modülasyon Yöntemi</a:t>
                      </a:r>
                      <a:endParaRPr lang="tr-TR" sz="16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a:effectLst/>
                          <a:latin typeface="Times New Roman" pitchFamily="18" charset="0"/>
                          <a:cs typeface="Times New Roman" pitchFamily="18" charset="0"/>
                        </a:rPr>
                        <a:t>OFDM</a:t>
                      </a:r>
                      <a:endParaRPr lang="tr-TR" sz="16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tr-TR" sz="1600" dirty="0">
                          <a:effectLst/>
                          <a:latin typeface="Times New Roman" pitchFamily="18" charset="0"/>
                          <a:cs typeface="Times New Roman" pitchFamily="18" charset="0"/>
                        </a:rPr>
                        <a:t>OFDM</a:t>
                      </a:r>
                      <a:endParaRPr lang="tr-TR" sz="16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761808381"/>
      </p:ext>
    </p:extLst>
  </p:cSld>
  <p:clrMapOvr>
    <a:masterClrMapping/>
  </p:clrMapOvr>
  <mc:AlternateContent xmlns:mc="http://schemas.openxmlformats.org/markup-compatibility/2006" xmlns:p14="http://schemas.microsoft.com/office/powerpoint/2010/main">
    <mc:Choice Requires="p14">
      <p:transition spd="slow" p14:dur="2000" advTm="35"/>
    </mc:Choice>
    <mc:Fallback xmlns="">
      <p:transition spd="slow" advTm="3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10" name="Metin Kutusu 2"/>
          <p:cNvSpPr txBox="1">
            <a:spLocks noChangeArrowheads="1"/>
          </p:cNvSpPr>
          <p:nvPr/>
        </p:nvSpPr>
        <p:spPr bwMode="auto">
          <a:xfrm>
            <a:off x="755576" y="6093296"/>
            <a:ext cx="864096" cy="2698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tr-TR" sz="1600" b="1">
                <a:effectLst/>
                <a:latin typeface="Times New Roman"/>
                <a:ea typeface="Calibri"/>
                <a:cs typeface="Times New Roman"/>
              </a:rPr>
              <a:t>Wi-Fi</a:t>
            </a:r>
            <a:endParaRPr lang="tr-TR" sz="1400">
              <a:effectLst/>
              <a:latin typeface="Calibri"/>
              <a:ea typeface="Calibri"/>
              <a:cs typeface="Times New Roman"/>
            </a:endParaRPr>
          </a:p>
        </p:txBody>
      </p:sp>
      <p:sp>
        <p:nvSpPr>
          <p:cNvPr id="11" name="Metin Kutusu 2"/>
          <p:cNvSpPr txBox="1">
            <a:spLocks noChangeArrowheads="1"/>
          </p:cNvSpPr>
          <p:nvPr/>
        </p:nvSpPr>
        <p:spPr bwMode="auto">
          <a:xfrm>
            <a:off x="3563888" y="6093296"/>
            <a:ext cx="1008112" cy="2698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tr-TR" sz="1600" b="1" dirty="0" err="1">
                <a:effectLst/>
                <a:latin typeface="Times New Roman"/>
                <a:ea typeface="Calibri"/>
                <a:cs typeface="Times New Roman"/>
              </a:rPr>
              <a:t>Wi</a:t>
            </a:r>
            <a:r>
              <a:rPr lang="tr-TR" sz="1600" b="1" dirty="0">
                <a:effectLst/>
                <a:latin typeface="Times New Roman"/>
                <a:ea typeface="Calibri"/>
                <a:cs typeface="Times New Roman"/>
              </a:rPr>
              <a:t>-MAX</a:t>
            </a:r>
            <a:endParaRPr lang="tr-TR" sz="1400" dirty="0">
              <a:effectLst/>
              <a:latin typeface="Calibri"/>
              <a:ea typeface="Calibri"/>
              <a:cs typeface="Times New Roman"/>
            </a:endParaRPr>
          </a:p>
        </p:txBody>
      </p:sp>
      <p:graphicFrame>
        <p:nvGraphicFramePr>
          <p:cNvPr id="7" name="Diyagram 6"/>
          <p:cNvGraphicFramePr/>
          <p:nvPr>
            <p:extLst>
              <p:ext uri="{D42A27DB-BD31-4B8C-83A1-F6EECF244321}">
                <p14:modId xmlns:p14="http://schemas.microsoft.com/office/powerpoint/2010/main" val="2625135676"/>
              </p:ext>
            </p:extLst>
          </p:nvPr>
        </p:nvGraphicFramePr>
        <p:xfrm>
          <a:off x="467544" y="1842769"/>
          <a:ext cx="8424936" cy="4520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27704"/>
      </p:ext>
    </p:extLst>
  </p:cSld>
  <p:clrMapOvr>
    <a:masterClrMapping/>
  </p:clrMapOvr>
  <mc:AlternateContent xmlns:mc="http://schemas.openxmlformats.org/markup-compatibility/2006" xmlns:p14="http://schemas.microsoft.com/office/powerpoint/2010/main">
    <mc:Choice Requires="p14">
      <p:transition spd="slow" p14:dur="2000" advTm="57"/>
    </mc:Choice>
    <mc:Fallback xmlns="">
      <p:transition spd="slow" advTm="5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6.1.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7" name="2 İçerik Yer Tutucusu"/>
          <p:cNvSpPr txBox="1">
            <a:spLocks/>
          </p:cNvSpPr>
          <p:nvPr/>
        </p:nvSpPr>
        <p:spPr>
          <a:xfrm>
            <a:off x="107504" y="1556781"/>
            <a:ext cx="8928992" cy="438581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6.1.1. IEEE </a:t>
            </a:r>
            <a:r>
              <a:rPr lang="tr-TR" sz="2400" b="1" dirty="0">
                <a:latin typeface="Times New Roman" pitchFamily="18" charset="0"/>
                <a:cs typeface="Times New Roman" pitchFamily="18" charset="0"/>
              </a:rPr>
              <a:t>802.11a</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IEEE, temel 802.11 standardında </a:t>
            </a:r>
            <a:r>
              <a:rPr lang="tr-TR" sz="2000" dirty="0" smtClean="0">
                <a:latin typeface="Times New Roman" pitchFamily="18" charset="0"/>
                <a:cs typeface="Times New Roman" pitchFamily="18" charset="0"/>
              </a:rPr>
              <a:t>1999’da düzenleme ile duyurulmuştur</a:t>
            </a: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5 </a:t>
            </a:r>
            <a:r>
              <a:rPr lang="tr-TR" sz="2000" b="1" dirty="0">
                <a:latin typeface="Times New Roman" pitchFamily="18" charset="0"/>
                <a:cs typeface="Times New Roman" pitchFamily="18" charset="0"/>
              </a:rPr>
              <a:t>GHz </a:t>
            </a:r>
            <a:r>
              <a:rPr lang="tr-TR" sz="2000" dirty="0">
                <a:latin typeface="Times New Roman" pitchFamily="18" charset="0"/>
                <a:cs typeface="Times New Roman" pitchFamily="18" charset="0"/>
              </a:rPr>
              <a:t>frekansında </a:t>
            </a:r>
            <a:r>
              <a:rPr lang="tr-TR" sz="2000" b="1" dirty="0">
                <a:latin typeface="Times New Roman" pitchFamily="18" charset="0"/>
                <a:cs typeface="Times New Roman" pitchFamily="18" charset="0"/>
              </a:rPr>
              <a:t>6, 9, 12, 18, 24, 36, 48, 54 </a:t>
            </a:r>
            <a:r>
              <a:rPr lang="tr-TR" sz="2000" b="1" dirty="0" err="1">
                <a:latin typeface="Times New Roman" pitchFamily="18" charset="0"/>
                <a:cs typeface="Times New Roman" pitchFamily="18" charset="0"/>
              </a:rPr>
              <a:t>Mbps</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iletim hızlarını destekler.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OFDM </a:t>
            </a:r>
            <a:r>
              <a:rPr lang="tr-TR" sz="2000" dirty="0">
                <a:latin typeface="Times New Roman" pitchFamily="18" charset="0"/>
                <a:cs typeface="Times New Roman" pitchFamily="18" charset="0"/>
              </a:rPr>
              <a:t>modülasyon tekniği </a:t>
            </a:r>
            <a:r>
              <a:rPr lang="tr-TR" sz="2000" dirty="0" smtClean="0">
                <a:latin typeface="Times New Roman" pitchFamily="18" charset="0"/>
                <a:cs typeface="Times New Roman" pitchFamily="18" charset="0"/>
              </a:rPr>
              <a:t>benzer </a:t>
            </a:r>
            <a:r>
              <a:rPr lang="tr-TR" sz="2000" dirty="0">
                <a:latin typeface="Times New Roman" pitchFamily="18" charset="0"/>
                <a:cs typeface="Times New Roman" pitchFamily="18" charset="0"/>
              </a:rPr>
              <a:t>sistemlerden gelen </a:t>
            </a:r>
            <a:r>
              <a:rPr lang="tr-TR" sz="2000" b="1" dirty="0" err="1">
                <a:latin typeface="Times New Roman" pitchFamily="18" charset="0"/>
                <a:cs typeface="Times New Roman" pitchFamily="18" charset="0"/>
              </a:rPr>
              <a:t>enterferansa</a:t>
            </a:r>
            <a:r>
              <a:rPr lang="tr-TR" sz="2000" b="1" dirty="0">
                <a:latin typeface="Times New Roman" pitchFamily="18" charset="0"/>
                <a:cs typeface="Times New Roman" pitchFamily="18" charset="0"/>
              </a:rPr>
              <a:t> karşı </a:t>
            </a:r>
            <a:r>
              <a:rPr lang="tr-TR" sz="2000" b="1" dirty="0" smtClean="0">
                <a:latin typeface="Times New Roman" pitchFamily="18" charset="0"/>
                <a:cs typeface="Times New Roman" pitchFamily="18" charset="0"/>
              </a:rPr>
              <a:t>duyarlı</a:t>
            </a:r>
            <a:r>
              <a:rPr lang="tr-TR" sz="2000" dirty="0" smtClean="0">
                <a:latin typeface="Times New Roman" pitchFamily="18" charset="0"/>
                <a:cs typeface="Times New Roman" pitchFamily="18" charset="0"/>
              </a:rPr>
              <a:t>dır. 5 </a:t>
            </a:r>
            <a:r>
              <a:rPr lang="tr-TR" sz="2000" dirty="0">
                <a:latin typeface="Times New Roman" pitchFamily="18" charset="0"/>
                <a:cs typeface="Times New Roman" pitchFamily="18" charset="0"/>
              </a:rPr>
              <a:t>GHz frekans bandı diğer sistemler tarafından daha az </a:t>
            </a:r>
            <a:r>
              <a:rPr lang="tr-TR" sz="2000" dirty="0" smtClean="0">
                <a:latin typeface="Times New Roman" pitchFamily="18" charset="0"/>
                <a:cs typeface="Times New Roman" pitchFamily="18" charset="0"/>
              </a:rPr>
              <a:t>kullanılmaktadır. Ve </a:t>
            </a:r>
            <a:r>
              <a:rPr lang="tr-TR" sz="2000" dirty="0" err="1" smtClean="0">
                <a:latin typeface="Times New Roman" pitchFamily="18" charset="0"/>
                <a:cs typeface="Times New Roman" pitchFamily="18" charset="0"/>
              </a:rPr>
              <a:t>enterferans</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riski 2.4 GHz bandına </a:t>
            </a:r>
            <a:r>
              <a:rPr lang="tr-TR" sz="2000" b="1" dirty="0">
                <a:latin typeface="Times New Roman" pitchFamily="18" charset="0"/>
                <a:cs typeface="Times New Roman" pitchFamily="18" charset="0"/>
              </a:rPr>
              <a:t>oranla daha düşüktür.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802.11a </a:t>
            </a:r>
            <a:r>
              <a:rPr lang="tr-TR" sz="2000" b="1" dirty="0" smtClean="0">
                <a:latin typeface="Times New Roman" pitchFamily="18" charset="0"/>
                <a:cs typeface="Times New Roman" pitchFamily="18" charset="0"/>
              </a:rPr>
              <a:t>20MHz </a:t>
            </a:r>
            <a:r>
              <a:rPr lang="tr-TR" sz="2000" dirty="0">
                <a:latin typeface="Times New Roman" pitchFamily="18" charset="0"/>
                <a:cs typeface="Times New Roman" pitchFamily="18" charset="0"/>
              </a:rPr>
              <a:t>genişliğinde birbiriyle çakışmayan </a:t>
            </a:r>
            <a:r>
              <a:rPr lang="tr-TR" sz="2000" b="1" dirty="0">
                <a:latin typeface="Times New Roman" pitchFamily="18" charset="0"/>
                <a:cs typeface="Times New Roman" pitchFamily="18" charset="0"/>
              </a:rPr>
              <a:t>12 kanal </a:t>
            </a:r>
            <a:r>
              <a:rPr lang="tr-TR" sz="2000" dirty="0" smtClean="0">
                <a:latin typeface="Times New Roman" pitchFamily="18" charset="0"/>
                <a:cs typeface="Times New Roman" pitchFamily="18" charset="0"/>
              </a:rPr>
              <a:t>kullanılmaktadır. Bu </a:t>
            </a:r>
            <a:r>
              <a:rPr lang="tr-TR" sz="2000" dirty="0">
                <a:latin typeface="Times New Roman" pitchFamily="18" charset="0"/>
                <a:cs typeface="Times New Roman" pitchFamily="18" charset="0"/>
              </a:rPr>
              <a:t>da </a:t>
            </a:r>
            <a:r>
              <a:rPr lang="tr-TR" sz="2000" b="1" dirty="0">
                <a:latin typeface="Times New Roman" pitchFamily="18" charset="0"/>
                <a:cs typeface="Times New Roman" pitchFamily="18" charset="0"/>
              </a:rPr>
              <a:t>daha fazla bant genişliği </a:t>
            </a:r>
            <a:r>
              <a:rPr lang="tr-TR" sz="2000" dirty="0">
                <a:latin typeface="Times New Roman" pitchFamily="18" charset="0"/>
                <a:cs typeface="Times New Roman" pitchFamily="18" charset="0"/>
              </a:rPr>
              <a:t>anlamına gelmektedir.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5 GHz frekansının olumlu yanlarının yanında bazı olumsuz yanları da </a:t>
            </a:r>
            <a:r>
              <a:rPr lang="tr-TR" sz="2000" dirty="0" smtClean="0">
                <a:latin typeface="Times New Roman" pitchFamily="18" charset="0"/>
                <a:cs typeface="Times New Roman" pitchFamily="18" charset="0"/>
              </a:rPr>
              <a:t>vardır.</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Yüksek frekanslı </a:t>
            </a:r>
            <a:r>
              <a:rPr lang="tr-TR" sz="2000" b="1" dirty="0">
                <a:latin typeface="Times New Roman" pitchFamily="18" charset="0"/>
                <a:cs typeface="Times New Roman" pitchFamily="18" charset="0"/>
              </a:rPr>
              <a:t>ağ ürünlerinin fiyatı daha </a:t>
            </a:r>
            <a:r>
              <a:rPr lang="tr-TR" sz="2000" b="1" dirty="0" smtClean="0">
                <a:latin typeface="Times New Roman" pitchFamily="18" charset="0"/>
                <a:cs typeface="Times New Roman" pitchFamily="18" charset="0"/>
              </a:rPr>
              <a:t>yüksek, kapsama </a:t>
            </a:r>
            <a:r>
              <a:rPr lang="tr-TR" sz="2000" b="1" dirty="0">
                <a:latin typeface="Times New Roman" pitchFamily="18" charset="0"/>
                <a:cs typeface="Times New Roman" pitchFamily="18" charset="0"/>
              </a:rPr>
              <a:t>alanı daha dardır </a:t>
            </a:r>
            <a:r>
              <a:rPr lang="tr-TR" sz="2000" dirty="0">
                <a:latin typeface="Times New Roman" pitchFamily="18" charset="0"/>
                <a:cs typeface="Times New Roman" pitchFamily="18" charset="0"/>
              </a:rPr>
              <a:t>ve </a:t>
            </a:r>
            <a:r>
              <a:rPr lang="tr-TR" sz="2000" dirty="0" smtClean="0">
                <a:latin typeface="Times New Roman" pitchFamily="18" charset="0"/>
                <a:cs typeface="Times New Roman" pitchFamily="18" charset="0"/>
              </a:rPr>
              <a:t>daha </a:t>
            </a:r>
            <a:r>
              <a:rPr lang="tr-TR" sz="2000" b="1" dirty="0">
                <a:latin typeface="Times New Roman" pitchFamily="18" charset="0"/>
                <a:cs typeface="Times New Roman" pitchFamily="18" charset="0"/>
              </a:rPr>
              <a:t>yüksek çıkış gücü </a:t>
            </a:r>
            <a:r>
              <a:rPr lang="tr-TR" sz="2000" dirty="0">
                <a:latin typeface="Times New Roman" pitchFamily="18" charset="0"/>
                <a:cs typeface="Times New Roman" pitchFamily="18" charset="0"/>
              </a:rPr>
              <a:t>gerektirirler.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Yüksek hız </a:t>
            </a:r>
            <a:r>
              <a:rPr lang="tr-TR" sz="2000" b="1" dirty="0">
                <a:latin typeface="Times New Roman" pitchFamily="18" charset="0"/>
                <a:cs typeface="Times New Roman" pitchFamily="18" charset="0"/>
              </a:rPr>
              <a:t>gerektiren uygulamalar</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standardın </a:t>
            </a:r>
            <a:r>
              <a:rPr lang="tr-TR" sz="2000" b="1" dirty="0">
                <a:latin typeface="Times New Roman" pitchFamily="18" charset="0"/>
                <a:cs typeface="Times New Roman" pitchFamily="18" charset="0"/>
              </a:rPr>
              <a:t>önemini artırmakta</a:t>
            </a:r>
            <a:r>
              <a:rPr lang="tr-TR" sz="2000" dirty="0">
                <a:latin typeface="Times New Roman" pitchFamily="18" charset="0"/>
                <a:cs typeface="Times New Roman" pitchFamily="18" charset="0"/>
              </a:rPr>
              <a:t>dır.</a:t>
            </a:r>
          </a:p>
        </p:txBody>
      </p:sp>
    </p:spTree>
    <p:extLst>
      <p:ext uri="{BB962C8B-B14F-4D97-AF65-F5344CB8AC3E}">
        <p14:creationId xmlns:p14="http://schemas.microsoft.com/office/powerpoint/2010/main" val="1460369411"/>
      </p:ext>
    </p:extLst>
  </p:cSld>
  <p:clrMapOvr>
    <a:masterClrMapping/>
  </p:clrMapOvr>
  <mc:AlternateContent xmlns:mc="http://schemas.openxmlformats.org/markup-compatibility/2006" xmlns:p14="http://schemas.microsoft.com/office/powerpoint/2010/main">
    <mc:Choice Requires="p14">
      <p:transition spd="slow" p14:dur="2000" advTm="20"/>
    </mc:Choice>
    <mc:Fallback xmlns="">
      <p:transition spd="slow" advTm="2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6.1.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7" name="2 İçerik Yer Tutucusu"/>
          <p:cNvSpPr txBox="1">
            <a:spLocks/>
          </p:cNvSpPr>
          <p:nvPr/>
        </p:nvSpPr>
        <p:spPr>
          <a:xfrm>
            <a:off x="107504" y="1556781"/>
            <a:ext cx="8928992" cy="4078039"/>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6.1.2. IEEE </a:t>
            </a:r>
            <a:r>
              <a:rPr lang="tr-TR" sz="2400" b="1" dirty="0">
                <a:latin typeface="Times New Roman" pitchFamily="18" charset="0"/>
                <a:cs typeface="Times New Roman" pitchFamily="18" charset="0"/>
              </a:rPr>
              <a:t>802.11b</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2.4 </a:t>
            </a:r>
            <a:r>
              <a:rPr lang="tr-TR" sz="2000" b="1" dirty="0" smtClean="0">
                <a:latin typeface="Times New Roman" pitchFamily="18" charset="0"/>
                <a:cs typeface="Times New Roman" pitchFamily="18" charset="0"/>
              </a:rPr>
              <a:t>GHz </a:t>
            </a:r>
            <a:r>
              <a:rPr lang="tr-TR" sz="2000" dirty="0" smtClean="0">
                <a:latin typeface="Times New Roman" pitchFamily="18" charset="0"/>
                <a:cs typeface="Times New Roman" pitchFamily="18" charset="0"/>
              </a:rPr>
              <a:t>ISM bandında </a:t>
            </a:r>
            <a:r>
              <a:rPr lang="tr-TR" sz="2000" b="1" dirty="0" smtClean="0">
                <a:latin typeface="Times New Roman" pitchFamily="18" charset="0"/>
                <a:cs typeface="Times New Roman" pitchFamily="18" charset="0"/>
              </a:rPr>
              <a:t>1, 2, 5.5, 11 </a:t>
            </a:r>
            <a:r>
              <a:rPr lang="tr-TR" sz="2000" b="1" dirty="0" err="1" smtClean="0">
                <a:latin typeface="Times New Roman" pitchFamily="18" charset="0"/>
                <a:cs typeface="Times New Roman" pitchFamily="18" charset="0"/>
              </a:rPr>
              <a:t>Mbps</a:t>
            </a:r>
            <a:r>
              <a:rPr lang="tr-TR" sz="2000" b="1"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hızlarındaki ağ </a:t>
            </a:r>
            <a:r>
              <a:rPr lang="tr-TR" sz="2000" dirty="0" smtClean="0">
                <a:latin typeface="Times New Roman" pitchFamily="18" charset="0"/>
                <a:cs typeface="Times New Roman" pitchFamily="18" charset="0"/>
              </a:rPr>
              <a:t>cihazlarını tanımlar.</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DSSS </a:t>
            </a:r>
            <a:r>
              <a:rPr lang="tr-TR" sz="2000" dirty="0">
                <a:latin typeface="Times New Roman" pitchFamily="18" charset="0"/>
                <a:cs typeface="Times New Roman" pitchFamily="18" charset="0"/>
              </a:rPr>
              <a:t>modülasyon tekniğini kullanır.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2.400’ten 2.487 GHz‘e kadar 5 MHz aralıklarla </a:t>
            </a:r>
            <a:r>
              <a:rPr lang="tr-TR" sz="2000" b="1" dirty="0">
                <a:latin typeface="Times New Roman" pitchFamily="18" charset="0"/>
                <a:cs typeface="Times New Roman" pitchFamily="18" charset="0"/>
              </a:rPr>
              <a:t>14 frekans </a:t>
            </a:r>
            <a:r>
              <a:rPr lang="tr-TR" sz="2000" dirty="0">
                <a:latin typeface="Times New Roman" pitchFamily="18" charset="0"/>
                <a:cs typeface="Times New Roman" pitchFamily="18" charset="0"/>
              </a:rPr>
              <a:t>kanalı mevcuttur.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Sistemde birbiriyle çakışmayan </a:t>
            </a:r>
            <a:r>
              <a:rPr lang="tr-TR" sz="2000" b="1" dirty="0">
                <a:latin typeface="Times New Roman" pitchFamily="18" charset="0"/>
                <a:cs typeface="Times New Roman" pitchFamily="18" charset="0"/>
              </a:rPr>
              <a:t>3 kanal </a:t>
            </a:r>
            <a:r>
              <a:rPr lang="tr-TR" sz="2000" dirty="0">
                <a:latin typeface="Times New Roman" pitchFamily="18" charset="0"/>
                <a:cs typeface="Times New Roman" pitchFamily="18" charset="0"/>
              </a:rPr>
              <a:t>vardır.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Böylelikle </a:t>
            </a:r>
            <a:r>
              <a:rPr lang="tr-TR" sz="2000" dirty="0">
                <a:latin typeface="Times New Roman" pitchFamily="18" charset="0"/>
                <a:cs typeface="Times New Roman" pitchFamily="18" charset="0"/>
              </a:rPr>
              <a:t>bant genişliği </a:t>
            </a:r>
            <a:r>
              <a:rPr lang="tr-TR" sz="2000" b="1" dirty="0">
                <a:latin typeface="Times New Roman" pitchFamily="18" charset="0"/>
                <a:cs typeface="Times New Roman" pitchFamily="18" charset="0"/>
              </a:rPr>
              <a:t>3 katına </a:t>
            </a:r>
            <a:r>
              <a:rPr lang="tr-TR" sz="2000" dirty="0">
                <a:latin typeface="Times New Roman" pitchFamily="18" charset="0"/>
                <a:cs typeface="Times New Roman" pitchFamily="18" charset="0"/>
              </a:rPr>
              <a:t>çıkarılmış olur. </a:t>
            </a:r>
          </a:p>
          <a:p>
            <a:pPr marL="355600"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Ağ erişim kartları ve</a:t>
            </a:r>
            <a:r>
              <a:rPr lang="tr-TR" sz="2000" dirty="0" smtClean="0">
                <a:latin typeface="Times New Roman" pitchFamily="18" charset="0"/>
                <a:cs typeface="Times New Roman" pitchFamily="18" charset="0"/>
              </a:rPr>
              <a:t> </a:t>
            </a:r>
            <a:r>
              <a:rPr lang="tr-TR" sz="2000" b="1" dirty="0">
                <a:latin typeface="Times New Roman" pitchFamily="18" charset="0"/>
                <a:cs typeface="Times New Roman" pitchFamily="18" charset="0"/>
              </a:rPr>
              <a:t>AP </a:t>
            </a:r>
            <a:r>
              <a:rPr lang="tr-TR" sz="2000" dirty="0">
                <a:latin typeface="Times New Roman" pitchFamily="18" charset="0"/>
                <a:cs typeface="Times New Roman" pitchFamily="18" charset="0"/>
              </a:rPr>
              <a:t>fiyatlarındaki düşüşler 802.11b standardını günümüzde </a:t>
            </a:r>
            <a:r>
              <a:rPr lang="tr-TR" sz="2000" b="1" dirty="0">
                <a:latin typeface="Times New Roman" pitchFamily="18" charset="0"/>
                <a:cs typeface="Times New Roman" pitchFamily="18" charset="0"/>
              </a:rPr>
              <a:t>en çok kullanılan </a:t>
            </a:r>
            <a:r>
              <a:rPr lang="tr-TR" sz="2000" dirty="0">
                <a:latin typeface="Times New Roman" pitchFamily="18" charset="0"/>
                <a:cs typeface="Times New Roman" pitchFamily="18" charset="0"/>
              </a:rPr>
              <a:t>standart haline getirmiştir.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Aynı frekans </a:t>
            </a:r>
            <a:r>
              <a:rPr lang="tr-TR" sz="2000" dirty="0">
                <a:latin typeface="Times New Roman" pitchFamily="18" charset="0"/>
                <a:cs typeface="Times New Roman" pitchFamily="18" charset="0"/>
              </a:rPr>
              <a:t>bandı </a:t>
            </a:r>
            <a:r>
              <a:rPr lang="tr-TR" sz="2000" dirty="0" err="1">
                <a:latin typeface="Times New Roman" pitchFamily="18" charset="0"/>
                <a:cs typeface="Times New Roman" pitchFamily="18" charset="0"/>
              </a:rPr>
              <a:t>bluetooth</a:t>
            </a:r>
            <a:r>
              <a:rPr lang="tr-TR" sz="2000" dirty="0">
                <a:latin typeface="Times New Roman" pitchFamily="18" charset="0"/>
                <a:cs typeface="Times New Roman" pitchFamily="18" charset="0"/>
              </a:rPr>
              <a:t>, mikrodalga fırınlar, telsiz telefonlar ve amatör telsizler tarafından da kullanıldığı için 802.11b standardı </a:t>
            </a:r>
            <a:r>
              <a:rPr lang="tr-TR" sz="2000" b="1" dirty="0" err="1">
                <a:latin typeface="Times New Roman" pitchFamily="18" charset="0"/>
                <a:cs typeface="Times New Roman" pitchFamily="18" charset="0"/>
              </a:rPr>
              <a:t>enterferans</a:t>
            </a:r>
            <a:r>
              <a:rPr lang="tr-TR" sz="2000" b="1" dirty="0">
                <a:latin typeface="Times New Roman" pitchFamily="18" charset="0"/>
                <a:cs typeface="Times New Roman" pitchFamily="18" charset="0"/>
              </a:rPr>
              <a:t> sorununa çözüm bulmak zorundadır.</a:t>
            </a:r>
            <a:r>
              <a:rPr lang="tr-T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22491171"/>
      </p:ext>
    </p:extLst>
  </p:cSld>
  <p:clrMapOvr>
    <a:masterClrMapping/>
  </p:clrMapOvr>
  <mc:AlternateContent xmlns:mc="http://schemas.openxmlformats.org/markup-compatibility/2006" xmlns:p14="http://schemas.microsoft.com/office/powerpoint/2010/main">
    <mc:Choice Requires="p14">
      <p:transition spd="slow" p14:dur="2000" advTm="23"/>
    </mc:Choice>
    <mc:Fallback xmlns="">
      <p:transition spd="slow" advTm="2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6.1.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7" name="2 İçerik Yer Tutucusu"/>
          <p:cNvSpPr txBox="1">
            <a:spLocks/>
          </p:cNvSpPr>
          <p:nvPr/>
        </p:nvSpPr>
        <p:spPr>
          <a:xfrm>
            <a:off x="107504" y="1556781"/>
            <a:ext cx="8928992" cy="4434547"/>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6.1.3. IEEE </a:t>
            </a:r>
            <a:r>
              <a:rPr lang="tr-TR" sz="2400" b="1" dirty="0">
                <a:latin typeface="Times New Roman" pitchFamily="18" charset="0"/>
                <a:cs typeface="Times New Roman" pitchFamily="18" charset="0"/>
              </a:rPr>
              <a:t>802.11c</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Bu standardın görevi, AP’ler arasında </a:t>
            </a:r>
            <a:r>
              <a:rPr lang="tr-TR" sz="2000" b="1" dirty="0" err="1">
                <a:latin typeface="Times New Roman" pitchFamily="18" charset="0"/>
                <a:cs typeface="Times New Roman" pitchFamily="18" charset="0"/>
              </a:rPr>
              <a:t>köprüleme</a:t>
            </a:r>
            <a:r>
              <a:rPr lang="tr-TR" sz="2000" b="1" dirty="0">
                <a:latin typeface="Times New Roman" pitchFamily="18" charset="0"/>
                <a:cs typeface="Times New Roman" pitchFamily="18" charset="0"/>
              </a:rPr>
              <a:t> işlemlerini </a:t>
            </a:r>
            <a:r>
              <a:rPr lang="tr-TR" sz="2000" dirty="0">
                <a:latin typeface="Times New Roman" pitchFamily="18" charset="0"/>
                <a:cs typeface="Times New Roman" pitchFamily="18" charset="0"/>
              </a:rPr>
              <a:t>yapmaktır. </a:t>
            </a:r>
            <a:endParaRPr lang="tr-TR" sz="2000" dirty="0" smtClean="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Diğer </a:t>
            </a:r>
            <a:r>
              <a:rPr lang="tr-TR" sz="2000" dirty="0">
                <a:latin typeface="Times New Roman" pitchFamily="18" charset="0"/>
                <a:cs typeface="Times New Roman" pitchFamily="18" charset="0"/>
              </a:rPr>
              <a:t>802.11 standartlarının MAC alt katmanında çalışır. Şirketler ve üniversiteler bu standardı, </a:t>
            </a:r>
            <a:r>
              <a:rPr lang="tr-TR" sz="2000" b="1" dirty="0">
                <a:latin typeface="Times New Roman" pitchFamily="18" charset="0"/>
                <a:cs typeface="Times New Roman" pitchFamily="18" charset="0"/>
              </a:rPr>
              <a:t>ağlarını genişletmek için </a:t>
            </a:r>
            <a:r>
              <a:rPr lang="tr-TR" sz="2000" dirty="0">
                <a:latin typeface="Times New Roman" pitchFamily="18" charset="0"/>
                <a:cs typeface="Times New Roman" pitchFamily="18" charset="0"/>
              </a:rPr>
              <a:t>sıklıkla kullanırlar</a:t>
            </a:r>
            <a:r>
              <a:rPr lang="tr-TR" sz="2000" dirty="0" smtClean="0">
                <a:latin typeface="Times New Roman" pitchFamily="18" charset="0"/>
                <a:cs typeface="Times New Roman" pitchFamily="18" charset="0"/>
              </a:rPr>
              <a:t>.</a:t>
            </a:r>
          </a:p>
          <a:p>
            <a:pPr marL="12700" lvl="1" indent="0" algn="just">
              <a:buClr>
                <a:schemeClr val="tx1"/>
              </a:buClr>
              <a:buSzPct val="120000"/>
              <a:buNone/>
            </a:pPr>
            <a:endParaRPr lang="tr-TR" sz="2000" dirty="0">
              <a:latin typeface="Times New Roman" pitchFamily="18" charset="0"/>
              <a:cs typeface="Times New Roman" pitchFamily="18" charset="0"/>
            </a:endParaRPr>
          </a:p>
          <a:p>
            <a:pPr lvl="2"/>
            <a:r>
              <a:rPr lang="tr-TR" sz="2400" b="1" dirty="0" smtClean="0">
                <a:latin typeface="Times New Roman" pitchFamily="18" charset="0"/>
                <a:cs typeface="Times New Roman" pitchFamily="18" charset="0"/>
              </a:rPr>
              <a:t>6.1.4. IEEE </a:t>
            </a:r>
            <a:r>
              <a:rPr lang="tr-TR" sz="2400" b="1" dirty="0">
                <a:latin typeface="Times New Roman" pitchFamily="18" charset="0"/>
                <a:cs typeface="Times New Roman" pitchFamily="18" charset="0"/>
              </a:rPr>
              <a:t>802.11d</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802.11 standartları </a:t>
            </a:r>
            <a:r>
              <a:rPr lang="tr-TR" sz="2000" b="1" dirty="0">
                <a:latin typeface="Times New Roman" pitchFamily="18" charset="0"/>
                <a:cs typeface="Times New Roman" pitchFamily="18" charset="0"/>
              </a:rPr>
              <a:t>bazı ülkelerde yasal işletim haklarına </a:t>
            </a:r>
            <a:r>
              <a:rPr lang="tr-TR" sz="2000" dirty="0">
                <a:latin typeface="Times New Roman" pitchFamily="18" charset="0"/>
                <a:cs typeface="Times New Roman" pitchFamily="18" charset="0"/>
              </a:rPr>
              <a:t>sahip </a:t>
            </a:r>
            <a:r>
              <a:rPr lang="tr-TR" sz="2000" dirty="0" smtClean="0">
                <a:latin typeface="Times New Roman" pitchFamily="18" charset="0"/>
                <a:cs typeface="Times New Roman" pitchFamily="18" charset="0"/>
              </a:rPr>
              <a:t>değildir.</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Amacı </a:t>
            </a:r>
            <a:r>
              <a:rPr lang="tr-TR" sz="2000" b="1" dirty="0" smtClean="0">
                <a:latin typeface="Times New Roman" pitchFamily="18" charset="0"/>
                <a:cs typeface="Times New Roman" pitchFamily="18" charset="0"/>
              </a:rPr>
              <a:t>kurallar </a:t>
            </a:r>
            <a:r>
              <a:rPr lang="tr-TR" sz="2000" b="1" dirty="0">
                <a:latin typeface="Times New Roman" pitchFamily="18" charset="0"/>
                <a:cs typeface="Times New Roman" pitchFamily="18" charset="0"/>
              </a:rPr>
              <a:t>koymak</a:t>
            </a:r>
            <a:r>
              <a:rPr lang="tr-TR" sz="2000" dirty="0">
                <a:latin typeface="Times New Roman" pitchFamily="18" charset="0"/>
                <a:cs typeface="Times New Roman" pitchFamily="18" charset="0"/>
              </a:rPr>
              <a:t> ve bu kurallar dahilinde </a:t>
            </a:r>
            <a:r>
              <a:rPr lang="tr-TR" sz="2000" b="1" dirty="0">
                <a:latin typeface="Times New Roman" pitchFamily="18" charset="0"/>
                <a:cs typeface="Times New Roman" pitchFamily="18" charset="0"/>
              </a:rPr>
              <a:t>WLAN uygulamalarını gerçekleştirmektir</a:t>
            </a: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Ağ </a:t>
            </a:r>
            <a:r>
              <a:rPr lang="tr-TR" sz="2000" dirty="0">
                <a:latin typeface="Times New Roman" pitchFamily="18" charset="0"/>
                <a:cs typeface="Times New Roman" pitchFamily="18" charset="0"/>
              </a:rPr>
              <a:t>cihazları üreticileri, ürünlerini bu standarda uyacak şekilde geliştirerek; ülkeden ülkeye farklılık gösteren kablosuz ağ uygulamaları için farklı özelliklerde cihaz üretmek zorunda kalmamaktadır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394295474"/>
      </p:ext>
    </p:extLst>
  </p:cSld>
  <p:clrMapOvr>
    <a:masterClrMapping/>
  </p:clrMapOvr>
  <mc:AlternateContent xmlns:mc="http://schemas.openxmlformats.org/markup-compatibility/2006" xmlns:p14="http://schemas.microsoft.com/office/powerpoint/2010/main">
    <mc:Choice Requires="p14">
      <p:transition spd="slow" p14:dur="2000" advTm="38"/>
    </mc:Choice>
    <mc:Fallback xmlns="">
      <p:transition spd="slow" advTm="3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6.1.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7" name="2 İçerik Yer Tutucusu"/>
          <p:cNvSpPr txBox="1">
            <a:spLocks/>
          </p:cNvSpPr>
          <p:nvPr/>
        </p:nvSpPr>
        <p:spPr>
          <a:xfrm>
            <a:off x="107504" y="1556781"/>
            <a:ext cx="8928992" cy="3742050"/>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6.1.5. IEEE </a:t>
            </a:r>
            <a:r>
              <a:rPr lang="tr-TR" sz="2400" b="1" dirty="0">
                <a:latin typeface="Times New Roman" pitchFamily="18" charset="0"/>
                <a:cs typeface="Times New Roman" pitchFamily="18" charset="0"/>
              </a:rPr>
              <a:t>802.11e</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802.11e standardı </a:t>
            </a:r>
            <a:r>
              <a:rPr lang="tr-TR" sz="2000" b="1" dirty="0">
                <a:latin typeface="Times New Roman" pitchFamily="18" charset="0"/>
                <a:cs typeface="Times New Roman" pitchFamily="18" charset="0"/>
              </a:rPr>
              <a:t>bütün 802.11 standartları için veri, ses ve görüntü iletişiminde servis kalitesini</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QoS</a:t>
            </a:r>
            <a:r>
              <a:rPr lang="tr-TR" sz="2000" dirty="0">
                <a:latin typeface="Times New Roman" pitchFamily="18" charset="0"/>
                <a:cs typeface="Times New Roman" pitchFamily="18" charset="0"/>
              </a:rPr>
              <a:t> – </a:t>
            </a:r>
            <a:r>
              <a:rPr lang="tr-TR" sz="2000" dirty="0" err="1">
                <a:latin typeface="Times New Roman" pitchFamily="18" charset="0"/>
                <a:cs typeface="Times New Roman" pitchFamily="18" charset="0"/>
              </a:rPr>
              <a:t>Quality</a:t>
            </a:r>
            <a:r>
              <a:rPr lang="tr-TR" sz="2000" dirty="0">
                <a:latin typeface="Times New Roman" pitchFamily="18" charset="0"/>
                <a:cs typeface="Times New Roman" pitchFamily="18" charset="0"/>
              </a:rPr>
              <a:t> of Service) </a:t>
            </a:r>
            <a:r>
              <a:rPr lang="tr-TR" sz="2000" b="1" dirty="0">
                <a:latin typeface="Times New Roman" pitchFamily="18" charset="0"/>
                <a:cs typeface="Times New Roman" pitchFamily="18" charset="0"/>
              </a:rPr>
              <a:t>geliştirir ve artırır. </a:t>
            </a:r>
            <a:endParaRPr lang="tr-TR" sz="2000" b="1" dirty="0" smtClean="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MAC </a:t>
            </a:r>
            <a:r>
              <a:rPr lang="tr-TR" sz="2000" dirty="0">
                <a:latin typeface="Times New Roman" pitchFamily="18" charset="0"/>
                <a:cs typeface="Times New Roman" pitchFamily="18" charset="0"/>
              </a:rPr>
              <a:t>katmanında çalışan bir standart olmasına rağmen fiziksel katmanda çalışan standartlara destek verir</a:t>
            </a:r>
            <a:r>
              <a:rPr lang="tr-TR" sz="2000" dirty="0" smtClean="0">
                <a:latin typeface="Times New Roman" pitchFamily="18" charset="0"/>
                <a:cs typeface="Times New Roman" pitchFamily="18" charset="0"/>
              </a:rPr>
              <a:t>.</a:t>
            </a:r>
          </a:p>
          <a:p>
            <a:pPr marL="12700" lvl="1" indent="0" algn="just">
              <a:buClr>
                <a:schemeClr val="tx1"/>
              </a:buClr>
              <a:buSzPct val="120000"/>
              <a:buNone/>
            </a:pPr>
            <a:endParaRPr lang="tr-TR" sz="2000" dirty="0">
              <a:latin typeface="Times New Roman" pitchFamily="18" charset="0"/>
              <a:cs typeface="Times New Roman" pitchFamily="18" charset="0"/>
            </a:endParaRPr>
          </a:p>
          <a:p>
            <a:pPr lvl="2"/>
            <a:r>
              <a:rPr lang="tr-TR" sz="2400" b="1" dirty="0" smtClean="0">
                <a:latin typeface="Times New Roman" pitchFamily="18" charset="0"/>
                <a:cs typeface="Times New Roman" pitchFamily="18" charset="0"/>
              </a:rPr>
              <a:t>6.1.6. IEEE </a:t>
            </a:r>
            <a:r>
              <a:rPr lang="tr-TR" sz="2400" b="1" dirty="0">
                <a:latin typeface="Times New Roman" pitchFamily="18" charset="0"/>
                <a:cs typeface="Times New Roman" pitchFamily="18" charset="0"/>
              </a:rPr>
              <a:t>802.11f</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Bu standardın ana görevi </a:t>
            </a:r>
            <a:r>
              <a:rPr lang="tr-TR" sz="2000" b="1" dirty="0">
                <a:latin typeface="Times New Roman" pitchFamily="18" charset="0"/>
                <a:cs typeface="Times New Roman" pitchFamily="18" charset="0"/>
              </a:rPr>
              <a:t>farklı üreticiler tarafından üretilen AP’ler arasındaki uyumluluğu sağlamak</a:t>
            </a:r>
            <a:r>
              <a:rPr lang="tr-TR" sz="2000" dirty="0">
                <a:latin typeface="Times New Roman" pitchFamily="18" charset="0"/>
                <a:cs typeface="Times New Roman" pitchFamily="18" charset="0"/>
              </a:rPr>
              <a:t>tır. </a:t>
            </a:r>
            <a:endParaRPr lang="tr-TR" sz="2000" dirty="0" smtClean="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Böylelikle </a:t>
            </a:r>
            <a:r>
              <a:rPr lang="tr-TR" sz="2000" dirty="0">
                <a:latin typeface="Times New Roman" pitchFamily="18" charset="0"/>
                <a:cs typeface="Times New Roman" pitchFamily="18" charset="0"/>
              </a:rPr>
              <a:t>kullanıcılar </a:t>
            </a:r>
            <a:r>
              <a:rPr lang="tr-TR" sz="2000" b="1" dirty="0">
                <a:latin typeface="Times New Roman" pitchFamily="18" charset="0"/>
                <a:cs typeface="Times New Roman" pitchFamily="18" charset="0"/>
              </a:rPr>
              <a:t>ağ içindeki farklı AP’leri </a:t>
            </a:r>
            <a:r>
              <a:rPr lang="tr-TR" sz="2000" dirty="0">
                <a:latin typeface="Times New Roman" pitchFamily="18" charset="0"/>
                <a:cs typeface="Times New Roman" pitchFamily="18" charset="0"/>
              </a:rPr>
              <a:t>kullanabilmektedir.</a:t>
            </a:r>
          </a:p>
        </p:txBody>
      </p:sp>
    </p:spTree>
    <p:extLst>
      <p:ext uri="{BB962C8B-B14F-4D97-AF65-F5344CB8AC3E}">
        <p14:creationId xmlns:p14="http://schemas.microsoft.com/office/powerpoint/2010/main" val="2565811337"/>
      </p:ext>
    </p:extLst>
  </p:cSld>
  <p:clrMapOvr>
    <a:masterClrMapping/>
  </p:clrMapOvr>
  <mc:AlternateContent xmlns:mc="http://schemas.openxmlformats.org/markup-compatibility/2006" xmlns:p14="http://schemas.microsoft.com/office/powerpoint/2010/main">
    <mc:Choice Requires="p14">
      <p:transition spd="slow" p14:dur="2000" advTm="22"/>
    </mc:Choice>
    <mc:Fallback xmlns="">
      <p:transition spd="slow" advTm="2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6.1.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7" name="2 İçerik Yer Tutucusu"/>
          <p:cNvSpPr txBox="1">
            <a:spLocks/>
          </p:cNvSpPr>
          <p:nvPr/>
        </p:nvSpPr>
        <p:spPr>
          <a:xfrm>
            <a:off x="107504" y="1556781"/>
            <a:ext cx="8928992" cy="400109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6.1.7. IEEE </a:t>
            </a:r>
            <a:r>
              <a:rPr lang="tr-TR" sz="2400" b="1" dirty="0">
                <a:latin typeface="Times New Roman" pitchFamily="18" charset="0"/>
                <a:cs typeface="Times New Roman" pitchFamily="18" charset="0"/>
              </a:rPr>
              <a:t>802.11g</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IEEE, </a:t>
            </a:r>
            <a:r>
              <a:rPr lang="tr-TR" sz="2000" dirty="0">
                <a:latin typeface="Times New Roman" pitchFamily="18" charset="0"/>
                <a:cs typeface="Times New Roman" pitchFamily="18" charset="0"/>
              </a:rPr>
              <a:t>802.11g </a:t>
            </a:r>
            <a:r>
              <a:rPr lang="tr-TR" sz="2000" dirty="0" smtClean="0">
                <a:latin typeface="Times New Roman" pitchFamily="18" charset="0"/>
                <a:cs typeface="Times New Roman" pitchFamily="18" charset="0"/>
              </a:rPr>
              <a:t>adında yeni </a:t>
            </a:r>
            <a:r>
              <a:rPr lang="tr-TR" sz="2000" dirty="0">
                <a:latin typeface="Times New Roman" pitchFamily="18" charset="0"/>
                <a:cs typeface="Times New Roman" pitchFamily="18" charset="0"/>
              </a:rPr>
              <a:t>bir kablosuz iletişim standardını 2003 yılında </a:t>
            </a:r>
            <a:r>
              <a:rPr lang="tr-TR" sz="2000" dirty="0" smtClean="0">
                <a:latin typeface="Times New Roman" pitchFamily="18" charset="0"/>
                <a:cs typeface="Times New Roman" pitchFamily="18" charset="0"/>
              </a:rPr>
              <a:t>duyurdu.</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2.4 </a:t>
            </a:r>
            <a:r>
              <a:rPr lang="tr-TR" sz="2000" b="1" dirty="0">
                <a:latin typeface="Times New Roman" pitchFamily="18" charset="0"/>
                <a:cs typeface="Times New Roman" pitchFamily="18" charset="0"/>
              </a:rPr>
              <a:t>GHz </a:t>
            </a:r>
            <a:r>
              <a:rPr lang="tr-TR" sz="2000" dirty="0">
                <a:latin typeface="Times New Roman" pitchFamily="18" charset="0"/>
                <a:cs typeface="Times New Roman" pitchFamily="18" charset="0"/>
              </a:rPr>
              <a:t>standardını kullanması itibariyle 802.11b ile uyumlu olmakla birlikte veri transfer hızı itibariyle </a:t>
            </a:r>
            <a:r>
              <a:rPr lang="tr-TR" sz="2000" b="1" dirty="0">
                <a:latin typeface="Times New Roman" pitchFamily="18" charset="0"/>
                <a:cs typeface="Times New Roman" pitchFamily="18" charset="0"/>
              </a:rPr>
              <a:t>54 </a:t>
            </a:r>
            <a:r>
              <a:rPr lang="tr-TR" sz="2000" b="1" dirty="0" err="1">
                <a:latin typeface="Times New Roman" pitchFamily="18" charset="0"/>
                <a:cs typeface="Times New Roman" pitchFamily="18" charset="0"/>
              </a:rPr>
              <a:t>Mbps</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veri aktarım hızına ulaşmaktadır. </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5 </a:t>
            </a:r>
            <a:r>
              <a:rPr lang="tr-TR" sz="2000" dirty="0">
                <a:latin typeface="Times New Roman" pitchFamily="18" charset="0"/>
                <a:cs typeface="Times New Roman" pitchFamily="18" charset="0"/>
              </a:rPr>
              <a:t>GHz frekans bandına göre daha düşük frekans bandı (2.4 GHz) kullanıldığı için cihaz üretimi </a:t>
            </a:r>
            <a:r>
              <a:rPr lang="tr-TR" sz="2000" b="1" dirty="0">
                <a:latin typeface="Times New Roman" pitchFamily="18" charset="0"/>
                <a:cs typeface="Times New Roman" pitchFamily="18" charset="0"/>
              </a:rPr>
              <a:t>daha kolay ve ucuz</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RF sinyal zayıflaması ise daha azdır. </a:t>
            </a:r>
            <a:endParaRPr lang="tr-TR" sz="2000" b="1"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En büyük </a:t>
            </a:r>
            <a:r>
              <a:rPr lang="tr-TR" sz="2000" b="1" dirty="0">
                <a:latin typeface="Times New Roman" pitchFamily="18" charset="0"/>
                <a:cs typeface="Times New Roman" pitchFamily="18" charset="0"/>
              </a:rPr>
              <a:t>dezavantajı</a:t>
            </a:r>
            <a:r>
              <a:rPr lang="tr-TR" sz="2000" dirty="0">
                <a:latin typeface="Times New Roman" pitchFamily="18" charset="0"/>
                <a:cs typeface="Times New Roman" pitchFamily="18" charset="0"/>
              </a:rPr>
              <a:t> ise </a:t>
            </a:r>
            <a:r>
              <a:rPr lang="tr-TR" sz="2000" b="1" dirty="0">
                <a:latin typeface="Times New Roman" pitchFamily="18" charset="0"/>
                <a:cs typeface="Times New Roman" pitchFamily="18" charset="0"/>
              </a:rPr>
              <a:t>2.4 GHz bandının yoğun kullanılıyor </a:t>
            </a:r>
            <a:r>
              <a:rPr lang="tr-TR" sz="2000" dirty="0">
                <a:latin typeface="Times New Roman" pitchFamily="18" charset="0"/>
                <a:cs typeface="Times New Roman" pitchFamily="18" charset="0"/>
              </a:rPr>
              <a:t>olmasıdır. </a:t>
            </a: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yoğunluk kullanılabilecek </a:t>
            </a:r>
            <a:r>
              <a:rPr lang="tr-TR" sz="2000" b="1" dirty="0">
                <a:latin typeface="Times New Roman" pitchFamily="18" charset="0"/>
                <a:cs typeface="Times New Roman" pitchFamily="18" charset="0"/>
              </a:rPr>
              <a:t>boş kanal sayısının azalmasına</a:t>
            </a:r>
            <a:r>
              <a:rPr lang="tr-TR" sz="2000" dirty="0">
                <a:latin typeface="Times New Roman" pitchFamily="18" charset="0"/>
                <a:cs typeface="Times New Roman" pitchFamily="18" charset="0"/>
              </a:rPr>
              <a:t>, dolayısıyla </a:t>
            </a:r>
            <a:r>
              <a:rPr lang="tr-TR" sz="2000" b="1" dirty="0">
                <a:latin typeface="Times New Roman" pitchFamily="18" charset="0"/>
                <a:cs typeface="Times New Roman" pitchFamily="18" charset="0"/>
              </a:rPr>
              <a:t>iletişim kapasitesin düşmesine </a:t>
            </a:r>
            <a:r>
              <a:rPr lang="tr-TR" sz="2000" dirty="0">
                <a:latin typeface="Times New Roman" pitchFamily="18" charset="0"/>
                <a:cs typeface="Times New Roman" pitchFamily="18" charset="0"/>
              </a:rPr>
              <a:t>neden olmaktadır.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802.11b’de </a:t>
            </a:r>
            <a:r>
              <a:rPr lang="tr-TR" sz="2000" dirty="0">
                <a:latin typeface="Times New Roman" pitchFamily="18" charset="0"/>
                <a:cs typeface="Times New Roman" pitchFamily="18" charset="0"/>
              </a:rPr>
              <a:t>olduğu gibi birbiriyle çakışmayan </a:t>
            </a:r>
            <a:r>
              <a:rPr lang="tr-TR" sz="2000" b="1" dirty="0">
                <a:latin typeface="Times New Roman" pitchFamily="18" charset="0"/>
                <a:cs typeface="Times New Roman" pitchFamily="18" charset="0"/>
              </a:rPr>
              <a:t>3 kanal </a:t>
            </a:r>
            <a:r>
              <a:rPr lang="tr-TR" sz="2000" dirty="0">
                <a:latin typeface="Times New Roman" pitchFamily="18" charset="0"/>
                <a:cs typeface="Times New Roman" pitchFamily="18" charset="0"/>
              </a:rPr>
              <a:t>kullanılmaktadır.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Ancak kanalların </a:t>
            </a:r>
            <a:r>
              <a:rPr lang="tr-TR" sz="2000" b="1" dirty="0">
                <a:latin typeface="Times New Roman" pitchFamily="18" charset="0"/>
                <a:cs typeface="Times New Roman" pitchFamily="18" charset="0"/>
              </a:rPr>
              <a:t>bant genişliği 22 </a:t>
            </a:r>
            <a:r>
              <a:rPr lang="tr-TR" sz="2000" b="1" dirty="0" err="1">
                <a:latin typeface="Times New Roman" pitchFamily="18" charset="0"/>
                <a:cs typeface="Times New Roman" pitchFamily="18" charset="0"/>
              </a:rPr>
              <a:t>MHz’dir</a:t>
            </a:r>
            <a:r>
              <a:rPr lang="tr-TR" sz="2000" dirty="0">
                <a:latin typeface="Times New Roman" pitchFamily="18" charset="0"/>
                <a:cs typeface="Times New Roman" pitchFamily="18" charset="0"/>
              </a:rPr>
              <a:t>.</a:t>
            </a:r>
          </a:p>
        </p:txBody>
      </p:sp>
    </p:spTree>
    <p:extLst>
      <p:ext uri="{BB962C8B-B14F-4D97-AF65-F5344CB8AC3E}">
        <p14:creationId xmlns:p14="http://schemas.microsoft.com/office/powerpoint/2010/main" val="1326598499"/>
      </p:ext>
    </p:extLst>
  </p:cSld>
  <p:clrMapOvr>
    <a:masterClrMapping/>
  </p:clrMapOvr>
  <mc:AlternateContent xmlns:mc="http://schemas.openxmlformats.org/markup-compatibility/2006" xmlns:p14="http://schemas.microsoft.com/office/powerpoint/2010/main">
    <mc:Choice Requires="p14">
      <p:transition spd="slow" p14:dur="2000" advTm="16"/>
    </mc:Choice>
    <mc:Fallback xmlns="">
      <p:transition spd="slow" advTm="1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6.1.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7" name="2 İçerik Yer Tutucusu"/>
          <p:cNvSpPr txBox="1">
            <a:spLocks/>
          </p:cNvSpPr>
          <p:nvPr/>
        </p:nvSpPr>
        <p:spPr>
          <a:xfrm>
            <a:off x="107504" y="1556781"/>
            <a:ext cx="8928992" cy="4819268"/>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6.1.8. IEEE 802.11h</a:t>
            </a:r>
            <a:endParaRPr lang="tr-TR" sz="21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Avrupa’da </a:t>
            </a:r>
            <a:r>
              <a:rPr lang="tr-TR" sz="2000" dirty="0">
                <a:latin typeface="Times New Roman" pitchFamily="18" charset="0"/>
                <a:cs typeface="Times New Roman" pitchFamily="18" charset="0"/>
              </a:rPr>
              <a:t>geçerli 5 GHz WLAN düzenlemelerine uygunluk sağlamak için </a:t>
            </a:r>
            <a:r>
              <a:rPr lang="tr-TR" sz="2000" b="1" dirty="0">
                <a:latin typeface="Times New Roman" pitchFamily="18" charset="0"/>
                <a:cs typeface="Times New Roman" pitchFamily="18" charset="0"/>
              </a:rPr>
              <a:t>802.11a standardına ek olarak MAC katmanına ilaveler </a:t>
            </a:r>
            <a:r>
              <a:rPr lang="tr-TR" sz="2000" dirty="0" smtClean="0">
                <a:latin typeface="Times New Roman" pitchFamily="18" charset="0"/>
                <a:cs typeface="Times New Roman" pitchFamily="18" charset="0"/>
              </a:rPr>
              <a:t>yapılmıştır.</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Avrupa telsiz düzenlemelerine göre </a:t>
            </a:r>
            <a:r>
              <a:rPr lang="tr-TR" sz="2000" b="1" dirty="0">
                <a:latin typeface="Times New Roman" pitchFamily="18" charset="0"/>
                <a:cs typeface="Times New Roman" pitchFamily="18" charset="0"/>
              </a:rPr>
              <a:t>5 GHz frekans bandında kullanılacak </a:t>
            </a:r>
            <a:r>
              <a:rPr lang="tr-TR" sz="2000" dirty="0">
                <a:latin typeface="Times New Roman" pitchFamily="18" charset="0"/>
                <a:cs typeface="Times New Roman" pitchFamily="18" charset="0"/>
              </a:rPr>
              <a:t>WLAN ürünlerinde </a:t>
            </a:r>
            <a:r>
              <a:rPr lang="tr-TR" sz="2000" b="1" dirty="0">
                <a:latin typeface="Times New Roman" pitchFamily="18" charset="0"/>
                <a:cs typeface="Times New Roman" pitchFamily="18" charset="0"/>
              </a:rPr>
              <a:t>TPC</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Transmission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Power</a:t>
            </a:r>
            <a:r>
              <a:rPr lang="tr-TR" sz="2000" dirty="0">
                <a:latin typeface="Times New Roman" pitchFamily="18" charset="0"/>
                <a:cs typeface="Times New Roman" pitchFamily="18" charset="0"/>
              </a:rPr>
              <a:t> Control) ve </a:t>
            </a:r>
            <a:r>
              <a:rPr lang="tr-TR" sz="2000" b="1" dirty="0">
                <a:latin typeface="Times New Roman" pitchFamily="18" charset="0"/>
                <a:cs typeface="Times New Roman" pitchFamily="18" charset="0"/>
              </a:rPr>
              <a:t>DFS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Dynamic</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Frequency</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Selection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özelliği bulunması zorunludur. </a:t>
            </a:r>
            <a:endParaRPr lang="tr-TR" sz="2000" b="1"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Gelecekte </a:t>
            </a:r>
            <a:r>
              <a:rPr lang="tr-TR" sz="2000" b="1" dirty="0" smtClean="0">
                <a:latin typeface="Times New Roman" pitchFamily="18" charset="0"/>
                <a:cs typeface="Times New Roman" pitchFamily="18" charset="0"/>
              </a:rPr>
              <a:t>802.11a </a:t>
            </a:r>
            <a:r>
              <a:rPr lang="tr-TR" sz="2000" b="1" dirty="0">
                <a:latin typeface="Times New Roman" pitchFamily="18" charset="0"/>
                <a:cs typeface="Times New Roman" pitchFamily="18" charset="0"/>
              </a:rPr>
              <a:t>standardının yerini alması </a:t>
            </a:r>
            <a:r>
              <a:rPr lang="tr-TR" sz="2000" dirty="0">
                <a:latin typeface="Times New Roman" pitchFamily="18" charset="0"/>
                <a:cs typeface="Times New Roman" pitchFamily="18" charset="0"/>
              </a:rPr>
              <a:t>beklenmektedir</a:t>
            </a:r>
            <a:r>
              <a:rPr lang="tr-TR" sz="2000" dirty="0" smtClean="0">
                <a:latin typeface="Times New Roman" pitchFamily="18" charset="0"/>
                <a:cs typeface="Times New Roman" pitchFamily="18" charset="0"/>
              </a:rPr>
              <a:t>.</a:t>
            </a:r>
          </a:p>
          <a:p>
            <a:pPr marL="352425" lvl="1" indent="0" algn="just">
              <a:buClr>
                <a:schemeClr val="tx1"/>
              </a:buClr>
              <a:buSzPct val="120000"/>
              <a:buNone/>
            </a:pPr>
            <a:endParaRPr lang="tr-TR" sz="2000" dirty="0">
              <a:latin typeface="Times New Roman" pitchFamily="18" charset="0"/>
              <a:cs typeface="Times New Roman" pitchFamily="18" charset="0"/>
            </a:endParaRPr>
          </a:p>
          <a:p>
            <a:pPr lvl="2"/>
            <a:r>
              <a:rPr lang="tr-TR" sz="2400" b="1" dirty="0" smtClean="0">
                <a:latin typeface="Times New Roman" pitchFamily="18" charset="0"/>
                <a:cs typeface="Times New Roman" pitchFamily="18" charset="0"/>
              </a:rPr>
              <a:t>6.1.9. IEEE </a:t>
            </a:r>
            <a:r>
              <a:rPr lang="tr-TR" sz="2400" b="1" dirty="0">
                <a:latin typeface="Times New Roman" pitchFamily="18" charset="0"/>
                <a:cs typeface="Times New Roman" pitchFamily="18" charset="0"/>
              </a:rPr>
              <a:t>802.11i</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802.11 </a:t>
            </a:r>
            <a:r>
              <a:rPr lang="tr-TR" sz="2000" dirty="0">
                <a:latin typeface="Times New Roman" pitchFamily="18" charset="0"/>
                <a:cs typeface="Times New Roman" pitchFamily="18" charset="0"/>
              </a:rPr>
              <a:t>standartları için </a:t>
            </a:r>
            <a:r>
              <a:rPr lang="tr-TR" sz="2000" b="1" dirty="0">
                <a:latin typeface="Times New Roman" pitchFamily="18" charset="0"/>
                <a:cs typeface="Times New Roman" pitchFamily="18" charset="0"/>
              </a:rPr>
              <a:t>güvenlik ve kimlik denetleme mekanizmaları </a:t>
            </a:r>
            <a:r>
              <a:rPr lang="tr-TR" sz="2000" dirty="0">
                <a:latin typeface="Times New Roman" pitchFamily="18" charset="0"/>
                <a:cs typeface="Times New Roman" pitchFamily="18" charset="0"/>
              </a:rPr>
              <a:t>geliştirir.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MAC </a:t>
            </a:r>
            <a:r>
              <a:rPr lang="tr-TR" sz="2000" dirty="0">
                <a:latin typeface="Times New Roman" pitchFamily="18" charset="0"/>
                <a:cs typeface="Times New Roman" pitchFamily="18" charset="0"/>
              </a:rPr>
              <a:t>katmanında çalışır.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Kablosuz ağlar </a:t>
            </a:r>
            <a:r>
              <a:rPr lang="tr-TR" sz="2000" dirty="0">
                <a:latin typeface="Times New Roman" pitchFamily="18" charset="0"/>
                <a:cs typeface="Times New Roman" pitchFamily="18" charset="0"/>
              </a:rPr>
              <a:t>için başlangıçta geliştirilen şifreleme standardını, algoritmasını </a:t>
            </a:r>
            <a:r>
              <a:rPr lang="tr-TR" sz="2000" dirty="0" smtClean="0">
                <a:latin typeface="Times New Roman" pitchFamily="18" charset="0"/>
                <a:cs typeface="Times New Roman" pitchFamily="18" charset="0"/>
              </a:rPr>
              <a:t>vs. </a:t>
            </a:r>
            <a:r>
              <a:rPr lang="tr-TR" sz="2000" dirty="0">
                <a:latin typeface="Times New Roman" pitchFamily="18" charset="0"/>
                <a:cs typeface="Times New Roman" pitchFamily="18" charset="0"/>
              </a:rPr>
              <a:t>tamamen değiştirmektedir.</a:t>
            </a:r>
          </a:p>
        </p:txBody>
      </p:sp>
    </p:spTree>
    <p:extLst>
      <p:ext uri="{BB962C8B-B14F-4D97-AF65-F5344CB8AC3E}">
        <p14:creationId xmlns:p14="http://schemas.microsoft.com/office/powerpoint/2010/main" val="431379022"/>
      </p:ext>
    </p:extLst>
  </p:cSld>
  <p:clrMapOvr>
    <a:masterClrMapping/>
  </p:clrMapOvr>
  <mc:AlternateContent xmlns:mc="http://schemas.openxmlformats.org/markup-compatibility/2006" xmlns:p14="http://schemas.microsoft.com/office/powerpoint/2010/main">
    <mc:Choice Requires="p14">
      <p:transition spd="slow" p14:dur="2000" advTm="1813"/>
    </mc:Choice>
    <mc:Fallback xmlns="">
      <p:transition spd="slow" advTm="181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6.1.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7" name="2 İçerik Yer Tutucusu"/>
          <p:cNvSpPr txBox="1">
            <a:spLocks/>
          </p:cNvSpPr>
          <p:nvPr/>
        </p:nvSpPr>
        <p:spPr>
          <a:xfrm>
            <a:off x="107504" y="1340768"/>
            <a:ext cx="8928992" cy="5616922"/>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6.1.10. IEEE </a:t>
            </a:r>
            <a:r>
              <a:rPr lang="tr-TR" sz="2400" b="1" dirty="0">
                <a:latin typeface="Times New Roman" pitchFamily="18" charset="0"/>
                <a:cs typeface="Times New Roman" pitchFamily="18" charset="0"/>
              </a:rPr>
              <a:t>802.11n</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Bu yeni </a:t>
            </a:r>
            <a:r>
              <a:rPr lang="tr-TR" sz="2000" dirty="0">
                <a:latin typeface="Times New Roman" pitchFamily="18" charset="0"/>
                <a:cs typeface="Times New Roman" pitchFamily="18" charset="0"/>
              </a:rPr>
              <a:t>standardın hedefi IEEE 802.11 tarafından oluşturulmuş </a:t>
            </a:r>
            <a:r>
              <a:rPr lang="tr-TR" sz="2000" b="1" dirty="0">
                <a:latin typeface="Times New Roman" pitchFamily="18" charset="0"/>
                <a:cs typeface="Times New Roman" pitchFamily="18" charset="0"/>
              </a:rPr>
              <a:t>MAC katmanını geliştirmek ve PHY katmanında veri hızını artırmak</a:t>
            </a:r>
            <a:r>
              <a:rPr lang="tr-TR" sz="2000" dirty="0">
                <a:latin typeface="Times New Roman" pitchFamily="18" charset="0"/>
                <a:cs typeface="Times New Roman" pitchFamily="18" charset="0"/>
              </a:rPr>
              <a:t>tır.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standart ile </a:t>
            </a:r>
            <a:r>
              <a:rPr lang="tr-TR" sz="2000" b="1" dirty="0">
                <a:latin typeface="Times New Roman" pitchFamily="18" charset="0"/>
                <a:cs typeface="Times New Roman" pitchFamily="18" charset="0"/>
              </a:rPr>
              <a:t>en az 100 </a:t>
            </a:r>
            <a:r>
              <a:rPr lang="tr-TR" sz="2000" b="1" dirty="0" err="1">
                <a:latin typeface="Times New Roman" pitchFamily="18" charset="0"/>
                <a:cs typeface="Times New Roman" pitchFamily="18" charset="0"/>
              </a:rPr>
              <a:t>Mbps</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hız planlanmaktadır.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IEEE </a:t>
            </a:r>
            <a:r>
              <a:rPr lang="tr-TR" sz="2000" dirty="0">
                <a:latin typeface="Times New Roman" pitchFamily="18" charset="0"/>
                <a:cs typeface="Times New Roman" pitchFamily="18" charset="0"/>
              </a:rPr>
              <a:t>bu amaçla üç büyük yenilik getirmektedir: </a:t>
            </a:r>
            <a:endParaRPr lang="tr-TR" sz="2000" dirty="0" smtClean="0">
              <a:latin typeface="Times New Roman" pitchFamily="18" charset="0"/>
              <a:cs typeface="Times New Roman" pitchFamily="18" charset="0"/>
            </a:endParaRPr>
          </a:p>
          <a:p>
            <a:pPr marL="1157288" lvl="1" indent="-346075" algn="just">
              <a:buClr>
                <a:schemeClr val="tx1"/>
              </a:buClr>
              <a:buSzPct val="100000"/>
              <a:buFont typeface="+mj-lt"/>
              <a:buAutoNum type="arabicPeriod"/>
            </a:pPr>
            <a:r>
              <a:rPr lang="tr-TR" sz="2000" dirty="0" err="1" smtClean="0">
                <a:latin typeface="Times New Roman" pitchFamily="18" charset="0"/>
                <a:cs typeface="Times New Roman" pitchFamily="18" charset="0"/>
              </a:rPr>
              <a:t>Worldwide</a:t>
            </a:r>
            <a:r>
              <a:rPr lang="tr-TR" sz="2000" dirty="0" smtClean="0">
                <a:latin typeface="Times New Roman" pitchFamily="18" charset="0"/>
                <a:cs typeface="Times New Roman" pitchFamily="18" charset="0"/>
              </a:rPr>
              <a:t> </a:t>
            </a:r>
            <a:r>
              <a:rPr lang="tr-TR" sz="2000" dirty="0" err="1">
                <a:latin typeface="Times New Roman" pitchFamily="18" charset="0"/>
                <a:cs typeface="Times New Roman" pitchFamily="18" charset="0"/>
              </a:rPr>
              <a:t>Spectrum</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Efficiency</a:t>
            </a:r>
            <a:r>
              <a:rPr lang="tr-TR" sz="2000" dirty="0">
                <a:latin typeface="Times New Roman" pitchFamily="18" charset="0"/>
                <a:cs typeface="Times New Roman" pitchFamily="18" charset="0"/>
              </a:rPr>
              <a:t> (</a:t>
            </a:r>
            <a:r>
              <a:rPr lang="tr-TR" sz="2000" b="1" dirty="0" err="1">
                <a:latin typeface="Times New Roman" pitchFamily="18" charset="0"/>
                <a:cs typeface="Times New Roman" pitchFamily="18" charset="0"/>
              </a:rPr>
              <a:t>WWise</a:t>
            </a: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1157288" lvl="1" indent="-346075" algn="just">
              <a:buClr>
                <a:schemeClr val="tx1"/>
              </a:buClr>
              <a:buSzPct val="100000"/>
              <a:buFont typeface="+mj-lt"/>
              <a:buAutoNum type="arabicPeriod"/>
            </a:pPr>
            <a:r>
              <a:rPr lang="tr-TR" sz="2000" dirty="0" err="1" smtClean="0">
                <a:latin typeface="Times New Roman" pitchFamily="18" charset="0"/>
                <a:cs typeface="Times New Roman" pitchFamily="18" charset="0"/>
              </a:rPr>
              <a:t>Task</a:t>
            </a:r>
            <a:r>
              <a:rPr lang="tr-TR" sz="2000" dirty="0" smtClean="0">
                <a:latin typeface="Times New Roman" pitchFamily="18" charset="0"/>
                <a:cs typeface="Times New Roman" pitchFamily="18" charset="0"/>
              </a:rPr>
              <a:t> </a:t>
            </a:r>
            <a:r>
              <a:rPr lang="tr-TR" sz="2000" dirty="0" err="1">
                <a:latin typeface="Times New Roman" pitchFamily="18" charset="0"/>
                <a:cs typeface="Times New Roman" pitchFamily="18" charset="0"/>
              </a:rPr>
              <a:t>Group</a:t>
            </a:r>
            <a:r>
              <a:rPr lang="tr-TR" sz="2000" dirty="0">
                <a:latin typeface="Times New Roman" pitchFamily="18" charset="0"/>
                <a:cs typeface="Times New Roman" pitchFamily="18" charset="0"/>
              </a:rPr>
              <a:t> N </a:t>
            </a:r>
            <a:r>
              <a:rPr lang="tr-TR" sz="2000" dirty="0" err="1">
                <a:latin typeface="Times New Roman" pitchFamily="18" charset="0"/>
                <a:cs typeface="Times New Roman" pitchFamily="18" charset="0"/>
              </a:rPr>
              <a:t>Synchronization</a:t>
            </a:r>
            <a:r>
              <a:rPr lang="tr-TR" sz="2000" dirty="0">
                <a:latin typeface="Times New Roman" pitchFamily="18" charset="0"/>
                <a:cs typeface="Times New Roman" pitchFamily="18" charset="0"/>
              </a:rPr>
              <a:t> (</a:t>
            </a:r>
            <a:r>
              <a:rPr lang="tr-TR" sz="2000" b="1" dirty="0" err="1" smtClean="0">
                <a:latin typeface="Times New Roman" pitchFamily="18" charset="0"/>
                <a:cs typeface="Times New Roman" pitchFamily="18" charset="0"/>
              </a:rPr>
              <a:t>TGnSyn</a:t>
            </a:r>
            <a:r>
              <a:rPr lang="tr-TR" sz="2000" dirty="0" err="1" smtClean="0">
                <a:latin typeface="Times New Roman" pitchFamily="18" charset="0"/>
                <a:cs typeface="Times New Roman" pitchFamily="18" charset="0"/>
              </a:rPr>
              <a:t>c</a:t>
            </a:r>
            <a:r>
              <a:rPr lang="tr-TR" sz="2000" dirty="0" smtClean="0">
                <a:latin typeface="Times New Roman" pitchFamily="18" charset="0"/>
                <a:cs typeface="Times New Roman" pitchFamily="18" charset="0"/>
              </a:rPr>
              <a:t>)</a:t>
            </a:r>
          </a:p>
          <a:p>
            <a:pPr marL="1157288" lvl="1" indent="-346075" algn="just">
              <a:buClr>
                <a:schemeClr val="tx1"/>
              </a:buClr>
              <a:buSzPct val="100000"/>
              <a:buFont typeface="+mj-lt"/>
              <a:buAutoNum type="arabicPeriod"/>
            </a:pPr>
            <a:r>
              <a:rPr lang="tr-TR" sz="2000" dirty="0" smtClean="0">
                <a:latin typeface="Times New Roman" pitchFamily="18" charset="0"/>
                <a:cs typeface="Times New Roman" pitchFamily="18" charset="0"/>
              </a:rPr>
              <a:t>Mac </a:t>
            </a:r>
            <a:r>
              <a:rPr lang="tr-TR" sz="2000" dirty="0" err="1">
                <a:latin typeface="Times New Roman" pitchFamily="18" charset="0"/>
                <a:cs typeface="Times New Roman" pitchFamily="18" charset="0"/>
              </a:rPr>
              <a:t>and</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Mimo</a:t>
            </a:r>
            <a:r>
              <a:rPr lang="tr-TR" sz="2000" dirty="0">
                <a:latin typeface="Times New Roman" pitchFamily="18" charset="0"/>
                <a:cs typeface="Times New Roman" pitchFamily="18" charset="0"/>
              </a:rPr>
              <a:t> Technologies </a:t>
            </a:r>
            <a:r>
              <a:rPr lang="tr-TR" sz="2000" dirty="0" err="1">
                <a:latin typeface="Times New Roman" pitchFamily="18" charset="0"/>
                <a:cs typeface="Times New Roman" pitchFamily="18" charset="0"/>
              </a:rPr>
              <a:t>for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More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Throughput</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MITMOT</a:t>
            </a:r>
            <a:r>
              <a:rPr lang="tr-TR" sz="2000" dirty="0">
                <a:latin typeface="Times New Roman" pitchFamily="18" charset="0"/>
                <a:cs typeface="Times New Roman" pitchFamily="18" charset="0"/>
              </a:rPr>
              <a:t>).</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Bütün bu yenilikler, veri hızını artırmak için </a:t>
            </a:r>
            <a:r>
              <a:rPr lang="tr-TR" sz="2000" b="1" dirty="0">
                <a:latin typeface="Times New Roman" pitchFamily="18" charset="0"/>
                <a:cs typeface="Times New Roman" pitchFamily="18" charset="0"/>
              </a:rPr>
              <a:t>MIMO</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Input</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Output</a:t>
            </a:r>
            <a:r>
              <a:rPr lang="tr-TR" sz="2000" dirty="0">
                <a:latin typeface="Times New Roman" pitchFamily="18" charset="0"/>
                <a:cs typeface="Times New Roman" pitchFamily="18" charset="0"/>
              </a:rPr>
              <a:t>) ve </a:t>
            </a:r>
            <a:r>
              <a:rPr lang="tr-TR" sz="2000" b="1" dirty="0">
                <a:latin typeface="Times New Roman" pitchFamily="18" charset="0"/>
                <a:cs typeface="Times New Roman" pitchFamily="18" charset="0"/>
              </a:rPr>
              <a:t>yeni modülasyon-kodlama mekanizmaları</a:t>
            </a:r>
            <a:r>
              <a:rPr lang="tr-TR" sz="2000" dirty="0">
                <a:latin typeface="Times New Roman" pitchFamily="18" charset="0"/>
                <a:cs typeface="Times New Roman" pitchFamily="18" charset="0"/>
              </a:rPr>
              <a:t> kullanmaktadır.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MIMO </a:t>
            </a:r>
            <a:r>
              <a:rPr lang="tr-TR" sz="2000" b="1" dirty="0" smtClean="0">
                <a:latin typeface="Times New Roman" pitchFamily="18" charset="0"/>
                <a:cs typeface="Times New Roman" pitchFamily="18" charset="0"/>
              </a:rPr>
              <a:t>iki </a:t>
            </a:r>
            <a:r>
              <a:rPr lang="tr-TR" sz="2000" b="1" dirty="0">
                <a:latin typeface="Times New Roman" pitchFamily="18" charset="0"/>
                <a:cs typeface="Times New Roman" pitchFamily="18" charset="0"/>
              </a:rPr>
              <a:t>alıcı ve iki gönderici (2X2) anten</a:t>
            </a:r>
            <a:r>
              <a:rPr lang="tr-TR" sz="2000" dirty="0">
                <a:latin typeface="Times New Roman" pitchFamily="18" charset="0"/>
                <a:cs typeface="Times New Roman" pitchFamily="18" charset="0"/>
              </a:rPr>
              <a:t> kullanılarak gerçekleştirilir.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Bununla birlikte daha yüksek veri hızı ve daha kaliteli bir sinyal için </a:t>
            </a:r>
            <a:r>
              <a:rPr lang="tr-TR" sz="2000" b="1" dirty="0">
                <a:latin typeface="Times New Roman" pitchFamily="18" charset="0"/>
                <a:cs typeface="Times New Roman" pitchFamily="18" charset="0"/>
              </a:rPr>
              <a:t>(2X3) </a:t>
            </a:r>
            <a:r>
              <a:rPr lang="tr-TR" sz="2000" dirty="0">
                <a:latin typeface="Times New Roman" pitchFamily="18" charset="0"/>
                <a:cs typeface="Times New Roman" pitchFamily="18" charset="0"/>
              </a:rPr>
              <a:t>veya </a:t>
            </a:r>
            <a:r>
              <a:rPr lang="tr-TR" sz="2000" b="1" dirty="0">
                <a:latin typeface="Times New Roman" pitchFamily="18" charset="0"/>
                <a:cs typeface="Times New Roman" pitchFamily="18" charset="0"/>
              </a:rPr>
              <a:t>(2X4) </a:t>
            </a:r>
            <a:r>
              <a:rPr lang="tr-TR" sz="2000" dirty="0">
                <a:latin typeface="Times New Roman" pitchFamily="18" charset="0"/>
                <a:cs typeface="Times New Roman" pitchFamily="18" charset="0"/>
              </a:rPr>
              <a:t>şeklinde anten bağlantıları yapılabilir.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Üretilen AP’ler </a:t>
            </a:r>
            <a:r>
              <a:rPr lang="tr-TR" sz="2000" b="1" dirty="0" smtClean="0">
                <a:latin typeface="Times New Roman" pitchFamily="18" charset="0"/>
                <a:cs typeface="Times New Roman" pitchFamily="18" charset="0"/>
              </a:rPr>
              <a:t>2.4 GHz ve 5 </a:t>
            </a:r>
            <a:r>
              <a:rPr lang="tr-TR" sz="2000" b="1" dirty="0">
                <a:latin typeface="Times New Roman" pitchFamily="18" charset="0"/>
                <a:cs typeface="Times New Roman" pitchFamily="18" charset="0"/>
              </a:rPr>
              <a:t>GHz </a:t>
            </a:r>
            <a:r>
              <a:rPr lang="tr-TR" sz="2000" dirty="0">
                <a:latin typeface="Times New Roman" pitchFamily="18" charset="0"/>
                <a:cs typeface="Times New Roman" pitchFamily="18" charset="0"/>
              </a:rPr>
              <a:t>frekansında haberleşebilmektedir.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802.11a</a:t>
            </a:r>
            <a:r>
              <a:rPr lang="tr-TR" sz="2000" dirty="0">
                <a:latin typeface="Times New Roman" pitchFamily="18" charset="0"/>
                <a:cs typeface="Times New Roman" pitchFamily="18" charset="0"/>
              </a:rPr>
              <a:t>, b, g standartları ile üretilmiş cihazlarla uyum içinde çalışabilecektir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1821087169"/>
      </p:ext>
    </p:extLst>
  </p:cSld>
  <p:clrMapOvr>
    <a:masterClrMapping/>
  </p:clrMapOvr>
  <mc:AlternateContent xmlns:mc="http://schemas.openxmlformats.org/markup-compatibility/2006" xmlns:p14="http://schemas.microsoft.com/office/powerpoint/2010/main">
    <mc:Choice Requires="p14">
      <p:transition spd="slow" p14:dur="2000" advTm="1494"/>
    </mc:Choice>
    <mc:Fallback xmlns="">
      <p:transition spd="slow" advTm="149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5350183"/>
          </a:xfrm>
        </p:spPr>
        <p:txBody>
          <a:bodyPr vert="horz" wrap="square">
            <a:spAutoFit/>
          </a:bodyPr>
          <a:lstStyle/>
          <a:p>
            <a:pPr algn="just">
              <a:buClr>
                <a:schemeClr val="tx1"/>
              </a:buClr>
              <a:buSzPct val="120000"/>
              <a:buFont typeface="Arial" pitchFamily="34" charset="0"/>
              <a:buChar char="•"/>
            </a:pPr>
            <a:r>
              <a:rPr lang="tr-TR" sz="2000" dirty="0" smtClean="0">
                <a:latin typeface="Times New Roman" pitchFamily="18" charset="0"/>
                <a:cs typeface="Times New Roman" pitchFamily="18" charset="0"/>
              </a:rPr>
              <a:t>Kablosuz </a:t>
            </a:r>
            <a:r>
              <a:rPr lang="tr-TR" sz="2000" dirty="0">
                <a:latin typeface="Times New Roman" pitchFamily="18" charset="0"/>
                <a:cs typeface="Times New Roman" pitchFamily="18" charset="0"/>
              </a:rPr>
              <a:t>iletişim kullanıcıların </a:t>
            </a:r>
            <a:r>
              <a:rPr lang="tr-TR" sz="2000" b="1" dirty="0">
                <a:latin typeface="Times New Roman" pitchFamily="18" charset="0"/>
                <a:cs typeface="Times New Roman" pitchFamily="18" charset="0"/>
              </a:rPr>
              <a:t>iletişim esnasında mekândan bağımsız </a:t>
            </a:r>
            <a:r>
              <a:rPr lang="tr-TR" sz="2000" dirty="0">
                <a:latin typeface="Times New Roman" pitchFamily="18" charset="0"/>
                <a:cs typeface="Times New Roman" pitchFamily="18" charset="0"/>
              </a:rPr>
              <a:t>olabildikleri, </a:t>
            </a:r>
            <a:r>
              <a:rPr lang="tr-TR" sz="2000" b="1" dirty="0">
                <a:latin typeface="Times New Roman" pitchFamily="18" charset="0"/>
                <a:cs typeface="Times New Roman" pitchFamily="18" charset="0"/>
              </a:rPr>
              <a:t>hareket özgürlüğü</a:t>
            </a:r>
            <a:r>
              <a:rPr lang="tr-TR" sz="2000" dirty="0">
                <a:latin typeface="Times New Roman" pitchFamily="18" charset="0"/>
                <a:cs typeface="Times New Roman" pitchFamily="18" charset="0"/>
              </a:rPr>
              <a:t>ne sahip oldukları bir iletişim şeklidir.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hareketlilik insanların ihtiyaçları doğrultusunda gelişim göstermektedir.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Bugün hayatımızın artık her anında bilgiye her yerden, </a:t>
            </a:r>
            <a:r>
              <a:rPr lang="tr-TR" sz="2000" b="1" dirty="0">
                <a:latin typeface="Times New Roman" pitchFamily="18" charset="0"/>
                <a:cs typeface="Times New Roman" pitchFamily="18" charset="0"/>
              </a:rPr>
              <a:t>cep telefonları, cep bilgisayarları ve dizüstü bilgisayarlar aracılığıyla</a:t>
            </a:r>
            <a:r>
              <a:rPr lang="tr-TR" sz="2000" dirty="0">
                <a:latin typeface="Times New Roman" pitchFamily="18" charset="0"/>
                <a:cs typeface="Times New Roman" pitchFamily="18" charset="0"/>
              </a:rPr>
              <a:t> ulaşmamız mümkündür.</a:t>
            </a:r>
          </a:p>
          <a:p>
            <a:pPr algn="just">
              <a:buClr>
                <a:schemeClr val="tx1"/>
              </a:buClr>
              <a:buSzPct val="120000"/>
              <a:buFont typeface="Arial" pitchFamily="34" charset="0"/>
              <a:buChar char="•"/>
            </a:pPr>
            <a:r>
              <a:rPr lang="tr-TR" sz="2000" dirty="0">
                <a:latin typeface="Times New Roman" pitchFamily="18" charset="0"/>
                <a:cs typeface="Times New Roman" pitchFamily="18" charset="0"/>
              </a:rPr>
              <a:t>Kablosuz ağlar hangi teknoloji ile tasarlanmış olursa olsun veya hangi protokolleri kullanırlarsa kullansınlar birçok önemli avantajları vardır.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Kablosuz ağların en belirgin avantajları </a:t>
            </a:r>
            <a:r>
              <a:rPr lang="tr-TR" sz="2000" b="1" u="sng" dirty="0">
                <a:latin typeface="Times New Roman" pitchFamily="18" charset="0"/>
                <a:cs typeface="Times New Roman" pitchFamily="18" charset="0"/>
              </a:rPr>
              <a:t>hareketliliktir.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Kablosuz ağ kullanıcıları </a:t>
            </a:r>
            <a:r>
              <a:rPr lang="tr-TR" sz="2000" b="1" dirty="0">
                <a:latin typeface="Times New Roman" pitchFamily="18" charset="0"/>
                <a:cs typeface="Times New Roman" pitchFamily="18" charset="0"/>
              </a:rPr>
              <a:t>mevcut ağlara bağlanabilirler ve izin verildiği sürece serbestçe dolaşabilir</a:t>
            </a:r>
            <a:r>
              <a:rPr lang="tr-TR" sz="2000" dirty="0">
                <a:latin typeface="Times New Roman" pitchFamily="18" charset="0"/>
                <a:cs typeface="Times New Roman" pitchFamily="18" charset="0"/>
              </a:rPr>
              <a:t>ler. </a:t>
            </a:r>
          </a:p>
          <a:p>
            <a:pPr algn="just">
              <a:buClr>
                <a:schemeClr val="tx1"/>
              </a:buClr>
              <a:buSzPct val="120000"/>
              <a:buFont typeface="Arial" pitchFamily="34" charset="0"/>
              <a:buChar char="•"/>
            </a:pPr>
            <a:r>
              <a:rPr lang="tr-TR" sz="2000" dirty="0" smtClean="0">
                <a:latin typeface="Times New Roman" pitchFamily="18" charset="0"/>
                <a:cs typeface="Times New Roman" pitchFamily="18" charset="0"/>
              </a:rPr>
              <a:t>Kablosuz </a:t>
            </a:r>
            <a:r>
              <a:rPr lang="tr-TR" sz="2000" dirty="0">
                <a:latin typeface="Times New Roman" pitchFamily="18" charset="0"/>
                <a:cs typeface="Times New Roman" pitchFamily="18" charset="0"/>
              </a:rPr>
              <a:t>ağlar hızlı dağıtımı çevirebilmek için bir hayli </a:t>
            </a:r>
            <a:r>
              <a:rPr lang="tr-TR" sz="2000" b="1" u="sng" dirty="0">
                <a:latin typeface="Times New Roman" pitchFamily="18" charset="0"/>
                <a:cs typeface="Times New Roman" pitchFamily="18" charset="0"/>
              </a:rPr>
              <a:t>esnektir. </a:t>
            </a:r>
            <a:endParaRPr lang="tr-TR" sz="2000" b="1" u="sng"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Bir kablosuz alt yapısında </a:t>
            </a:r>
            <a:r>
              <a:rPr lang="tr-TR" sz="2000" b="1" dirty="0">
                <a:latin typeface="Times New Roman" pitchFamily="18" charset="0"/>
                <a:cs typeface="Times New Roman" pitchFamily="18" charset="0"/>
              </a:rPr>
              <a:t>ister bir milyon kullanıcı bağlansın isterse bir kullanıcı bağlansın nitelikleri </a:t>
            </a:r>
            <a:r>
              <a:rPr lang="tr-TR" sz="2000" b="1" u="sng" dirty="0">
                <a:latin typeface="Times New Roman" pitchFamily="18" charset="0"/>
                <a:cs typeface="Times New Roman" pitchFamily="18" charset="0"/>
              </a:rPr>
              <a:t>aynı</a:t>
            </a:r>
            <a:r>
              <a:rPr lang="tr-TR" sz="2000" u="sng" dirty="0">
                <a:latin typeface="Times New Roman" pitchFamily="18" charset="0"/>
                <a:cs typeface="Times New Roman" pitchFamily="18" charset="0"/>
              </a:rPr>
              <a:t>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Belirli bir alanda hizmet sunmak için </a:t>
            </a:r>
            <a:r>
              <a:rPr lang="tr-TR" sz="2000" b="1" dirty="0">
                <a:latin typeface="Times New Roman" pitchFamily="18" charset="0"/>
                <a:cs typeface="Times New Roman" pitchFamily="18" charset="0"/>
              </a:rPr>
              <a:t>baz istasyonları ve antenler</a:t>
            </a:r>
            <a:r>
              <a:rPr lang="tr-TR" sz="2000" dirty="0">
                <a:latin typeface="Times New Roman" pitchFamily="18" charset="0"/>
                <a:cs typeface="Times New Roman" pitchFamily="18" charset="0"/>
              </a:rPr>
              <a:t> gerekmektedir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107504" y="553244"/>
            <a:ext cx="5760640" cy="57150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800" b="1" dirty="0" smtClean="0">
                <a:solidFill>
                  <a:schemeClr val="tx1"/>
                </a:solidFill>
                <a:latin typeface="Times New Roman" pitchFamily="18" charset="0"/>
                <a:cs typeface="Times New Roman" pitchFamily="18" charset="0"/>
              </a:rPr>
              <a:t>Giriş</a:t>
            </a:r>
            <a:endParaRPr lang="tr-TR"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66489466"/>
      </p:ext>
    </p:extLst>
  </p:cSld>
  <p:clrMapOvr>
    <a:masterClrMapping/>
  </p:clrMapOvr>
  <mc:AlternateContent xmlns:mc="http://schemas.openxmlformats.org/markup-compatibility/2006" xmlns:p14="http://schemas.microsoft.com/office/powerpoint/2010/main">
    <mc:Choice Requires="p14">
      <p:transition spd="slow" p14:dur="2000" advTm="666"/>
    </mc:Choice>
    <mc:Fallback xmlns="">
      <p:transition spd="slow" advTm="66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6.1.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7" name="2 İçerik Yer Tutucusu"/>
          <p:cNvSpPr txBox="1">
            <a:spLocks/>
          </p:cNvSpPr>
          <p:nvPr/>
        </p:nvSpPr>
        <p:spPr>
          <a:xfrm>
            <a:off x="107504" y="1556781"/>
            <a:ext cx="8928992" cy="4308872"/>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6.1.10. IEEE 802.11n</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MAC </a:t>
            </a:r>
            <a:r>
              <a:rPr lang="tr-TR" sz="2000" dirty="0">
                <a:latin typeface="Times New Roman" pitchFamily="18" charset="0"/>
                <a:cs typeface="Times New Roman" pitchFamily="18" charset="0"/>
              </a:rPr>
              <a:t>katmanı verimliliğini artırmak için çeşitli mekanizmalar önerilmiştir.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Yürürlükteki </a:t>
            </a:r>
            <a:r>
              <a:rPr lang="tr-TR" sz="2000" dirty="0" smtClean="0">
                <a:latin typeface="Times New Roman" pitchFamily="18" charset="0"/>
                <a:cs typeface="Times New Roman" pitchFamily="18" charset="0"/>
              </a:rPr>
              <a:t>IEEE </a:t>
            </a:r>
            <a:r>
              <a:rPr lang="tr-TR" sz="2000" dirty="0">
                <a:latin typeface="Times New Roman" pitchFamily="18" charset="0"/>
                <a:cs typeface="Times New Roman" pitchFamily="18" charset="0"/>
              </a:rPr>
              <a:t>802.11 MAC katmanında, </a:t>
            </a:r>
            <a:r>
              <a:rPr lang="tr-TR" sz="2000" b="1" dirty="0" smtClean="0">
                <a:latin typeface="Times New Roman" pitchFamily="18" charset="0"/>
                <a:cs typeface="Times New Roman" pitchFamily="18" charset="0"/>
              </a:rPr>
              <a:t>istasyon bir </a:t>
            </a:r>
            <a:r>
              <a:rPr lang="tr-TR" sz="2000" b="1" dirty="0">
                <a:latin typeface="Times New Roman" pitchFamily="18" charset="0"/>
                <a:cs typeface="Times New Roman" pitchFamily="18" charset="0"/>
              </a:rPr>
              <a:t>MAC çerçevesini gönderdikten sonra kısa bir süre </a:t>
            </a:r>
            <a:r>
              <a:rPr lang="tr-TR" sz="2000" dirty="0">
                <a:latin typeface="Times New Roman" pitchFamily="18" charset="0"/>
                <a:cs typeface="Times New Roman" pitchFamily="18" charset="0"/>
              </a:rPr>
              <a:t>bekler. </a:t>
            </a:r>
            <a:r>
              <a:rPr lang="tr-TR" sz="2000" dirty="0" smtClean="0">
                <a:latin typeface="Times New Roman" pitchFamily="18" charset="0"/>
                <a:cs typeface="Times New Roman" pitchFamily="18" charset="0"/>
              </a:rPr>
              <a:t>Çerçeveler </a:t>
            </a:r>
            <a:r>
              <a:rPr lang="tr-TR" sz="2000" dirty="0">
                <a:latin typeface="Times New Roman" pitchFamily="18" charset="0"/>
                <a:cs typeface="Times New Roman" pitchFamily="18" charset="0"/>
              </a:rPr>
              <a:t>küçük ise bu bekleme </a:t>
            </a:r>
            <a:r>
              <a:rPr lang="tr-TR" sz="2000" b="1" dirty="0">
                <a:latin typeface="Times New Roman" pitchFamily="18" charset="0"/>
                <a:cs typeface="Times New Roman" pitchFamily="18" charset="0"/>
              </a:rPr>
              <a:t>zamanı ciddi bir boyuta</a:t>
            </a:r>
            <a:r>
              <a:rPr lang="tr-TR" sz="2000" dirty="0">
                <a:latin typeface="Times New Roman" pitchFamily="18" charset="0"/>
                <a:cs typeface="Times New Roman" pitchFamily="18" charset="0"/>
              </a:rPr>
              <a:t> ulaşmaktadır.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Çerçeve bütünlüğü mekanizması, bu problemi en aza indirgemek amacıyla, küçük çerçeveleri daha büyük bir çerçeve içinde bir araya getirmesi için istasyonları yetkilendirir.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Ayrıca bu yöntemin verimliliğini en üst dereceye çıkarmak için daha büyük çerçevelere izin veren maksimum çerçeve boyutu artırılmıştır.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İkinci mekanizma olan blok onayı IEEE 802.11e servis kalitesi standardına uyum sağlamak amacıyla yine bu standarda benzer bir şekildedir.</a:t>
            </a:r>
          </a:p>
        </p:txBody>
      </p:sp>
    </p:spTree>
    <p:extLst>
      <p:ext uri="{BB962C8B-B14F-4D97-AF65-F5344CB8AC3E}">
        <p14:creationId xmlns:p14="http://schemas.microsoft.com/office/powerpoint/2010/main" val="212218247"/>
      </p:ext>
    </p:extLst>
  </p:cSld>
  <p:clrMapOvr>
    <a:masterClrMapping/>
  </p:clrMapOvr>
  <mc:AlternateContent xmlns:mc="http://schemas.openxmlformats.org/markup-compatibility/2006" xmlns:p14="http://schemas.microsoft.com/office/powerpoint/2010/main">
    <mc:Choice Requires="p14">
      <p:transition spd="slow" p14:dur="2000" advTm="1494"/>
    </mc:Choice>
    <mc:Fallback xmlns="">
      <p:transition spd="slow" advTm="149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6.1.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a:t>
            </a:r>
            <a:br>
              <a:rPr lang="tr-TR" sz="2000" b="1" dirty="0" smtClean="0">
                <a:solidFill>
                  <a:schemeClr val="tx1"/>
                </a:solidFill>
                <a:latin typeface="Times New Roman" pitchFamily="18" charset="0"/>
                <a:cs typeface="Times New Roman" pitchFamily="18" charset="0"/>
              </a:rPr>
            </a:br>
            <a:r>
              <a:rPr lang="tr-TR" sz="2000" b="1" dirty="0" smtClean="0">
                <a:solidFill>
                  <a:schemeClr val="tx1"/>
                </a:solidFill>
                <a:latin typeface="Times New Roman" pitchFamily="18" charset="0"/>
                <a:cs typeface="Times New Roman" pitchFamily="18" charset="0"/>
              </a:rPr>
              <a:t>Kablosuz Yerel Alan Ağları – WLAN </a:t>
            </a:r>
            <a:r>
              <a:rPr lang="tr-TR" sz="2000" b="1" dirty="0">
                <a:solidFill>
                  <a:schemeClr val="tx1"/>
                </a:solidFill>
                <a:latin typeface="Times New Roman" pitchFamily="18" charset="0"/>
                <a:cs typeface="Times New Roman" pitchFamily="18" charset="0"/>
              </a:rPr>
              <a:t>IEEE 802.11x </a:t>
            </a: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10" name="2 İçerik Yer Tutucusu"/>
          <p:cNvSpPr txBox="1">
            <a:spLocks/>
          </p:cNvSpPr>
          <p:nvPr/>
        </p:nvSpPr>
        <p:spPr>
          <a:xfrm>
            <a:off x="107504" y="1556781"/>
            <a:ext cx="8928992" cy="46166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6.1.10. IEEE 802.11n</a:t>
            </a:r>
            <a:endParaRPr lang="tr-TR" sz="2400" b="1" dirty="0">
              <a:latin typeface="Times New Roman" pitchFamily="18" charset="0"/>
              <a:cs typeface="Times New Roman" pitchFamily="18" charset="0"/>
            </a:endParaRPr>
          </a:p>
        </p:txBody>
      </p:sp>
      <p:pic>
        <p:nvPicPr>
          <p:cNvPr id="11" name="Picture 2" descr="http://www.beypazarihabertv.com/files/vifi.jpg"/>
          <p:cNvPicPr>
            <a:picLocks noChangeAspect="1" noChangeArrowheads="1"/>
          </p:cNvPicPr>
          <p:nvPr/>
        </p:nvPicPr>
        <p:blipFill rotWithShape="1">
          <a:blip r:embed="rId3">
            <a:extLst>
              <a:ext uri="{28A0092B-C50C-407E-A947-70E740481C1C}">
                <a14:useLocalDpi xmlns:a14="http://schemas.microsoft.com/office/drawing/2010/main" val="0"/>
              </a:ext>
            </a:extLst>
          </a:blip>
          <a:srcRect l="9850" t="23847" r="5925" b="17307"/>
          <a:stretch/>
        </p:blipFill>
        <p:spPr bwMode="auto">
          <a:xfrm>
            <a:off x="6084168" y="1605536"/>
            <a:ext cx="2952328" cy="103137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7504" y="6300028"/>
            <a:ext cx="8928992" cy="369332"/>
          </a:xfrm>
          <a:prstGeom prst="rect">
            <a:avLst/>
          </a:prstGeom>
        </p:spPr>
        <p:txBody>
          <a:bodyPr wrap="square">
            <a:spAutoFit/>
          </a:bodyPr>
          <a:lstStyle/>
          <a:p>
            <a:pPr algn="ctr"/>
            <a:r>
              <a:rPr lang="tr-TR" b="1" dirty="0" smtClean="0">
                <a:latin typeface="Times New Roman" pitchFamily="18" charset="0"/>
                <a:cs typeface="Times New Roman" pitchFamily="18" charset="0"/>
              </a:rPr>
              <a:t>30 </a:t>
            </a:r>
            <a:r>
              <a:rPr lang="tr-TR" b="1" dirty="0">
                <a:latin typeface="Times New Roman" pitchFamily="18" charset="0"/>
                <a:cs typeface="Times New Roman" pitchFamily="18" charset="0"/>
              </a:rPr>
              <a:t>Dakikalık Video Görüntüsü</a:t>
            </a:r>
            <a:r>
              <a:rPr lang="tr-TR" dirty="0">
                <a:latin typeface="Times New Roman" pitchFamily="18" charset="0"/>
                <a:cs typeface="Times New Roman" pitchFamily="18" charset="0"/>
              </a:rPr>
              <a:t>nün Farklı Standartlarda İ</a:t>
            </a:r>
            <a:r>
              <a:rPr lang="tr-TR" dirty="0" smtClean="0">
                <a:latin typeface="Times New Roman" pitchFamily="18" charset="0"/>
                <a:cs typeface="Times New Roman" pitchFamily="18" charset="0"/>
              </a:rPr>
              <a:t>letim </a:t>
            </a:r>
            <a:r>
              <a:rPr lang="tr-TR" dirty="0">
                <a:latin typeface="Times New Roman" pitchFamily="18" charset="0"/>
                <a:cs typeface="Times New Roman" pitchFamily="18" charset="0"/>
              </a:rPr>
              <a:t>Zamanları </a:t>
            </a:r>
          </a:p>
        </p:txBody>
      </p:sp>
      <p:graphicFrame>
        <p:nvGraphicFramePr>
          <p:cNvPr id="8" name="Grafik 7"/>
          <p:cNvGraphicFramePr/>
          <p:nvPr>
            <p:extLst>
              <p:ext uri="{D42A27DB-BD31-4B8C-83A1-F6EECF244321}">
                <p14:modId xmlns:p14="http://schemas.microsoft.com/office/powerpoint/2010/main" val="824878676"/>
              </p:ext>
            </p:extLst>
          </p:nvPr>
        </p:nvGraphicFramePr>
        <p:xfrm>
          <a:off x="323528" y="2061527"/>
          <a:ext cx="8568951" cy="41037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2219574"/>
      </p:ext>
    </p:extLst>
  </p:cSld>
  <p:clrMapOvr>
    <a:masterClrMapping/>
  </p:clrMapOvr>
  <mc:AlternateContent xmlns:mc="http://schemas.openxmlformats.org/markup-compatibility/2006" xmlns:p14="http://schemas.microsoft.com/office/powerpoint/2010/main">
    <mc:Choice Requires="p14">
      <p:transition spd="slow" p14:dur="2000" advTm="626"/>
    </mc:Choice>
    <mc:Fallback xmlns="">
      <p:transition spd="slow" advTm="626"/>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Anakent Alan Ağları – WMAN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4247317"/>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55600"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Bir </a:t>
            </a:r>
            <a:r>
              <a:rPr lang="tr-TR" sz="2000" b="1" dirty="0">
                <a:latin typeface="Times New Roman" pitchFamily="18" charset="0"/>
                <a:cs typeface="Times New Roman" pitchFamily="18" charset="0"/>
              </a:rPr>
              <a:t>şehri kapsayacak şekilde yapılandırılmış iletişim ağlarına</a:t>
            </a:r>
            <a:r>
              <a:rPr lang="tr-TR" sz="2000" dirty="0">
                <a:latin typeface="Times New Roman" pitchFamily="18" charset="0"/>
                <a:cs typeface="Times New Roman" pitchFamily="18" charset="0"/>
              </a:rPr>
              <a:t> veya </a:t>
            </a:r>
            <a:r>
              <a:rPr lang="tr-TR" sz="2000" b="1" dirty="0" smtClean="0">
                <a:latin typeface="Times New Roman" pitchFamily="18" charset="0"/>
                <a:cs typeface="Times New Roman" pitchFamily="18" charset="0"/>
              </a:rPr>
              <a:t>yerel </a:t>
            </a:r>
            <a:r>
              <a:rPr lang="tr-TR" sz="2000" b="1" dirty="0">
                <a:latin typeface="Times New Roman" pitchFamily="18" charset="0"/>
                <a:cs typeface="Times New Roman" pitchFamily="18" charset="0"/>
              </a:rPr>
              <a:t>bilgisayar ağlarının</a:t>
            </a:r>
            <a:r>
              <a:rPr lang="tr-TR" sz="2000" dirty="0">
                <a:latin typeface="Times New Roman" pitchFamily="18" charset="0"/>
                <a:cs typeface="Times New Roman" pitchFamily="18" charset="0"/>
              </a:rPr>
              <a:t> (LAN) </a:t>
            </a:r>
            <a:r>
              <a:rPr lang="tr-TR" sz="2000" b="1" dirty="0">
                <a:latin typeface="Times New Roman" pitchFamily="18" charset="0"/>
                <a:cs typeface="Times New Roman" pitchFamily="18" charset="0"/>
              </a:rPr>
              <a:t>birbirleri ile bağlanmasıyla</a:t>
            </a:r>
            <a:r>
              <a:rPr lang="tr-TR" sz="2000" dirty="0">
                <a:latin typeface="Times New Roman" pitchFamily="18" charset="0"/>
                <a:cs typeface="Times New Roman" pitchFamily="18" charset="0"/>
              </a:rPr>
              <a:t> oluşturulan ağlara </a:t>
            </a:r>
            <a:r>
              <a:rPr lang="tr-TR" sz="2000" b="1" u="sng" dirty="0">
                <a:latin typeface="Times New Roman" pitchFamily="18" charset="0"/>
                <a:cs typeface="Times New Roman" pitchFamily="18" charset="0"/>
              </a:rPr>
              <a:t>Metropol Alan Ağları</a:t>
            </a:r>
            <a:r>
              <a:rPr lang="tr-TR" sz="2000" u="sng" dirty="0">
                <a:latin typeface="Times New Roman" pitchFamily="18" charset="0"/>
                <a:cs typeface="Times New Roman" pitchFamily="18" charset="0"/>
              </a:rPr>
              <a:t> </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Metropolitan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Area</a:t>
            </a:r>
            <a:r>
              <a:rPr lang="tr-TR" sz="2000" dirty="0">
                <a:latin typeface="Times New Roman" pitchFamily="18" charset="0"/>
                <a:cs typeface="Times New Roman" pitchFamily="18" charset="0"/>
              </a:rPr>
              <a:t> Networks, </a:t>
            </a:r>
            <a:r>
              <a:rPr lang="tr-TR" sz="2000" b="1" u="sng" dirty="0">
                <a:latin typeface="Times New Roman" pitchFamily="18" charset="0"/>
                <a:cs typeface="Times New Roman" pitchFamily="18" charset="0"/>
              </a:rPr>
              <a:t>MAN</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denir.</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err="1" smtClean="0">
                <a:latin typeface="Times New Roman" pitchFamily="18" charset="0"/>
                <a:cs typeface="Times New Roman" pitchFamily="18" charset="0"/>
              </a:rPr>
              <a:t>WAN’larda</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olduğu </a:t>
            </a:r>
            <a:r>
              <a:rPr lang="tr-TR" sz="2000" dirty="0" smtClean="0">
                <a:latin typeface="Times New Roman" pitchFamily="18" charset="0"/>
                <a:cs typeface="Times New Roman" pitchFamily="18" charset="0"/>
              </a:rPr>
              <a:t>gibi </a:t>
            </a:r>
            <a:r>
              <a:rPr lang="tr-TR" sz="2000" b="1" dirty="0">
                <a:latin typeface="Times New Roman" pitchFamily="18" charset="0"/>
                <a:cs typeface="Times New Roman" pitchFamily="18" charset="0"/>
              </a:rPr>
              <a:t>kiralık hatlar veya telefon hatları </a:t>
            </a:r>
            <a:r>
              <a:rPr lang="tr-TR" sz="2000" dirty="0">
                <a:latin typeface="Times New Roman" pitchFamily="18" charset="0"/>
                <a:cs typeface="Times New Roman" pitchFamily="18" charset="0"/>
              </a:rPr>
              <a:t>kullanılmaktadır.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Kablo yerine </a:t>
            </a:r>
            <a:r>
              <a:rPr lang="tr-TR" sz="2000" b="1" dirty="0">
                <a:latin typeface="Times New Roman" pitchFamily="18" charset="0"/>
                <a:cs typeface="Times New Roman" pitchFamily="18" charset="0"/>
              </a:rPr>
              <a:t>uydu veya RF</a:t>
            </a:r>
            <a:r>
              <a:rPr lang="tr-TR" sz="2000" dirty="0">
                <a:latin typeface="Times New Roman" pitchFamily="18" charset="0"/>
                <a:cs typeface="Times New Roman" pitchFamily="18" charset="0"/>
              </a:rPr>
              <a:t> iletişimi teknolojileri kullanılması durumunda </a:t>
            </a:r>
            <a:r>
              <a:rPr lang="tr-TR" sz="2000" b="1" u="sng" dirty="0">
                <a:latin typeface="Times New Roman" pitchFamily="18" charset="0"/>
                <a:cs typeface="Times New Roman" pitchFamily="18" charset="0"/>
              </a:rPr>
              <a:t>Kablosuz Metropol Alan Ağları</a:t>
            </a:r>
            <a:r>
              <a:rPr lang="tr-TR" sz="2000" dirty="0">
                <a:latin typeface="Times New Roman" pitchFamily="18" charset="0"/>
                <a:cs typeface="Times New Roman" pitchFamily="18" charset="0"/>
              </a:rPr>
              <a:t> (Wireless </a:t>
            </a:r>
            <a:r>
              <a:rPr lang="tr-TR" sz="2000" dirty="0" err="1">
                <a:latin typeface="Times New Roman" pitchFamily="18" charset="0"/>
                <a:cs typeface="Times New Roman" pitchFamily="18" charset="0"/>
              </a:rPr>
              <a:t>Metropolitan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Area</a:t>
            </a:r>
            <a:r>
              <a:rPr lang="tr-TR" sz="2000" dirty="0">
                <a:latin typeface="Times New Roman" pitchFamily="18" charset="0"/>
                <a:cs typeface="Times New Roman" pitchFamily="18" charset="0"/>
              </a:rPr>
              <a:t> Networks, </a:t>
            </a:r>
            <a:r>
              <a:rPr lang="tr-TR" sz="2000" b="1" u="sng" dirty="0">
                <a:latin typeface="Times New Roman" pitchFamily="18" charset="0"/>
                <a:cs typeface="Times New Roman" pitchFamily="18" charset="0"/>
              </a:rPr>
              <a:t>WMAN</a:t>
            </a:r>
            <a:r>
              <a:rPr lang="tr-TR" sz="2000" dirty="0">
                <a:latin typeface="Times New Roman" pitchFamily="18" charset="0"/>
                <a:cs typeface="Times New Roman" pitchFamily="18" charset="0"/>
              </a:rPr>
              <a:t>) olarak isimlendirilmektedir.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Çok sayıda </a:t>
            </a:r>
            <a:r>
              <a:rPr lang="tr-TR" sz="2000" b="1" dirty="0">
                <a:latin typeface="Times New Roman" pitchFamily="18" charset="0"/>
                <a:cs typeface="Times New Roman" pitchFamily="18" charset="0"/>
              </a:rPr>
              <a:t>şubesi bulunan kurum</a:t>
            </a:r>
            <a:r>
              <a:rPr lang="tr-TR" sz="2000" dirty="0">
                <a:latin typeface="Times New Roman" pitchFamily="18" charset="0"/>
                <a:cs typeface="Times New Roman" pitchFamily="18" charset="0"/>
              </a:rPr>
              <a:t> ve </a:t>
            </a:r>
            <a:r>
              <a:rPr lang="tr-TR" sz="2000" b="1" dirty="0">
                <a:latin typeface="Times New Roman" pitchFamily="18" charset="0"/>
                <a:cs typeface="Times New Roman" pitchFamily="18" charset="0"/>
              </a:rPr>
              <a:t>büyük şirketler</a:t>
            </a:r>
            <a:r>
              <a:rPr lang="tr-TR" sz="2000" dirty="0">
                <a:latin typeface="Times New Roman" pitchFamily="18" charset="0"/>
                <a:cs typeface="Times New Roman" pitchFamily="18" charset="0"/>
              </a:rPr>
              <a:t> ile </a:t>
            </a:r>
            <a:r>
              <a:rPr lang="tr-TR" sz="2000" b="1" dirty="0">
                <a:latin typeface="Times New Roman" pitchFamily="18" charset="0"/>
                <a:cs typeface="Times New Roman" pitchFamily="18" charset="0"/>
              </a:rPr>
              <a:t>dağınık yerleşime sahip üniversiteler</a:t>
            </a:r>
            <a:r>
              <a:rPr lang="tr-TR" sz="2000" dirty="0">
                <a:latin typeface="Times New Roman" pitchFamily="18" charset="0"/>
                <a:cs typeface="Times New Roman" pitchFamily="18" charset="0"/>
              </a:rPr>
              <a:t> gibi yapılarda yaygın olarak kullanılmaktadır.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Kablolu ağlardan daha </a:t>
            </a:r>
            <a:r>
              <a:rPr lang="tr-TR" sz="2000" b="1" dirty="0">
                <a:latin typeface="Times New Roman" pitchFamily="18" charset="0"/>
                <a:cs typeface="Times New Roman" pitchFamily="18" charset="0"/>
              </a:rPr>
              <a:t>ucuz, esnek ve kolay kurulum</a:t>
            </a:r>
            <a:r>
              <a:rPr lang="tr-TR" sz="2000" dirty="0">
                <a:latin typeface="Times New Roman" pitchFamily="18" charset="0"/>
                <a:cs typeface="Times New Roman" pitchFamily="18" charset="0"/>
              </a:rPr>
              <a:t> özelliklerine sahiptir.</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Bu </a:t>
            </a:r>
            <a:r>
              <a:rPr lang="tr-TR" sz="2000" dirty="0">
                <a:latin typeface="Times New Roman" pitchFamily="18" charset="0"/>
                <a:cs typeface="Times New Roman" pitchFamily="18" charset="0"/>
              </a:rPr>
              <a:t>uygulamalar oldukça yenidir ve </a:t>
            </a:r>
            <a:r>
              <a:rPr lang="tr-TR" sz="2000" b="1" dirty="0">
                <a:latin typeface="Times New Roman" pitchFamily="18" charset="0"/>
                <a:cs typeface="Times New Roman" pitchFamily="18" charset="0"/>
              </a:rPr>
              <a:t>geliştirme çalışmaları devam etmekte</a:t>
            </a:r>
            <a:r>
              <a:rPr lang="tr-TR" sz="2000" dirty="0">
                <a:latin typeface="Times New Roman" pitchFamily="18" charset="0"/>
                <a:cs typeface="Times New Roman" pitchFamily="18" charset="0"/>
              </a:rPr>
              <a:t>dir.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alanda </a:t>
            </a:r>
            <a:r>
              <a:rPr lang="tr-TR" sz="2000" b="1" dirty="0">
                <a:latin typeface="Times New Roman" pitchFamily="18" charset="0"/>
                <a:cs typeface="Times New Roman" pitchFamily="18" charset="0"/>
              </a:rPr>
              <a:t>WİMAX</a:t>
            </a:r>
            <a:r>
              <a:rPr lang="tr-TR" sz="2000" dirty="0">
                <a:latin typeface="Times New Roman" pitchFamily="18" charset="0"/>
                <a:cs typeface="Times New Roman" pitchFamily="18" charset="0"/>
              </a:rPr>
              <a:t> adı altında uygulamalar yapılmaktadır. </a:t>
            </a:r>
          </a:p>
        </p:txBody>
      </p:sp>
    </p:spTree>
    <p:extLst>
      <p:ext uri="{BB962C8B-B14F-4D97-AF65-F5344CB8AC3E}">
        <p14:creationId xmlns:p14="http://schemas.microsoft.com/office/powerpoint/2010/main" val="1690548996"/>
      </p:ext>
    </p:extLst>
  </p:cSld>
  <p:clrMapOvr>
    <a:masterClrMapping/>
  </p:clrMapOvr>
  <mc:AlternateContent xmlns:mc="http://schemas.openxmlformats.org/markup-compatibility/2006" xmlns:p14="http://schemas.microsoft.com/office/powerpoint/2010/main">
    <mc:Choice Requires="p14">
      <p:transition spd="slow" p14:dur="2000" advTm="48"/>
    </mc:Choice>
    <mc:Fallback xmlns="">
      <p:transition spd="slow" advTm="4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4.1.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Anakent Alan Ağları – WMAN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4462760"/>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4.1.1. Wİ-MAX </a:t>
            </a:r>
            <a:r>
              <a:rPr lang="tr-TR" sz="2400" b="1" dirty="0">
                <a:latin typeface="Times New Roman" pitchFamily="18" charset="0"/>
                <a:cs typeface="Times New Roman" pitchFamily="18" charset="0"/>
              </a:rPr>
              <a:t>(IEEE 802.16) </a:t>
            </a:r>
          </a:p>
          <a:p>
            <a:pPr marL="355600" lvl="1" indent="-342900" algn="just">
              <a:buClr>
                <a:schemeClr val="tx1"/>
              </a:buClr>
              <a:buSzPct val="120000"/>
              <a:buFont typeface="Arial" pitchFamily="34" charset="0"/>
              <a:buChar char="•"/>
            </a:pPr>
            <a:r>
              <a:rPr lang="tr-TR" sz="2000" dirty="0" err="1">
                <a:latin typeface="Times New Roman" pitchFamily="18" charset="0"/>
                <a:cs typeface="Times New Roman" pitchFamily="18" charset="0"/>
              </a:rPr>
              <a:t>Worldwide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Interoperability</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for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Microwave</a:t>
            </a:r>
            <a:r>
              <a:rPr lang="tr-TR" sz="2000" dirty="0">
                <a:latin typeface="Times New Roman" pitchFamily="18" charset="0"/>
                <a:cs typeface="Times New Roman" pitchFamily="18" charset="0"/>
              </a:rPr>
              <a:t> Access (</a:t>
            </a:r>
            <a:r>
              <a:rPr lang="tr-TR" sz="2000" dirty="0" smtClean="0">
                <a:latin typeface="Times New Roman" pitchFamily="18" charset="0"/>
                <a:cs typeface="Times New Roman" pitchFamily="18" charset="0"/>
              </a:rPr>
              <a:t>Dünya </a:t>
            </a:r>
            <a:r>
              <a:rPr lang="tr-TR" sz="2000" dirty="0">
                <a:latin typeface="Times New Roman" pitchFamily="18" charset="0"/>
                <a:cs typeface="Times New Roman" pitchFamily="18" charset="0"/>
              </a:rPr>
              <a:t>ç</a:t>
            </a:r>
            <a:r>
              <a:rPr lang="tr-TR" sz="2000" dirty="0" smtClean="0">
                <a:latin typeface="Times New Roman" pitchFamily="18" charset="0"/>
                <a:cs typeface="Times New Roman" pitchFamily="18" charset="0"/>
              </a:rPr>
              <a:t>apında Birlikte Çalışabilirlik </a:t>
            </a:r>
            <a:r>
              <a:rPr lang="tr-TR" sz="2000" dirty="0">
                <a:latin typeface="Times New Roman" pitchFamily="18" charset="0"/>
                <a:cs typeface="Times New Roman" pitchFamily="18" charset="0"/>
              </a:rPr>
              <a:t>Mikrodalga </a:t>
            </a:r>
            <a:r>
              <a:rPr lang="tr-TR" sz="2000" dirty="0" smtClean="0">
                <a:latin typeface="Times New Roman" pitchFamily="18" charset="0"/>
                <a:cs typeface="Times New Roman" pitchFamily="18" charset="0"/>
              </a:rPr>
              <a:t>Erişim </a:t>
            </a:r>
            <a:r>
              <a:rPr lang="tr-TR" sz="2000" dirty="0">
                <a:latin typeface="Times New Roman" pitchFamily="18" charset="0"/>
                <a:cs typeface="Times New Roman" pitchFamily="18" charset="0"/>
              </a:rPr>
              <a:t>Forumu) kelimelerinin kısaltması olan </a:t>
            </a:r>
            <a:r>
              <a:rPr lang="tr-TR" sz="2000" b="1" u="sng" dirty="0" err="1">
                <a:latin typeface="Times New Roman" pitchFamily="18" charset="0"/>
                <a:cs typeface="Times New Roman" pitchFamily="18" charset="0"/>
              </a:rPr>
              <a:t>WiMAX</a:t>
            </a:r>
            <a:r>
              <a:rPr lang="tr-TR" sz="2000" dirty="0">
                <a:latin typeface="Times New Roman" pitchFamily="18" charset="0"/>
                <a:cs typeface="Times New Roman" pitchFamily="18" charset="0"/>
              </a:rPr>
              <a:t> teknolojisi </a:t>
            </a:r>
            <a:r>
              <a:rPr lang="tr-TR" sz="2000" b="1" dirty="0">
                <a:latin typeface="Times New Roman" pitchFamily="18" charset="0"/>
                <a:cs typeface="Times New Roman" pitchFamily="18" charset="0"/>
              </a:rPr>
              <a:t>sabit, taşınabilir ve mobil erişimleri destekleyen bir </a:t>
            </a:r>
            <a:r>
              <a:rPr lang="tr-TR" sz="2000" b="1" dirty="0" err="1">
                <a:latin typeface="Times New Roman" pitchFamily="18" charset="0"/>
                <a:cs typeface="Times New Roman" pitchFamily="18" charset="0"/>
              </a:rPr>
              <a:t>genişbant</a:t>
            </a:r>
            <a:r>
              <a:rPr lang="tr-TR" sz="2000" b="1" dirty="0">
                <a:latin typeface="Times New Roman" pitchFamily="18" charset="0"/>
                <a:cs typeface="Times New Roman" pitchFamily="18" charset="0"/>
              </a:rPr>
              <a:t> kablosuz</a:t>
            </a:r>
            <a:r>
              <a:rPr lang="tr-TR" sz="2000" dirty="0">
                <a:latin typeface="Times New Roman" pitchFamily="18" charset="0"/>
                <a:cs typeface="Times New Roman" pitchFamily="18" charset="0"/>
              </a:rPr>
              <a:t> erişim teknolojisidir.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Görüş hattında olan veya olmayan, </a:t>
            </a:r>
            <a:r>
              <a:rPr lang="tr-TR" sz="2000" b="1" dirty="0">
                <a:latin typeface="Times New Roman" pitchFamily="18" charset="0"/>
                <a:cs typeface="Times New Roman" pitchFamily="18" charset="0"/>
              </a:rPr>
              <a:t>noktadan noktaya, noktadan çok noktaya ve çok noktadan çok noktaya uygulamalar</a:t>
            </a:r>
            <a:r>
              <a:rPr lang="tr-TR" sz="2000" dirty="0">
                <a:latin typeface="Times New Roman" pitchFamily="18" charset="0"/>
                <a:cs typeface="Times New Roman" pitchFamily="18" charset="0"/>
              </a:rPr>
              <a:t>ı desteklemektedir.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İdeal şartlarda </a:t>
            </a:r>
            <a:r>
              <a:rPr lang="tr-TR" sz="2000" b="1" dirty="0">
                <a:latin typeface="Times New Roman" pitchFamily="18" charset="0"/>
                <a:cs typeface="Times New Roman" pitchFamily="18" charset="0"/>
              </a:rPr>
              <a:t>50 km’lik kapsama alanı içerisinde 75 </a:t>
            </a:r>
            <a:r>
              <a:rPr lang="tr-TR" sz="2000" b="1" dirty="0" err="1">
                <a:latin typeface="Times New Roman" pitchFamily="18" charset="0"/>
                <a:cs typeface="Times New Roman" pitchFamily="18" charset="0"/>
              </a:rPr>
              <a:t>Mb</a:t>
            </a:r>
            <a:r>
              <a:rPr lang="tr-TR" sz="2000" b="1" dirty="0">
                <a:latin typeface="Times New Roman" pitchFamily="18" charset="0"/>
                <a:cs typeface="Times New Roman" pitchFamily="18" charset="0"/>
              </a:rPr>
              <a:t>/s hızlarda ses, veri ve görüntüyü</a:t>
            </a:r>
            <a:r>
              <a:rPr lang="tr-TR" sz="2000" dirty="0">
                <a:latin typeface="Times New Roman" pitchFamily="18" charset="0"/>
                <a:cs typeface="Times New Roman" pitchFamily="18" charset="0"/>
              </a:rPr>
              <a:t> hizmet kalitesi ve güvenlik gerekliliklerinde taşıyıp </a:t>
            </a:r>
            <a:r>
              <a:rPr lang="tr-TR" sz="2000" dirty="0" smtClean="0">
                <a:latin typeface="Times New Roman" pitchFamily="18" charset="0"/>
                <a:cs typeface="Times New Roman" pitchFamily="18" charset="0"/>
              </a:rPr>
              <a:t>dağıtabilmektedir.</a:t>
            </a: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b="1" dirty="0">
                <a:latin typeface="Times New Roman" pitchFamily="18" charset="0"/>
                <a:cs typeface="Times New Roman" pitchFamily="18" charset="0"/>
              </a:rPr>
              <a:t>WİMAX: </a:t>
            </a:r>
            <a:r>
              <a:rPr lang="tr-TR" sz="2000" dirty="0" err="1">
                <a:latin typeface="Times New Roman" pitchFamily="18" charset="0"/>
                <a:cs typeface="Times New Roman" pitchFamily="18" charset="0"/>
              </a:rPr>
              <a:t>Worldwide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Interoperability</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for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Microwave</a:t>
            </a:r>
            <a:r>
              <a:rPr lang="tr-TR" sz="2000" dirty="0">
                <a:latin typeface="Times New Roman" pitchFamily="18" charset="0"/>
                <a:cs typeface="Times New Roman" pitchFamily="18" charset="0"/>
              </a:rPr>
              <a:t> Access Forum, kâr amacı gütmeyen bir organizasyon olup; </a:t>
            </a:r>
            <a:r>
              <a:rPr lang="tr-TR" sz="2000" dirty="0" smtClean="0">
                <a:latin typeface="Times New Roman" pitchFamily="18" charset="0"/>
                <a:cs typeface="Times New Roman" pitchFamily="18" charset="0"/>
              </a:rPr>
              <a:t>WMAN </a:t>
            </a:r>
            <a:r>
              <a:rPr lang="tr-TR" sz="2000" dirty="0">
                <a:latin typeface="Times New Roman" pitchFamily="18" charset="0"/>
                <a:cs typeface="Times New Roman" pitchFamily="18" charset="0"/>
              </a:rPr>
              <a:t>sistemleri için teknoloji geliştirmektedir.</a:t>
            </a:r>
          </a:p>
        </p:txBody>
      </p:sp>
      <p:pic>
        <p:nvPicPr>
          <p:cNvPr id="8" name="Resim 7"/>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8136904" cy="4141910"/>
          </a:xfrm>
          <a:prstGeom prst="rect">
            <a:avLst/>
          </a:prstGeom>
          <a:noFill/>
          <a:ln>
            <a:solidFill>
              <a:schemeClr val="tx1"/>
            </a:solidFill>
          </a:ln>
        </p:spPr>
      </p:pic>
    </p:spTree>
    <p:extLst>
      <p:ext uri="{BB962C8B-B14F-4D97-AF65-F5344CB8AC3E}">
        <p14:creationId xmlns:p14="http://schemas.microsoft.com/office/powerpoint/2010/main" val="2679519964"/>
      </p:ext>
    </p:extLst>
  </p:cSld>
  <p:clrMapOvr>
    <a:masterClrMapping/>
  </p:clrMapOvr>
  <mc:AlternateContent xmlns:mc="http://schemas.openxmlformats.org/markup-compatibility/2006" xmlns:p14="http://schemas.microsoft.com/office/powerpoint/2010/main">
    <mc:Choice Requires="p14">
      <p:transition spd="slow" p14:dur="2000" advTm="25"/>
    </mc:Choice>
    <mc:Fallback xmlns="">
      <p:transition spd="slow" advTm="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4.1.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Anakent Alan Ağları – WMAN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5078313"/>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4.1.1. Wİ-MAX </a:t>
            </a:r>
            <a:r>
              <a:rPr lang="tr-TR" sz="2400" b="1" dirty="0">
                <a:latin typeface="Times New Roman" pitchFamily="18" charset="0"/>
                <a:cs typeface="Times New Roman" pitchFamily="18" charset="0"/>
              </a:rPr>
              <a:t>(IEEE 802.16) </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En </a:t>
            </a:r>
            <a:r>
              <a:rPr lang="tr-TR" sz="2000" dirty="0">
                <a:latin typeface="Times New Roman" pitchFamily="18" charset="0"/>
                <a:cs typeface="Times New Roman" pitchFamily="18" charset="0"/>
              </a:rPr>
              <a:t>hızlı </a:t>
            </a:r>
            <a:r>
              <a:rPr lang="tr-TR" sz="2000" dirty="0" err="1">
                <a:latin typeface="Times New Roman" pitchFamily="18" charset="0"/>
                <a:cs typeface="Times New Roman" pitchFamily="18" charset="0"/>
              </a:rPr>
              <a:t>Wi</a:t>
            </a:r>
            <a:r>
              <a:rPr lang="tr-TR" sz="2000" dirty="0">
                <a:latin typeface="Times New Roman" pitchFamily="18" charset="0"/>
                <a:cs typeface="Times New Roman" pitchFamily="18" charset="0"/>
              </a:rPr>
              <a:t>-MAX bağlantısı saniyede 70 </a:t>
            </a:r>
            <a:r>
              <a:rPr lang="tr-TR" sz="2000" dirty="0" err="1">
                <a:latin typeface="Times New Roman" pitchFamily="18" charset="0"/>
                <a:cs typeface="Times New Roman" pitchFamily="18" charset="0"/>
              </a:rPr>
              <a:t>megabit</a:t>
            </a:r>
            <a:r>
              <a:rPr lang="tr-TR" sz="2000" dirty="0">
                <a:latin typeface="Times New Roman" pitchFamily="18" charset="0"/>
                <a:cs typeface="Times New Roman" pitchFamily="18" charset="0"/>
              </a:rPr>
              <a:t> iletim hızına </a:t>
            </a:r>
            <a:r>
              <a:rPr lang="tr-TR" sz="2000" dirty="0" smtClean="0">
                <a:latin typeface="Times New Roman" pitchFamily="18" charset="0"/>
                <a:cs typeface="Times New Roman" pitchFamily="18" charset="0"/>
              </a:rPr>
              <a:t>ulaşabilmektedir.</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70 </a:t>
            </a:r>
            <a:r>
              <a:rPr lang="tr-TR" sz="2000" dirty="0" err="1">
                <a:latin typeface="Times New Roman" pitchFamily="18" charset="0"/>
                <a:cs typeface="Times New Roman" pitchFamily="18" charset="0"/>
              </a:rPr>
              <a:t>megabit</a:t>
            </a:r>
            <a:r>
              <a:rPr lang="tr-TR" sz="2000" dirty="0">
                <a:latin typeface="Times New Roman" pitchFamily="18" charset="0"/>
                <a:cs typeface="Times New Roman" pitchFamily="18" charset="0"/>
              </a:rPr>
              <a:t> birkaç düzine işyeri ya da yüzlerce ev kullanıcı arasında dağıtılsa bile, </a:t>
            </a:r>
            <a:r>
              <a:rPr lang="tr-TR" sz="2000" dirty="0" err="1">
                <a:latin typeface="Times New Roman" pitchFamily="18" charset="0"/>
                <a:cs typeface="Times New Roman" pitchFamily="18" charset="0"/>
              </a:rPr>
              <a:t>Wi</a:t>
            </a:r>
            <a:r>
              <a:rPr lang="tr-TR" sz="2000" dirty="0">
                <a:latin typeface="Times New Roman" pitchFamily="18" charset="0"/>
                <a:cs typeface="Times New Roman" pitchFamily="18" charset="0"/>
              </a:rPr>
              <a:t>-MAX kablo modemin her bir kullanıcıya sağladığı en küçük transfer hızlarına eşit bir hız sağlayacaktır. </a:t>
            </a:r>
          </a:p>
          <a:p>
            <a:pPr marL="719138"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WiMAX’ın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Wi-Fi’den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en büyük farkı</a:t>
            </a:r>
            <a:r>
              <a:rPr lang="tr-TR" sz="2000" dirty="0">
                <a:latin typeface="Times New Roman" pitchFamily="18" charset="0"/>
                <a:cs typeface="Times New Roman" pitchFamily="18" charset="0"/>
              </a:rPr>
              <a:t> hız değil </a:t>
            </a:r>
            <a:r>
              <a:rPr lang="tr-TR" sz="2000" b="1" dirty="0">
                <a:latin typeface="Times New Roman" pitchFamily="18" charset="0"/>
                <a:cs typeface="Times New Roman" pitchFamily="18" charset="0"/>
              </a:rPr>
              <a:t>kapsama alanı</a:t>
            </a:r>
            <a:r>
              <a:rPr lang="tr-TR" sz="2000" dirty="0">
                <a:latin typeface="Times New Roman" pitchFamily="18" charset="0"/>
                <a:cs typeface="Times New Roman" pitchFamily="18" charset="0"/>
              </a:rPr>
              <a:t>dır. </a:t>
            </a:r>
            <a:r>
              <a:rPr lang="tr-TR" sz="2000" dirty="0" err="1" smtClean="0">
                <a:latin typeface="Times New Roman" pitchFamily="18" charset="0"/>
                <a:cs typeface="Times New Roman" pitchFamily="18" charset="0"/>
              </a:rPr>
              <a:t>Wi-Fi’den</a:t>
            </a:r>
            <a:r>
              <a:rPr lang="tr-TR" sz="2000" dirty="0" smtClean="0">
                <a:latin typeface="Times New Roman" pitchFamily="18" charset="0"/>
                <a:cs typeface="Times New Roman" pitchFamily="18" charset="0"/>
              </a:rPr>
              <a:t> </a:t>
            </a:r>
            <a:r>
              <a:rPr lang="tr-TR" sz="2000" b="1" dirty="0">
                <a:latin typeface="Times New Roman" pitchFamily="18" charset="0"/>
                <a:cs typeface="Times New Roman" pitchFamily="18" charset="0"/>
              </a:rPr>
              <a:t>çok daha geniş bir mesafeye</a:t>
            </a:r>
            <a:r>
              <a:rPr lang="tr-TR" sz="2000" dirty="0">
                <a:latin typeface="Times New Roman" pitchFamily="18" charset="0"/>
                <a:cs typeface="Times New Roman" pitchFamily="18" charset="0"/>
              </a:rPr>
              <a:t> iletim yapabilmektedir. </a:t>
            </a:r>
          </a:p>
          <a:p>
            <a:pPr marL="355600" lvl="1" indent="-342900" algn="just">
              <a:buClr>
                <a:schemeClr val="tx1"/>
              </a:buClr>
              <a:buSzPct val="120000"/>
              <a:buFont typeface="Arial" pitchFamily="34" charset="0"/>
              <a:buChar char="•"/>
            </a:pPr>
            <a:r>
              <a:rPr lang="tr-TR" sz="2000" dirty="0" err="1" smtClean="0">
                <a:latin typeface="Times New Roman" pitchFamily="18" charset="0"/>
                <a:cs typeface="Times New Roman" pitchFamily="18" charset="0"/>
              </a:rPr>
              <a:t>Wi</a:t>
            </a:r>
            <a:r>
              <a:rPr lang="tr-TR" sz="2000" dirty="0" smtClean="0">
                <a:latin typeface="Times New Roman" pitchFamily="18" charset="0"/>
                <a:cs typeface="Times New Roman" pitchFamily="18" charset="0"/>
              </a:rPr>
              <a:t>-MAX</a:t>
            </a:r>
            <a:r>
              <a:rPr lang="tr-TR" sz="2000" dirty="0">
                <a:latin typeface="Times New Roman" pitchFamily="18" charset="0"/>
                <a:cs typeface="Times New Roman" pitchFamily="18" charset="0"/>
              </a:rPr>
              <a:t>, IEEE </a:t>
            </a:r>
            <a:r>
              <a:rPr lang="tr-TR" sz="2000" dirty="0" smtClean="0">
                <a:latin typeface="Times New Roman" pitchFamily="18" charset="0"/>
                <a:cs typeface="Times New Roman" pitchFamily="18" charset="0"/>
              </a:rPr>
              <a:t>tarafından </a:t>
            </a:r>
            <a:r>
              <a:rPr lang="tr-TR" sz="2000" dirty="0">
                <a:latin typeface="Times New Roman" pitchFamily="18" charset="0"/>
                <a:cs typeface="Times New Roman" pitchFamily="18" charset="0"/>
              </a:rPr>
              <a:t>geliştirilen standartlardan </a:t>
            </a:r>
            <a:r>
              <a:rPr lang="tr-TR" sz="2000" b="1" dirty="0" smtClean="0">
                <a:latin typeface="Times New Roman" pitchFamily="18" charset="0"/>
                <a:cs typeface="Times New Roman" pitchFamily="18" charset="0"/>
              </a:rPr>
              <a:t>802.16</a:t>
            </a:r>
            <a:r>
              <a:rPr lang="tr-TR" sz="2000" dirty="0" smtClean="0">
                <a:latin typeface="Times New Roman" pitchFamily="18" charset="0"/>
                <a:cs typeface="Times New Roman" pitchFamily="18" charset="0"/>
              </a:rPr>
              <a:t> serisidir.</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İlk sürümü </a:t>
            </a:r>
            <a:r>
              <a:rPr lang="tr-TR" sz="2000" b="1" dirty="0">
                <a:latin typeface="Times New Roman" pitchFamily="18" charset="0"/>
                <a:cs typeface="Times New Roman" pitchFamily="18" charset="0"/>
              </a:rPr>
              <a:t>Ekim 2001’de </a:t>
            </a:r>
            <a:r>
              <a:rPr lang="tr-TR" sz="2000" dirty="0" smtClean="0">
                <a:latin typeface="Times New Roman" pitchFamily="18" charset="0"/>
                <a:cs typeface="Times New Roman" pitchFamily="18" charset="0"/>
              </a:rPr>
              <a:t>tamamlanmıştır.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802.16a/d </a:t>
            </a:r>
            <a:r>
              <a:rPr lang="tr-TR" sz="2000" dirty="0">
                <a:latin typeface="Times New Roman" pitchFamily="18" charset="0"/>
                <a:cs typeface="Times New Roman" pitchFamily="18" charset="0"/>
              </a:rPr>
              <a:t>sürümleri </a:t>
            </a:r>
            <a:r>
              <a:rPr lang="tr-TR" sz="2000" b="1" dirty="0" smtClean="0">
                <a:latin typeface="Times New Roman" pitchFamily="18" charset="0"/>
                <a:cs typeface="Times New Roman" pitchFamily="18" charset="0"/>
              </a:rPr>
              <a:t>Mesh Network </a:t>
            </a:r>
            <a:r>
              <a:rPr lang="tr-TR" sz="2000" dirty="0" smtClean="0">
                <a:latin typeface="Times New Roman" pitchFamily="18" charset="0"/>
                <a:cs typeface="Times New Roman" pitchFamily="18" charset="0"/>
              </a:rPr>
              <a:t>şebeke </a:t>
            </a:r>
            <a:r>
              <a:rPr lang="tr-TR" sz="2000" dirty="0">
                <a:latin typeface="Times New Roman" pitchFamily="18" charset="0"/>
                <a:cs typeface="Times New Roman" pitchFamily="18" charset="0"/>
              </a:rPr>
              <a:t>mimarisini de desteklemektedir.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Sonraki </a:t>
            </a:r>
            <a:r>
              <a:rPr lang="tr-TR" sz="2000" dirty="0">
                <a:latin typeface="Times New Roman" pitchFamily="18" charset="0"/>
                <a:cs typeface="Times New Roman" pitchFamily="18" charset="0"/>
              </a:rPr>
              <a:t>sürümlerin </a:t>
            </a:r>
            <a:r>
              <a:rPr lang="tr-TR" sz="2000" b="1" dirty="0">
                <a:latin typeface="Times New Roman" pitchFamily="18" charset="0"/>
                <a:cs typeface="Times New Roman" pitchFamily="18" charset="0"/>
              </a:rPr>
              <a:t>2–11 GHz </a:t>
            </a:r>
            <a:r>
              <a:rPr lang="tr-TR" sz="2000" dirty="0">
                <a:latin typeface="Times New Roman" pitchFamily="18" charset="0"/>
                <a:cs typeface="Times New Roman" pitchFamily="18" charset="0"/>
              </a:rPr>
              <a:t>ve bunun ardından da </a:t>
            </a:r>
            <a:r>
              <a:rPr lang="tr-TR" sz="2000" b="1" dirty="0">
                <a:latin typeface="Times New Roman" pitchFamily="18" charset="0"/>
                <a:cs typeface="Times New Roman" pitchFamily="18" charset="0"/>
              </a:rPr>
              <a:t>2-6 GHz </a:t>
            </a:r>
            <a:r>
              <a:rPr lang="tr-TR" sz="2000" dirty="0">
                <a:latin typeface="Times New Roman" pitchFamily="18" charset="0"/>
                <a:cs typeface="Times New Roman" pitchFamily="18" charset="0"/>
              </a:rPr>
              <a:t>arasında çalışan sistemler standartlaştırılmıştır.</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07 </a:t>
            </a:r>
            <a:r>
              <a:rPr lang="tr-TR" sz="2000" dirty="0">
                <a:latin typeface="Times New Roman" pitchFamily="18" charset="0"/>
                <a:cs typeface="Times New Roman" pitchFamily="18" charset="0"/>
              </a:rPr>
              <a:t>Aralık 2005 tarihinde ise </a:t>
            </a:r>
            <a:r>
              <a:rPr lang="tr-TR" sz="2000" dirty="0" err="1">
                <a:latin typeface="Times New Roman" pitchFamily="18" charset="0"/>
                <a:cs typeface="Times New Roman" pitchFamily="18" charset="0"/>
              </a:rPr>
              <a:t>mobilite</a:t>
            </a:r>
            <a:r>
              <a:rPr lang="tr-TR" sz="2000" dirty="0">
                <a:latin typeface="Times New Roman" pitchFamily="18" charset="0"/>
                <a:cs typeface="Times New Roman" pitchFamily="18" charset="0"/>
              </a:rPr>
              <a:t> destekli </a:t>
            </a:r>
            <a:r>
              <a:rPr lang="tr-TR" sz="2000" b="1" dirty="0">
                <a:latin typeface="Times New Roman" pitchFamily="18" charset="0"/>
                <a:cs typeface="Times New Roman" pitchFamily="18" charset="0"/>
              </a:rPr>
              <a:t>IEEE 802.16– 2005 (802.16e) </a:t>
            </a:r>
            <a:r>
              <a:rPr lang="tr-TR" sz="2000" dirty="0">
                <a:latin typeface="Times New Roman" pitchFamily="18" charset="0"/>
                <a:cs typeface="Times New Roman" pitchFamily="18" charset="0"/>
              </a:rPr>
              <a:t>standardı onaylanmıştır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883668084"/>
      </p:ext>
    </p:extLst>
  </p:cSld>
  <p:clrMapOvr>
    <a:masterClrMapping/>
  </p:clrMapOvr>
  <mc:AlternateContent xmlns:mc="http://schemas.openxmlformats.org/markup-compatibility/2006" xmlns:p14="http://schemas.microsoft.com/office/powerpoint/2010/main">
    <mc:Choice Requires="p14">
      <p:transition spd="slow" p14:dur="2000" advTm="23"/>
    </mc:Choice>
    <mc:Fallback xmlns="">
      <p:transition spd="slow" advTm="23"/>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4.1.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Anakent Alan Ağları – WMAN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84638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4.1.1. Wİ-MAX </a:t>
            </a:r>
            <a:r>
              <a:rPr lang="tr-TR" sz="2400" b="1" dirty="0">
                <a:latin typeface="Times New Roman" pitchFamily="18" charset="0"/>
                <a:cs typeface="Times New Roman" pitchFamily="18" charset="0"/>
              </a:rPr>
              <a:t>(IEEE 802.16) </a:t>
            </a:r>
          </a:p>
          <a:p>
            <a:pPr marL="352425" lvl="1" indent="0" algn="just">
              <a:buClr>
                <a:schemeClr val="tx1"/>
              </a:buClr>
              <a:buSzPct val="120000"/>
              <a:buNone/>
            </a:pPr>
            <a:endParaRPr lang="tr-TR" sz="2000" dirty="0">
              <a:latin typeface="Times New Roman" pitchFamily="18" charset="0"/>
              <a:cs typeface="Times New Roman"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451853898"/>
              </p:ext>
            </p:extLst>
          </p:nvPr>
        </p:nvGraphicFramePr>
        <p:xfrm>
          <a:off x="539552" y="2780928"/>
          <a:ext cx="7970553" cy="3026699"/>
        </p:xfrm>
        <a:graphic>
          <a:graphicData uri="http://schemas.openxmlformats.org/drawingml/2006/table">
            <a:tbl>
              <a:tblPr firstRow="1" firstCol="1" bandRow="1"/>
              <a:tblGrid>
                <a:gridCol w="1599270"/>
                <a:gridCol w="1489371"/>
                <a:gridCol w="1657207"/>
                <a:gridCol w="1657207"/>
                <a:gridCol w="1567498"/>
              </a:tblGrid>
              <a:tr h="465711">
                <a:tc>
                  <a:txBody>
                    <a:bodyPr/>
                    <a:lstStyle/>
                    <a:p>
                      <a:pPr>
                        <a:lnSpc>
                          <a:spcPct val="115000"/>
                        </a:lnSpc>
                        <a:spcAft>
                          <a:spcPts val="0"/>
                        </a:spcAft>
                      </a:pPr>
                      <a:r>
                        <a:rPr lang="tr-TR" sz="1600" b="1" dirty="0" err="1">
                          <a:solidFill>
                            <a:schemeClr val="tx1"/>
                          </a:solidFill>
                          <a:effectLst/>
                          <a:latin typeface="Times New Roman" pitchFamily="18" charset="0"/>
                          <a:ea typeface="Calibri"/>
                          <a:cs typeface="Times New Roman" pitchFamily="18" charset="0"/>
                        </a:rPr>
                        <a:t>Standard</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tx1"/>
                          </a:solidFill>
                          <a:effectLst/>
                          <a:latin typeface="Times New Roman" pitchFamily="18" charset="0"/>
                          <a:ea typeface="Calibri"/>
                          <a:cs typeface="Times New Roman" pitchFamily="18" charset="0"/>
                        </a:rPr>
                        <a:t>802.16</a:t>
                      </a:r>
                      <a:endParaRPr lang="tr-TR" sz="160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tx1"/>
                          </a:solidFill>
                          <a:effectLst/>
                          <a:latin typeface="Times New Roman" pitchFamily="18" charset="0"/>
                          <a:ea typeface="Calibri"/>
                          <a:cs typeface="Times New Roman" pitchFamily="18" charset="0"/>
                        </a:rPr>
                        <a:t>802.16a</a:t>
                      </a:r>
                      <a:endParaRPr lang="tr-TR" sz="160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solidFill>
                            <a:schemeClr val="tx1"/>
                          </a:solidFill>
                          <a:effectLst/>
                          <a:latin typeface="Times New Roman" pitchFamily="18" charset="0"/>
                          <a:ea typeface="Calibri"/>
                          <a:cs typeface="Times New Roman" pitchFamily="18" charset="0"/>
                        </a:rPr>
                        <a:t>802.16d</a:t>
                      </a:r>
                      <a:endParaRPr lang="tr-TR" sz="160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solidFill>
                            <a:schemeClr val="tx1"/>
                          </a:solidFill>
                          <a:effectLst/>
                          <a:latin typeface="Times New Roman" pitchFamily="18" charset="0"/>
                          <a:ea typeface="Calibri"/>
                          <a:cs typeface="Times New Roman" pitchFamily="18" charset="0"/>
                        </a:rPr>
                        <a:t>802.16e</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73">
                <a:tc>
                  <a:txBody>
                    <a:bodyPr/>
                    <a:lstStyle/>
                    <a:p>
                      <a:pPr>
                        <a:lnSpc>
                          <a:spcPct val="115000"/>
                        </a:lnSpc>
                        <a:spcAft>
                          <a:spcPts val="0"/>
                        </a:spcAft>
                      </a:pPr>
                      <a:r>
                        <a:rPr lang="tr-TR" sz="1600" b="1">
                          <a:effectLst/>
                          <a:latin typeface="Times New Roman" pitchFamily="18" charset="0"/>
                          <a:ea typeface="Calibri"/>
                          <a:cs typeface="Times New Roman" pitchFamily="18" charset="0"/>
                        </a:rPr>
                        <a:t>Tamamlanma </a:t>
                      </a:r>
                      <a:endParaRPr lang="tr-TR" sz="1600">
                        <a:effectLst/>
                        <a:latin typeface="Times New Roman" pitchFamily="18" charset="0"/>
                        <a:ea typeface="Calibri"/>
                        <a:cs typeface="Times New Roman" pitchFamily="18" charset="0"/>
                      </a:endParaRPr>
                    </a:p>
                    <a:p>
                      <a:pPr>
                        <a:lnSpc>
                          <a:spcPct val="115000"/>
                        </a:lnSpc>
                        <a:spcAft>
                          <a:spcPts val="0"/>
                        </a:spcAft>
                      </a:pPr>
                      <a:r>
                        <a:rPr lang="tr-TR" sz="1600" b="1">
                          <a:effectLst/>
                          <a:latin typeface="Times New Roman" pitchFamily="18" charset="0"/>
                          <a:ea typeface="Calibri"/>
                          <a:cs typeface="Times New Roman" pitchFamily="18" charset="0"/>
                        </a:rPr>
                        <a:t>Tarihi</a:t>
                      </a:r>
                      <a:endParaRPr lang="tr-TR"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Times New Roman" pitchFamily="18" charset="0"/>
                          <a:ea typeface="Calibri"/>
                          <a:cs typeface="Times New Roman" pitchFamily="18" charset="0"/>
                        </a:rPr>
                        <a:t>Ekim 2001 </a:t>
                      </a:r>
                    </a:p>
                    <a:p>
                      <a:pPr>
                        <a:lnSpc>
                          <a:spcPct val="115000"/>
                        </a:lnSpc>
                        <a:spcAft>
                          <a:spcPts val="0"/>
                        </a:spcAft>
                      </a:pPr>
                      <a:r>
                        <a:rPr lang="tr-TR" sz="1600">
                          <a:effectLst/>
                          <a:latin typeface="Times New Roman" pitchFamily="18" charset="0"/>
                          <a:ea typeface="Calibri"/>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Times New Roman" pitchFamily="18" charset="0"/>
                          <a:ea typeface="Calibri"/>
                          <a:cs typeface="Times New Roman" pitchFamily="18" charset="0"/>
                        </a:rPr>
                        <a:t>Ocak 2003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Times New Roman" pitchFamily="18" charset="0"/>
                          <a:ea typeface="Calibri"/>
                          <a:cs typeface="Times New Roman" pitchFamily="18" charset="0"/>
                        </a:rPr>
                        <a:t>Haziran 2004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Times New Roman" pitchFamily="18" charset="0"/>
                          <a:ea typeface="Calibri"/>
                          <a:cs typeface="Times New Roman" pitchFamily="18" charset="0"/>
                        </a:rPr>
                        <a:t>Aralık 2005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73">
                <a:tc>
                  <a:txBody>
                    <a:bodyPr/>
                    <a:lstStyle/>
                    <a:p>
                      <a:pPr>
                        <a:lnSpc>
                          <a:spcPct val="115000"/>
                        </a:lnSpc>
                        <a:spcAft>
                          <a:spcPts val="0"/>
                        </a:spcAft>
                      </a:pPr>
                      <a:r>
                        <a:rPr lang="tr-TR" sz="1600" b="1">
                          <a:effectLst/>
                          <a:latin typeface="Times New Roman" pitchFamily="18" charset="0"/>
                          <a:ea typeface="Calibri"/>
                          <a:cs typeface="Times New Roman" pitchFamily="18" charset="0"/>
                        </a:rPr>
                        <a:t>Spektrum</a:t>
                      </a:r>
                      <a:endParaRPr lang="tr-TR"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Times New Roman" pitchFamily="18" charset="0"/>
                          <a:ea typeface="Calibri"/>
                          <a:cs typeface="Times New Roman" pitchFamily="18" charset="0"/>
                        </a:rPr>
                        <a:t>10–66 GHz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11 </a:t>
                      </a:r>
                      <a:r>
                        <a:rPr lang="tr-TR" sz="1600" dirty="0" smtClean="0">
                          <a:effectLst/>
                          <a:latin typeface="Times New Roman" pitchFamily="18" charset="0"/>
                          <a:ea typeface="Calibri"/>
                          <a:cs typeface="Times New Roman" pitchFamily="18" charset="0"/>
                        </a:rPr>
                        <a:t>GHz’e</a:t>
                      </a:r>
                      <a:r>
                        <a:rPr lang="tr-TR" sz="1600" baseline="0" dirty="0" smtClean="0">
                          <a:effectLst/>
                          <a:latin typeface="Times New Roman" pitchFamily="18" charset="0"/>
                          <a:ea typeface="Calibri"/>
                          <a:cs typeface="Times New Roman" pitchFamily="18" charset="0"/>
                        </a:rPr>
                        <a:t> </a:t>
                      </a:r>
                      <a:r>
                        <a:rPr lang="tr-TR" sz="1600" dirty="0" smtClean="0">
                          <a:effectLst/>
                          <a:latin typeface="Times New Roman" pitchFamily="18" charset="0"/>
                          <a:ea typeface="Calibri"/>
                          <a:cs typeface="Times New Roman" pitchFamily="18" charset="0"/>
                        </a:rPr>
                        <a:t>kadar</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11 </a:t>
                      </a:r>
                      <a:r>
                        <a:rPr lang="tr-TR" sz="1600" dirty="0" smtClean="0">
                          <a:effectLst/>
                          <a:latin typeface="Times New Roman" pitchFamily="18" charset="0"/>
                          <a:ea typeface="Calibri"/>
                          <a:cs typeface="Times New Roman" pitchFamily="18" charset="0"/>
                        </a:rPr>
                        <a:t>GHz’e</a:t>
                      </a:r>
                      <a:r>
                        <a:rPr lang="tr-TR" sz="1600" baseline="0" dirty="0" smtClean="0">
                          <a:effectLst/>
                          <a:latin typeface="Times New Roman" pitchFamily="18" charset="0"/>
                          <a:ea typeface="Calibri"/>
                          <a:cs typeface="Times New Roman" pitchFamily="18" charset="0"/>
                        </a:rPr>
                        <a:t> </a:t>
                      </a:r>
                      <a:r>
                        <a:rPr lang="tr-TR" sz="1600" dirty="0" smtClean="0">
                          <a:effectLst/>
                          <a:latin typeface="Times New Roman" pitchFamily="18" charset="0"/>
                          <a:ea typeface="Calibri"/>
                          <a:cs typeface="Times New Roman" pitchFamily="18" charset="0"/>
                        </a:rPr>
                        <a:t>kadar</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6 </a:t>
                      </a:r>
                      <a:r>
                        <a:rPr lang="tr-TR" sz="1600" dirty="0" smtClean="0">
                          <a:effectLst/>
                          <a:latin typeface="Times New Roman" pitchFamily="18" charset="0"/>
                          <a:ea typeface="Calibri"/>
                          <a:cs typeface="Times New Roman" pitchFamily="18" charset="0"/>
                        </a:rPr>
                        <a:t>GHz’e</a:t>
                      </a:r>
                      <a:r>
                        <a:rPr lang="tr-TR" sz="1600" baseline="0" dirty="0" smtClean="0">
                          <a:effectLst/>
                          <a:latin typeface="Times New Roman" pitchFamily="18" charset="0"/>
                          <a:ea typeface="Calibri"/>
                          <a:cs typeface="Times New Roman" pitchFamily="18" charset="0"/>
                        </a:rPr>
                        <a:t> </a:t>
                      </a:r>
                      <a:r>
                        <a:rPr lang="tr-TR" sz="1600" dirty="0" smtClean="0">
                          <a:effectLst/>
                          <a:latin typeface="Times New Roman" pitchFamily="18" charset="0"/>
                          <a:ea typeface="Calibri"/>
                          <a:cs typeface="Times New Roman" pitchFamily="18" charset="0"/>
                        </a:rPr>
                        <a:t>kadar</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37">
                <a:tc>
                  <a:txBody>
                    <a:bodyPr/>
                    <a:lstStyle/>
                    <a:p>
                      <a:pPr>
                        <a:lnSpc>
                          <a:spcPct val="115000"/>
                        </a:lnSpc>
                        <a:spcAft>
                          <a:spcPts val="0"/>
                        </a:spcAft>
                      </a:pPr>
                      <a:r>
                        <a:rPr lang="tr-TR" sz="1600" b="1">
                          <a:effectLst/>
                          <a:latin typeface="Times New Roman" pitchFamily="18" charset="0"/>
                          <a:ea typeface="Calibri"/>
                          <a:cs typeface="Times New Roman" pitchFamily="18" charset="0"/>
                        </a:rPr>
                        <a:t>Çalışma Şekli</a:t>
                      </a:r>
                      <a:endParaRPr lang="tr-TR"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Times New Roman" pitchFamily="18" charset="0"/>
                          <a:ea typeface="Calibri"/>
                          <a:cs typeface="Times New Roman" pitchFamily="18" charset="0"/>
                        </a:rPr>
                        <a:t>LOS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NLOS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Times New Roman" pitchFamily="18" charset="0"/>
                          <a:ea typeface="Calibri"/>
                          <a:cs typeface="Times New Roman" pitchFamily="18" charset="0"/>
                        </a:rPr>
                        <a:t>NLOS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Times New Roman" pitchFamily="18" charset="0"/>
                          <a:ea typeface="Calibri"/>
                          <a:cs typeface="Times New Roman" pitchFamily="18" charset="0"/>
                        </a:rPr>
                        <a:t>NLOS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73">
                <a:tc>
                  <a:txBody>
                    <a:bodyPr/>
                    <a:lstStyle/>
                    <a:p>
                      <a:pPr>
                        <a:lnSpc>
                          <a:spcPct val="115000"/>
                        </a:lnSpc>
                        <a:spcAft>
                          <a:spcPts val="0"/>
                        </a:spcAft>
                      </a:pPr>
                      <a:r>
                        <a:rPr lang="tr-TR" sz="1600" b="1">
                          <a:effectLst/>
                          <a:latin typeface="Times New Roman" pitchFamily="18" charset="0"/>
                          <a:ea typeface="Calibri"/>
                          <a:cs typeface="Times New Roman" pitchFamily="18" charset="0"/>
                        </a:rPr>
                        <a:t>İletim Hızı</a:t>
                      </a:r>
                      <a:endParaRPr lang="tr-TR"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Times New Roman" pitchFamily="18" charset="0"/>
                          <a:ea typeface="Calibri"/>
                          <a:cs typeface="Times New Roman" pitchFamily="18" charset="0"/>
                        </a:rPr>
                        <a:t>32–134 Mbps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70 </a:t>
                      </a:r>
                      <a:r>
                        <a:rPr lang="tr-TR" sz="1600" dirty="0" err="1" smtClean="0">
                          <a:effectLst/>
                          <a:latin typeface="Times New Roman" pitchFamily="18" charset="0"/>
                          <a:ea typeface="Calibri"/>
                          <a:cs typeface="Times New Roman" pitchFamily="18" charset="0"/>
                        </a:rPr>
                        <a:t>Mbps’e</a:t>
                      </a:r>
                      <a:r>
                        <a:rPr lang="tr-TR" sz="1600" baseline="0" dirty="0" smtClean="0">
                          <a:effectLst/>
                          <a:latin typeface="Times New Roman" pitchFamily="18" charset="0"/>
                          <a:ea typeface="Calibri"/>
                          <a:cs typeface="Times New Roman" pitchFamily="18" charset="0"/>
                        </a:rPr>
                        <a:t> </a:t>
                      </a:r>
                      <a:r>
                        <a:rPr lang="tr-TR" sz="1600" dirty="0" smtClean="0">
                          <a:effectLst/>
                          <a:latin typeface="Times New Roman" pitchFamily="18" charset="0"/>
                          <a:ea typeface="Calibri"/>
                          <a:cs typeface="Times New Roman" pitchFamily="18" charset="0"/>
                        </a:rPr>
                        <a:t>kadar</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70 </a:t>
                      </a:r>
                      <a:r>
                        <a:rPr lang="tr-TR" sz="1600" dirty="0" err="1" smtClean="0">
                          <a:effectLst/>
                          <a:latin typeface="Times New Roman" pitchFamily="18" charset="0"/>
                          <a:ea typeface="Calibri"/>
                          <a:cs typeface="Times New Roman" pitchFamily="18" charset="0"/>
                        </a:rPr>
                        <a:t>Mbps’e</a:t>
                      </a:r>
                      <a:r>
                        <a:rPr lang="tr-TR" sz="1600" baseline="0" dirty="0" smtClean="0">
                          <a:effectLst/>
                          <a:latin typeface="Times New Roman" pitchFamily="18" charset="0"/>
                          <a:ea typeface="Calibri"/>
                          <a:cs typeface="Times New Roman" pitchFamily="18" charset="0"/>
                        </a:rPr>
                        <a:t> </a:t>
                      </a:r>
                      <a:r>
                        <a:rPr lang="tr-TR" sz="1600" dirty="0" smtClean="0">
                          <a:effectLst/>
                          <a:latin typeface="Times New Roman" pitchFamily="18" charset="0"/>
                          <a:ea typeface="Calibri"/>
                          <a:cs typeface="Times New Roman" pitchFamily="18" charset="0"/>
                        </a:rPr>
                        <a:t>kadar</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15 </a:t>
                      </a:r>
                      <a:r>
                        <a:rPr lang="tr-TR" sz="1600" dirty="0" err="1" smtClean="0">
                          <a:effectLst/>
                          <a:latin typeface="Times New Roman" pitchFamily="18" charset="0"/>
                          <a:ea typeface="Calibri"/>
                          <a:cs typeface="Times New Roman" pitchFamily="18" charset="0"/>
                        </a:rPr>
                        <a:t>Mbps’e</a:t>
                      </a:r>
                      <a:r>
                        <a:rPr lang="tr-TR" sz="1600" baseline="0" dirty="0" smtClean="0">
                          <a:effectLst/>
                          <a:latin typeface="Times New Roman" pitchFamily="18" charset="0"/>
                          <a:ea typeface="Calibri"/>
                          <a:cs typeface="Times New Roman" pitchFamily="18" charset="0"/>
                        </a:rPr>
                        <a:t> </a:t>
                      </a:r>
                      <a:r>
                        <a:rPr lang="tr-TR" sz="1600" dirty="0" smtClean="0">
                          <a:effectLst/>
                          <a:latin typeface="Times New Roman" pitchFamily="18" charset="0"/>
                          <a:ea typeface="Calibri"/>
                          <a:cs typeface="Times New Roman" pitchFamily="18" charset="0"/>
                        </a:rPr>
                        <a:t>kadar</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73">
                <a:tc>
                  <a:txBody>
                    <a:bodyPr/>
                    <a:lstStyle/>
                    <a:p>
                      <a:pPr>
                        <a:lnSpc>
                          <a:spcPct val="115000"/>
                        </a:lnSpc>
                        <a:spcAft>
                          <a:spcPts val="0"/>
                        </a:spcAft>
                      </a:pPr>
                      <a:r>
                        <a:rPr lang="tr-TR" sz="1600" b="1" dirty="0" smtClean="0">
                          <a:effectLst/>
                          <a:latin typeface="Times New Roman" pitchFamily="18" charset="0"/>
                          <a:ea typeface="Calibri"/>
                          <a:cs typeface="Times New Roman" pitchFamily="18" charset="0"/>
                        </a:rPr>
                        <a:t>Hücre</a:t>
                      </a:r>
                      <a:r>
                        <a:rPr lang="tr-TR" sz="1600" b="0" baseline="0" dirty="0" smtClean="0">
                          <a:effectLst/>
                          <a:latin typeface="Times New Roman" pitchFamily="18" charset="0"/>
                          <a:ea typeface="Calibri"/>
                          <a:cs typeface="Times New Roman" pitchFamily="18" charset="0"/>
                        </a:rPr>
                        <a:t> </a:t>
                      </a:r>
                      <a:r>
                        <a:rPr lang="tr-TR" sz="1600" b="1" dirty="0" smtClean="0">
                          <a:effectLst/>
                          <a:latin typeface="Times New Roman" pitchFamily="18" charset="0"/>
                          <a:ea typeface="Calibri"/>
                          <a:cs typeface="Times New Roman" pitchFamily="18" charset="0"/>
                        </a:rPr>
                        <a:t>Yarıçapı</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5 Km’ye kadar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8 </a:t>
                      </a:r>
                      <a:r>
                        <a:rPr lang="tr-TR" sz="1600" dirty="0" smtClean="0">
                          <a:effectLst/>
                          <a:latin typeface="Times New Roman" pitchFamily="18" charset="0"/>
                          <a:ea typeface="Calibri"/>
                          <a:cs typeface="Times New Roman" pitchFamily="18" charset="0"/>
                        </a:rPr>
                        <a:t>Km’ye</a:t>
                      </a:r>
                      <a:r>
                        <a:rPr lang="tr-TR" sz="1600" baseline="0" dirty="0" smtClean="0">
                          <a:effectLst/>
                          <a:latin typeface="Times New Roman" pitchFamily="18" charset="0"/>
                          <a:ea typeface="Calibri"/>
                          <a:cs typeface="Times New Roman" pitchFamily="18" charset="0"/>
                        </a:rPr>
                        <a:t> </a:t>
                      </a:r>
                      <a:r>
                        <a:rPr lang="tr-TR" sz="1600" dirty="0" smtClean="0">
                          <a:effectLst/>
                          <a:latin typeface="Times New Roman" pitchFamily="18" charset="0"/>
                          <a:ea typeface="Calibri"/>
                          <a:cs typeface="Times New Roman" pitchFamily="18" charset="0"/>
                        </a:rPr>
                        <a:t>kadar</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8 </a:t>
                      </a:r>
                      <a:r>
                        <a:rPr lang="tr-TR" sz="1600" dirty="0" smtClean="0">
                          <a:effectLst/>
                          <a:latin typeface="Times New Roman" pitchFamily="18" charset="0"/>
                          <a:ea typeface="Calibri"/>
                          <a:cs typeface="Times New Roman" pitchFamily="18" charset="0"/>
                        </a:rPr>
                        <a:t>Km’ye</a:t>
                      </a:r>
                      <a:r>
                        <a:rPr lang="tr-TR" sz="1600" baseline="0" dirty="0" smtClean="0">
                          <a:effectLst/>
                          <a:latin typeface="Times New Roman" pitchFamily="18" charset="0"/>
                          <a:ea typeface="Calibri"/>
                          <a:cs typeface="Times New Roman" pitchFamily="18" charset="0"/>
                        </a:rPr>
                        <a:t> </a:t>
                      </a:r>
                      <a:r>
                        <a:rPr lang="tr-TR" sz="1600" dirty="0" smtClean="0">
                          <a:effectLst/>
                          <a:latin typeface="Times New Roman" pitchFamily="18" charset="0"/>
                          <a:ea typeface="Calibri"/>
                          <a:cs typeface="Times New Roman" pitchFamily="18" charset="0"/>
                        </a:rPr>
                        <a:t>kadar</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Times New Roman" pitchFamily="18" charset="0"/>
                          <a:ea typeface="Calibri"/>
                          <a:cs typeface="Times New Roman" pitchFamily="18" charset="0"/>
                        </a:rPr>
                        <a:t>5 </a:t>
                      </a:r>
                      <a:r>
                        <a:rPr lang="tr-TR" sz="1600" dirty="0" smtClean="0">
                          <a:effectLst/>
                          <a:latin typeface="Times New Roman" pitchFamily="18" charset="0"/>
                          <a:ea typeface="Calibri"/>
                          <a:cs typeface="Times New Roman" pitchFamily="18" charset="0"/>
                        </a:rPr>
                        <a:t>Km’ye</a:t>
                      </a:r>
                      <a:r>
                        <a:rPr lang="tr-TR" sz="1600" baseline="0" dirty="0" smtClean="0">
                          <a:effectLst/>
                          <a:latin typeface="Times New Roman" pitchFamily="18" charset="0"/>
                          <a:ea typeface="Calibri"/>
                          <a:cs typeface="Times New Roman" pitchFamily="18" charset="0"/>
                        </a:rPr>
                        <a:t> </a:t>
                      </a:r>
                      <a:r>
                        <a:rPr lang="tr-TR" sz="1600" dirty="0" smtClean="0">
                          <a:effectLst/>
                          <a:latin typeface="Times New Roman" pitchFamily="18" charset="0"/>
                          <a:ea typeface="Calibri"/>
                          <a:cs typeface="Times New Roman" pitchFamily="18" charset="0"/>
                        </a:rPr>
                        <a:t>kadar</a:t>
                      </a:r>
                      <a:endParaRPr lang="tr-TR" sz="16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Dikdörtgen 1"/>
          <p:cNvSpPr/>
          <p:nvPr/>
        </p:nvSpPr>
        <p:spPr>
          <a:xfrm>
            <a:off x="539552" y="6021288"/>
            <a:ext cx="7992888" cy="400110"/>
          </a:xfrm>
          <a:prstGeom prst="rect">
            <a:avLst/>
          </a:prstGeom>
        </p:spPr>
        <p:txBody>
          <a:bodyPr wrap="square">
            <a:spAutoFit/>
          </a:bodyPr>
          <a:lstStyle/>
          <a:p>
            <a:pPr marL="352425" lvl="1" algn="ctr">
              <a:buClr>
                <a:schemeClr val="tx1"/>
              </a:buClr>
              <a:buSzPct val="120000"/>
            </a:pPr>
            <a:r>
              <a:rPr lang="tr-TR" sz="2000" dirty="0" smtClean="0">
                <a:latin typeface="Times New Roman" pitchFamily="18" charset="0"/>
                <a:cs typeface="Times New Roman" pitchFamily="18" charset="0"/>
              </a:rPr>
              <a:t>Tabloda </a:t>
            </a:r>
            <a:r>
              <a:rPr lang="tr-TR" sz="2000" dirty="0" err="1" smtClean="0">
                <a:latin typeface="Times New Roman" pitchFamily="18" charset="0"/>
                <a:cs typeface="Times New Roman" pitchFamily="18" charset="0"/>
              </a:rPr>
              <a:t>Wi</a:t>
            </a:r>
            <a:r>
              <a:rPr lang="tr-TR" sz="2000" dirty="0" smtClean="0">
                <a:latin typeface="Times New Roman" pitchFamily="18" charset="0"/>
                <a:cs typeface="Times New Roman" pitchFamily="18" charset="0"/>
              </a:rPr>
              <a:t>-MAX </a:t>
            </a:r>
            <a:r>
              <a:rPr lang="tr-TR" sz="2000" dirty="0">
                <a:latin typeface="Times New Roman" pitchFamily="18" charset="0"/>
                <a:cs typeface="Times New Roman" pitchFamily="18" charset="0"/>
              </a:rPr>
              <a:t>teknolojisi standartlarına yer </a:t>
            </a:r>
            <a:r>
              <a:rPr lang="tr-TR" sz="2000" dirty="0" smtClean="0">
                <a:latin typeface="Times New Roman" pitchFamily="18" charset="0"/>
                <a:cs typeface="Times New Roman" pitchFamily="18" charset="0"/>
              </a:rPr>
              <a:t>verilmektedir</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500674800"/>
      </p:ext>
    </p:extLst>
  </p:cSld>
  <p:clrMapOvr>
    <a:masterClrMapping/>
  </p:clrMapOvr>
  <mc:AlternateContent xmlns:mc="http://schemas.openxmlformats.org/markup-compatibility/2006" xmlns:p14="http://schemas.microsoft.com/office/powerpoint/2010/main">
    <mc:Choice Requires="p14">
      <p:transition spd="slow" p14:dur="2000" advTm="54"/>
    </mc:Choice>
    <mc:Fallback xmlns="">
      <p:transition spd="slow" advTm="54"/>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4.1.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Anakent Alan Ağları – WMAN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2769989"/>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4.1.1. Wİ-MAX </a:t>
            </a:r>
            <a:r>
              <a:rPr lang="tr-TR" sz="2400" b="1" dirty="0">
                <a:latin typeface="Times New Roman" pitchFamily="18" charset="0"/>
                <a:cs typeface="Times New Roman" pitchFamily="18" charset="0"/>
              </a:rPr>
              <a:t>(IEEE 802.16) </a:t>
            </a:r>
          </a:p>
          <a:p>
            <a:pPr marL="355600" lvl="1" indent="-342900" algn="just">
              <a:buClr>
                <a:schemeClr val="tx1"/>
              </a:buClr>
              <a:buSzPct val="120000"/>
              <a:buFont typeface="Arial" pitchFamily="34" charset="0"/>
              <a:buChar char="•"/>
            </a:pPr>
            <a:endParaRPr lang="tr-TR" sz="2000" b="1" dirty="0" smtClean="0">
              <a:latin typeface="Times New Roman" pitchFamily="18" charset="0"/>
              <a:cs typeface="Times New Roman" pitchFamily="18" charset="0"/>
            </a:endParaRPr>
          </a:p>
          <a:p>
            <a:pPr marL="1076325"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Yüksek </a:t>
            </a:r>
            <a:r>
              <a:rPr lang="tr-TR" sz="2000" b="1" dirty="0">
                <a:latin typeface="Times New Roman" pitchFamily="18" charset="0"/>
                <a:cs typeface="Times New Roman" pitchFamily="18" charset="0"/>
              </a:rPr>
              <a:t>Veri </a:t>
            </a:r>
            <a:r>
              <a:rPr lang="tr-TR" sz="2000" b="1" dirty="0" smtClean="0">
                <a:latin typeface="Times New Roman" pitchFamily="18" charset="0"/>
                <a:cs typeface="Times New Roman" pitchFamily="18" charset="0"/>
              </a:rPr>
              <a:t>Hızı</a:t>
            </a:r>
          </a:p>
          <a:p>
            <a:pPr marL="1076325"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Servis Kalitesi</a:t>
            </a:r>
          </a:p>
          <a:p>
            <a:pPr marL="1076325" lvl="1" indent="-342900" algn="just">
              <a:buClr>
                <a:schemeClr val="tx1"/>
              </a:buClr>
              <a:buSzPct val="120000"/>
              <a:buFont typeface="Arial" pitchFamily="34" charset="0"/>
              <a:buChar char="•"/>
            </a:pPr>
            <a:r>
              <a:rPr lang="tr-TR" sz="2000" b="1" dirty="0" err="1" smtClean="0">
                <a:latin typeface="Times New Roman" pitchFamily="18" charset="0"/>
                <a:cs typeface="Times New Roman" pitchFamily="18" charset="0"/>
              </a:rPr>
              <a:t>Ölçeklenirlik</a:t>
            </a:r>
            <a:endParaRPr lang="tr-TR" sz="2000" b="1" dirty="0" smtClean="0">
              <a:latin typeface="Times New Roman" pitchFamily="18" charset="0"/>
              <a:cs typeface="Times New Roman" pitchFamily="18" charset="0"/>
            </a:endParaRPr>
          </a:p>
          <a:p>
            <a:pPr marL="1076325"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Güvenlik</a:t>
            </a:r>
          </a:p>
          <a:p>
            <a:pPr marL="1076325"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Hareket Kabiliyeti</a:t>
            </a:r>
          </a:p>
        </p:txBody>
      </p:sp>
    </p:spTree>
    <p:extLst>
      <p:ext uri="{BB962C8B-B14F-4D97-AF65-F5344CB8AC3E}">
        <p14:creationId xmlns:p14="http://schemas.microsoft.com/office/powerpoint/2010/main" val="1923426875"/>
      </p:ext>
    </p:extLst>
  </p:cSld>
  <p:clrMapOvr>
    <a:masterClrMapping/>
  </p:clrMapOvr>
  <mc:AlternateContent xmlns:mc="http://schemas.openxmlformats.org/markup-compatibility/2006" xmlns:p14="http://schemas.microsoft.com/office/powerpoint/2010/main">
    <mc:Choice Requires="p14">
      <p:transition spd="slow" p14:dur="2000" advTm="20"/>
    </mc:Choice>
    <mc:Fallback xmlns="">
      <p:transition spd="slow" advTm="2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4.1.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Anakent Alan Ağları – WMAN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5280933"/>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4.1.2. 802.16d</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Omurga şebeke olarak kullanılmanın yanı sıra, </a:t>
            </a:r>
            <a:r>
              <a:rPr lang="tr-TR" sz="2000" b="1" dirty="0">
                <a:latin typeface="Times New Roman" pitchFamily="18" charset="0"/>
                <a:cs typeface="Times New Roman" pitchFamily="18" charset="0"/>
              </a:rPr>
              <a:t>bakır kablonun olmadığı</a:t>
            </a:r>
            <a:r>
              <a:rPr lang="tr-TR" sz="2000" dirty="0">
                <a:latin typeface="Times New Roman" pitchFamily="18" charset="0"/>
                <a:cs typeface="Times New Roman" pitchFamily="18" charset="0"/>
              </a:rPr>
              <a:t> ya da </a:t>
            </a:r>
            <a:r>
              <a:rPr lang="tr-TR" sz="2000" b="1" dirty="0">
                <a:latin typeface="Times New Roman" pitchFamily="18" charset="0"/>
                <a:cs typeface="Times New Roman" pitchFamily="18" charset="0"/>
              </a:rPr>
              <a:t>kablo döşemenin ekonomik olmadığı yerlerde ses ve </a:t>
            </a:r>
            <a:r>
              <a:rPr lang="tr-TR" sz="2000" b="1" dirty="0" err="1">
                <a:latin typeface="Times New Roman" pitchFamily="18" charset="0"/>
                <a:cs typeface="Times New Roman" pitchFamily="18" charset="0"/>
              </a:rPr>
              <a:t>genişbant</a:t>
            </a:r>
            <a:r>
              <a:rPr lang="tr-TR" sz="2000" b="1" dirty="0">
                <a:latin typeface="Times New Roman" pitchFamily="18" charset="0"/>
                <a:cs typeface="Times New Roman" pitchFamily="18" charset="0"/>
              </a:rPr>
              <a:t> hizmetleri sağlamak</a:t>
            </a:r>
            <a:r>
              <a:rPr lang="tr-TR" sz="2000" dirty="0">
                <a:latin typeface="Times New Roman" pitchFamily="18" charset="0"/>
                <a:cs typeface="Times New Roman" pitchFamily="18" charset="0"/>
              </a:rPr>
              <a:t> veya mevcut DSL ve Kablo Modem gibi </a:t>
            </a:r>
            <a:r>
              <a:rPr lang="tr-TR" sz="2000" dirty="0" err="1">
                <a:latin typeface="Times New Roman" pitchFamily="18" charset="0"/>
                <a:cs typeface="Times New Roman" pitchFamily="18" charset="0"/>
              </a:rPr>
              <a:t>genişbant</a:t>
            </a:r>
            <a:r>
              <a:rPr lang="tr-TR" sz="2000" dirty="0">
                <a:latin typeface="Times New Roman" pitchFamily="18" charset="0"/>
                <a:cs typeface="Times New Roman" pitchFamily="18" charset="0"/>
              </a:rPr>
              <a:t> teknolojilerle rekabet etmek amacıyla geliştirilmiş </a:t>
            </a:r>
            <a:r>
              <a:rPr lang="tr-TR" sz="2000" dirty="0" smtClean="0">
                <a:latin typeface="Times New Roman" pitchFamily="18" charset="0"/>
                <a:cs typeface="Times New Roman" pitchFamily="18" charset="0"/>
              </a:rPr>
              <a:t>uygulamalar </a:t>
            </a:r>
            <a:r>
              <a:rPr lang="tr-TR" sz="2000" dirty="0">
                <a:latin typeface="Times New Roman" pitchFamily="18" charset="0"/>
                <a:cs typeface="Times New Roman" pitchFamily="18" charset="0"/>
              </a:rPr>
              <a:t>sağlayabilen </a:t>
            </a:r>
            <a:r>
              <a:rPr lang="tr-TR" sz="2000" dirty="0" err="1" smtClean="0">
                <a:latin typeface="Times New Roman" pitchFamily="18" charset="0"/>
                <a:cs typeface="Times New Roman" pitchFamily="18" charset="0"/>
              </a:rPr>
              <a:t>standarddır</a:t>
            </a:r>
            <a:r>
              <a:rPr lang="tr-TR" sz="2000" dirty="0" smtClean="0">
                <a:latin typeface="Times New Roman" pitchFamily="18" charset="0"/>
                <a:cs typeface="Times New Roman" pitchFamily="18" charset="0"/>
              </a:rPr>
              <a:t>.</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Lisanslı ve </a:t>
            </a:r>
            <a:r>
              <a:rPr lang="tr-TR" sz="2000" b="1" dirty="0">
                <a:latin typeface="Times New Roman" pitchFamily="18" charset="0"/>
                <a:cs typeface="Times New Roman" pitchFamily="18" charset="0"/>
              </a:rPr>
              <a:t>lisanssız 2–11 GHz </a:t>
            </a:r>
            <a:r>
              <a:rPr lang="tr-TR" sz="2000" dirty="0">
                <a:latin typeface="Times New Roman" pitchFamily="18" charset="0"/>
                <a:cs typeface="Times New Roman" pitchFamily="18" charset="0"/>
              </a:rPr>
              <a:t>bantlarında </a:t>
            </a:r>
            <a:r>
              <a:rPr lang="tr-TR" sz="2000" b="1" dirty="0">
                <a:latin typeface="Times New Roman" pitchFamily="18" charset="0"/>
                <a:cs typeface="Times New Roman" pitchFamily="18" charset="0"/>
              </a:rPr>
              <a:t>IP tabanlı </a:t>
            </a:r>
            <a:r>
              <a:rPr lang="tr-TR" sz="2000" dirty="0">
                <a:latin typeface="Times New Roman" pitchFamily="18" charset="0"/>
                <a:cs typeface="Times New Roman" pitchFamily="18" charset="0"/>
              </a:rPr>
              <a:t>şebekeler üzerinden </a:t>
            </a:r>
            <a:r>
              <a:rPr lang="tr-TR" sz="2000" b="1" dirty="0">
                <a:latin typeface="Times New Roman" pitchFamily="18" charset="0"/>
                <a:cs typeface="Times New Roman" pitchFamily="18" charset="0"/>
              </a:rPr>
              <a:t>noktadan noktaya ve noktadan çok noktaya </a:t>
            </a:r>
            <a:r>
              <a:rPr lang="tr-TR" sz="2000" dirty="0">
                <a:latin typeface="Times New Roman" pitchFamily="18" charset="0"/>
                <a:cs typeface="Times New Roman" pitchFamily="18" charset="0"/>
              </a:rPr>
              <a:t>LOS (</a:t>
            </a:r>
            <a:r>
              <a:rPr lang="tr-TR" sz="2000" dirty="0" err="1">
                <a:latin typeface="Times New Roman" pitchFamily="18" charset="0"/>
                <a:cs typeface="Times New Roman" pitchFamily="18" charset="0"/>
              </a:rPr>
              <a:t>Line</a:t>
            </a:r>
            <a:r>
              <a:rPr lang="tr-TR" sz="2000" dirty="0">
                <a:latin typeface="Times New Roman" pitchFamily="18" charset="0"/>
                <a:cs typeface="Times New Roman" pitchFamily="18" charset="0"/>
              </a:rPr>
              <a:t> of </a:t>
            </a:r>
            <a:r>
              <a:rPr lang="tr-TR" sz="2000" dirty="0" err="1">
                <a:latin typeface="Times New Roman" pitchFamily="18" charset="0"/>
                <a:cs typeface="Times New Roman" pitchFamily="18" charset="0"/>
              </a:rPr>
              <a:t>Sight</a:t>
            </a:r>
            <a:r>
              <a:rPr lang="tr-TR" sz="2000" dirty="0">
                <a:latin typeface="Times New Roman" pitchFamily="18" charset="0"/>
                <a:cs typeface="Times New Roman" pitchFamily="18" charset="0"/>
              </a:rPr>
              <a:t>) ve/veya kapsama alanı içerisinde </a:t>
            </a:r>
            <a:r>
              <a:rPr lang="tr-TR" sz="2000" b="1" dirty="0">
                <a:latin typeface="Times New Roman" pitchFamily="18" charset="0"/>
                <a:cs typeface="Times New Roman" pitchFamily="18" charset="0"/>
              </a:rPr>
              <a:t>herhangi bir noktaya</a:t>
            </a:r>
            <a:r>
              <a:rPr lang="tr-TR" sz="2000" dirty="0">
                <a:latin typeface="Times New Roman" pitchFamily="18" charset="0"/>
                <a:cs typeface="Times New Roman" pitchFamily="18" charset="0"/>
              </a:rPr>
              <a:t> NLOS </a:t>
            </a:r>
            <a:r>
              <a:rPr lang="tr-TR" sz="2000" b="1" dirty="0">
                <a:latin typeface="Times New Roman" pitchFamily="18" charset="0"/>
                <a:cs typeface="Times New Roman" pitchFamily="18" charset="0"/>
              </a:rPr>
              <a:t>ses, veri ve görüntünün iletimi</a:t>
            </a:r>
            <a:r>
              <a:rPr lang="tr-TR" sz="2000" dirty="0">
                <a:latin typeface="Times New Roman" pitchFamily="18" charset="0"/>
                <a:cs typeface="Times New Roman" pitchFamily="18" charset="0"/>
              </a:rPr>
              <a:t>ni yapmak mümkündür.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Teorik </a:t>
            </a:r>
            <a:r>
              <a:rPr lang="tr-TR" sz="2000" dirty="0">
                <a:latin typeface="Times New Roman" pitchFamily="18" charset="0"/>
                <a:cs typeface="Times New Roman" pitchFamily="18" charset="0"/>
              </a:rPr>
              <a:t>olarak </a:t>
            </a:r>
            <a:r>
              <a:rPr lang="tr-TR" sz="2000" b="1" dirty="0">
                <a:latin typeface="Times New Roman" pitchFamily="18" charset="0"/>
                <a:cs typeface="Times New Roman" pitchFamily="18" charset="0"/>
              </a:rPr>
              <a:t>50 km’ye kadar 70 </a:t>
            </a:r>
            <a:r>
              <a:rPr lang="tr-TR" sz="2000" b="1" dirty="0" err="1">
                <a:latin typeface="Times New Roman" pitchFamily="18" charset="0"/>
                <a:cs typeface="Times New Roman" pitchFamily="18" charset="0"/>
              </a:rPr>
              <a:t>Mbps</a:t>
            </a:r>
            <a:r>
              <a:rPr lang="tr-TR" sz="2000" dirty="0" err="1">
                <a:latin typeface="Times New Roman" pitchFamily="18" charset="0"/>
                <a:cs typeface="Times New Roman" pitchFamily="18" charset="0"/>
              </a:rPr>
              <a:t>’lik</a:t>
            </a:r>
            <a:r>
              <a:rPr lang="tr-TR" sz="2000" dirty="0">
                <a:latin typeface="Times New Roman" pitchFamily="18" charset="0"/>
                <a:cs typeface="Times New Roman" pitchFamily="18" charset="0"/>
              </a:rPr>
              <a:t> iletim hızını mümkün kılmaktadır</a:t>
            </a:r>
            <a:r>
              <a:rPr lang="tr-TR" sz="2000" dirty="0" smtClean="0">
                <a:latin typeface="Times New Roman" pitchFamily="18" charset="0"/>
                <a:cs typeface="Times New Roman" pitchFamily="18" charset="0"/>
              </a:rPr>
              <a:t>.</a:t>
            </a:r>
          </a:p>
          <a:p>
            <a:pPr marL="352425" lvl="1" indent="0" algn="just">
              <a:buClr>
                <a:schemeClr val="tx1"/>
              </a:buClr>
              <a:buSzPct val="120000"/>
              <a:buNone/>
            </a:pPr>
            <a:endParaRPr lang="tr-TR" sz="2000" dirty="0" smtClean="0">
              <a:latin typeface="Times New Roman" pitchFamily="18" charset="0"/>
              <a:cs typeface="Times New Roman" pitchFamily="18" charset="0"/>
            </a:endParaRPr>
          </a:p>
          <a:p>
            <a:pPr lvl="2"/>
            <a:r>
              <a:rPr lang="tr-TR" sz="2400" b="1" dirty="0" smtClean="0">
                <a:latin typeface="Times New Roman" pitchFamily="18" charset="0"/>
                <a:cs typeface="Times New Roman" pitchFamily="18" charset="0"/>
              </a:rPr>
              <a:t>4.1.3. 802.16e</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Ses ve </a:t>
            </a:r>
            <a:r>
              <a:rPr lang="tr-TR" sz="2000" dirty="0" err="1">
                <a:latin typeface="Times New Roman" pitchFamily="18" charset="0"/>
                <a:cs typeface="Times New Roman" pitchFamily="18" charset="0"/>
              </a:rPr>
              <a:t>genişbant</a:t>
            </a:r>
            <a:r>
              <a:rPr lang="tr-TR" sz="2000" dirty="0">
                <a:latin typeface="Times New Roman" pitchFamily="18" charset="0"/>
                <a:cs typeface="Times New Roman" pitchFamily="18" charset="0"/>
              </a:rPr>
              <a:t> hizmetleri sağlamak amacıyla </a:t>
            </a:r>
            <a:r>
              <a:rPr lang="tr-TR" sz="2000" b="1" dirty="0">
                <a:latin typeface="Times New Roman" pitchFamily="18" charset="0"/>
                <a:cs typeface="Times New Roman" pitchFamily="18" charset="0"/>
              </a:rPr>
              <a:t>802.16d</a:t>
            </a:r>
            <a:r>
              <a:rPr lang="tr-TR" sz="2000" dirty="0">
                <a:latin typeface="Times New Roman" pitchFamily="18" charset="0"/>
                <a:cs typeface="Times New Roman" pitchFamily="18" charset="0"/>
              </a:rPr>
              <a:t> standardının </a:t>
            </a:r>
            <a:r>
              <a:rPr lang="tr-TR" sz="2000" b="1" dirty="0">
                <a:latin typeface="Times New Roman" pitchFamily="18" charset="0"/>
                <a:cs typeface="Times New Roman" pitchFamily="18" charset="0"/>
              </a:rPr>
              <a:t>temel özellikleri arasında bulunmayan taşınabilirlik</a:t>
            </a:r>
            <a:r>
              <a:rPr lang="tr-TR" sz="2000" dirty="0">
                <a:latin typeface="Times New Roman" pitchFamily="18" charset="0"/>
                <a:cs typeface="Times New Roman" pitchFamily="18" charset="0"/>
              </a:rPr>
              <a:t> ve nihayetinde </a:t>
            </a:r>
            <a:r>
              <a:rPr lang="tr-TR" sz="2000" b="1" dirty="0">
                <a:latin typeface="Times New Roman" pitchFamily="18" charset="0"/>
                <a:cs typeface="Times New Roman" pitchFamily="18" charset="0"/>
              </a:rPr>
              <a:t>tam </a:t>
            </a:r>
            <a:r>
              <a:rPr lang="tr-TR" sz="2000" b="1" dirty="0" err="1">
                <a:latin typeface="Times New Roman" pitchFamily="18" charset="0"/>
                <a:cs typeface="Times New Roman" pitchFamily="18" charset="0"/>
              </a:rPr>
              <a:t>mobiliteyi</a:t>
            </a:r>
            <a:r>
              <a:rPr lang="tr-TR" sz="2000" dirty="0">
                <a:latin typeface="Times New Roman" pitchFamily="18" charset="0"/>
                <a:cs typeface="Times New Roman" pitchFamily="18" charset="0"/>
              </a:rPr>
              <a:t> amaçlayan bir mobil kablosuz </a:t>
            </a:r>
            <a:r>
              <a:rPr lang="tr-TR" sz="2000" dirty="0" err="1">
                <a:latin typeface="Times New Roman" pitchFamily="18" charset="0"/>
                <a:cs typeface="Times New Roman" pitchFamily="18" charset="0"/>
              </a:rPr>
              <a:t>genişbant</a:t>
            </a:r>
            <a:r>
              <a:rPr lang="tr-TR" sz="2000" dirty="0">
                <a:latin typeface="Times New Roman" pitchFamily="18" charset="0"/>
                <a:cs typeface="Times New Roman" pitchFamily="18" charset="0"/>
              </a:rPr>
              <a:t> standardıdır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219228498"/>
      </p:ext>
    </p:extLst>
  </p:cSld>
  <p:clrMapOvr>
    <a:masterClrMapping/>
  </p:clrMapOvr>
  <mc:AlternateContent xmlns:mc="http://schemas.openxmlformats.org/markup-compatibility/2006" xmlns:p14="http://schemas.microsoft.com/office/powerpoint/2010/main">
    <mc:Choice Requires="p14">
      <p:transition spd="slow" p14:dur="2000" advTm="20"/>
    </mc:Choice>
    <mc:Fallback xmlns="">
      <p:transition spd="slow" advTm="2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4.1.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Anakent Alan Ağları – WMAN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79512" y="1519807"/>
            <a:ext cx="8928992" cy="2513509"/>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4.2.1. </a:t>
            </a:r>
            <a:r>
              <a:rPr lang="tr-TR" sz="2400" b="1" dirty="0" err="1" smtClean="0">
                <a:latin typeface="Times New Roman" pitchFamily="18" charset="0"/>
                <a:cs typeface="Times New Roman" pitchFamily="18" charset="0"/>
              </a:rPr>
              <a:t>HiperMAN</a:t>
            </a:r>
            <a:r>
              <a:rPr lang="tr-TR" sz="2400" b="1" dirty="0" smtClean="0">
                <a:latin typeface="Times New Roman" pitchFamily="18" charset="0"/>
                <a:cs typeface="Times New Roman" pitchFamily="18" charset="0"/>
              </a:rPr>
              <a:t> </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a:t>
            </a:r>
            <a:r>
              <a:rPr lang="tr-TR" sz="2000" b="1" dirty="0" smtClean="0">
                <a:latin typeface="Times New Roman" pitchFamily="18" charset="0"/>
                <a:cs typeface="Times New Roman" pitchFamily="18" charset="0"/>
              </a:rPr>
              <a:t>Hi</a:t>
            </a:r>
            <a:r>
              <a:rPr lang="tr-TR" sz="2000" dirty="0" smtClean="0">
                <a:latin typeface="Times New Roman" pitchFamily="18" charset="0"/>
                <a:cs typeface="Times New Roman" pitchFamily="18" charset="0"/>
              </a:rPr>
              <a:t>gh </a:t>
            </a:r>
            <a:r>
              <a:rPr lang="tr-TR" sz="2000" b="1" dirty="0" err="1">
                <a:latin typeface="Times New Roman" pitchFamily="18" charset="0"/>
                <a:cs typeface="Times New Roman" pitchFamily="18" charset="0"/>
              </a:rPr>
              <a:t>Pe</a:t>
            </a:r>
            <a:r>
              <a:rPr lang="tr-TR" sz="2000" dirty="0" err="1">
                <a:latin typeface="Times New Roman" pitchFamily="18" charset="0"/>
                <a:cs typeface="Times New Roman" pitchFamily="18" charset="0"/>
              </a:rPr>
              <a:t>rformance</a:t>
            </a:r>
            <a:r>
              <a:rPr lang="tr-TR" sz="2000" dirty="0">
                <a:latin typeface="Times New Roman" pitchFamily="18" charset="0"/>
                <a:cs typeface="Times New Roman" pitchFamily="18" charset="0"/>
              </a:rPr>
              <a:t> </a:t>
            </a:r>
            <a:r>
              <a:rPr lang="tr-TR" sz="2000" b="1" dirty="0" err="1">
                <a:latin typeface="Times New Roman" pitchFamily="18" charset="0"/>
                <a:cs typeface="Times New Roman" pitchFamily="18" charset="0"/>
              </a:rPr>
              <a:t>R</a:t>
            </a:r>
            <a:r>
              <a:rPr lang="tr-TR" sz="2000" dirty="0" err="1">
                <a:latin typeface="Times New Roman" pitchFamily="18" charset="0"/>
                <a:cs typeface="Times New Roman" pitchFamily="18" charset="0"/>
              </a:rPr>
              <a:t>adio</a:t>
            </a:r>
            <a:r>
              <a:rPr lang="tr-TR" sz="2000" dirty="0">
                <a:latin typeface="Times New Roman" pitchFamily="18" charset="0"/>
                <a:cs typeface="Times New Roman" pitchFamily="18" charset="0"/>
              </a:rPr>
              <a:t> </a:t>
            </a:r>
            <a:r>
              <a:rPr lang="tr-TR" sz="2000" b="1" dirty="0" err="1">
                <a:latin typeface="Times New Roman" pitchFamily="18" charset="0"/>
                <a:cs typeface="Times New Roman" pitchFamily="18" charset="0"/>
              </a:rPr>
              <a:t>M</a:t>
            </a:r>
            <a:r>
              <a:rPr lang="tr-TR" sz="2000" dirty="0" err="1">
                <a:latin typeface="Times New Roman" pitchFamily="18" charset="0"/>
                <a:cs typeface="Times New Roman" pitchFamily="18" charset="0"/>
              </a:rPr>
              <a:t>etropolitan</a:t>
            </a:r>
            <a:r>
              <a:rPr lang="tr-TR" sz="2000" dirty="0">
                <a:latin typeface="Times New Roman" pitchFamily="18" charset="0"/>
                <a:cs typeface="Times New Roman" pitchFamily="18" charset="0"/>
              </a:rPr>
              <a:t> </a:t>
            </a:r>
            <a:r>
              <a:rPr lang="tr-TR" sz="2000" b="1" dirty="0" err="1">
                <a:latin typeface="Times New Roman" pitchFamily="18" charset="0"/>
                <a:cs typeface="Times New Roman" pitchFamily="18" charset="0"/>
              </a:rPr>
              <a:t>A</a:t>
            </a:r>
            <a:r>
              <a:rPr lang="tr-TR" sz="2000" dirty="0" err="1">
                <a:latin typeface="Times New Roman" pitchFamily="18" charset="0"/>
                <a:cs typeface="Times New Roman" pitchFamily="18" charset="0"/>
              </a:rPr>
              <a:t>rea</a:t>
            </a:r>
            <a:r>
              <a:rPr lang="tr-TR" sz="2000" dirty="0">
                <a:latin typeface="Times New Roman" pitchFamily="18" charset="0"/>
                <a:cs typeface="Times New Roman" pitchFamily="18" charset="0"/>
              </a:rPr>
              <a:t> </a:t>
            </a:r>
            <a:r>
              <a:rPr lang="tr-TR" sz="2000" b="1" dirty="0" err="1">
                <a:latin typeface="Times New Roman" pitchFamily="18" charset="0"/>
                <a:cs typeface="Times New Roman" pitchFamily="18" charset="0"/>
              </a:rPr>
              <a:t>N</a:t>
            </a:r>
            <a:r>
              <a:rPr lang="tr-TR" sz="2000" dirty="0" err="1">
                <a:latin typeface="Times New Roman" pitchFamily="18" charset="0"/>
                <a:cs typeface="Times New Roman" pitchFamily="18" charset="0"/>
              </a:rPr>
              <a:t>etwork”ın</a:t>
            </a:r>
            <a:r>
              <a:rPr lang="tr-TR" sz="2000" dirty="0">
                <a:latin typeface="Times New Roman" pitchFamily="18" charset="0"/>
                <a:cs typeface="Times New Roman" pitchFamily="18" charset="0"/>
              </a:rPr>
              <a:t> baş harflerini </a:t>
            </a:r>
            <a:r>
              <a:rPr lang="tr-TR" sz="2000" dirty="0" smtClean="0">
                <a:latin typeface="Times New Roman" pitchFamily="18" charset="0"/>
                <a:cs typeface="Times New Roman" pitchFamily="18" charset="0"/>
              </a:rPr>
              <a:t>simgelemektedir</a:t>
            </a: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629920" lvl="2" indent="-342900" algn="just">
              <a:buClr>
                <a:schemeClr val="tx1"/>
              </a:buClr>
              <a:buSzPct val="120000"/>
              <a:buFont typeface="Arial" pitchFamily="34" charset="0"/>
              <a:buChar char="•"/>
            </a:pPr>
            <a:r>
              <a:rPr lang="tr-TR" sz="2000" b="1" dirty="0">
                <a:latin typeface="Times New Roman" pitchFamily="18" charset="0"/>
                <a:cs typeface="Times New Roman" pitchFamily="18" charset="0"/>
              </a:rPr>
              <a:t>ETSI</a:t>
            </a:r>
            <a:r>
              <a:rPr lang="tr-TR" sz="2000" dirty="0">
                <a:latin typeface="Times New Roman" pitchFamily="18" charset="0"/>
                <a:cs typeface="Times New Roman" pitchFamily="18" charset="0"/>
              </a:rPr>
              <a:t> standartlarını uygulayan Avrupa ve diğer ülkelerde </a:t>
            </a:r>
            <a:r>
              <a:rPr lang="tr-TR" sz="2000" b="1" dirty="0">
                <a:latin typeface="Times New Roman" pitchFamily="18" charset="0"/>
                <a:cs typeface="Times New Roman" pitchFamily="18" charset="0"/>
              </a:rPr>
              <a:t>2–11 GHz bantları </a:t>
            </a:r>
            <a:r>
              <a:rPr lang="tr-TR" sz="2000" dirty="0">
                <a:latin typeface="Times New Roman" pitchFamily="18" charset="0"/>
                <a:cs typeface="Times New Roman" pitchFamily="18" charset="0"/>
              </a:rPr>
              <a:t>içinde kablosuz bir şebeke iletişimi sağlamak için </a:t>
            </a:r>
            <a:r>
              <a:rPr lang="tr-TR" sz="2000" dirty="0" smtClean="0">
                <a:latin typeface="Times New Roman" pitchFamily="18" charset="0"/>
                <a:cs typeface="Times New Roman" pitchFamily="18" charset="0"/>
              </a:rPr>
              <a:t>(</a:t>
            </a:r>
            <a:r>
              <a:rPr lang="tr-TR" sz="2000" dirty="0">
                <a:latin typeface="Times New Roman" pitchFamily="18" charset="0"/>
                <a:cs typeface="Times New Roman" pitchFamily="18" charset="0"/>
              </a:rPr>
              <a:t>ETSI) Broadband </a:t>
            </a:r>
            <a:r>
              <a:rPr lang="tr-TR" sz="2000" dirty="0" err="1">
                <a:latin typeface="Times New Roman" pitchFamily="18" charset="0"/>
                <a:cs typeface="Times New Roman" pitchFamily="18" charset="0"/>
              </a:rPr>
              <a:t>Radio</a:t>
            </a:r>
            <a:r>
              <a:rPr lang="tr-TR" sz="2000" dirty="0">
                <a:latin typeface="Times New Roman" pitchFamily="18" charset="0"/>
                <a:cs typeface="Times New Roman" pitchFamily="18" charset="0"/>
              </a:rPr>
              <a:t> Access Networks (BRAN) grubu tarafından ortaya konulan bir standarttır.</a:t>
            </a:r>
          </a:p>
          <a:p>
            <a:pPr marL="629920" lvl="2"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HIPERMAN, </a:t>
            </a:r>
            <a:r>
              <a:rPr lang="tr-TR" sz="2000" b="1" dirty="0" err="1">
                <a:latin typeface="Times New Roman" pitchFamily="18" charset="0"/>
                <a:cs typeface="Times New Roman" pitchFamily="18" charset="0"/>
              </a:rPr>
              <a:t>WIMAX’a</a:t>
            </a:r>
            <a:r>
              <a:rPr lang="tr-TR" sz="2000" b="1" dirty="0">
                <a:latin typeface="Times New Roman" pitchFamily="18" charset="0"/>
                <a:cs typeface="Times New Roman" pitchFamily="18" charset="0"/>
              </a:rPr>
              <a:t> alternatif bir Avrupa standardı</a:t>
            </a:r>
            <a:r>
              <a:rPr lang="tr-TR" sz="2000" dirty="0">
                <a:latin typeface="Times New Roman" pitchFamily="18" charset="0"/>
                <a:cs typeface="Times New Roman" pitchFamily="18" charset="0"/>
              </a:rPr>
              <a:t>dır.</a:t>
            </a:r>
          </a:p>
        </p:txBody>
      </p:sp>
      <p:pic>
        <p:nvPicPr>
          <p:cNvPr id="8" name="Resim 7"/>
          <p:cNvPicPr/>
          <p:nvPr/>
        </p:nvPicPr>
        <p:blipFill>
          <a:blip r:embed="rId3">
            <a:extLst>
              <a:ext uri="{28A0092B-C50C-407E-A947-70E740481C1C}">
                <a14:useLocalDpi xmlns:a14="http://schemas.microsoft.com/office/drawing/2010/main" val="0"/>
              </a:ext>
            </a:extLst>
          </a:blip>
          <a:srcRect/>
          <a:stretch>
            <a:fillRect/>
          </a:stretch>
        </p:blipFill>
        <p:spPr bwMode="auto">
          <a:xfrm>
            <a:off x="485845" y="1621042"/>
            <a:ext cx="8316326" cy="4824547"/>
          </a:xfrm>
          <a:prstGeom prst="rect">
            <a:avLst/>
          </a:prstGeom>
          <a:noFill/>
          <a:ln>
            <a:noFill/>
          </a:ln>
        </p:spPr>
      </p:pic>
    </p:spTree>
    <p:extLst>
      <p:ext uri="{BB962C8B-B14F-4D97-AF65-F5344CB8AC3E}">
        <p14:creationId xmlns:p14="http://schemas.microsoft.com/office/powerpoint/2010/main" val="2327237528"/>
      </p:ext>
    </p:extLst>
  </p:cSld>
  <p:clrMapOvr>
    <a:masterClrMapping/>
  </p:clrMapOvr>
  <mc:AlternateContent xmlns:mc="http://schemas.openxmlformats.org/markup-compatibility/2006" xmlns:p14="http://schemas.microsoft.com/office/powerpoint/2010/main">
    <mc:Choice Requires="p14">
      <p:transition spd="slow" p14:dur="2000" advTm="26"/>
    </mc:Choice>
    <mc:Fallback xmlns="">
      <p:transition spd="slow" advTm="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Geniş Alan Ağları – WWAN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412776"/>
            <a:ext cx="8928992" cy="5247590"/>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55600"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Bir </a:t>
            </a:r>
            <a:r>
              <a:rPr lang="tr-TR" sz="2000" b="1" dirty="0">
                <a:latin typeface="Times New Roman" pitchFamily="18" charset="0"/>
                <a:cs typeface="Times New Roman" pitchFamily="18" charset="0"/>
              </a:rPr>
              <a:t>ülke ya da dünya çapında yüzlerce veya binlerce kilometre mesafeler arasında iletişimi sağlayan ağlara</a:t>
            </a:r>
            <a:r>
              <a:rPr lang="tr-TR" sz="2000" dirty="0">
                <a:latin typeface="Times New Roman" pitchFamily="18" charset="0"/>
                <a:cs typeface="Times New Roman" pitchFamily="18" charset="0"/>
              </a:rPr>
              <a:t> Geniş Alan Ağları (</a:t>
            </a:r>
            <a:r>
              <a:rPr lang="tr-TR" sz="2000" b="1" dirty="0">
                <a:latin typeface="Times New Roman" pitchFamily="18" charset="0"/>
                <a:cs typeface="Times New Roman" pitchFamily="18" charset="0"/>
              </a:rPr>
              <a:t>WAN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Wide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Area</a:t>
            </a:r>
            <a:r>
              <a:rPr lang="tr-TR" sz="2000" dirty="0">
                <a:latin typeface="Times New Roman" pitchFamily="18" charset="0"/>
                <a:cs typeface="Times New Roman" pitchFamily="18" charset="0"/>
              </a:rPr>
              <a:t> Networks) denilmektedir. </a:t>
            </a:r>
            <a:r>
              <a:rPr lang="tr-TR" sz="2000" b="1" dirty="0">
                <a:latin typeface="Times New Roman" pitchFamily="18" charset="0"/>
                <a:cs typeface="Times New Roman" pitchFamily="18" charset="0"/>
              </a:rPr>
              <a:t>İnternet</a:t>
            </a:r>
            <a:r>
              <a:rPr lang="tr-TR" sz="2000" dirty="0">
                <a:latin typeface="Times New Roman" pitchFamily="18" charset="0"/>
                <a:cs typeface="Times New Roman" pitchFamily="18" charset="0"/>
              </a:rPr>
              <a:t> bunun klasik bir örneğidir.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Özellikle hücresel WAN kullanan uydu hizmetlerini kullanan Global </a:t>
            </a:r>
            <a:r>
              <a:rPr lang="tr-TR" sz="2000" dirty="0" err="1">
                <a:latin typeface="Times New Roman" pitchFamily="18" charset="0"/>
                <a:cs typeface="Times New Roman" pitchFamily="18" charset="0"/>
              </a:rPr>
              <a:t>System</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for</a:t>
            </a:r>
            <a:r>
              <a:rPr lang="tr-TR" sz="2000" dirty="0">
                <a:latin typeface="Times New Roman" pitchFamily="18" charset="0"/>
                <a:cs typeface="Times New Roman" pitchFamily="18" charset="0"/>
              </a:rPr>
              <a:t> Mobile </a:t>
            </a:r>
            <a:r>
              <a:rPr lang="tr-TR" sz="2000" b="1" dirty="0">
                <a:latin typeface="Times New Roman" pitchFamily="18" charset="0"/>
                <a:cs typeface="Times New Roman" pitchFamily="18" charset="0"/>
              </a:rPr>
              <a:t>GSM</a:t>
            </a:r>
            <a:r>
              <a:rPr lang="tr-TR" sz="2000" dirty="0">
                <a:latin typeface="Times New Roman" pitchFamily="18" charset="0"/>
                <a:cs typeface="Times New Roman" pitchFamily="18" charset="0"/>
              </a:rPr>
              <a:t>, Universal Mobile </a:t>
            </a:r>
            <a:r>
              <a:rPr lang="tr-TR" sz="2000" dirty="0" err="1">
                <a:latin typeface="Times New Roman" pitchFamily="18" charset="0"/>
                <a:cs typeface="Times New Roman" pitchFamily="18" charset="0"/>
              </a:rPr>
              <a:t>Telecommunications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System</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UMTS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Long</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Term</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Evolution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LTE</a:t>
            </a:r>
            <a:r>
              <a:rPr lang="tr-TR" sz="2000" dirty="0">
                <a:latin typeface="Times New Roman" pitchFamily="18" charset="0"/>
                <a:cs typeface="Times New Roman" pitchFamily="18" charset="0"/>
              </a:rPr>
              <a:t>) gibi sistemleri içerir.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sistemler genellikle </a:t>
            </a:r>
            <a:r>
              <a:rPr lang="tr-TR" sz="2000" b="1" dirty="0">
                <a:latin typeface="Times New Roman" pitchFamily="18" charset="0"/>
                <a:cs typeface="Times New Roman" pitchFamily="18" charset="0"/>
              </a:rPr>
              <a:t>3. Şahıs servis sağlayıcılar tarafından kontrol edildiklerinden ağ yöneticisinin kontrolü dışında</a:t>
            </a:r>
            <a:r>
              <a:rPr lang="tr-TR" sz="2000" dirty="0">
                <a:latin typeface="Times New Roman" pitchFamily="18" charset="0"/>
                <a:cs typeface="Times New Roman" pitchFamily="18" charset="0"/>
              </a:rPr>
              <a:t>dırlar.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Kablo yerine </a:t>
            </a:r>
            <a:r>
              <a:rPr lang="tr-TR" sz="2000" b="1" dirty="0">
                <a:latin typeface="Times New Roman" pitchFamily="18" charset="0"/>
                <a:cs typeface="Times New Roman" pitchFamily="18" charset="0"/>
              </a:rPr>
              <a:t>uydu veya telsiz iletişimi kullanılması durumunda </a:t>
            </a:r>
            <a:r>
              <a:rPr lang="tr-TR" sz="2000" b="1" u="sng" dirty="0">
                <a:latin typeface="Times New Roman" pitchFamily="18" charset="0"/>
                <a:cs typeface="Times New Roman" pitchFamily="18" charset="0"/>
              </a:rPr>
              <a:t>Kablosuz Geniş Alan Ağları</a:t>
            </a:r>
            <a:r>
              <a:rPr lang="tr-TR" sz="2000" dirty="0">
                <a:latin typeface="Times New Roman" pitchFamily="18" charset="0"/>
                <a:cs typeface="Times New Roman" pitchFamily="18" charset="0"/>
              </a:rPr>
              <a:t> (</a:t>
            </a:r>
            <a:r>
              <a:rPr lang="tr-TR" sz="2000" b="1" u="sng" dirty="0">
                <a:latin typeface="Times New Roman" pitchFamily="18" charset="0"/>
                <a:cs typeface="Times New Roman" pitchFamily="18" charset="0"/>
              </a:rPr>
              <a:t>WWAN</a:t>
            </a:r>
            <a:r>
              <a:rPr lang="tr-TR" sz="2000" dirty="0">
                <a:latin typeface="Times New Roman" pitchFamily="18" charset="0"/>
                <a:cs typeface="Times New Roman" pitchFamily="18" charset="0"/>
              </a:rPr>
              <a:t>, Wireless </a:t>
            </a:r>
            <a:r>
              <a:rPr lang="tr-TR" sz="2000" dirty="0" err="1">
                <a:latin typeface="Times New Roman" pitchFamily="18" charset="0"/>
                <a:cs typeface="Times New Roman" pitchFamily="18" charset="0"/>
              </a:rPr>
              <a:t>Wide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Area</a:t>
            </a:r>
            <a:r>
              <a:rPr lang="tr-TR" sz="2000" dirty="0">
                <a:latin typeface="Times New Roman" pitchFamily="18" charset="0"/>
                <a:cs typeface="Times New Roman" pitchFamily="18" charset="0"/>
              </a:rPr>
              <a:t> Networks) </a:t>
            </a:r>
            <a:r>
              <a:rPr lang="tr-TR" sz="2000" dirty="0" smtClean="0">
                <a:latin typeface="Times New Roman" pitchFamily="18" charset="0"/>
                <a:cs typeface="Times New Roman" pitchFamily="18" charset="0"/>
              </a:rPr>
              <a:t>denir.</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Uzak </a:t>
            </a:r>
            <a:r>
              <a:rPr lang="tr-TR" sz="2000" dirty="0">
                <a:latin typeface="Times New Roman" pitchFamily="18" charset="0"/>
                <a:cs typeface="Times New Roman" pitchFamily="18" charset="0"/>
              </a:rPr>
              <a:t>yerleşim birimleriyle iletişimin kurulduğu bu ağlarda çok sayıda bilgisayar çalışabilir.</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WWAN uygulamalarına </a:t>
            </a:r>
            <a:r>
              <a:rPr lang="tr-TR" sz="2000" dirty="0" smtClean="0">
                <a:latin typeface="Times New Roman" pitchFamily="18" charset="0"/>
                <a:cs typeface="Times New Roman" pitchFamily="18" charset="0"/>
              </a:rPr>
              <a:t>örnek </a:t>
            </a:r>
            <a:r>
              <a:rPr lang="tr-TR" sz="2000" b="1" dirty="0">
                <a:latin typeface="Times New Roman" pitchFamily="18" charset="0"/>
                <a:cs typeface="Times New Roman" pitchFamily="18" charset="0"/>
              </a:rPr>
              <a:t>GSM, GPRS, CDMA ve 3G</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sistemleridir.</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WWAN’larda</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trafik yükünün büyük kısmı ses iletişimi </a:t>
            </a:r>
            <a:r>
              <a:rPr lang="tr-TR" sz="2000" dirty="0">
                <a:latin typeface="Times New Roman" pitchFamily="18" charset="0"/>
                <a:cs typeface="Times New Roman" pitchFamily="18" charset="0"/>
              </a:rPr>
              <a:t>ile ilgilidir.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Son yıllarda </a:t>
            </a:r>
            <a:r>
              <a:rPr lang="tr-TR" sz="2000" b="1" dirty="0" smtClean="0">
                <a:latin typeface="Times New Roman" pitchFamily="18" charset="0"/>
                <a:cs typeface="Times New Roman" pitchFamily="18" charset="0"/>
              </a:rPr>
              <a:t>veri </a:t>
            </a:r>
            <a:r>
              <a:rPr lang="tr-TR" sz="2000" b="1" dirty="0">
                <a:latin typeface="Times New Roman" pitchFamily="18" charset="0"/>
                <a:cs typeface="Times New Roman" pitchFamily="18" charset="0"/>
              </a:rPr>
              <a:t>iletişimi ve internet erişimi </a:t>
            </a:r>
            <a:r>
              <a:rPr lang="tr-TR" sz="2000" dirty="0">
                <a:latin typeface="Times New Roman" pitchFamily="18" charset="0"/>
                <a:cs typeface="Times New Roman" pitchFamily="18" charset="0"/>
              </a:rPr>
              <a:t>talepleri yaşanmaktadır.</a:t>
            </a:r>
          </a:p>
        </p:txBody>
      </p:sp>
    </p:spTree>
    <p:extLst>
      <p:ext uri="{BB962C8B-B14F-4D97-AF65-F5344CB8AC3E}">
        <p14:creationId xmlns:p14="http://schemas.microsoft.com/office/powerpoint/2010/main" val="3587526144"/>
      </p:ext>
    </p:extLst>
  </p:cSld>
  <p:clrMapOvr>
    <a:masterClrMapping/>
  </p:clrMapOvr>
  <mc:AlternateContent xmlns:mc="http://schemas.openxmlformats.org/markup-compatibility/2006" xmlns:p14="http://schemas.microsoft.com/office/powerpoint/2010/main">
    <mc:Choice Requires="p14">
      <p:transition spd="slow" p14:dur="2000" advTm="27"/>
    </mc:Choice>
    <mc:Fallback xmlns="">
      <p:transition spd="slow" advTm="2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490973"/>
          </a:xfrm>
        </p:spPr>
        <p:txBody>
          <a:bodyPr vert="horz" wrap="square">
            <a:spAutoFit/>
          </a:bodyPr>
          <a:lstStyle/>
          <a:p>
            <a:pPr algn="just">
              <a:buClr>
                <a:schemeClr val="tx1"/>
              </a:buClr>
              <a:buSzPct val="120000"/>
              <a:buFont typeface="Arial" pitchFamily="34" charset="0"/>
              <a:buChar char="•"/>
            </a:pPr>
            <a:r>
              <a:rPr lang="tr-TR" sz="2000" dirty="0">
                <a:latin typeface="Times New Roman" pitchFamily="18" charset="0"/>
                <a:cs typeface="Times New Roman" pitchFamily="18" charset="0"/>
              </a:rPr>
              <a:t>Kablosuz iletişim teknolojisi, en basit tanımıyla, </a:t>
            </a:r>
            <a:r>
              <a:rPr lang="tr-TR" sz="2000" b="1" dirty="0">
                <a:latin typeface="Times New Roman" pitchFamily="18" charset="0"/>
                <a:cs typeface="Times New Roman" pitchFamily="18" charset="0"/>
              </a:rPr>
              <a:t>noktadan noktaya veya bir ağ yapısı şeklinde bağlantı sağlayan</a:t>
            </a:r>
            <a:r>
              <a:rPr lang="tr-TR" sz="2000" dirty="0">
                <a:latin typeface="Times New Roman" pitchFamily="18" charset="0"/>
                <a:cs typeface="Times New Roman" pitchFamily="18" charset="0"/>
              </a:rPr>
              <a:t>, bir teknolojidir.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Kablosuz iletişim </a:t>
            </a:r>
            <a:r>
              <a:rPr lang="tr-TR" sz="2000" dirty="0">
                <a:latin typeface="Times New Roman" pitchFamily="18" charset="0"/>
                <a:cs typeface="Times New Roman" pitchFamily="18" charset="0"/>
              </a:rPr>
              <a:t>teknolojisi, günümüzde yaygın olarak kullanılan </a:t>
            </a:r>
            <a:r>
              <a:rPr lang="tr-TR" sz="2000" b="1" dirty="0">
                <a:latin typeface="Times New Roman" pitchFamily="18" charset="0"/>
                <a:cs typeface="Times New Roman" pitchFamily="18" charset="0"/>
              </a:rPr>
              <a:t>kablolu veya fiber optik iletişim yapılarıyla benzerlik</a:t>
            </a:r>
            <a:r>
              <a:rPr lang="tr-TR" sz="2000" dirty="0">
                <a:latin typeface="Times New Roman" pitchFamily="18" charset="0"/>
                <a:cs typeface="Times New Roman" pitchFamily="18" charset="0"/>
              </a:rPr>
              <a:t> göstermektedir.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Diğerlerinden ayıran nokta; </a:t>
            </a:r>
            <a:r>
              <a:rPr lang="tr-TR" sz="2000" b="1" dirty="0">
                <a:latin typeface="Times New Roman" pitchFamily="18" charset="0"/>
                <a:cs typeface="Times New Roman" pitchFamily="18" charset="0"/>
              </a:rPr>
              <a:t>iletim ortamı</a:t>
            </a:r>
            <a:r>
              <a:rPr lang="tr-TR" sz="2000" dirty="0">
                <a:latin typeface="Times New Roman" pitchFamily="18" charset="0"/>
                <a:cs typeface="Times New Roman" pitchFamily="18" charset="0"/>
              </a:rPr>
              <a:t> olarak </a:t>
            </a:r>
            <a:r>
              <a:rPr lang="tr-TR" sz="2000" b="1" dirty="0">
                <a:latin typeface="Times New Roman" pitchFamily="18" charset="0"/>
                <a:cs typeface="Times New Roman" pitchFamily="18" charset="0"/>
              </a:rPr>
              <a:t>hava</a:t>
            </a:r>
            <a:r>
              <a:rPr lang="tr-TR" sz="2000" dirty="0">
                <a:latin typeface="Times New Roman" pitchFamily="18" charset="0"/>
                <a:cs typeface="Times New Roman" pitchFamily="18" charset="0"/>
              </a:rPr>
              <a:t>yı kullanmasıdır. </a:t>
            </a:r>
          </a:p>
          <a:p>
            <a:pPr algn="just">
              <a:buClr>
                <a:schemeClr val="tx1"/>
              </a:buClr>
              <a:buSzPct val="120000"/>
              <a:buFont typeface="Arial" pitchFamily="34" charset="0"/>
              <a:buChar char="•"/>
            </a:pPr>
            <a:r>
              <a:rPr lang="tr-TR" sz="2000" dirty="0" smtClean="0">
                <a:latin typeface="Times New Roman" pitchFamily="18" charset="0"/>
                <a:cs typeface="Times New Roman" pitchFamily="18" charset="0"/>
              </a:rPr>
              <a:t>Sürekli/yaygın ortamda </a:t>
            </a:r>
            <a:r>
              <a:rPr lang="tr-TR" sz="2000" b="1" dirty="0">
                <a:latin typeface="Times New Roman" pitchFamily="18" charset="0"/>
                <a:cs typeface="Times New Roman" pitchFamily="18" charset="0"/>
              </a:rPr>
              <a:t>en çok bilinenleri IEEE 802 </a:t>
            </a:r>
            <a:r>
              <a:rPr lang="tr-TR" sz="2000" dirty="0">
                <a:latin typeface="Times New Roman" pitchFamily="18" charset="0"/>
                <a:cs typeface="Times New Roman" pitchFamily="18" charset="0"/>
              </a:rPr>
              <a:t>teknolojileridir.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Genel olarak </a:t>
            </a:r>
            <a:r>
              <a:rPr lang="tr-TR" sz="2000" b="1" dirty="0">
                <a:latin typeface="Times New Roman" pitchFamily="18" charset="0"/>
                <a:cs typeface="Times New Roman" pitchFamily="18" charset="0"/>
              </a:rPr>
              <a:t>IEEE</a:t>
            </a:r>
            <a:r>
              <a:rPr lang="tr-TR" sz="2000" dirty="0">
                <a:latin typeface="Times New Roman" pitchFamily="18" charset="0"/>
                <a:cs typeface="Times New Roman" pitchFamily="18" charset="0"/>
              </a:rPr>
              <a:t>, bünyesinde oluşturduğu özel çalışma grupları aracılığıyla, </a:t>
            </a:r>
            <a:r>
              <a:rPr lang="tr-TR" sz="2000" dirty="0" smtClean="0">
                <a:latin typeface="Times New Roman" pitchFamily="18" charset="0"/>
                <a:cs typeface="Times New Roman" pitchFamily="18" charset="0"/>
              </a:rPr>
              <a:t>var olan kablosuz </a:t>
            </a:r>
            <a:r>
              <a:rPr lang="tr-TR" sz="2000" dirty="0">
                <a:latin typeface="Times New Roman" pitchFamily="18" charset="0"/>
                <a:cs typeface="Times New Roman" pitchFamily="18" charset="0"/>
              </a:rPr>
              <a:t>ağ teknolojilerini standartlaştırmakta, yeni ve gelişmiş kablosuz ortamlar  için OSI katmanlarından fiziksel katman ve veri bağı katmanı seviyesinde standartlar oluşturmaktadır.</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Standartları belirleyen </a:t>
            </a:r>
            <a:r>
              <a:rPr lang="tr-TR" sz="2000" dirty="0">
                <a:latin typeface="Times New Roman" pitchFamily="18" charset="0"/>
                <a:cs typeface="Times New Roman" pitchFamily="18" charset="0"/>
              </a:rPr>
              <a:t>kar amaçlı veya kar amaçsız çalışan, </a:t>
            </a:r>
            <a:r>
              <a:rPr lang="tr-TR" sz="2000" b="1" dirty="0" err="1">
                <a:latin typeface="Times New Roman" pitchFamily="18" charset="0"/>
                <a:cs typeface="Times New Roman" pitchFamily="18" charset="0"/>
              </a:rPr>
              <a:t>Blutooth</a:t>
            </a:r>
            <a:r>
              <a:rPr lang="tr-TR" sz="2000" b="1" dirty="0">
                <a:latin typeface="Times New Roman" pitchFamily="18" charset="0"/>
                <a:cs typeface="Times New Roman" pitchFamily="18" charset="0"/>
              </a:rPr>
              <a:t> SIG</a:t>
            </a:r>
            <a:r>
              <a:rPr lang="tr-TR" sz="2000" dirty="0">
                <a:latin typeface="Times New Roman" pitchFamily="18" charset="0"/>
                <a:cs typeface="Times New Roman" pitchFamily="18" charset="0"/>
              </a:rPr>
              <a:t> (Bluetooth Special </a:t>
            </a:r>
            <a:r>
              <a:rPr lang="tr-TR" sz="2000" dirty="0" err="1">
                <a:latin typeface="Times New Roman" pitchFamily="18" charset="0"/>
                <a:cs typeface="Times New Roman" pitchFamily="18" charset="0"/>
              </a:rPr>
              <a:t>Interest</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Group</a:t>
            </a:r>
            <a:r>
              <a:rPr lang="tr-TR" sz="2000" dirty="0">
                <a:latin typeface="Times New Roman" pitchFamily="18" charset="0"/>
                <a:cs typeface="Times New Roman" pitchFamily="18" charset="0"/>
              </a:rPr>
              <a:t>), </a:t>
            </a:r>
            <a:r>
              <a:rPr lang="tr-TR" sz="2000" b="1" dirty="0" err="1">
                <a:latin typeface="Times New Roman" pitchFamily="18" charset="0"/>
                <a:cs typeface="Times New Roman" pitchFamily="18" charset="0"/>
              </a:rPr>
              <a:t>IrDA</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Infrared</a:t>
            </a:r>
            <a:r>
              <a:rPr lang="tr-TR" sz="2000" dirty="0">
                <a:latin typeface="Times New Roman" pitchFamily="18" charset="0"/>
                <a:cs typeface="Times New Roman" pitchFamily="18" charset="0"/>
              </a:rPr>
              <a:t> Data </a:t>
            </a:r>
            <a:r>
              <a:rPr lang="tr-TR" sz="2000" dirty="0" err="1">
                <a:latin typeface="Times New Roman" pitchFamily="18" charset="0"/>
                <a:cs typeface="Times New Roman" pitchFamily="18" charset="0"/>
              </a:rPr>
              <a:t>Association</a:t>
            </a:r>
            <a:r>
              <a:rPr lang="tr-TR" sz="2000" dirty="0">
                <a:latin typeface="Times New Roman" pitchFamily="18" charset="0"/>
                <a:cs typeface="Times New Roman" pitchFamily="18" charset="0"/>
              </a:rPr>
              <a:t>), ve bu gibi çeşitli organizasyonlar vardır.</a:t>
            </a: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107504" y="553244"/>
            <a:ext cx="5760640" cy="57150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800" b="1" dirty="0" smtClean="0">
                <a:solidFill>
                  <a:schemeClr val="tx1"/>
                </a:solidFill>
                <a:latin typeface="Times New Roman" pitchFamily="18" charset="0"/>
                <a:cs typeface="Times New Roman" pitchFamily="18" charset="0"/>
              </a:rPr>
              <a:t>Giriş</a:t>
            </a:r>
            <a:endParaRPr lang="tr-TR"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74605631"/>
      </p:ext>
    </p:extLst>
  </p:cSld>
  <p:clrMapOvr>
    <a:masterClrMapping/>
  </p:clrMapOvr>
  <mc:AlternateContent xmlns:mc="http://schemas.openxmlformats.org/markup-compatibility/2006" xmlns:p14="http://schemas.microsoft.com/office/powerpoint/2010/main">
    <mc:Choice Requires="p14">
      <p:transition spd="slow" p14:dur="2000" advTm="666"/>
    </mc:Choice>
    <mc:Fallback xmlns="">
      <p:transition spd="slow" advTm="66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5.1.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Geniş Alan Ağları – WWAN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3231654"/>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5.1.1. GSM</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Global </a:t>
            </a:r>
            <a:r>
              <a:rPr lang="tr-TR" sz="2000" dirty="0" err="1">
                <a:latin typeface="Times New Roman" pitchFamily="18" charset="0"/>
                <a:cs typeface="Times New Roman" pitchFamily="18" charset="0"/>
              </a:rPr>
              <a:t>System</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for</a:t>
            </a:r>
            <a:r>
              <a:rPr lang="tr-TR" sz="2000" dirty="0">
                <a:latin typeface="Times New Roman" pitchFamily="18" charset="0"/>
                <a:cs typeface="Times New Roman" pitchFamily="18" charset="0"/>
              </a:rPr>
              <a:t> Mobile, </a:t>
            </a:r>
            <a:r>
              <a:rPr lang="tr-TR" sz="2000" b="1" dirty="0">
                <a:latin typeface="Times New Roman" pitchFamily="18" charset="0"/>
                <a:cs typeface="Times New Roman" pitchFamily="18" charset="0"/>
              </a:rPr>
              <a:t>cep telefonu sistemi</a:t>
            </a:r>
            <a:r>
              <a:rPr lang="tr-TR" sz="2000" dirty="0">
                <a:latin typeface="Times New Roman" pitchFamily="18" charset="0"/>
                <a:cs typeface="Times New Roman" pitchFamily="18" charset="0"/>
              </a:rPr>
              <a:t>dir. </a:t>
            </a:r>
            <a:r>
              <a:rPr lang="tr-TR" sz="2000" b="1" dirty="0" smtClean="0">
                <a:latin typeface="Times New Roman" pitchFamily="18" charset="0"/>
                <a:cs typeface="Times New Roman" pitchFamily="18" charset="0"/>
              </a:rPr>
              <a:t>Sesli </a:t>
            </a:r>
            <a:r>
              <a:rPr lang="tr-TR" sz="2000" b="1" dirty="0">
                <a:latin typeface="Times New Roman" pitchFamily="18" charset="0"/>
                <a:cs typeface="Times New Roman" pitchFamily="18" charset="0"/>
              </a:rPr>
              <a:t>iletişim için geliştirilmiştir</a:t>
            </a:r>
            <a:r>
              <a:rPr lang="tr-TR" sz="2000" dirty="0">
                <a:latin typeface="Times New Roman" pitchFamily="18" charset="0"/>
                <a:cs typeface="Times New Roman" pitchFamily="18" charset="0"/>
              </a:rPr>
              <a:t>.</a:t>
            </a: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Farklı ülkelerde kolayca uyarlanabilir bir standart olarak yaygın kullanılan bir </a:t>
            </a:r>
            <a:r>
              <a:rPr lang="tr-TR" sz="2000" b="1" dirty="0" err="1">
                <a:latin typeface="Times New Roman" pitchFamily="18" charset="0"/>
                <a:cs typeface="Times New Roman" pitchFamily="18" charset="0"/>
              </a:rPr>
              <a:t>digital</a:t>
            </a:r>
            <a:r>
              <a:rPr lang="tr-TR" sz="2000" b="1" dirty="0">
                <a:latin typeface="Times New Roman" pitchFamily="18" charset="0"/>
                <a:cs typeface="Times New Roman" pitchFamily="18" charset="0"/>
              </a:rPr>
              <a:t> ses ve veri hizmeti</a:t>
            </a:r>
            <a:r>
              <a:rPr lang="tr-TR" sz="2000" dirty="0">
                <a:latin typeface="Times New Roman" pitchFamily="18" charset="0"/>
                <a:cs typeface="Times New Roman" pitchFamily="18" charset="0"/>
              </a:rPr>
              <a:t>dir.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Dünya </a:t>
            </a:r>
            <a:r>
              <a:rPr lang="tr-TR" sz="2000" b="1" dirty="0" smtClean="0">
                <a:latin typeface="Times New Roman" pitchFamily="18" charset="0"/>
                <a:cs typeface="Times New Roman" pitchFamily="18" charset="0"/>
              </a:rPr>
              <a:t>mobil </a:t>
            </a:r>
            <a:r>
              <a:rPr lang="tr-TR" sz="2000" b="1" dirty="0">
                <a:latin typeface="Times New Roman" pitchFamily="18" charset="0"/>
                <a:cs typeface="Times New Roman" pitchFamily="18" charset="0"/>
              </a:rPr>
              <a:t>telefon pazarının %80</a:t>
            </a:r>
            <a:r>
              <a:rPr lang="tr-TR" sz="2000" dirty="0">
                <a:latin typeface="Times New Roman" pitchFamily="18" charset="0"/>
                <a:cs typeface="Times New Roman" pitchFamily="18" charset="0"/>
              </a:rPr>
              <a:t>’ini ele </a:t>
            </a:r>
            <a:r>
              <a:rPr lang="tr-TR" sz="2000" dirty="0" smtClean="0">
                <a:latin typeface="Times New Roman" pitchFamily="18" charset="0"/>
                <a:cs typeface="Times New Roman" pitchFamily="18" charset="0"/>
              </a:rPr>
              <a:t>geçirdi. </a:t>
            </a:r>
            <a:r>
              <a:rPr lang="tr-TR" sz="2000" b="1" dirty="0" smtClean="0">
                <a:latin typeface="Times New Roman" pitchFamily="18" charset="0"/>
                <a:cs typeface="Times New Roman" pitchFamily="18" charset="0"/>
              </a:rPr>
              <a:t>2G</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hücresel teknoloji olarak kabul edilebilir. </a:t>
            </a:r>
          </a:p>
          <a:p>
            <a:pPr marL="355600" lvl="1" indent="-342900" algn="just">
              <a:buClr>
                <a:schemeClr val="tx1"/>
              </a:buClr>
              <a:buSzPct val="120000"/>
              <a:buFont typeface="Arial" pitchFamily="34" charset="0"/>
              <a:buChar char="•"/>
            </a:pPr>
            <a:r>
              <a:rPr lang="tr-TR" sz="2000" b="1" dirty="0">
                <a:latin typeface="Times New Roman" pitchFamily="18" charset="0"/>
                <a:cs typeface="Times New Roman" pitchFamily="18" charset="0"/>
              </a:rPr>
              <a:t>Gerçek taşınabilirlik mobil ağ sistemlerinin tasarımının kullanımı ile </a:t>
            </a:r>
            <a:r>
              <a:rPr lang="tr-TR" sz="2000" dirty="0">
                <a:latin typeface="Times New Roman" pitchFamily="18" charset="0"/>
                <a:cs typeface="Times New Roman" pitchFamily="18" charset="0"/>
              </a:rPr>
              <a:t>mümkün olmuştur. </a:t>
            </a:r>
            <a:endParaRPr lang="tr-TR"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3932547"/>
      </p:ext>
    </p:extLst>
  </p:cSld>
  <p:clrMapOvr>
    <a:masterClrMapping/>
  </p:clrMapOvr>
  <mc:AlternateContent xmlns:mc="http://schemas.openxmlformats.org/markup-compatibility/2006" xmlns:p14="http://schemas.microsoft.com/office/powerpoint/2010/main">
    <mc:Choice Requires="p14">
      <p:transition spd="slow" p14:dur="2000" advTm="52"/>
    </mc:Choice>
    <mc:Fallback xmlns="">
      <p:transition spd="slow" advTm="5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5.1.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Geniş Alan Ağları – WWAN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46166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5.1.1. GSM</a:t>
            </a:r>
            <a:endParaRPr lang="tr-TR" sz="2400" b="1" dirty="0">
              <a:latin typeface="Times New Roman" pitchFamily="18" charset="0"/>
              <a:cs typeface="Times New Roman" pitchFamily="18" charset="0"/>
            </a:endParaRPr>
          </a:p>
        </p:txBody>
      </p:sp>
      <p:pic>
        <p:nvPicPr>
          <p:cNvPr id="8" name="Resim 7"/>
          <p:cNvPicPr/>
          <p:nvPr/>
        </p:nvPicPr>
        <p:blipFill rotWithShape="1">
          <a:blip r:embed="rId3">
            <a:extLst>
              <a:ext uri="{28A0092B-C50C-407E-A947-70E740481C1C}">
                <a14:useLocalDpi xmlns:a14="http://schemas.microsoft.com/office/drawing/2010/main" val="0"/>
              </a:ext>
            </a:extLst>
          </a:blip>
          <a:srcRect b="6015"/>
          <a:stretch/>
        </p:blipFill>
        <p:spPr bwMode="auto">
          <a:xfrm>
            <a:off x="4059547" y="2348879"/>
            <a:ext cx="5048957" cy="3495403"/>
          </a:xfrm>
          <a:prstGeom prst="rect">
            <a:avLst/>
          </a:prstGeom>
          <a:noFill/>
          <a:ln>
            <a:solidFill>
              <a:schemeClr val="tx1"/>
            </a:solidFill>
          </a:ln>
          <a:extLst>
            <a:ext uri="{53640926-AAD7-44D8-BBD7-CCE9431645EC}">
              <a14:shadowObscured xmlns:a14="http://schemas.microsoft.com/office/drawing/2010/main"/>
            </a:ext>
          </a:extLst>
        </p:spPr>
      </p:pic>
      <p:sp>
        <p:nvSpPr>
          <p:cNvPr id="2" name="Dikdörtgen 1"/>
          <p:cNvSpPr/>
          <p:nvPr/>
        </p:nvSpPr>
        <p:spPr>
          <a:xfrm>
            <a:off x="0" y="1988840"/>
            <a:ext cx="3923928" cy="3785652"/>
          </a:xfrm>
          <a:prstGeom prst="rect">
            <a:avLst/>
          </a:prstGeom>
        </p:spPr>
        <p:txBody>
          <a:bodyPr wrap="square">
            <a:spAutoFit/>
          </a:bodyPr>
          <a:lstStyle/>
          <a:p>
            <a:pPr marL="539750"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A’da </a:t>
            </a:r>
            <a:r>
              <a:rPr lang="tr-TR" sz="2000" b="1" dirty="0">
                <a:latin typeface="Times New Roman" pitchFamily="18" charset="0"/>
                <a:cs typeface="Times New Roman" pitchFamily="18" charset="0"/>
              </a:rPr>
              <a:t>hareketlilik tek hücre sınırları içerisinde</a:t>
            </a:r>
            <a:r>
              <a:rPr lang="tr-TR" sz="2000" dirty="0">
                <a:latin typeface="Times New Roman" pitchFamily="18" charset="0"/>
                <a:cs typeface="Times New Roman" pitchFamily="18" charset="0"/>
              </a:rPr>
              <a:t> nasıl olduğu gösterilmektedir. </a:t>
            </a:r>
          </a:p>
          <a:p>
            <a:pPr marL="539750"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B’de </a:t>
            </a:r>
            <a:r>
              <a:rPr lang="tr-TR" sz="2000" b="1" dirty="0">
                <a:latin typeface="Times New Roman" pitchFamily="18" charset="0"/>
                <a:cs typeface="Times New Roman" pitchFamily="18" charset="0"/>
              </a:rPr>
              <a:t>hareketliliğin daha fazla hücre ve mobil kullanıcı eklendiğinde hücreler arasında</a:t>
            </a:r>
            <a:r>
              <a:rPr lang="tr-TR" sz="2000" dirty="0">
                <a:latin typeface="Times New Roman" pitchFamily="18" charset="0"/>
                <a:cs typeface="Times New Roman" pitchFamily="18" charset="0"/>
              </a:rPr>
              <a:t> dolaşımın nasıl olacağı gösterilmektedir.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2G GSM teknolojisi dünyanın büyük bölümünde </a:t>
            </a:r>
            <a:r>
              <a:rPr lang="tr-TR" sz="2000" b="1" dirty="0">
                <a:latin typeface="Times New Roman" pitchFamily="18" charset="0"/>
                <a:cs typeface="Times New Roman" pitchFamily="18" charset="0"/>
              </a:rPr>
              <a:t>900-1800 MHz frekans</a:t>
            </a:r>
            <a:r>
              <a:rPr lang="tr-TR" sz="2000" dirty="0">
                <a:latin typeface="Times New Roman" pitchFamily="18" charset="0"/>
                <a:cs typeface="Times New Roman" pitchFamily="18" charset="0"/>
              </a:rPr>
              <a:t> bantlarında faaliyet göstermektedir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
        <p:nvSpPr>
          <p:cNvPr id="3" name="Dikdörtgen 2"/>
          <p:cNvSpPr/>
          <p:nvPr/>
        </p:nvSpPr>
        <p:spPr>
          <a:xfrm>
            <a:off x="35496" y="5797713"/>
            <a:ext cx="9001000" cy="1015663"/>
          </a:xfrm>
          <a:prstGeom prst="rect">
            <a:avLst/>
          </a:prstGeom>
        </p:spPr>
        <p:txBody>
          <a:bodyPr wrap="square">
            <a:spAutoFit/>
          </a:bodyPr>
          <a:lstStyle/>
          <a:p>
            <a:pPr marL="355600" lvl="1" indent="-342900" algn="just">
              <a:spcBef>
                <a:spcPts val="550"/>
              </a:spcBef>
              <a:buClr>
                <a:schemeClr val="tx1"/>
              </a:buClr>
              <a:buSzPct val="120000"/>
              <a:buFont typeface="Arial" pitchFamily="34" charset="0"/>
              <a:buChar char="•"/>
            </a:pPr>
            <a:r>
              <a:rPr lang="tr-TR" sz="2000" dirty="0">
                <a:latin typeface="Times New Roman" pitchFamily="18" charset="0"/>
                <a:cs typeface="Times New Roman" pitchFamily="18" charset="0"/>
              </a:rPr>
              <a:t>Bir GSM şebekesi </a:t>
            </a:r>
            <a:r>
              <a:rPr lang="tr-TR" sz="2000" b="1" dirty="0">
                <a:latin typeface="Times New Roman" pitchFamily="18" charset="0"/>
                <a:cs typeface="Times New Roman" pitchFamily="18" charset="0"/>
              </a:rPr>
              <a:t>çeşitli bileşenler</a:t>
            </a:r>
            <a:r>
              <a:rPr lang="tr-TR" sz="2000" dirty="0">
                <a:latin typeface="Times New Roman" pitchFamily="18" charset="0"/>
                <a:cs typeface="Times New Roman" pitchFamily="18" charset="0"/>
              </a:rPr>
              <a:t>den oluşur. </a:t>
            </a:r>
            <a:r>
              <a:rPr lang="tr-TR" sz="2000" dirty="0" smtClean="0">
                <a:latin typeface="Times New Roman" pitchFamily="18" charset="0"/>
                <a:cs typeface="Times New Roman" pitchFamily="18" charset="0"/>
              </a:rPr>
              <a:t>Mobil </a:t>
            </a:r>
            <a:r>
              <a:rPr lang="tr-TR" sz="2000" dirty="0">
                <a:latin typeface="Times New Roman" pitchFamily="18" charset="0"/>
                <a:cs typeface="Times New Roman" pitchFamily="18" charset="0"/>
              </a:rPr>
              <a:t>İstasyon (Mobile Station-</a:t>
            </a:r>
            <a:r>
              <a:rPr lang="tr-TR" sz="2000" b="1" dirty="0">
                <a:latin typeface="Times New Roman" pitchFamily="18" charset="0"/>
                <a:cs typeface="Times New Roman" pitchFamily="18" charset="0"/>
              </a:rPr>
              <a:t>MS</a:t>
            </a:r>
            <a:r>
              <a:rPr lang="tr-TR" sz="2000" dirty="0">
                <a:latin typeface="Times New Roman" pitchFamily="18" charset="0"/>
                <a:cs typeface="Times New Roman" pitchFamily="18" charset="0"/>
              </a:rPr>
              <a:t>), bir Baz İstasyon Sistemi (Base Station </a:t>
            </a:r>
            <a:r>
              <a:rPr lang="tr-TR" sz="2000" dirty="0" err="1">
                <a:latin typeface="Times New Roman" pitchFamily="18" charset="0"/>
                <a:cs typeface="Times New Roman" pitchFamily="18" charset="0"/>
              </a:rPr>
              <a:t>System</a:t>
            </a:r>
            <a:r>
              <a:rPr lang="tr-TR" sz="2000" dirty="0">
                <a:latin typeface="Times New Roman" pitchFamily="18" charset="0"/>
                <a:cs typeface="Times New Roman" pitchFamily="18" charset="0"/>
              </a:rPr>
              <a:t>-</a:t>
            </a:r>
            <a:r>
              <a:rPr lang="tr-TR" sz="2000" b="1" dirty="0">
                <a:latin typeface="Times New Roman" pitchFamily="18" charset="0"/>
                <a:cs typeface="Times New Roman" pitchFamily="18" charset="0"/>
              </a:rPr>
              <a:t>BSS</a:t>
            </a:r>
            <a:r>
              <a:rPr lang="tr-TR" sz="2000" dirty="0">
                <a:latin typeface="Times New Roman" pitchFamily="18" charset="0"/>
                <a:cs typeface="Times New Roman" pitchFamily="18" charset="0"/>
              </a:rPr>
              <a:t>) ve bir Anahtarlamalı Ağ Sistemi (Network </a:t>
            </a:r>
            <a:r>
              <a:rPr lang="tr-TR" sz="2000" dirty="0" err="1">
                <a:latin typeface="Times New Roman" pitchFamily="18" charset="0"/>
                <a:cs typeface="Times New Roman" pitchFamily="18" charset="0"/>
              </a:rPr>
              <a:t>Switching</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System</a:t>
            </a:r>
            <a:r>
              <a:rPr lang="tr-TR" sz="2000" dirty="0">
                <a:latin typeface="Times New Roman" pitchFamily="18" charset="0"/>
                <a:cs typeface="Times New Roman" pitchFamily="18" charset="0"/>
              </a:rPr>
              <a:t>-</a:t>
            </a:r>
            <a:r>
              <a:rPr lang="tr-TR" sz="2000" b="1" dirty="0">
                <a:latin typeface="Times New Roman" pitchFamily="18" charset="0"/>
                <a:cs typeface="Times New Roman" pitchFamily="18" charset="0"/>
              </a:rPr>
              <a:t>NSS</a:t>
            </a:r>
            <a:r>
              <a:rPr lang="tr-TR" sz="2000" dirty="0">
                <a:latin typeface="Times New Roman" pitchFamily="18" charset="0"/>
                <a:cs typeface="Times New Roman" pitchFamily="18" charset="0"/>
              </a:rPr>
              <a:t>) gibi sistemlerden oluşur.</a:t>
            </a:r>
          </a:p>
        </p:txBody>
      </p:sp>
      <p:sp>
        <p:nvSpPr>
          <p:cNvPr id="4" name="Dikdörtgen 3"/>
          <p:cNvSpPr/>
          <p:nvPr/>
        </p:nvSpPr>
        <p:spPr>
          <a:xfrm>
            <a:off x="4059546" y="1634897"/>
            <a:ext cx="4976949" cy="707886"/>
          </a:xfrm>
          <a:prstGeom prst="rect">
            <a:avLst/>
          </a:prstGeom>
        </p:spPr>
        <p:txBody>
          <a:bodyPr wrap="square">
            <a:spAutoFit/>
          </a:bodyPr>
          <a:lstStyle/>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Hücresel ağ </a:t>
            </a:r>
            <a:r>
              <a:rPr lang="tr-TR" sz="2000" dirty="0">
                <a:latin typeface="Times New Roman" pitchFamily="18" charset="0"/>
                <a:cs typeface="Times New Roman" pitchFamily="18" charset="0"/>
              </a:rPr>
              <a:t>ve kablosuz alıcının hücresel ilişkisi gösterilmektedir. </a:t>
            </a:r>
          </a:p>
        </p:txBody>
      </p:sp>
    </p:spTree>
    <p:extLst>
      <p:ext uri="{BB962C8B-B14F-4D97-AF65-F5344CB8AC3E}">
        <p14:creationId xmlns:p14="http://schemas.microsoft.com/office/powerpoint/2010/main" val="1138353216"/>
      </p:ext>
    </p:extLst>
  </p:cSld>
  <p:clrMapOvr>
    <a:masterClrMapping/>
  </p:clrMapOvr>
  <mc:AlternateContent xmlns:mc="http://schemas.openxmlformats.org/markup-compatibility/2006" xmlns:p14="http://schemas.microsoft.com/office/powerpoint/2010/main">
    <mc:Choice Requires="p14">
      <p:transition spd="slow" p14:dur="2000" advTm="46"/>
    </mc:Choice>
    <mc:Fallback xmlns="">
      <p:transition spd="slow" advTm="46"/>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5.1.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Geniş Alan Ağları – WWAN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4847481"/>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5.1.1.1. GPRS</a:t>
            </a:r>
          </a:p>
          <a:p>
            <a:pPr marL="355600" lvl="1" indent="-342900" algn="just">
              <a:buClr>
                <a:schemeClr val="tx1"/>
              </a:buClr>
              <a:buSzPct val="120000"/>
              <a:buFont typeface="Arial" pitchFamily="34" charset="0"/>
              <a:buChar char="•"/>
            </a:pPr>
            <a:r>
              <a:rPr lang="tr-TR" sz="2000" b="1" dirty="0">
                <a:latin typeface="Times New Roman" pitchFamily="18" charset="0"/>
                <a:cs typeface="Times New Roman" pitchFamily="18" charset="0"/>
              </a:rPr>
              <a:t>General </a:t>
            </a:r>
            <a:r>
              <a:rPr lang="tr-TR" sz="2000" b="1" dirty="0" err="1">
                <a:latin typeface="Times New Roman" pitchFamily="18" charset="0"/>
                <a:cs typeface="Times New Roman" pitchFamily="18" charset="0"/>
              </a:rPr>
              <a:t>Packet</a:t>
            </a:r>
            <a:r>
              <a:rPr lang="tr-TR" sz="2000" b="1" dirty="0">
                <a:latin typeface="Times New Roman" pitchFamily="18" charset="0"/>
                <a:cs typeface="Times New Roman" pitchFamily="18" charset="0"/>
              </a:rPr>
              <a:t> </a:t>
            </a:r>
            <a:r>
              <a:rPr lang="tr-TR" sz="2000" b="1" dirty="0" err="1">
                <a:latin typeface="Times New Roman" pitchFamily="18" charset="0"/>
                <a:cs typeface="Times New Roman" pitchFamily="18" charset="0"/>
              </a:rPr>
              <a:t>Radio</a:t>
            </a:r>
            <a:r>
              <a:rPr lang="tr-TR" sz="2000" b="1" dirty="0">
                <a:latin typeface="Times New Roman" pitchFamily="18" charset="0"/>
                <a:cs typeface="Times New Roman" pitchFamily="18" charset="0"/>
              </a:rPr>
              <a:t> Service </a:t>
            </a:r>
            <a:r>
              <a:rPr lang="tr-TR" sz="2000" dirty="0">
                <a:latin typeface="Times New Roman" pitchFamily="18" charset="0"/>
                <a:cs typeface="Times New Roman" pitchFamily="18" charset="0"/>
              </a:rPr>
              <a:t>– Genel Paket Radyo </a:t>
            </a:r>
            <a:r>
              <a:rPr lang="tr-TR" sz="2000" dirty="0" smtClean="0">
                <a:latin typeface="Times New Roman" pitchFamily="18" charset="0"/>
                <a:cs typeface="Times New Roman" pitchFamily="18" charset="0"/>
              </a:rPr>
              <a:t>Servisidir.</a:t>
            </a: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Hücresel ağlar üzerinden iletişim için kullanılan bir standarttır.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Genellikle </a:t>
            </a:r>
            <a:r>
              <a:rPr lang="tr-TR" sz="2000" b="1" dirty="0">
                <a:latin typeface="Times New Roman" pitchFamily="18" charset="0"/>
                <a:cs typeface="Times New Roman" pitchFamily="18" charset="0"/>
              </a:rPr>
              <a:t>2G-2,5G</a:t>
            </a:r>
            <a:r>
              <a:rPr lang="tr-TR" sz="2000" dirty="0">
                <a:latin typeface="Times New Roman" pitchFamily="18" charset="0"/>
                <a:cs typeface="Times New Roman" pitchFamily="18" charset="0"/>
              </a:rPr>
              <a:t> teknoloji olarak adlandırılır.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Kablosuz veri iletişimi ile ilgilenen bir kablosuz mobil kullanıcı açısından birçok avantaj sunan paket anahtarlamasına sahiptir.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Ağ yöneticisi açısından bakıldığında aşağıdaki özellikleri destekler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İnternet protokolü </a:t>
            </a:r>
            <a:r>
              <a:rPr lang="tr-TR" sz="2000" b="1" dirty="0">
                <a:latin typeface="Times New Roman" pitchFamily="18" charset="0"/>
                <a:cs typeface="Times New Roman" pitchFamily="18" charset="0"/>
              </a:rPr>
              <a:t>IP 4 – 6</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Kablosuz uygulama protokolü </a:t>
            </a:r>
            <a:r>
              <a:rPr lang="tr-TR" sz="2000" b="1" dirty="0">
                <a:latin typeface="Times New Roman" pitchFamily="18" charset="0"/>
                <a:cs typeface="Times New Roman" pitchFamily="18" charset="0"/>
              </a:rPr>
              <a:t>WAP</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Veri aktarım hızı </a:t>
            </a:r>
            <a:r>
              <a:rPr lang="tr-TR" sz="2000" b="1" dirty="0">
                <a:latin typeface="Times New Roman" pitchFamily="18" charset="0"/>
                <a:cs typeface="Times New Roman" pitchFamily="18" charset="0"/>
              </a:rPr>
              <a:t>56–114 </a:t>
            </a:r>
            <a:r>
              <a:rPr lang="tr-TR" sz="2000" b="1" dirty="0" err="1">
                <a:latin typeface="Times New Roman" pitchFamily="18" charset="0"/>
                <a:cs typeface="Times New Roman" pitchFamily="18" charset="0"/>
              </a:rPr>
              <a:t>kbit</a:t>
            </a:r>
            <a:r>
              <a:rPr lang="tr-TR" sz="2000" b="1" dirty="0">
                <a:latin typeface="Times New Roman" pitchFamily="18" charset="0"/>
                <a:cs typeface="Times New Roman" pitchFamily="18" charset="0"/>
              </a:rPr>
              <a:t>/</a:t>
            </a:r>
            <a:r>
              <a:rPr lang="tr-TR" sz="2000" b="1" dirty="0" err="1">
                <a:latin typeface="Times New Roman" pitchFamily="18" charset="0"/>
                <a:cs typeface="Times New Roman" pitchFamily="18" charset="0"/>
              </a:rPr>
              <a:t>ps</a:t>
            </a:r>
            <a:endParaRPr lang="tr-TR" sz="20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GPRS çok çeşitli veri iletimi için kullanılabilir; </a:t>
            </a:r>
            <a:r>
              <a:rPr lang="tr-TR" sz="2000" b="1" dirty="0">
                <a:latin typeface="Times New Roman" pitchFamily="18" charset="0"/>
                <a:cs typeface="Times New Roman" pitchFamily="18" charset="0"/>
              </a:rPr>
              <a:t>cep telefonu, dizüstü bilgisayarlar veya kişisel bilgisayarlar için genişleme kartları ve noktasal satış sistemleri gibi uzak terminaller</a:t>
            </a:r>
            <a:r>
              <a:rPr lang="tr-TR" sz="2000" dirty="0">
                <a:latin typeface="Times New Roman" pitchFamily="18" charset="0"/>
                <a:cs typeface="Times New Roman" pitchFamily="18" charset="0"/>
              </a:rPr>
              <a:t>.</a:t>
            </a:r>
          </a:p>
        </p:txBody>
      </p:sp>
    </p:spTree>
    <p:extLst>
      <p:ext uri="{BB962C8B-B14F-4D97-AF65-F5344CB8AC3E}">
        <p14:creationId xmlns:p14="http://schemas.microsoft.com/office/powerpoint/2010/main" val="2285548905"/>
      </p:ext>
    </p:extLst>
  </p:cSld>
  <p:clrMapOvr>
    <a:masterClrMapping/>
  </p:clrMapOvr>
  <mc:AlternateContent xmlns:mc="http://schemas.openxmlformats.org/markup-compatibility/2006" xmlns:p14="http://schemas.microsoft.com/office/powerpoint/2010/main">
    <mc:Choice Requires="p14">
      <p:transition spd="slow" p14:dur="2000" advTm="22"/>
    </mc:Choice>
    <mc:Fallback xmlns="">
      <p:transition spd="slow" advTm="22"/>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5.1.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Geniş Alan Ağları – WWAN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4616648"/>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5.1.2. UMTS </a:t>
            </a:r>
            <a:r>
              <a:rPr lang="tr-TR" sz="2400" b="1" dirty="0">
                <a:latin typeface="Times New Roman" pitchFamily="18" charset="0"/>
                <a:cs typeface="Times New Roman" pitchFamily="18" charset="0"/>
              </a:rPr>
              <a:t>(3G)</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3rd </a:t>
            </a:r>
            <a:r>
              <a:rPr lang="tr-TR" sz="2000" dirty="0" err="1">
                <a:latin typeface="Times New Roman" pitchFamily="18" charset="0"/>
                <a:cs typeface="Times New Roman" pitchFamily="18" charset="0"/>
              </a:rPr>
              <a:t>Generation</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Üçüncü Nesil </a:t>
            </a:r>
            <a:r>
              <a:rPr lang="tr-TR" sz="2000" dirty="0">
                <a:latin typeface="Times New Roman" pitchFamily="18" charset="0"/>
                <a:cs typeface="Times New Roman" pitchFamily="18" charset="0"/>
              </a:rPr>
              <a:t>iletişim olarak adlandırılmaktadır.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Daha çok </a:t>
            </a:r>
            <a:r>
              <a:rPr lang="tr-TR" sz="2000" b="1" dirty="0">
                <a:latin typeface="Times New Roman" pitchFamily="18" charset="0"/>
                <a:cs typeface="Times New Roman" pitchFamily="18" charset="0"/>
              </a:rPr>
              <a:t>görüntü ağırlıklı</a:t>
            </a:r>
            <a:r>
              <a:rPr lang="tr-TR" sz="2000" dirty="0">
                <a:latin typeface="Times New Roman" pitchFamily="18" charset="0"/>
                <a:cs typeface="Times New Roman" pitchFamily="18" charset="0"/>
              </a:rPr>
              <a:t> olmak üzere ve sesli iletişim içindir.</a:t>
            </a:r>
          </a:p>
          <a:p>
            <a:pPr marL="355600" lvl="1" indent="-342900" algn="just">
              <a:buClr>
                <a:schemeClr val="tx1"/>
              </a:buClr>
              <a:buSzPct val="120000"/>
              <a:buFont typeface="Arial" pitchFamily="34" charset="0"/>
              <a:buChar char="•"/>
            </a:pPr>
            <a:r>
              <a:rPr lang="tr-TR" sz="2000" dirty="0" err="1">
                <a:latin typeface="Times New Roman" pitchFamily="18" charset="0"/>
                <a:cs typeface="Times New Roman" pitchFamily="18" charset="0"/>
              </a:rPr>
              <a:t>The</a:t>
            </a:r>
            <a:r>
              <a:rPr lang="tr-TR" sz="2000" dirty="0">
                <a:latin typeface="Times New Roman" pitchFamily="18" charset="0"/>
                <a:cs typeface="Times New Roman" pitchFamily="18" charset="0"/>
              </a:rPr>
              <a:t> Universal Mobile </a:t>
            </a:r>
            <a:r>
              <a:rPr lang="tr-TR" sz="2000" dirty="0" err="1">
                <a:latin typeface="Times New Roman" pitchFamily="18" charset="0"/>
                <a:cs typeface="Times New Roman" pitchFamily="18" charset="0"/>
              </a:rPr>
              <a:t>Telecommunications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System</a:t>
            </a:r>
            <a:r>
              <a:rPr lang="tr-TR" sz="2000" dirty="0">
                <a:latin typeface="Times New Roman" pitchFamily="18" charset="0"/>
                <a:cs typeface="Times New Roman" pitchFamily="18" charset="0"/>
              </a:rPr>
              <a:t> (UMTS); </a:t>
            </a:r>
            <a:r>
              <a:rPr lang="tr-TR" sz="2000" b="1" dirty="0">
                <a:latin typeface="Times New Roman" pitchFamily="18" charset="0"/>
                <a:cs typeface="Times New Roman" pitchFamily="18" charset="0"/>
              </a:rPr>
              <a:t>çeşitli ad veya markalar tarafından çeşitli uygulamalar için kullanılan bir 3G</a:t>
            </a:r>
            <a:r>
              <a:rPr lang="tr-TR" sz="2000" dirty="0">
                <a:latin typeface="Times New Roman" pitchFamily="18" charset="0"/>
                <a:cs typeface="Times New Roman" pitchFamily="18" charset="0"/>
              </a:rPr>
              <a:t> cep telefonu standardıdır.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err="1" smtClean="0">
                <a:latin typeface="Times New Roman" pitchFamily="18" charset="0"/>
                <a:cs typeface="Times New Roman" pitchFamily="18" charset="0"/>
              </a:rPr>
              <a:t>UMTS’nin</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Mobil Multimedya Erişim Özgürlüğü (</a:t>
            </a:r>
            <a:r>
              <a:rPr lang="tr-TR" sz="2000" dirty="0" err="1">
                <a:latin typeface="Times New Roman" pitchFamily="18" charset="0"/>
                <a:cs typeface="Times New Roman" pitchFamily="18" charset="0"/>
              </a:rPr>
              <a:t>Freedom</a:t>
            </a:r>
            <a:r>
              <a:rPr lang="tr-TR" sz="2000" dirty="0">
                <a:latin typeface="Times New Roman" pitchFamily="18" charset="0"/>
                <a:cs typeface="Times New Roman" pitchFamily="18" charset="0"/>
              </a:rPr>
              <a:t> of Mobile Multimedia Access - FOMA) ve </a:t>
            </a:r>
            <a:r>
              <a:rPr lang="tr-TR" sz="2000" dirty="0" err="1">
                <a:latin typeface="Times New Roman" pitchFamily="18" charset="0"/>
                <a:cs typeface="Times New Roman" pitchFamily="18" charset="0"/>
              </a:rPr>
              <a:t>Genişbant</a:t>
            </a:r>
            <a:r>
              <a:rPr lang="tr-TR" sz="2000" dirty="0">
                <a:latin typeface="Times New Roman" pitchFamily="18" charset="0"/>
                <a:cs typeface="Times New Roman" pitchFamily="18" charset="0"/>
              </a:rPr>
              <a:t> Kod Bölmeli Çoklu Erişim (</a:t>
            </a:r>
            <a:r>
              <a:rPr lang="tr-TR" sz="2000" dirty="0" err="1">
                <a:latin typeface="Times New Roman" pitchFamily="18" charset="0"/>
                <a:cs typeface="Times New Roman" pitchFamily="18" charset="0"/>
              </a:rPr>
              <a:t>Wideband</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Code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Division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a:t>
            </a:r>
            <a:r>
              <a:rPr lang="tr-TR" sz="2000" dirty="0">
                <a:latin typeface="Times New Roman" pitchFamily="18" charset="0"/>
                <a:cs typeface="Times New Roman" pitchFamily="18" charset="0"/>
              </a:rPr>
              <a:t> Access - W-CDMA) uygulamaları vardır.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2G </a:t>
            </a:r>
            <a:r>
              <a:rPr lang="tr-TR" sz="2000" dirty="0">
                <a:latin typeface="Times New Roman" pitchFamily="18" charset="0"/>
                <a:cs typeface="Times New Roman" pitchFamily="18" charset="0"/>
              </a:rPr>
              <a:t>GSM şebekelerinin BTS bileşeni 3G GSM şebekelerinde </a:t>
            </a:r>
            <a:r>
              <a:rPr lang="tr-TR" sz="2000" dirty="0" err="1">
                <a:latin typeface="Times New Roman" pitchFamily="18" charset="0"/>
                <a:cs typeface="Times New Roman" pitchFamily="18" charset="0"/>
              </a:rPr>
              <a:t>Node</a:t>
            </a:r>
            <a:r>
              <a:rPr lang="tr-TR" sz="2000" dirty="0">
                <a:latin typeface="Times New Roman" pitchFamily="18" charset="0"/>
                <a:cs typeface="Times New Roman" pitchFamily="18" charset="0"/>
              </a:rPr>
              <a:t> B olarak adlandırılan yeni bir bileşen ile değiştirilir.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HSPA tabanlı ağlar </a:t>
            </a:r>
            <a:r>
              <a:rPr lang="tr-TR" sz="2000" b="1" dirty="0">
                <a:latin typeface="Times New Roman" pitchFamily="18" charset="0"/>
                <a:cs typeface="Times New Roman" pitchFamily="18" charset="0"/>
              </a:rPr>
              <a:t>850, 1900 ve 2100 MHz</a:t>
            </a:r>
            <a:r>
              <a:rPr lang="tr-TR" sz="2000" dirty="0">
                <a:latin typeface="Times New Roman" pitchFamily="18" charset="0"/>
                <a:cs typeface="Times New Roman" pitchFamily="18" charset="0"/>
              </a:rPr>
              <a:t> frekans bantlarında çalışır.</a:t>
            </a:r>
          </a:p>
        </p:txBody>
      </p:sp>
    </p:spTree>
    <p:extLst>
      <p:ext uri="{BB962C8B-B14F-4D97-AF65-F5344CB8AC3E}">
        <p14:creationId xmlns:p14="http://schemas.microsoft.com/office/powerpoint/2010/main" val="1066596737"/>
      </p:ext>
    </p:extLst>
  </p:cSld>
  <p:clrMapOvr>
    <a:masterClrMapping/>
  </p:clrMapOvr>
  <mc:AlternateContent xmlns:mc="http://schemas.openxmlformats.org/markup-compatibility/2006" xmlns:p14="http://schemas.microsoft.com/office/powerpoint/2010/main">
    <mc:Choice Requires="p14">
      <p:transition spd="slow" p14:dur="2000" advTm="24"/>
    </mc:Choice>
    <mc:Fallback xmlns="">
      <p:transition spd="slow" advTm="24"/>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5.1.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Geniş Alan Ağları – WWAN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5232202"/>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5.1.3. 4G</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Mobil veri </a:t>
            </a:r>
            <a:r>
              <a:rPr lang="tr-TR" sz="2000" dirty="0">
                <a:latin typeface="Times New Roman" pitchFamily="18" charset="0"/>
                <a:cs typeface="Times New Roman" pitchFamily="18" charset="0"/>
              </a:rPr>
              <a:t>servislerindeki güncel gelişmeler, </a:t>
            </a:r>
            <a:r>
              <a:rPr lang="tr-TR" sz="2000" b="1" dirty="0">
                <a:latin typeface="Times New Roman" pitchFamily="18" charset="0"/>
                <a:cs typeface="Times New Roman" pitchFamily="18" charset="0"/>
              </a:rPr>
              <a:t>değişik kablosuz ve kablolu ağların bir arada var olmalarını</a:t>
            </a:r>
            <a:r>
              <a:rPr lang="tr-TR" sz="2000" dirty="0">
                <a:latin typeface="Times New Roman" pitchFamily="18" charset="0"/>
                <a:cs typeface="Times New Roman" pitchFamily="18" charset="0"/>
              </a:rPr>
              <a:t> gerektirmektedir.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Çözümlerin belirli </a:t>
            </a:r>
            <a:r>
              <a:rPr lang="tr-TR" sz="2000" dirty="0">
                <a:latin typeface="Times New Roman" pitchFamily="18" charset="0"/>
                <a:cs typeface="Times New Roman" pitchFamily="18" charset="0"/>
              </a:rPr>
              <a:t>bir grup servis ve uygulamaya yönelik olması, belirli bir coğrafik kapsama alanında uygulanabilmesi, belirli bir bant genişliği ve gecikme ile çalışmalarından kaynaklanmaktadır.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Üstelik, bu veri ağları arasında her hangi bir entegrasyon bulunmamaktadır; her biri kendi fiziksel erişim teknolojisine, kullanıcı kimlik doğrulama mekanizmasına ve gezginlik yönetim prosedürlerine sahiptir.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durum, dünyanın her tarafındaki araştırmacıları 4G ağlarının araştırılmasına yöneltmiştir.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4G ağların </a:t>
            </a:r>
            <a:r>
              <a:rPr lang="tr-TR" sz="2000" b="1" dirty="0">
                <a:latin typeface="Times New Roman" pitchFamily="18" charset="0"/>
                <a:cs typeface="Times New Roman" pitchFamily="18" charset="0"/>
              </a:rPr>
              <a:t>yüksek hız, yüksek kapasite, bit başına düşük maliyet, IP tabanlı servisler</a:t>
            </a:r>
            <a:r>
              <a:rPr lang="tr-TR" sz="2000" dirty="0">
                <a:latin typeface="Times New Roman" pitchFamily="18" charset="0"/>
                <a:cs typeface="Times New Roman" pitchFamily="18" charset="0"/>
              </a:rPr>
              <a:t> gibi özellikleri içermesi tasarlanmaktadır.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4G sistemlerinin hepsi </a:t>
            </a:r>
            <a:r>
              <a:rPr lang="tr-TR" sz="2000" b="1" dirty="0">
                <a:latin typeface="Times New Roman" pitchFamily="18" charset="0"/>
                <a:cs typeface="Times New Roman" pitchFamily="18" charset="0"/>
              </a:rPr>
              <a:t>açık sistem yaklaşımına dayalı birleşik, global bir ağ</a:t>
            </a:r>
            <a:r>
              <a:rPr lang="tr-TR" sz="2000" dirty="0">
                <a:latin typeface="Times New Roman" pitchFamily="18" charset="0"/>
                <a:cs typeface="Times New Roman" pitchFamily="18" charset="0"/>
              </a:rPr>
              <a:t>larıdır. </a:t>
            </a:r>
          </a:p>
        </p:txBody>
      </p:sp>
    </p:spTree>
    <p:extLst>
      <p:ext uri="{BB962C8B-B14F-4D97-AF65-F5344CB8AC3E}">
        <p14:creationId xmlns:p14="http://schemas.microsoft.com/office/powerpoint/2010/main" val="3370124032"/>
      </p:ext>
    </p:extLst>
  </p:cSld>
  <p:clrMapOvr>
    <a:masterClrMapping/>
  </p:clrMapOvr>
  <mc:AlternateContent xmlns:mc="http://schemas.openxmlformats.org/markup-compatibility/2006" xmlns:p14="http://schemas.microsoft.com/office/powerpoint/2010/main">
    <mc:Choice Requires="p14">
      <p:transition spd="slow" p14:dur="2000" advTm="21"/>
    </mc:Choice>
    <mc:Fallback xmlns="">
      <p:transition spd="slow" advTm="2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5.1.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Geniş Alan Ağları – WWAN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53732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5.1.3. 4G</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Amacı, </a:t>
            </a:r>
            <a:r>
              <a:rPr lang="tr-TR" sz="2000" b="1" dirty="0" smtClean="0">
                <a:latin typeface="Times New Roman" pitchFamily="18" charset="0"/>
                <a:cs typeface="Times New Roman" pitchFamily="18" charset="0"/>
              </a:rPr>
              <a:t>mevcut </a:t>
            </a:r>
            <a:r>
              <a:rPr lang="tr-TR" sz="2000" b="1" dirty="0">
                <a:latin typeface="Times New Roman" pitchFamily="18" charset="0"/>
                <a:cs typeface="Times New Roman" pitchFamily="18" charset="0"/>
              </a:rPr>
              <a:t>merkezi hücresel ağları, IP tabanlı dünya çapında tek bir merkezi hücresel ağ standardında birleştirmek</a:t>
            </a:r>
            <a:r>
              <a:rPr lang="tr-TR" sz="2000" dirty="0">
                <a:latin typeface="Times New Roman" pitchFamily="18" charset="0"/>
                <a:cs typeface="Times New Roman" pitchFamily="18" charset="0"/>
              </a:rPr>
              <a:t>tir.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Kontrol, </a:t>
            </a:r>
            <a:r>
              <a:rPr lang="tr-TR" sz="2000" b="1" dirty="0">
                <a:latin typeface="Times New Roman" pitchFamily="18" charset="0"/>
                <a:cs typeface="Times New Roman" pitchFamily="18" charset="0"/>
              </a:rPr>
              <a:t>video, IP üzerinde ses</a:t>
            </a:r>
            <a:r>
              <a:rPr lang="tr-TR" sz="2000" dirty="0">
                <a:latin typeface="Times New Roman" pitchFamily="18" charset="0"/>
                <a:cs typeface="Times New Roman" pitchFamily="18" charset="0"/>
              </a:rPr>
              <a:t> gibi bir çok </a:t>
            </a:r>
            <a:r>
              <a:rPr lang="tr-TR" sz="2000" b="1" dirty="0">
                <a:latin typeface="Times New Roman" pitchFamily="18" charset="0"/>
                <a:cs typeface="Times New Roman" pitchFamily="18" charset="0"/>
              </a:rPr>
              <a:t>servisi desteklemesi </a:t>
            </a:r>
            <a:r>
              <a:rPr lang="tr-TR" sz="2000" dirty="0">
                <a:latin typeface="Times New Roman" pitchFamily="18" charset="0"/>
                <a:cs typeface="Times New Roman" pitchFamily="18" charset="0"/>
              </a:rPr>
              <a:t>planlanmaktadır. </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Hava ara </a:t>
            </a:r>
            <a:r>
              <a:rPr lang="tr-TR" sz="2000" dirty="0">
                <a:latin typeface="Times New Roman" pitchFamily="18" charset="0"/>
                <a:cs typeface="Times New Roman" pitchFamily="18" charset="0"/>
              </a:rPr>
              <a:t>yüzünde </a:t>
            </a:r>
            <a:r>
              <a:rPr lang="tr-TR" sz="2000" b="1" dirty="0">
                <a:latin typeface="Times New Roman" pitchFamily="18" charset="0"/>
                <a:cs typeface="Times New Roman" pitchFamily="18" charset="0"/>
              </a:rPr>
              <a:t>20 </a:t>
            </a:r>
            <a:r>
              <a:rPr lang="tr-TR" sz="2000" b="1" dirty="0" err="1" smtClean="0">
                <a:latin typeface="Times New Roman" pitchFamily="18" charset="0"/>
                <a:cs typeface="Times New Roman" pitchFamily="18" charset="0"/>
              </a:rPr>
              <a:t>Mbit</a:t>
            </a:r>
            <a:r>
              <a:rPr lang="tr-TR" sz="2000" b="1" dirty="0" smtClean="0">
                <a:latin typeface="Times New Roman" pitchFamily="18" charset="0"/>
                <a:cs typeface="Times New Roman" pitchFamily="18" charset="0"/>
              </a:rPr>
              <a:t>/s - 100 </a:t>
            </a:r>
            <a:r>
              <a:rPr lang="tr-TR" sz="2000" b="1" dirty="0" err="1">
                <a:latin typeface="Times New Roman" pitchFamily="18" charset="0"/>
                <a:cs typeface="Times New Roman" pitchFamily="18" charset="0"/>
              </a:rPr>
              <a:t>Mbit</a:t>
            </a:r>
            <a:r>
              <a:rPr lang="tr-TR" sz="2000" b="1" dirty="0">
                <a:latin typeface="Times New Roman" pitchFamily="18" charset="0"/>
                <a:cs typeface="Times New Roman" pitchFamily="18" charset="0"/>
              </a:rPr>
              <a:t>/s </a:t>
            </a:r>
            <a:r>
              <a:rPr lang="tr-TR" sz="2000" dirty="0" smtClean="0">
                <a:latin typeface="Times New Roman" pitchFamily="18" charset="0"/>
                <a:cs typeface="Times New Roman" pitchFamily="18" charset="0"/>
              </a:rPr>
              <a:t>veri </a:t>
            </a:r>
            <a:r>
              <a:rPr lang="tr-TR" sz="2000" dirty="0">
                <a:latin typeface="Times New Roman" pitchFamily="18" charset="0"/>
                <a:cs typeface="Times New Roman" pitchFamily="18" charset="0"/>
              </a:rPr>
              <a:t>iletim </a:t>
            </a:r>
            <a:r>
              <a:rPr lang="tr-TR" sz="2000" dirty="0" smtClean="0">
                <a:latin typeface="Times New Roman" pitchFamily="18" charset="0"/>
                <a:cs typeface="Times New Roman" pitchFamily="18" charset="0"/>
              </a:rPr>
              <a:t>oranını desteklemektedir.</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İzlediğin </a:t>
            </a:r>
            <a:r>
              <a:rPr lang="tr-TR" sz="2000" b="1" dirty="0">
                <a:latin typeface="Times New Roman" pitchFamily="18" charset="0"/>
                <a:cs typeface="Times New Roman" pitchFamily="18" charset="0"/>
              </a:rPr>
              <a:t>kadar öde, evden alışveriş, </a:t>
            </a:r>
            <a:r>
              <a:rPr lang="tr-TR" sz="2000" b="1" dirty="0" smtClean="0">
                <a:latin typeface="Times New Roman" pitchFamily="18" charset="0"/>
                <a:cs typeface="Times New Roman" pitchFamily="18" charset="0"/>
              </a:rPr>
              <a:t>e-ticaret </a:t>
            </a:r>
            <a:r>
              <a:rPr lang="tr-TR" sz="2000" b="1" dirty="0">
                <a:latin typeface="Times New Roman" pitchFamily="18" charset="0"/>
                <a:cs typeface="Times New Roman" pitchFamily="18" charset="0"/>
              </a:rPr>
              <a:t>ve çevrim içi veri dağıtımı</a:t>
            </a:r>
            <a:r>
              <a:rPr lang="tr-TR" sz="2000" dirty="0">
                <a:latin typeface="Times New Roman" pitchFamily="18" charset="0"/>
                <a:cs typeface="Times New Roman" pitchFamily="18" charset="0"/>
              </a:rPr>
              <a:t> gibi </a:t>
            </a:r>
            <a:r>
              <a:rPr lang="tr-TR" sz="2000" dirty="0" smtClean="0">
                <a:latin typeface="Times New Roman" pitchFamily="18" charset="0"/>
                <a:cs typeface="Times New Roman" pitchFamily="18" charset="0"/>
              </a:rPr>
              <a:t>yayınlar </a:t>
            </a:r>
            <a:r>
              <a:rPr lang="tr-TR" sz="2000" dirty="0">
                <a:latin typeface="Times New Roman" pitchFamily="18" charset="0"/>
                <a:cs typeface="Times New Roman" pitchFamily="18" charset="0"/>
              </a:rPr>
              <a:t>ve veri uygulamaları </a:t>
            </a:r>
            <a:r>
              <a:rPr lang="tr-TR" sz="2000" dirty="0" smtClean="0">
                <a:latin typeface="Times New Roman" pitchFamily="18" charset="0"/>
                <a:cs typeface="Times New Roman" pitchFamily="18" charset="0"/>
              </a:rPr>
              <a:t>geliştirilmeye </a:t>
            </a:r>
            <a:r>
              <a:rPr lang="tr-TR" sz="2000" dirty="0">
                <a:latin typeface="Times New Roman" pitchFamily="18" charset="0"/>
                <a:cs typeface="Times New Roman" pitchFamily="18" charset="0"/>
              </a:rPr>
              <a:t>başlanmıştır. </a:t>
            </a:r>
          </a:p>
          <a:p>
            <a:pPr marL="719138" lvl="1" indent="-366713" algn="just">
              <a:buClr>
                <a:schemeClr val="tx1"/>
              </a:buClr>
              <a:buSzPct val="120000"/>
              <a:buFont typeface="Times New Roman" pitchFamily="18" charset="0"/>
              <a:buChar char="→"/>
            </a:pPr>
            <a:r>
              <a:rPr lang="tr-TR" sz="2000" b="1" dirty="0" err="1" smtClean="0">
                <a:latin typeface="Times New Roman" pitchFamily="18" charset="0"/>
                <a:cs typeface="Times New Roman" pitchFamily="18" charset="0"/>
              </a:rPr>
              <a:t>Internetin</a:t>
            </a:r>
            <a:r>
              <a:rPr lang="tr-TR" sz="2000" b="1" dirty="0" smtClean="0">
                <a:latin typeface="Times New Roman" pitchFamily="18" charset="0"/>
                <a:cs typeface="Times New Roman" pitchFamily="18" charset="0"/>
              </a:rPr>
              <a:t> </a:t>
            </a:r>
            <a:r>
              <a:rPr lang="tr-TR" sz="2000" b="1" dirty="0">
                <a:latin typeface="Times New Roman" pitchFamily="18" charset="0"/>
                <a:cs typeface="Times New Roman" pitchFamily="18" charset="0"/>
              </a:rPr>
              <a:t>hızlı büyümesi </a:t>
            </a:r>
            <a:r>
              <a:rPr lang="tr-TR" sz="2000" dirty="0">
                <a:latin typeface="Times New Roman" pitchFamily="18" charset="0"/>
                <a:cs typeface="Times New Roman" pitchFamily="18" charset="0"/>
              </a:rPr>
              <a:t>ve bütün dünyada kabul görmesi, </a:t>
            </a:r>
            <a:r>
              <a:rPr lang="tr-TR" sz="2000" b="1" dirty="0">
                <a:latin typeface="Times New Roman" pitchFamily="18" charset="0"/>
                <a:cs typeface="Times New Roman" pitchFamily="18" charset="0"/>
              </a:rPr>
              <a:t>güvenli ve yüksek bant genişliğine olan ihtiyaç</a:t>
            </a:r>
            <a:r>
              <a:rPr lang="tr-TR" sz="2000" dirty="0">
                <a:latin typeface="Times New Roman" pitchFamily="18" charset="0"/>
                <a:cs typeface="Times New Roman" pitchFamily="18" charset="0"/>
              </a:rPr>
              <a:t> gün geçtikçe artmaktadır.</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Karşılaşılan </a:t>
            </a:r>
            <a:r>
              <a:rPr lang="tr-TR" sz="2000" b="1" dirty="0" smtClean="0">
                <a:latin typeface="Times New Roman" pitchFamily="18" charset="0"/>
                <a:cs typeface="Times New Roman" pitchFamily="18" charset="0"/>
              </a:rPr>
              <a:t>en </a:t>
            </a:r>
            <a:r>
              <a:rPr lang="tr-TR" sz="2000" b="1" dirty="0">
                <a:latin typeface="Times New Roman" pitchFamily="18" charset="0"/>
                <a:cs typeface="Times New Roman" pitchFamily="18" charset="0"/>
              </a:rPr>
              <a:t>önemli problemlerden biri</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farklı teknolojili çok sayıda gezgin ve kablosuz ağın arasında erişimin nasıl </a:t>
            </a:r>
            <a:r>
              <a:rPr lang="tr-TR" sz="2000" dirty="0">
                <a:latin typeface="Times New Roman" pitchFamily="18" charset="0"/>
                <a:cs typeface="Times New Roman" pitchFamily="18" charset="0"/>
              </a:rPr>
              <a:t>sağlanacağıdır. </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4G </a:t>
            </a:r>
            <a:r>
              <a:rPr lang="tr-TR" sz="2000" dirty="0">
                <a:latin typeface="Times New Roman" pitchFamily="18" charset="0"/>
                <a:cs typeface="Times New Roman" pitchFamily="18" charset="0"/>
              </a:rPr>
              <a:t>yerel alan ağları trenler, kamyonlar, binalar veya </a:t>
            </a:r>
            <a:r>
              <a:rPr lang="tr-TR" sz="2000" dirty="0" smtClean="0">
                <a:latin typeface="Times New Roman" pitchFamily="18" charset="0"/>
                <a:cs typeface="Times New Roman" pitchFamily="18" charset="0"/>
              </a:rPr>
              <a:t>rastgele </a:t>
            </a:r>
            <a:r>
              <a:rPr lang="tr-TR" sz="2000" dirty="0">
                <a:latin typeface="Times New Roman" pitchFamily="18" charset="0"/>
                <a:cs typeface="Times New Roman" pitchFamily="18" charset="0"/>
              </a:rPr>
              <a:t>organize olan ve biri birinin radyo etki alanı içerisinde kalan cihazların kurulumundan oluşacaktır. </a:t>
            </a:r>
          </a:p>
          <a:p>
            <a:pPr marL="629920" lvl="2"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Bu tür ağlarda </a:t>
            </a:r>
            <a:r>
              <a:rPr lang="tr-TR" sz="2000" b="1" dirty="0">
                <a:latin typeface="Times New Roman" pitchFamily="18" charset="0"/>
                <a:cs typeface="Times New Roman" pitchFamily="18" charset="0"/>
              </a:rPr>
              <a:t>yönlendirme işlemi yeni mimarilerin yapısına bağlı</a:t>
            </a:r>
            <a:r>
              <a:rPr lang="tr-TR" sz="2000" dirty="0">
                <a:latin typeface="Times New Roman" pitchFamily="18" charset="0"/>
                <a:cs typeface="Times New Roman" pitchFamily="18" charset="0"/>
              </a:rPr>
              <a:t> olacaktır.</a:t>
            </a:r>
          </a:p>
        </p:txBody>
      </p:sp>
    </p:spTree>
    <p:extLst>
      <p:ext uri="{BB962C8B-B14F-4D97-AF65-F5344CB8AC3E}">
        <p14:creationId xmlns:p14="http://schemas.microsoft.com/office/powerpoint/2010/main" val="2505774660"/>
      </p:ext>
    </p:extLst>
  </p:cSld>
  <p:clrMapOvr>
    <a:masterClrMapping/>
  </p:clrMapOvr>
  <mc:AlternateContent xmlns:mc="http://schemas.openxmlformats.org/markup-compatibility/2006" xmlns:p14="http://schemas.microsoft.com/office/powerpoint/2010/main">
    <mc:Choice Requires="p14">
      <p:transition spd="slow" p14:dur="2000" advTm="21"/>
    </mc:Choice>
    <mc:Fallback xmlns="">
      <p:transition spd="slow" advTm="21"/>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5.1. </a:t>
            </a:r>
            <a:r>
              <a:rPr lang="tr-TR" sz="2400" b="1" dirty="0" err="1" smtClean="0">
                <a:solidFill>
                  <a:schemeClr val="tx1"/>
                </a:solidFill>
                <a:latin typeface="Times New Roman" pitchFamily="18" charset="0"/>
                <a:cs typeface="Times New Roman" pitchFamily="18" charset="0"/>
              </a:rPr>
              <a:t>Standardlar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Geniş Alan Ağları – WWAN</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556781"/>
            <a:ext cx="8928992" cy="3693319"/>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5.1.4. LTE</a:t>
            </a:r>
            <a:endParaRPr lang="tr-TR" sz="2400" b="1"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Otoriteler ve destekçiler </a:t>
            </a:r>
            <a:r>
              <a:rPr lang="tr-TR" sz="2000" dirty="0" err="1">
                <a:latin typeface="Times New Roman" pitchFamily="18" charset="0"/>
                <a:cs typeface="Times New Roman" pitchFamily="18" charset="0"/>
              </a:rPr>
              <a:t>LTE’yi</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3G GSM teknolojilerinde devrim</a:t>
            </a:r>
            <a:r>
              <a:rPr lang="tr-TR" sz="2000" dirty="0">
                <a:latin typeface="Times New Roman" pitchFamily="18" charset="0"/>
                <a:cs typeface="Times New Roman" pitchFamily="18" charset="0"/>
              </a:rPr>
              <a:t> olarak tanımlarlar.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Eski GSM</a:t>
            </a:r>
            <a:r>
              <a:rPr lang="tr-TR" sz="2000" dirty="0">
                <a:latin typeface="Times New Roman" pitchFamily="18" charset="0"/>
                <a:cs typeface="Times New Roman" pitchFamily="18" charset="0"/>
              </a:rPr>
              <a:t> teknolojileri ile </a:t>
            </a:r>
            <a:r>
              <a:rPr lang="tr-TR" sz="2000" b="1" dirty="0">
                <a:latin typeface="Times New Roman" pitchFamily="18" charset="0"/>
                <a:cs typeface="Times New Roman" pitchFamily="18" charset="0"/>
              </a:rPr>
              <a:t>uyumlu</a:t>
            </a:r>
            <a:r>
              <a:rPr lang="tr-TR" sz="2000" dirty="0">
                <a:latin typeface="Times New Roman" pitchFamily="18" charset="0"/>
                <a:cs typeface="Times New Roman" pitchFamily="18" charset="0"/>
              </a:rPr>
              <a:t> orak çalışmaktadır.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LTE "</a:t>
            </a:r>
            <a:r>
              <a:rPr lang="tr-TR" sz="2000" b="1" dirty="0">
                <a:latin typeface="Times New Roman" pitchFamily="18" charset="0"/>
                <a:cs typeface="Times New Roman" pitchFamily="18" charset="0"/>
              </a:rPr>
              <a:t>Geliştirilmiş spektral verimliliği" güçlü noktalarından biridir</a:t>
            </a:r>
            <a:r>
              <a:rPr lang="tr-TR" sz="2000" dirty="0">
                <a:latin typeface="Times New Roman" pitchFamily="18" charset="0"/>
                <a:cs typeface="Times New Roman" pitchFamily="18" charset="0"/>
              </a:rPr>
              <a:t> ve bu mevcut radyo spektrumun daha verimli kullanılması anlamına gelir.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LTE teorik olarak </a:t>
            </a:r>
            <a:r>
              <a:rPr lang="tr-TR" sz="2000" b="1" dirty="0" err="1">
                <a:latin typeface="Times New Roman" pitchFamily="18" charset="0"/>
                <a:cs typeface="Times New Roman" pitchFamily="18" charset="0"/>
              </a:rPr>
              <a:t>download’da</a:t>
            </a:r>
            <a:r>
              <a:rPr lang="tr-TR" sz="2000" b="1" dirty="0">
                <a:latin typeface="Times New Roman" pitchFamily="18" charset="0"/>
                <a:cs typeface="Times New Roman" pitchFamily="18" charset="0"/>
              </a:rPr>
              <a:t> 172 </a:t>
            </a:r>
            <a:r>
              <a:rPr lang="tr-TR" sz="2000" b="1" dirty="0" err="1">
                <a:latin typeface="Times New Roman" pitchFamily="18" charset="0"/>
                <a:cs typeface="Times New Roman" pitchFamily="18" charset="0"/>
              </a:rPr>
              <a:t>Mbps</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ve </a:t>
            </a:r>
            <a:r>
              <a:rPr lang="tr-TR" sz="2000" b="1" dirty="0" err="1">
                <a:latin typeface="Times New Roman" pitchFamily="18" charset="0"/>
                <a:cs typeface="Times New Roman" pitchFamily="18" charset="0"/>
              </a:rPr>
              <a:t>uplink’de</a:t>
            </a:r>
            <a:r>
              <a:rPr lang="tr-TR" sz="2000" b="1" dirty="0">
                <a:latin typeface="Times New Roman" pitchFamily="18" charset="0"/>
                <a:cs typeface="Times New Roman" pitchFamily="18" charset="0"/>
              </a:rPr>
              <a:t> 50 </a:t>
            </a:r>
            <a:r>
              <a:rPr lang="tr-TR" sz="2000" b="1" dirty="0" err="1">
                <a:latin typeface="Times New Roman" pitchFamily="18" charset="0"/>
                <a:cs typeface="Times New Roman" pitchFamily="18" charset="0"/>
              </a:rPr>
              <a:t>Mbps</a:t>
            </a:r>
            <a:r>
              <a:rPr lang="tr-TR" sz="2000" dirty="0" err="1">
                <a:latin typeface="Times New Roman" pitchFamily="18" charset="0"/>
                <a:cs typeface="Times New Roman" pitchFamily="18" charset="0"/>
              </a:rPr>
              <a:t>’den</a:t>
            </a:r>
            <a:r>
              <a:rPr lang="tr-TR" sz="2000" dirty="0">
                <a:latin typeface="Times New Roman" pitchFamily="18" charset="0"/>
                <a:cs typeface="Times New Roman" pitchFamily="18" charset="0"/>
              </a:rPr>
              <a:t> daha hızlı olduğu iddia edilir.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da </a:t>
            </a:r>
            <a:r>
              <a:rPr lang="tr-TR" sz="2000" b="1" dirty="0">
                <a:latin typeface="Times New Roman" pitchFamily="18" charset="0"/>
                <a:cs typeface="Times New Roman" pitchFamily="18" charset="0"/>
              </a:rPr>
              <a:t>uzak mesafelere veri ulaştırmayı mümkün kılmakta</a:t>
            </a:r>
            <a:r>
              <a:rPr lang="tr-TR" sz="2000" dirty="0">
                <a:latin typeface="Times New Roman" pitchFamily="18" charset="0"/>
                <a:cs typeface="Times New Roman" pitchFamily="18" charset="0"/>
              </a:rPr>
              <a:t>dır.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LTE </a:t>
            </a:r>
            <a:r>
              <a:rPr lang="tr-TR" sz="2000" b="1" dirty="0">
                <a:latin typeface="Times New Roman" pitchFamily="18" charset="0"/>
                <a:cs typeface="Times New Roman" pitchFamily="18" charset="0"/>
              </a:rPr>
              <a:t>tamamen IP tabanlı bir teknolojidir</a:t>
            </a:r>
            <a:r>
              <a:rPr lang="tr-TR" sz="2000" dirty="0">
                <a:latin typeface="Times New Roman" pitchFamily="18" charset="0"/>
                <a:cs typeface="Times New Roman" pitchFamily="18" charset="0"/>
              </a:rPr>
              <a:t>.</a:t>
            </a:r>
          </a:p>
        </p:txBody>
      </p:sp>
    </p:spTree>
    <p:extLst>
      <p:ext uri="{BB962C8B-B14F-4D97-AF65-F5344CB8AC3E}">
        <p14:creationId xmlns:p14="http://schemas.microsoft.com/office/powerpoint/2010/main" val="941802609"/>
      </p:ext>
    </p:extLst>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sp>
        <p:nvSpPr>
          <p:cNvPr id="6" name="2 İçerik Yer Tutucusu"/>
          <p:cNvSpPr txBox="1">
            <a:spLocks/>
          </p:cNvSpPr>
          <p:nvPr/>
        </p:nvSpPr>
        <p:spPr>
          <a:xfrm>
            <a:off x="107504" y="1484784"/>
            <a:ext cx="8928992" cy="5478423"/>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55600"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OSI</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(Açık Sistemler Bağlantısı - Open </a:t>
            </a:r>
            <a:r>
              <a:rPr lang="tr-TR" sz="2000" dirty="0" err="1">
                <a:latin typeface="Times New Roman" pitchFamily="18" charset="0"/>
                <a:cs typeface="Times New Roman" pitchFamily="18" charset="0"/>
              </a:rPr>
              <a:t>Systems</a:t>
            </a:r>
            <a:r>
              <a:rPr lang="tr-TR" sz="2000" dirty="0">
                <a:latin typeface="Times New Roman" pitchFamily="18" charset="0"/>
                <a:cs typeface="Times New Roman" pitchFamily="18" charset="0"/>
              </a:rPr>
              <a:t> </a:t>
            </a:r>
            <a:r>
              <a:rPr lang="tr-TR" sz="2000" dirty="0" err="1" smtClean="0">
                <a:latin typeface="Times New Roman" pitchFamily="18" charset="0"/>
                <a:cs typeface="Times New Roman" pitchFamily="18" charset="0"/>
              </a:rPr>
              <a:t>Interconnection</a:t>
            </a:r>
            <a:r>
              <a:rPr lang="tr-TR" sz="2000" dirty="0" smtClean="0">
                <a:latin typeface="Times New Roman" pitchFamily="18" charset="0"/>
                <a:cs typeface="Times New Roman" pitchFamily="18" charset="0"/>
              </a:rPr>
              <a:t>), ISO tarafından </a:t>
            </a:r>
            <a:r>
              <a:rPr lang="tr-TR" sz="2000" dirty="0">
                <a:latin typeface="Times New Roman" pitchFamily="18" charset="0"/>
                <a:cs typeface="Times New Roman" pitchFamily="18" charset="0"/>
              </a:rPr>
              <a:t>geliştirilmiş olup, </a:t>
            </a:r>
            <a:r>
              <a:rPr lang="tr-TR" sz="2000" b="1" dirty="0">
                <a:latin typeface="Times New Roman" pitchFamily="18" charset="0"/>
                <a:cs typeface="Times New Roman" pitchFamily="18" charset="0"/>
              </a:rPr>
              <a:t>iki bilgisayar arasındaki iletişimin nasıl olacağı</a:t>
            </a:r>
            <a:r>
              <a:rPr lang="tr-TR" sz="2000" dirty="0">
                <a:latin typeface="Times New Roman" pitchFamily="18" charset="0"/>
                <a:cs typeface="Times New Roman" pitchFamily="18" charset="0"/>
              </a:rPr>
              <a:t>nı tanımlar.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İlk olarak 1978 yılında geliştirilen bu standart, 1984 yılında yeniden düzenlenerek OSI referans modeli olarak yayınlanmıştır.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Model yaygın olarak kabul görmüş ve network işlemi için bir </a:t>
            </a:r>
            <a:r>
              <a:rPr lang="tr-TR" sz="2000" dirty="0" smtClean="0">
                <a:latin typeface="Times New Roman" pitchFamily="18" charset="0"/>
                <a:cs typeface="Times New Roman" pitchFamily="18" charset="0"/>
              </a:rPr>
              <a:t>kılavuzdur.</a:t>
            </a: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Herhangi bir </a:t>
            </a:r>
            <a:r>
              <a:rPr lang="tr-TR" sz="2000" b="1" dirty="0">
                <a:latin typeface="Times New Roman" pitchFamily="18" charset="0"/>
                <a:cs typeface="Times New Roman" pitchFamily="18" charset="0"/>
              </a:rPr>
              <a:t>ağ üzerinden başka bir ağa bağlanmak için gerekli olan tüm yöntem ve protokolleri</a:t>
            </a:r>
            <a:r>
              <a:rPr lang="tr-TR" sz="2000" dirty="0">
                <a:latin typeface="Times New Roman" pitchFamily="18" charset="0"/>
                <a:cs typeface="Times New Roman" pitchFamily="18" charset="0"/>
              </a:rPr>
              <a:t> tanımlar.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Gerçek dünya </a:t>
            </a:r>
            <a:r>
              <a:rPr lang="tr-TR" sz="2000" dirty="0">
                <a:latin typeface="Times New Roman" pitchFamily="18" charset="0"/>
                <a:cs typeface="Times New Roman" pitchFamily="18" charset="0"/>
              </a:rPr>
              <a:t>ağları OSI modeline uygundur</a:t>
            </a:r>
            <a:r>
              <a:rPr lang="tr-TR" sz="2000" dirty="0" smtClean="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OSI modelinin kullanımında en </a:t>
            </a:r>
            <a:r>
              <a:rPr lang="tr-TR" sz="2000" dirty="0" smtClean="0">
                <a:latin typeface="Times New Roman" pitchFamily="18" charset="0"/>
                <a:cs typeface="Times New Roman" pitchFamily="18" charset="0"/>
              </a:rPr>
              <a:t>önemlisi </a:t>
            </a:r>
            <a:r>
              <a:rPr lang="tr-TR" sz="2000" b="1" dirty="0" smtClean="0">
                <a:latin typeface="Times New Roman" pitchFamily="18" charset="0"/>
                <a:cs typeface="Times New Roman" pitchFamily="18" charset="0"/>
              </a:rPr>
              <a:t>kendi </a:t>
            </a:r>
            <a:r>
              <a:rPr lang="tr-TR" sz="2000" b="1" dirty="0">
                <a:latin typeface="Times New Roman" pitchFamily="18" charset="0"/>
                <a:cs typeface="Times New Roman" pitchFamily="18" charset="0"/>
              </a:rPr>
              <a:t>özel terminolojisi</a:t>
            </a:r>
            <a:r>
              <a:rPr lang="tr-TR" sz="2000" dirty="0">
                <a:latin typeface="Times New Roman" pitchFamily="18" charset="0"/>
                <a:cs typeface="Times New Roman" pitchFamily="18" charset="0"/>
              </a:rPr>
              <a:t>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terminolojiye göre </a:t>
            </a:r>
            <a:r>
              <a:rPr lang="tr-TR" sz="2000" b="1" dirty="0">
                <a:latin typeface="Times New Roman" pitchFamily="18" charset="0"/>
                <a:cs typeface="Times New Roman" pitchFamily="18" charset="0"/>
              </a:rPr>
              <a:t>katmanlar ve fonksiyonlar</a:t>
            </a:r>
            <a:r>
              <a:rPr lang="tr-TR" sz="2000" dirty="0">
                <a:latin typeface="Times New Roman" pitchFamily="18" charset="0"/>
                <a:cs typeface="Times New Roman" pitchFamily="18" charset="0"/>
              </a:rPr>
              <a:t> vardır.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Her katman, </a:t>
            </a:r>
            <a:r>
              <a:rPr lang="tr-TR" sz="2000" b="1" dirty="0" smtClean="0">
                <a:latin typeface="Times New Roman" pitchFamily="18" charset="0"/>
                <a:cs typeface="Times New Roman" pitchFamily="18" charset="0"/>
              </a:rPr>
              <a:t>sonraki </a:t>
            </a:r>
            <a:r>
              <a:rPr lang="tr-TR" sz="2000" b="1" dirty="0">
                <a:latin typeface="Times New Roman" pitchFamily="18" charset="0"/>
                <a:cs typeface="Times New Roman" pitchFamily="18" charset="0"/>
              </a:rPr>
              <a:t>katmana veriyi iletirken kendi artı değerini </a:t>
            </a:r>
            <a:r>
              <a:rPr lang="tr-TR" sz="2000" b="1" dirty="0" smtClean="0">
                <a:latin typeface="Times New Roman" pitchFamily="18" charset="0"/>
                <a:cs typeface="Times New Roman" pitchFamily="18" charset="0"/>
              </a:rPr>
              <a:t>ekler</a:t>
            </a: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Taşınacak veriye; </a:t>
            </a:r>
            <a:r>
              <a:rPr lang="tr-TR" sz="2000" b="1" dirty="0">
                <a:latin typeface="Times New Roman" pitchFamily="18" charset="0"/>
                <a:cs typeface="Times New Roman" pitchFamily="18" charset="0"/>
              </a:rPr>
              <a:t>“paket” </a:t>
            </a:r>
            <a:r>
              <a:rPr lang="tr-TR" sz="2000" dirty="0">
                <a:latin typeface="Times New Roman" pitchFamily="18" charset="0"/>
                <a:cs typeface="Times New Roman" pitchFamily="18" charset="0"/>
              </a:rPr>
              <a:t>ya da “</a:t>
            </a:r>
            <a:r>
              <a:rPr lang="tr-TR" sz="2000" dirty="0" err="1">
                <a:latin typeface="Times New Roman" pitchFamily="18" charset="0"/>
                <a:cs typeface="Times New Roman" pitchFamily="18" charset="0"/>
              </a:rPr>
              <a:t>frame</a:t>
            </a:r>
            <a:r>
              <a:rPr lang="tr-TR" sz="2000" dirty="0">
                <a:latin typeface="Times New Roman" pitchFamily="18" charset="0"/>
                <a:cs typeface="Times New Roman" pitchFamily="18" charset="0"/>
              </a:rPr>
              <a:t>” denir.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Paket’ler, veri bağlantı katmanı tarafından geliştirilir. </a:t>
            </a:r>
          </a:p>
          <a:p>
            <a:pPr marL="719138"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Datagram’lar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ag</a:t>
            </a:r>
            <a:r>
              <a:rPr lang="tr-TR" sz="2000" dirty="0">
                <a:latin typeface="Times New Roman" pitchFamily="18" charset="0"/>
                <a:cs typeface="Times New Roman" pitchFamily="18" charset="0"/>
              </a:rPr>
              <a:t> katmanı tarafından, </a:t>
            </a:r>
            <a:r>
              <a:rPr lang="tr-TR" sz="2000" dirty="0" err="1">
                <a:latin typeface="Times New Roman" pitchFamily="18" charset="0"/>
                <a:cs typeface="Times New Roman" pitchFamily="18" charset="0"/>
              </a:rPr>
              <a:t>Message’ler</a:t>
            </a:r>
            <a:r>
              <a:rPr lang="tr-TR" sz="2000" dirty="0">
                <a:latin typeface="Times New Roman" pitchFamily="18" charset="0"/>
                <a:cs typeface="Times New Roman" pitchFamily="18" charset="0"/>
              </a:rPr>
              <a:t> uygulama katmanı tarafından geliştirilir.</a:t>
            </a:r>
          </a:p>
        </p:txBody>
      </p:sp>
    </p:spTree>
    <p:extLst>
      <p:ext uri="{BB962C8B-B14F-4D97-AF65-F5344CB8AC3E}">
        <p14:creationId xmlns:p14="http://schemas.microsoft.com/office/powerpoint/2010/main" val="2151889475"/>
      </p:ext>
    </p:extLst>
  </p:cSld>
  <p:clrMapOvr>
    <a:masterClrMapping/>
  </p:clrMapOvr>
  <mc:AlternateContent xmlns:mc="http://schemas.openxmlformats.org/markup-compatibility/2006" xmlns:p14="http://schemas.microsoft.com/office/powerpoint/2010/main">
    <mc:Choice Requires="p14">
      <p:transition spd="slow" p14:dur="2000" advTm="159"/>
    </mc:Choice>
    <mc:Fallback xmlns="">
      <p:transition spd="slow" advTm="159"/>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476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a:p>
            <a:pPr lvl="2"/>
            <a:endParaRPr lang="tr-TR" sz="2000" dirty="0" smtClean="0">
              <a:latin typeface="Times New Roman" pitchFamily="18" charset="0"/>
              <a:cs typeface="Times New Roman" pitchFamily="18" charset="0"/>
            </a:endParaRPr>
          </a:p>
          <a:p>
            <a:pPr lvl="2"/>
            <a:endParaRPr lang="tr-TR" sz="2000" dirty="0">
              <a:latin typeface="Times New Roman" pitchFamily="18" charset="0"/>
              <a:cs typeface="Times New Roman" pitchFamily="18" charset="0"/>
            </a:endParaRPr>
          </a:p>
        </p:txBody>
      </p:sp>
      <p:pic>
        <p:nvPicPr>
          <p:cNvPr id="8" name="Resim 7" descr="http://yunusemrecoskun.com/wp-content/pictures/osi_hun.gif"/>
          <p:cNvPicPr/>
          <p:nvPr/>
        </p:nvPicPr>
        <p:blipFill rotWithShape="1">
          <a:blip r:embed="rId3">
            <a:extLst>
              <a:ext uri="{28A0092B-C50C-407E-A947-70E740481C1C}">
                <a14:useLocalDpi xmlns:a14="http://schemas.microsoft.com/office/drawing/2010/main" val="0"/>
              </a:ext>
            </a:extLst>
          </a:blip>
          <a:srcRect t="8631"/>
          <a:stretch/>
        </p:blipFill>
        <p:spPr bwMode="auto">
          <a:xfrm>
            <a:off x="672356" y="1632520"/>
            <a:ext cx="7500044" cy="5108848"/>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5692636"/>
      </p:ext>
    </p:extLst>
  </p:cSld>
  <p:clrMapOvr>
    <a:masterClrMapping/>
  </p:clrMapOvr>
  <mc:AlternateContent xmlns:mc="http://schemas.openxmlformats.org/markup-compatibility/2006" xmlns:p14="http://schemas.microsoft.com/office/powerpoint/2010/main">
    <mc:Choice Requires="p14">
      <p:transition spd="slow" p14:dur="2000" advTm="19"/>
    </mc:Choice>
    <mc:Fallback xmlns="">
      <p:transition spd="slow" advTm="19"/>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Katmanlar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412776"/>
            <a:ext cx="8928992" cy="557075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7.1. Fiziksel </a:t>
            </a:r>
            <a:r>
              <a:rPr lang="tr-TR" sz="2400" b="1" dirty="0">
                <a:latin typeface="Times New Roman" pitchFamily="18" charset="0"/>
                <a:cs typeface="Times New Roman" pitchFamily="18" charset="0"/>
              </a:rPr>
              <a:t>Katman (</a:t>
            </a:r>
            <a:r>
              <a:rPr lang="tr-TR" sz="2400" b="1" dirty="0" err="1">
                <a:latin typeface="Times New Roman" pitchFamily="18" charset="0"/>
                <a:cs typeface="Times New Roman" pitchFamily="18" charset="0"/>
              </a:rPr>
              <a:t>Physical</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Layer</a:t>
            </a:r>
            <a:r>
              <a:rPr lang="tr-TR" sz="2400" b="1" dirty="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En alt katmandır.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Verileri bit olarak iletir.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katmanda </a:t>
            </a:r>
            <a:r>
              <a:rPr lang="tr-TR" sz="2000" b="1" dirty="0">
                <a:latin typeface="Times New Roman" pitchFamily="18" charset="0"/>
                <a:cs typeface="Times New Roman" pitchFamily="18" charset="0"/>
              </a:rPr>
              <a:t>ağ kablosu ile iletişim kurulur</a:t>
            </a:r>
            <a:r>
              <a:rPr lang="tr-TR" sz="2000" dirty="0">
                <a:latin typeface="Times New Roman" pitchFamily="18" charset="0"/>
                <a:cs typeface="Times New Roman" pitchFamily="18" charset="0"/>
              </a:rPr>
              <a:t>.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Yaygın bir </a:t>
            </a:r>
            <a:r>
              <a:rPr lang="tr-TR" sz="2000" dirty="0">
                <a:latin typeface="Times New Roman" pitchFamily="18" charset="0"/>
                <a:cs typeface="Times New Roman" pitchFamily="18" charset="0"/>
              </a:rPr>
              <a:t>şekilde </a:t>
            </a:r>
            <a:r>
              <a:rPr lang="tr-TR" sz="2000" b="1" dirty="0">
                <a:latin typeface="Times New Roman" pitchFamily="18" charset="0"/>
                <a:cs typeface="Times New Roman" pitchFamily="18" charset="0"/>
              </a:rPr>
              <a:t>IEEE 802. 3, 802. 4 ve 802. 5 standartları</a:t>
            </a:r>
            <a:r>
              <a:rPr lang="tr-TR" sz="2000" dirty="0">
                <a:latin typeface="Times New Roman" pitchFamily="18" charset="0"/>
                <a:cs typeface="Times New Roman" pitchFamily="18" charset="0"/>
              </a:rPr>
              <a:t> kullanılır. </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Fiziksel </a:t>
            </a:r>
            <a:r>
              <a:rPr lang="tr-TR" sz="2000" dirty="0">
                <a:latin typeface="Times New Roman" pitchFamily="18" charset="0"/>
                <a:cs typeface="Times New Roman" pitchFamily="18" charset="0"/>
              </a:rPr>
              <a:t>katman; </a:t>
            </a:r>
            <a:r>
              <a:rPr lang="tr-TR" sz="2000" b="1" dirty="0">
                <a:latin typeface="Times New Roman" pitchFamily="18" charset="0"/>
                <a:cs typeface="Times New Roman" pitchFamily="18" charset="0"/>
              </a:rPr>
              <a:t>verinin gönderilmesini ve alınmasını tanımla</a:t>
            </a:r>
            <a:r>
              <a:rPr lang="tr-TR" sz="2000" dirty="0">
                <a:latin typeface="Times New Roman" pitchFamily="18" charset="0"/>
                <a:cs typeface="Times New Roman" pitchFamily="18" charset="0"/>
              </a:rPr>
              <a:t>yan </a:t>
            </a:r>
            <a:r>
              <a:rPr lang="tr-TR" sz="2000" dirty="0" smtClean="0">
                <a:latin typeface="Times New Roman" pitchFamily="18" charset="0"/>
                <a:cs typeface="Times New Roman" pitchFamily="18" charset="0"/>
              </a:rPr>
              <a:t>katmandır.</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Kablolamayı ve ağ kartına bağlanmayı sağlayan birimleri içerir. İletim ortamındaki sinyal iletimini kontrol eder.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Kullanıcı uygulamalarına </a:t>
            </a:r>
            <a:r>
              <a:rPr lang="tr-TR" sz="2000" b="1" dirty="0">
                <a:latin typeface="Times New Roman" pitchFamily="18" charset="0"/>
                <a:cs typeface="Times New Roman" pitchFamily="18" charset="0"/>
              </a:rPr>
              <a:t>dosya aktarım, elektronik mektuplaşma, uzaktan dosya erişimi, ağ yönetimi, terminal protokolleri gibi standartlar</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vardır.</a:t>
            </a: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OSI uygulama katmanının </a:t>
            </a:r>
            <a:r>
              <a:rPr lang="tr-TR" sz="2000" dirty="0" err="1">
                <a:latin typeface="Times New Roman" pitchFamily="18" charset="0"/>
                <a:cs typeface="Times New Roman" pitchFamily="18" charset="0"/>
              </a:rPr>
              <a:t>kullandıgı</a:t>
            </a:r>
            <a:r>
              <a:rPr lang="tr-TR" sz="2000" dirty="0">
                <a:latin typeface="Times New Roman" pitchFamily="18" charset="0"/>
                <a:cs typeface="Times New Roman" pitchFamily="18" charset="0"/>
              </a:rPr>
              <a:t> bazı uygulamalar </a:t>
            </a:r>
            <a:r>
              <a:rPr lang="tr-TR" sz="2000" dirty="0" err="1" smtClean="0">
                <a:latin typeface="Times New Roman" pitchFamily="18" charset="0"/>
                <a:cs typeface="Times New Roman" pitchFamily="18" charset="0"/>
              </a:rPr>
              <a:t>sunlardır</a:t>
            </a:r>
            <a:r>
              <a:rPr lang="tr-TR" sz="2000" dirty="0" smtClean="0">
                <a:latin typeface="Times New Roman" pitchFamily="18" charset="0"/>
                <a:cs typeface="Times New Roman" pitchFamily="18" charset="0"/>
              </a:rPr>
              <a:t>;</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Telnet, </a:t>
            </a:r>
            <a:r>
              <a:rPr lang="tr-TR" sz="1800" dirty="0" err="1">
                <a:latin typeface="Times New Roman" pitchFamily="18" charset="0"/>
                <a:cs typeface="Times New Roman" pitchFamily="18" charset="0"/>
              </a:rPr>
              <a:t>Üstmetin</a:t>
            </a:r>
            <a:r>
              <a:rPr lang="tr-TR" sz="1800" dirty="0">
                <a:latin typeface="Times New Roman" pitchFamily="18" charset="0"/>
                <a:cs typeface="Times New Roman" pitchFamily="18" charset="0"/>
              </a:rPr>
              <a:t> Aktarım Protokolü (HTTP–</a:t>
            </a:r>
            <a:r>
              <a:rPr lang="tr-TR" sz="1800" dirty="0" err="1">
                <a:latin typeface="Times New Roman" pitchFamily="18" charset="0"/>
                <a:cs typeface="Times New Roman" pitchFamily="18" charset="0"/>
              </a:rPr>
              <a:t>Hypertext</a:t>
            </a:r>
            <a:r>
              <a:rPr lang="tr-TR" sz="1800" dirty="0">
                <a:latin typeface="Times New Roman" pitchFamily="18" charset="0"/>
                <a:cs typeface="Times New Roman" pitchFamily="18" charset="0"/>
              </a:rPr>
              <a:t> Transfer Protocol),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Dosya Aktarım Protokolü (FTP–File Transfer Protocol), </a:t>
            </a:r>
          </a:p>
          <a:p>
            <a:pPr marL="719138" lvl="1" indent="-366713" algn="just">
              <a:buClr>
                <a:schemeClr val="tx1"/>
              </a:buClr>
              <a:buSzPct val="120000"/>
              <a:buFont typeface="Times New Roman" pitchFamily="18" charset="0"/>
              <a:buChar char="→"/>
            </a:pPr>
            <a:r>
              <a:rPr lang="tr-TR" sz="1800" dirty="0" err="1">
                <a:latin typeface="Times New Roman" pitchFamily="18" charset="0"/>
                <a:cs typeface="Times New Roman" pitchFamily="18" charset="0"/>
              </a:rPr>
              <a:t>Ag</a:t>
            </a:r>
            <a:r>
              <a:rPr lang="tr-TR" sz="1800" dirty="0">
                <a:latin typeface="Times New Roman" pitchFamily="18" charset="0"/>
                <a:cs typeface="Times New Roman" pitchFamily="18" charset="0"/>
              </a:rPr>
              <a:t> Dosya Yönetim Sistemi (NFS – Network File </a:t>
            </a:r>
            <a:r>
              <a:rPr lang="tr-TR" sz="1800" dirty="0" err="1">
                <a:latin typeface="Times New Roman" pitchFamily="18" charset="0"/>
                <a:cs typeface="Times New Roman" pitchFamily="18" charset="0"/>
              </a:rPr>
              <a:t>System</a:t>
            </a:r>
            <a:r>
              <a:rPr lang="tr-TR" sz="1800" dirty="0">
                <a:latin typeface="Times New Roman" pitchFamily="18" charset="0"/>
                <a:cs typeface="Times New Roman" pitchFamily="18" charset="0"/>
              </a:rPr>
              <a:t>),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Basit Elektronik Posta Aktarım Protokolü (SMTP – Simple Mail Transfer Protocol).</a:t>
            </a:r>
          </a:p>
        </p:txBody>
      </p:sp>
    </p:spTree>
    <p:extLst>
      <p:ext uri="{BB962C8B-B14F-4D97-AF65-F5344CB8AC3E}">
        <p14:creationId xmlns:p14="http://schemas.microsoft.com/office/powerpoint/2010/main" val="1323302638"/>
      </p:ext>
    </p:extLst>
  </p:cSld>
  <p:clrMapOvr>
    <a:masterClrMapping/>
  </p:clrMapOvr>
  <mc:AlternateContent xmlns:mc="http://schemas.openxmlformats.org/markup-compatibility/2006" xmlns:p14="http://schemas.microsoft.com/office/powerpoint/2010/main">
    <mc:Choice Requires="p14">
      <p:transition spd="slow" p14:dur="2000" advTm="28"/>
    </mc:Choice>
    <mc:Fallback xmlns="">
      <p:transition spd="slow" advTm="2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5401479"/>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352425" lvl="1" indent="0" algn="just">
              <a:buClr>
                <a:schemeClr val="tx1"/>
              </a:buClr>
              <a:buSzPct val="120000"/>
              <a:buNone/>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Ağ Teknolojileri Sınıflandırılması</a:t>
            </a:r>
            <a:endParaRPr lang="tr-TR" sz="2400" b="1" dirty="0">
              <a:solidFill>
                <a:schemeClr val="tx1"/>
              </a:solidFill>
              <a:latin typeface="Times New Roman" pitchFamily="18" charset="0"/>
              <a:cs typeface="Times New Roman" pitchFamily="18" charset="0"/>
            </a:endParaRPr>
          </a:p>
        </p:txBody>
      </p:sp>
      <p:sp>
        <p:nvSpPr>
          <p:cNvPr id="6" name="Oval 5"/>
          <p:cNvSpPr/>
          <p:nvPr/>
        </p:nvSpPr>
        <p:spPr>
          <a:xfrm>
            <a:off x="539552" y="1772816"/>
            <a:ext cx="8136904"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7" name="Oval 6"/>
          <p:cNvSpPr/>
          <p:nvPr/>
        </p:nvSpPr>
        <p:spPr>
          <a:xfrm>
            <a:off x="539552" y="2197419"/>
            <a:ext cx="6248064" cy="2527725"/>
          </a:xfrm>
          <a:prstGeom prst="ellipse">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8" name="Oval 7"/>
          <p:cNvSpPr/>
          <p:nvPr/>
        </p:nvSpPr>
        <p:spPr>
          <a:xfrm>
            <a:off x="536857" y="2564904"/>
            <a:ext cx="4323175" cy="1887487"/>
          </a:xfrm>
          <a:prstGeom prst="ellipse">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tr-TR" sz="1200" b="1">
                <a:solidFill>
                  <a:srgbClr val="000000"/>
                </a:solidFill>
                <a:effectLst/>
                <a:latin typeface="Times New Roman"/>
                <a:ea typeface="Calibri"/>
                <a:cs typeface="Times New Roman"/>
              </a:rPr>
              <a:t>                </a:t>
            </a:r>
            <a:br>
              <a:rPr lang="tr-TR" sz="1200" b="1">
                <a:solidFill>
                  <a:srgbClr val="000000"/>
                </a:solidFill>
                <a:effectLst/>
                <a:latin typeface="Times New Roman"/>
                <a:ea typeface="Calibri"/>
                <a:cs typeface="Times New Roman"/>
              </a:rPr>
            </a:br>
            <a:r>
              <a:rPr lang="tr-TR" sz="1200" b="1">
                <a:solidFill>
                  <a:srgbClr val="000000"/>
                </a:solidFill>
                <a:effectLst/>
                <a:latin typeface="Times New Roman"/>
                <a:ea typeface="Calibri"/>
                <a:cs typeface="Times New Roman"/>
              </a:rPr>
              <a:t>                         </a:t>
            </a:r>
            <a:endParaRPr lang="tr-TR" sz="1100">
              <a:effectLst/>
              <a:ea typeface="Calibri"/>
              <a:cs typeface="Times New Roman"/>
            </a:endParaRPr>
          </a:p>
        </p:txBody>
      </p:sp>
      <p:sp>
        <p:nvSpPr>
          <p:cNvPr id="10" name="Oval 9"/>
          <p:cNvSpPr/>
          <p:nvPr/>
        </p:nvSpPr>
        <p:spPr>
          <a:xfrm>
            <a:off x="539552" y="2901831"/>
            <a:ext cx="2149729" cy="1247249"/>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tr-TR" sz="2000" b="1" dirty="0">
                <a:solidFill>
                  <a:srgbClr val="000000"/>
                </a:solidFill>
                <a:effectLst/>
                <a:latin typeface="Times New Roman"/>
                <a:ea typeface="Calibri"/>
                <a:cs typeface="Times New Roman"/>
              </a:rPr>
              <a:t>WPAN</a:t>
            </a:r>
            <a:endParaRPr lang="tr-TR" dirty="0">
              <a:effectLst/>
              <a:ea typeface="Calibri"/>
              <a:cs typeface="Times New Roman"/>
            </a:endParaRPr>
          </a:p>
        </p:txBody>
      </p:sp>
      <p:sp>
        <p:nvSpPr>
          <p:cNvPr id="11" name="Metin Kutusu 2"/>
          <p:cNvSpPr txBox="1">
            <a:spLocks noChangeArrowheads="1"/>
          </p:cNvSpPr>
          <p:nvPr/>
        </p:nvSpPr>
        <p:spPr bwMode="auto">
          <a:xfrm>
            <a:off x="5320468" y="3307986"/>
            <a:ext cx="1095352" cy="337038"/>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tr-TR" sz="2000" b="1" dirty="0">
                <a:solidFill>
                  <a:srgbClr val="000000"/>
                </a:solidFill>
                <a:effectLst/>
                <a:latin typeface="Times New Roman"/>
                <a:ea typeface="Calibri"/>
                <a:cs typeface="Times New Roman"/>
              </a:rPr>
              <a:t>WMAN</a:t>
            </a:r>
            <a:endParaRPr lang="tr-TR" dirty="0">
              <a:effectLst/>
              <a:latin typeface="Calibri"/>
              <a:ea typeface="Calibri"/>
              <a:cs typeface="Times New Roman"/>
            </a:endParaRPr>
          </a:p>
        </p:txBody>
      </p:sp>
      <p:sp>
        <p:nvSpPr>
          <p:cNvPr id="12" name="Metin Kutusu 2"/>
          <p:cNvSpPr txBox="1">
            <a:spLocks noChangeArrowheads="1"/>
          </p:cNvSpPr>
          <p:nvPr/>
        </p:nvSpPr>
        <p:spPr bwMode="auto">
          <a:xfrm>
            <a:off x="7092280" y="3307986"/>
            <a:ext cx="1095352" cy="337038"/>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tr-TR" sz="2000" b="1" dirty="0">
                <a:solidFill>
                  <a:srgbClr val="000000"/>
                </a:solidFill>
                <a:effectLst/>
                <a:latin typeface="Times New Roman"/>
                <a:ea typeface="Calibri"/>
                <a:cs typeface="Times New Roman"/>
              </a:rPr>
              <a:t>WWAN</a:t>
            </a:r>
            <a:endParaRPr lang="tr-TR" dirty="0">
              <a:effectLst/>
              <a:latin typeface="Calibri"/>
              <a:ea typeface="Calibri"/>
              <a:cs typeface="Times New Roman"/>
            </a:endParaRPr>
          </a:p>
        </p:txBody>
      </p:sp>
      <p:sp>
        <p:nvSpPr>
          <p:cNvPr id="13" name="Metin Kutusu 2"/>
          <p:cNvSpPr txBox="1">
            <a:spLocks noChangeArrowheads="1"/>
          </p:cNvSpPr>
          <p:nvPr/>
        </p:nvSpPr>
        <p:spPr bwMode="auto">
          <a:xfrm>
            <a:off x="2987824" y="3307986"/>
            <a:ext cx="1095352" cy="337038"/>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tr-TR" sz="2000" b="1" dirty="0">
                <a:solidFill>
                  <a:srgbClr val="000000"/>
                </a:solidFill>
                <a:effectLst/>
                <a:latin typeface="Times New Roman"/>
                <a:ea typeface="Calibri"/>
                <a:cs typeface="Times New Roman"/>
              </a:rPr>
              <a:t>WLAN</a:t>
            </a:r>
            <a:endParaRPr lang="tr-TR" dirty="0">
              <a:effectLst/>
              <a:latin typeface="Calibri"/>
              <a:ea typeface="Calibri"/>
              <a:cs typeface="Times New Roman"/>
            </a:endParaRPr>
          </a:p>
        </p:txBody>
      </p:sp>
      <p:cxnSp>
        <p:nvCxnSpPr>
          <p:cNvPr id="14" name="Düz Ok Bağlayıcısı 13"/>
          <p:cNvCxnSpPr/>
          <p:nvPr/>
        </p:nvCxnSpPr>
        <p:spPr>
          <a:xfrm>
            <a:off x="700078" y="6597352"/>
            <a:ext cx="8192402" cy="0"/>
          </a:xfrm>
          <a:prstGeom prst="straightConnector1">
            <a:avLst/>
          </a:prstGeom>
          <a:ln>
            <a:solidFill>
              <a:srgbClr val="0000FF"/>
            </a:solidFill>
            <a:tailEnd type="arrow"/>
          </a:ln>
        </p:spPr>
        <p:style>
          <a:lnRef idx="3">
            <a:schemeClr val="accent2"/>
          </a:lnRef>
          <a:fillRef idx="0">
            <a:schemeClr val="accent2"/>
          </a:fillRef>
          <a:effectRef idx="2">
            <a:schemeClr val="accent2"/>
          </a:effectRef>
          <a:fontRef idx="minor">
            <a:schemeClr val="tx1"/>
          </a:fontRef>
        </p:style>
      </p:cxnSp>
      <p:cxnSp>
        <p:nvCxnSpPr>
          <p:cNvPr id="15" name="Düz Ok Bağlayıcısı 14"/>
          <p:cNvCxnSpPr/>
          <p:nvPr/>
        </p:nvCxnSpPr>
        <p:spPr>
          <a:xfrm>
            <a:off x="700078" y="6237312"/>
            <a:ext cx="5960154" cy="0"/>
          </a:xfrm>
          <a:prstGeom prst="straightConnector1">
            <a:avLst/>
          </a:prstGeom>
          <a:ln>
            <a:solidFill>
              <a:srgbClr val="0000FF"/>
            </a:solidFill>
            <a:tailEnd type="arrow"/>
          </a:ln>
        </p:spPr>
        <p:style>
          <a:lnRef idx="3">
            <a:schemeClr val="accent2"/>
          </a:lnRef>
          <a:fillRef idx="0">
            <a:schemeClr val="accent2"/>
          </a:fillRef>
          <a:effectRef idx="2">
            <a:schemeClr val="accent2"/>
          </a:effectRef>
          <a:fontRef idx="minor">
            <a:schemeClr val="tx1"/>
          </a:fontRef>
        </p:style>
      </p:cxnSp>
      <p:cxnSp>
        <p:nvCxnSpPr>
          <p:cNvPr id="16" name="Düz Ok Bağlayıcısı 15"/>
          <p:cNvCxnSpPr/>
          <p:nvPr/>
        </p:nvCxnSpPr>
        <p:spPr>
          <a:xfrm flipV="1">
            <a:off x="700078" y="5805264"/>
            <a:ext cx="4159954" cy="11224"/>
          </a:xfrm>
          <a:prstGeom prst="straightConnector1">
            <a:avLst/>
          </a:prstGeom>
          <a:ln>
            <a:solidFill>
              <a:srgbClr val="0000FF"/>
            </a:solidFill>
            <a:tailEnd type="arrow"/>
          </a:ln>
        </p:spPr>
        <p:style>
          <a:lnRef idx="3">
            <a:schemeClr val="accent2"/>
          </a:lnRef>
          <a:fillRef idx="0">
            <a:schemeClr val="accent2"/>
          </a:fillRef>
          <a:effectRef idx="2">
            <a:schemeClr val="accent2"/>
          </a:effectRef>
          <a:fontRef idx="minor">
            <a:schemeClr val="tx1"/>
          </a:fontRef>
        </p:style>
      </p:cxnSp>
      <p:cxnSp>
        <p:nvCxnSpPr>
          <p:cNvPr id="17" name="Düz Ok Bağlayıcısı 16"/>
          <p:cNvCxnSpPr/>
          <p:nvPr/>
        </p:nvCxnSpPr>
        <p:spPr>
          <a:xfrm>
            <a:off x="683568" y="5445224"/>
            <a:ext cx="1872208" cy="52263"/>
          </a:xfrm>
          <a:prstGeom prst="straightConnector1">
            <a:avLst/>
          </a:prstGeom>
          <a:ln>
            <a:solidFill>
              <a:srgbClr val="0000FF"/>
            </a:solidFill>
            <a:tailEnd type="arrow"/>
          </a:ln>
        </p:spPr>
        <p:style>
          <a:lnRef idx="3">
            <a:schemeClr val="accent2"/>
          </a:lnRef>
          <a:fillRef idx="0">
            <a:schemeClr val="accent2"/>
          </a:fillRef>
          <a:effectRef idx="2">
            <a:schemeClr val="accent2"/>
          </a:effectRef>
          <a:fontRef idx="minor">
            <a:schemeClr val="tx1"/>
          </a:fontRef>
        </p:style>
      </p:cxnSp>
      <p:sp>
        <p:nvSpPr>
          <p:cNvPr id="2" name="Rectangle 4"/>
          <p:cNvSpPr>
            <a:spLocks noChangeArrowheads="1"/>
          </p:cNvSpPr>
          <p:nvPr/>
        </p:nvSpPr>
        <p:spPr bwMode="auto">
          <a:xfrm>
            <a:off x="611560" y="5065439"/>
            <a:ext cx="31823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v, O f i s, K ü ç ü k A l a n l a r</a:t>
            </a:r>
            <a:endParaRPr kumimoji="0" lang="tr-T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Dikdörtgen 22"/>
          <p:cNvSpPr/>
          <p:nvPr/>
        </p:nvSpPr>
        <p:spPr>
          <a:xfrm>
            <a:off x="611560" y="5497487"/>
            <a:ext cx="6282444" cy="307777"/>
          </a:xfrm>
          <a:prstGeom prst="rect">
            <a:avLst/>
          </a:prstGeom>
        </p:spPr>
        <p:txBody>
          <a:bodyPr wrap="square">
            <a:spAutoFit/>
          </a:bodyPr>
          <a:lstStyle/>
          <a:p>
            <a:pPr lvl="0" fontAlgn="base">
              <a:spcBef>
                <a:spcPct val="0"/>
              </a:spcBef>
              <a:spcAft>
                <a:spcPct val="0"/>
              </a:spcAft>
            </a:pPr>
            <a:r>
              <a:rPr lang="tr-TR" sz="1400" b="1" dirty="0">
                <a:latin typeface="Times New Roman" pitchFamily="18" charset="0"/>
                <a:ea typeface="Calibri" pitchFamily="34" charset="0"/>
                <a:cs typeface="Times New Roman" pitchFamily="18" charset="0"/>
              </a:rPr>
              <a:t>B i n a, K a m p u s, H a v a </a:t>
            </a:r>
            <a:r>
              <a:rPr lang="tr-TR" sz="1400" b="1" dirty="0" err="1">
                <a:latin typeface="Times New Roman" pitchFamily="18" charset="0"/>
                <a:ea typeface="Calibri" pitchFamily="34" charset="0"/>
                <a:cs typeface="Times New Roman" pitchFamily="18" charset="0"/>
              </a:rPr>
              <a:t>A</a:t>
            </a:r>
            <a:r>
              <a:rPr lang="tr-TR" sz="1400" b="1" dirty="0">
                <a:latin typeface="Times New Roman" pitchFamily="18" charset="0"/>
                <a:ea typeface="Calibri" pitchFamily="34" charset="0"/>
                <a:cs typeface="Times New Roman" pitchFamily="18" charset="0"/>
              </a:rPr>
              <a:t> l a n ı, K a m u y a Açık Alanlar</a:t>
            </a:r>
            <a:endParaRPr lang="tr-TR" sz="1200" b="1" dirty="0">
              <a:latin typeface="Times New Roman" pitchFamily="18" charset="0"/>
              <a:cs typeface="Times New Roman" pitchFamily="18" charset="0"/>
            </a:endParaRPr>
          </a:p>
        </p:txBody>
      </p:sp>
      <p:sp>
        <p:nvSpPr>
          <p:cNvPr id="24" name="Dikdörtgen 23"/>
          <p:cNvSpPr/>
          <p:nvPr/>
        </p:nvSpPr>
        <p:spPr>
          <a:xfrm>
            <a:off x="611560" y="5929535"/>
            <a:ext cx="2574231" cy="307777"/>
          </a:xfrm>
          <a:prstGeom prst="rect">
            <a:avLst/>
          </a:prstGeom>
        </p:spPr>
        <p:txBody>
          <a:bodyPr wrap="none">
            <a:spAutoFit/>
          </a:bodyPr>
          <a:lstStyle/>
          <a:p>
            <a:pPr lvl="0" fontAlgn="base">
              <a:spcBef>
                <a:spcPct val="0"/>
              </a:spcBef>
              <a:spcAft>
                <a:spcPct val="0"/>
              </a:spcAft>
            </a:pPr>
            <a:r>
              <a:rPr lang="tr-TR" sz="1400" b="1" dirty="0">
                <a:latin typeface="Times New Roman" pitchFamily="18" charset="0"/>
                <a:ea typeface="Calibri" pitchFamily="34" charset="0"/>
                <a:cs typeface="Times New Roman" pitchFamily="18" charset="0"/>
              </a:rPr>
              <a:t>S e h i r, M e t r o p o l, B ö l g e</a:t>
            </a:r>
            <a:endParaRPr lang="tr-TR" sz="1200" b="1" dirty="0">
              <a:latin typeface="Times New Roman" pitchFamily="18" charset="0"/>
              <a:cs typeface="Times New Roman" pitchFamily="18" charset="0"/>
            </a:endParaRPr>
          </a:p>
        </p:txBody>
      </p:sp>
      <p:sp>
        <p:nvSpPr>
          <p:cNvPr id="25" name="Dikdörtgen 24"/>
          <p:cNvSpPr/>
          <p:nvPr/>
        </p:nvSpPr>
        <p:spPr>
          <a:xfrm>
            <a:off x="611560" y="6289575"/>
            <a:ext cx="4572000" cy="307777"/>
          </a:xfrm>
          <a:prstGeom prst="rect">
            <a:avLst/>
          </a:prstGeom>
        </p:spPr>
        <p:txBody>
          <a:bodyPr>
            <a:spAutoFit/>
          </a:bodyPr>
          <a:lstStyle/>
          <a:p>
            <a:pPr lvl="0" algn="just" fontAlgn="base">
              <a:spcBef>
                <a:spcPct val="0"/>
              </a:spcBef>
              <a:spcAft>
                <a:spcPct val="0"/>
              </a:spcAft>
            </a:pPr>
            <a:r>
              <a:rPr lang="tr-TR" sz="1400" b="1" dirty="0">
                <a:latin typeface="Times New Roman" pitchFamily="18" charset="0"/>
                <a:ea typeface="Calibri" pitchFamily="34" charset="0"/>
                <a:cs typeface="Times New Roman" pitchFamily="18" charset="0"/>
              </a:rPr>
              <a:t>S e h i r, B ö l g e, Ü l k e v e y a D ü n y a G e n e l i</a:t>
            </a:r>
            <a:endParaRPr lang="tr-TR"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219261477"/>
      </p:ext>
    </p:extLst>
  </p:cSld>
  <p:clrMapOvr>
    <a:masterClrMapping/>
  </p:clrMapOvr>
  <mc:AlternateContent xmlns:mc="http://schemas.openxmlformats.org/markup-compatibility/2006" xmlns:p14="http://schemas.microsoft.com/office/powerpoint/2010/main">
    <mc:Choice Requires="p14">
      <p:transition spd="slow" p14:dur="2000" advTm="500"/>
    </mc:Choice>
    <mc:Fallback xmlns="">
      <p:transition spd="slow" advTm="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1000"/>
                                        <p:tgtEl>
                                          <p:spTgt spid="2"/>
                                        </p:tgtEl>
                                      </p:cBhvr>
                                    </p:animEffect>
                                    <p:anim calcmode="lin" valueType="num">
                                      <p:cBhvr>
                                        <p:cTn id="85" dur="1000" fill="hold"/>
                                        <p:tgtEl>
                                          <p:spTgt spid="2"/>
                                        </p:tgtEl>
                                        <p:attrNameLst>
                                          <p:attrName>ppt_x</p:attrName>
                                        </p:attrNameLst>
                                      </p:cBhvr>
                                      <p:tavLst>
                                        <p:tav tm="0">
                                          <p:val>
                                            <p:strVal val="#ppt_x"/>
                                          </p:val>
                                        </p:tav>
                                        <p:tav tm="100000">
                                          <p:val>
                                            <p:strVal val="#ppt_x"/>
                                          </p:val>
                                        </p:tav>
                                      </p:tavLst>
                                    </p:anim>
                                    <p:anim calcmode="lin" valueType="num">
                                      <p:cBhvr>
                                        <p:cTn id="8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p:bldP spid="12" grpId="0"/>
      <p:bldP spid="13" grpId="0"/>
      <p:bldP spid="2" grpId="0"/>
      <p:bldP spid="23" grpId="0"/>
      <p:bldP spid="24"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Katmanlar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35496" y="1556781"/>
            <a:ext cx="9001000" cy="3693319"/>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7.2. Veri </a:t>
            </a:r>
            <a:r>
              <a:rPr lang="tr-TR" sz="2400" b="1" dirty="0">
                <a:latin typeface="Times New Roman" pitchFamily="18" charset="0"/>
                <a:cs typeface="Times New Roman" pitchFamily="18" charset="0"/>
              </a:rPr>
              <a:t>Bağlantı Katmanı (Data Link </a:t>
            </a:r>
            <a:r>
              <a:rPr lang="tr-TR" sz="2400" b="1" dirty="0" err="1">
                <a:latin typeface="Times New Roman" pitchFamily="18" charset="0"/>
                <a:cs typeface="Times New Roman" pitchFamily="18" charset="0"/>
              </a:rPr>
              <a:t>Layer</a:t>
            </a:r>
            <a:r>
              <a:rPr lang="tr-TR" sz="2400" b="1" dirty="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Veri bağlantı katmanı; </a:t>
            </a:r>
            <a:r>
              <a:rPr lang="tr-TR" sz="2000" b="1" dirty="0">
                <a:latin typeface="Times New Roman" pitchFamily="18" charset="0"/>
                <a:cs typeface="Times New Roman" pitchFamily="18" charset="0"/>
              </a:rPr>
              <a:t>fiziksel katmana erişmek ve kullanmak ile ilgili kuralları belirler.</a:t>
            </a: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Veri bağlantı katmanının </a:t>
            </a:r>
            <a:r>
              <a:rPr lang="tr-TR" sz="2000" b="1" dirty="0">
                <a:latin typeface="Times New Roman" pitchFamily="18" charset="0"/>
                <a:cs typeface="Times New Roman" pitchFamily="18" charset="0"/>
              </a:rPr>
              <a:t>büyük bir bölümü ağ kartı içinde gerçekleşir</a:t>
            </a:r>
            <a:r>
              <a:rPr lang="tr-TR" sz="2000" dirty="0">
                <a:latin typeface="Times New Roman" pitchFamily="18" charset="0"/>
                <a:cs typeface="Times New Roman" pitchFamily="18" charset="0"/>
              </a:rPr>
              <a:t>.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Ağ üzerindeki </a:t>
            </a:r>
            <a:r>
              <a:rPr lang="tr-TR" sz="2000" b="1" dirty="0">
                <a:latin typeface="Times New Roman" pitchFamily="18" charset="0"/>
                <a:cs typeface="Times New Roman" pitchFamily="18" charset="0"/>
              </a:rPr>
              <a:t>diğer bilgisayarları tanımlama, kablonun o anda kimin tarafından kullanıldığının tespiti ve fiziksel katmandan gelen verinin hatalara karsı kontrolü</a:t>
            </a:r>
            <a:r>
              <a:rPr lang="tr-TR" sz="2000" dirty="0">
                <a:latin typeface="Times New Roman" pitchFamily="18" charset="0"/>
                <a:cs typeface="Times New Roman" pitchFamily="18" charset="0"/>
              </a:rPr>
              <a:t> görevini yerine getirir.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Veri bağlantı katmanı iki alt bölüme ayrılır: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Media Access Control (MAC)</a:t>
            </a:r>
          </a:p>
          <a:p>
            <a:pPr marL="719138"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Logical</a:t>
            </a:r>
            <a:r>
              <a:rPr lang="tr-TR" sz="2000" dirty="0">
                <a:latin typeface="Times New Roman" pitchFamily="18" charset="0"/>
                <a:cs typeface="Times New Roman" pitchFamily="18" charset="0"/>
              </a:rPr>
              <a:t> Link Control (LLC</a:t>
            </a:r>
            <a:r>
              <a:rPr lang="tr-TR" sz="2000" dirty="0" smtClean="0">
                <a:latin typeface="Times New Roman" pitchFamily="18" charset="0"/>
                <a:cs typeface="Times New Roman" pitchFamily="18" charset="0"/>
              </a:rPr>
              <a:t>)</a:t>
            </a:r>
          </a:p>
        </p:txBody>
      </p:sp>
      <p:graphicFrame>
        <p:nvGraphicFramePr>
          <p:cNvPr id="10" name="Tablo 9"/>
          <p:cNvGraphicFramePr>
            <a:graphicFrameLocks noGrp="1"/>
          </p:cNvGraphicFramePr>
          <p:nvPr>
            <p:extLst>
              <p:ext uri="{D42A27DB-BD31-4B8C-83A1-F6EECF244321}">
                <p14:modId xmlns:p14="http://schemas.microsoft.com/office/powerpoint/2010/main" val="3564284063"/>
              </p:ext>
            </p:extLst>
          </p:nvPr>
        </p:nvGraphicFramePr>
        <p:xfrm>
          <a:off x="5364088" y="4437112"/>
          <a:ext cx="2634481" cy="720080"/>
        </p:xfrm>
        <a:graphic>
          <a:graphicData uri="http://schemas.openxmlformats.org/drawingml/2006/table">
            <a:tbl>
              <a:tblPr firstRow="1" firstCol="1" bandRow="1"/>
              <a:tblGrid>
                <a:gridCol w="1678058"/>
                <a:gridCol w="956423"/>
              </a:tblGrid>
              <a:tr h="360040">
                <a:tc rowSpan="2">
                  <a:txBody>
                    <a:bodyPr/>
                    <a:lstStyle/>
                    <a:p>
                      <a:pPr algn="ctr">
                        <a:lnSpc>
                          <a:spcPct val="115000"/>
                        </a:lnSpc>
                        <a:spcAft>
                          <a:spcPts val="0"/>
                        </a:spcAft>
                      </a:pPr>
                      <a:r>
                        <a:rPr lang="tr-TR" sz="1200" b="1">
                          <a:effectLst/>
                          <a:latin typeface="Times New Roman"/>
                          <a:ea typeface="Calibri"/>
                          <a:cs typeface="Times New Roman"/>
                        </a:rPr>
                        <a:t>Veri Bağlantısı</a:t>
                      </a:r>
                      <a:endParaRPr lang="tr-TR"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tr-TR" sz="1200" b="1">
                          <a:effectLst/>
                          <a:latin typeface="Times New Roman"/>
                          <a:ea typeface="Calibri"/>
                          <a:cs typeface="Times New Roman"/>
                        </a:rPr>
                        <a:t>LLC</a:t>
                      </a:r>
                      <a:endParaRPr lang="tr-TR"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60040">
                <a:tc vMerge="1">
                  <a:txBody>
                    <a:bodyPr/>
                    <a:lstStyle/>
                    <a:p>
                      <a:endParaRPr lang="tr-TR"/>
                    </a:p>
                  </a:txBody>
                  <a:tcPr/>
                </a:tc>
                <a:tc>
                  <a:txBody>
                    <a:bodyPr/>
                    <a:lstStyle/>
                    <a:p>
                      <a:pPr algn="ctr">
                        <a:lnSpc>
                          <a:spcPct val="115000"/>
                        </a:lnSpc>
                        <a:spcAft>
                          <a:spcPts val="0"/>
                        </a:spcAft>
                      </a:pPr>
                      <a:r>
                        <a:rPr lang="tr-TR" sz="1200" b="1" dirty="0">
                          <a:effectLst/>
                          <a:latin typeface="Times New Roman"/>
                          <a:ea typeface="Calibri"/>
                          <a:cs typeface="Times New Roman"/>
                        </a:rPr>
                        <a:t>MAC</a:t>
                      </a:r>
                      <a:endParaRPr lang="tr-TR"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3150621738"/>
      </p:ext>
    </p:extLst>
  </p:cSld>
  <p:clrMapOvr>
    <a:masterClrMapping/>
  </p:clrMapOvr>
  <mc:AlternateContent xmlns:mc="http://schemas.openxmlformats.org/markup-compatibility/2006" xmlns:p14="http://schemas.microsoft.com/office/powerpoint/2010/main">
    <mc:Choice Requires="p14">
      <p:transition spd="slow" p14:dur="2000" advTm="109"/>
    </mc:Choice>
    <mc:Fallback xmlns="">
      <p:transition spd="slow" advTm="109"/>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Katmanlar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35496" y="1556781"/>
            <a:ext cx="9001000" cy="5819542"/>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7.2. Veri </a:t>
            </a:r>
            <a:r>
              <a:rPr lang="tr-TR" sz="2400" b="1" dirty="0">
                <a:latin typeface="Times New Roman" pitchFamily="18" charset="0"/>
                <a:cs typeface="Times New Roman" pitchFamily="18" charset="0"/>
              </a:rPr>
              <a:t>Bağlantı Katmanı (Data Link </a:t>
            </a:r>
            <a:r>
              <a:rPr lang="tr-TR" sz="2400" b="1" dirty="0" err="1">
                <a:latin typeface="Times New Roman" pitchFamily="18" charset="0"/>
                <a:cs typeface="Times New Roman" pitchFamily="18" charset="0"/>
              </a:rPr>
              <a:t>Layer</a:t>
            </a:r>
            <a:r>
              <a:rPr lang="tr-TR" sz="2400" b="1" dirty="0" smtClean="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MAC alt katmanı; </a:t>
            </a:r>
            <a:r>
              <a:rPr lang="tr-TR" sz="2000" b="1" dirty="0">
                <a:latin typeface="Times New Roman" pitchFamily="18" charset="0"/>
                <a:cs typeface="Times New Roman" pitchFamily="18" charset="0"/>
              </a:rPr>
              <a:t>veriyi hata kontrol kodu, alıcı ve gönderenin MAC adresleri ile beraber paketler ve fiziksel katmana aktarır. </a:t>
            </a: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Alıcı tarafta da bu işlemleri tersine yapıp; veriyi veri bağlantısı içindeki ikinci alt katman olan </a:t>
            </a:r>
            <a:r>
              <a:rPr lang="tr-TR" sz="2000" b="1" dirty="0" err="1">
                <a:latin typeface="Times New Roman" pitchFamily="18" charset="0"/>
                <a:cs typeface="Times New Roman" pitchFamily="18" charset="0"/>
              </a:rPr>
              <a:t>LLC'ye</a:t>
            </a:r>
            <a:r>
              <a:rPr lang="tr-TR" sz="2000" b="1" dirty="0">
                <a:latin typeface="Times New Roman" pitchFamily="18" charset="0"/>
                <a:cs typeface="Times New Roman" pitchFamily="18" charset="0"/>
              </a:rPr>
              <a:t> aktarmak görevi</a:t>
            </a:r>
            <a:r>
              <a:rPr lang="tr-TR" sz="2000" dirty="0">
                <a:latin typeface="Times New Roman" pitchFamily="18" charset="0"/>
                <a:cs typeface="Times New Roman" pitchFamily="18" charset="0"/>
              </a:rPr>
              <a:t> yine MAC alt katmanına aittir.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LLC alt katmanı bir üst katman olan </a:t>
            </a:r>
            <a:r>
              <a:rPr lang="tr-TR" sz="2000" b="1" dirty="0">
                <a:latin typeface="Times New Roman" pitchFamily="18" charset="0"/>
                <a:cs typeface="Times New Roman" pitchFamily="18" charset="0"/>
              </a:rPr>
              <a:t>ağ katmanı için geçiş görevi görür</a:t>
            </a:r>
            <a:r>
              <a:rPr lang="tr-TR" sz="2000" dirty="0">
                <a:latin typeface="Times New Roman" pitchFamily="18" charset="0"/>
                <a:cs typeface="Times New Roman" pitchFamily="18" charset="0"/>
              </a:rPr>
              <a:t>.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Protokole özel mantıksal portlar oluşturur (Service Access </a:t>
            </a:r>
            <a:r>
              <a:rPr lang="tr-TR" sz="2000" dirty="0" err="1">
                <a:latin typeface="Times New Roman" pitchFamily="18" charset="0"/>
                <a:cs typeface="Times New Roman" pitchFamily="18" charset="0"/>
              </a:rPr>
              <a:t>Points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SAPs</a:t>
            </a:r>
            <a:r>
              <a:rPr lang="tr-TR" sz="2000" dirty="0">
                <a:latin typeface="Times New Roman" pitchFamily="18" charset="0"/>
                <a:cs typeface="Times New Roman" pitchFamily="18" charset="0"/>
              </a:rPr>
              <a:t>).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Böylece kaynak makinada ve hedef makinada aynı protokoller iletişime geçebilir.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LLC ayrıca, veri paketlerinden bozuk gidenlerin (veya karsı taraf için alınanların) tekrar gönderilmesinden sorumludur. </a:t>
            </a:r>
          </a:p>
          <a:p>
            <a:pPr marL="719138"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Flow</a:t>
            </a:r>
            <a:r>
              <a:rPr lang="tr-TR" sz="2000" dirty="0">
                <a:latin typeface="Times New Roman" pitchFamily="18" charset="0"/>
                <a:cs typeface="Times New Roman" pitchFamily="18" charset="0"/>
              </a:rPr>
              <a:t> Control, yani alıcının işleyebileceğinden fazla veri paketi gönderilerek boğulmasının engellenmesi de </a:t>
            </a:r>
            <a:r>
              <a:rPr lang="tr-TR" sz="2000" dirty="0" err="1">
                <a:latin typeface="Times New Roman" pitchFamily="18" charset="0"/>
                <a:cs typeface="Times New Roman" pitchFamily="18" charset="0"/>
              </a:rPr>
              <a:t>LLC'nin</a:t>
            </a:r>
            <a:r>
              <a:rPr lang="tr-TR" sz="2000" dirty="0">
                <a:latin typeface="Times New Roman" pitchFamily="18" charset="0"/>
                <a:cs typeface="Times New Roman" pitchFamily="18" charset="0"/>
              </a:rPr>
              <a:t> görevidir.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En yaygın iki MAC protokolü 802.3 Ethernet ve 802.5 </a:t>
            </a:r>
            <a:r>
              <a:rPr lang="tr-TR" sz="2000" dirty="0" err="1">
                <a:latin typeface="Times New Roman" pitchFamily="18" charset="0"/>
                <a:cs typeface="Times New Roman" pitchFamily="18" charset="0"/>
              </a:rPr>
              <a:t>Token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Ring’dir</a:t>
            </a:r>
            <a:r>
              <a:rPr lang="tr-TR" sz="2000" dirty="0">
                <a:latin typeface="Times New Roman" pitchFamily="18" charset="0"/>
                <a:cs typeface="Times New Roman" pitchFamily="18" charset="0"/>
              </a:rPr>
              <a:t>.</a:t>
            </a:r>
          </a:p>
          <a:p>
            <a:pPr marL="685800" lvl="2" indent="0">
              <a:buNone/>
            </a:pPr>
            <a:endParaRPr lang="tr-T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562270453"/>
      </p:ext>
    </p:extLst>
  </p:cSld>
  <p:clrMapOvr>
    <a:masterClrMapping/>
  </p:clrMapOvr>
  <mc:AlternateContent xmlns:mc="http://schemas.openxmlformats.org/markup-compatibility/2006" xmlns:p14="http://schemas.microsoft.com/office/powerpoint/2010/main">
    <mc:Choice Requires="p14">
      <p:transition spd="slow" p14:dur="2000" advTm="109"/>
    </mc:Choice>
    <mc:Fallback xmlns="">
      <p:transition spd="slow" advTm="109"/>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Katmanlar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484784"/>
            <a:ext cx="8928992" cy="543225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7.3. Ağ </a:t>
            </a:r>
            <a:r>
              <a:rPr lang="tr-TR" sz="2400" b="1" dirty="0">
                <a:latin typeface="Times New Roman" pitchFamily="18" charset="0"/>
                <a:cs typeface="Times New Roman" pitchFamily="18" charset="0"/>
              </a:rPr>
              <a:t>Katmanı (Network </a:t>
            </a:r>
            <a:r>
              <a:rPr lang="tr-TR" sz="2400" b="1" dirty="0" err="1">
                <a:latin typeface="Times New Roman" pitchFamily="18" charset="0"/>
                <a:cs typeface="Times New Roman" pitchFamily="18" charset="0"/>
              </a:rPr>
              <a:t>Layer</a:t>
            </a:r>
            <a:r>
              <a:rPr lang="tr-TR" sz="2400" b="1" dirty="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Ağ katmanının ana görevi; </a:t>
            </a:r>
            <a:r>
              <a:rPr lang="tr-TR" sz="2000" b="1" dirty="0">
                <a:latin typeface="Times New Roman" pitchFamily="18" charset="0"/>
                <a:cs typeface="Times New Roman" pitchFamily="18" charset="0"/>
              </a:rPr>
              <a:t>yönlendirme (</a:t>
            </a:r>
            <a:r>
              <a:rPr lang="tr-TR" sz="2000" b="1" dirty="0" err="1">
                <a:latin typeface="Times New Roman" pitchFamily="18" charset="0"/>
                <a:cs typeface="Times New Roman" pitchFamily="18" charset="0"/>
              </a:rPr>
              <a:t>routing</a:t>
            </a:r>
            <a:r>
              <a:rPr lang="tr-TR" sz="2000" b="1" dirty="0">
                <a:latin typeface="Times New Roman" pitchFamily="18" charset="0"/>
                <a:cs typeface="Times New Roman" pitchFamily="18" charset="0"/>
              </a:rPr>
              <a:t>) </a:t>
            </a:r>
            <a:r>
              <a:rPr lang="tr-TR" sz="2000" dirty="0" err="1">
                <a:latin typeface="Times New Roman" pitchFamily="18" charset="0"/>
                <a:cs typeface="Times New Roman" pitchFamily="18" charset="0"/>
              </a:rPr>
              <a:t>dir</a:t>
            </a: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Yönlendirme </a:t>
            </a:r>
            <a:r>
              <a:rPr lang="tr-TR" sz="2000" dirty="0" smtClean="0">
                <a:latin typeface="Times New Roman" pitchFamily="18" charset="0"/>
                <a:cs typeface="Times New Roman" pitchFamily="18" charset="0"/>
              </a:rPr>
              <a:t>işlemi</a:t>
            </a:r>
            <a:r>
              <a:rPr lang="tr-TR" sz="2000" dirty="0">
                <a:latin typeface="Times New Roman" pitchFamily="18" charset="0"/>
                <a:cs typeface="Times New Roman" pitchFamily="18" charset="0"/>
              </a:rPr>
              <a:t>, paketlerin yerel ağ dışında diğer ağlara gönderilmesini sağlar.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Ağ katmanında, iki istasyon arasında en ekonomik yoldan verinin iletimi kontrol edilir. </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Ağ </a:t>
            </a:r>
            <a:r>
              <a:rPr lang="tr-TR" sz="2000" dirty="0">
                <a:latin typeface="Times New Roman" pitchFamily="18" charset="0"/>
                <a:cs typeface="Times New Roman" pitchFamily="18" charset="0"/>
              </a:rPr>
              <a:t>aşamasında mesajlar </a:t>
            </a:r>
            <a:r>
              <a:rPr lang="tr-TR" sz="2000" dirty="0" err="1" smtClean="0">
                <a:latin typeface="Times New Roman" pitchFamily="18" charset="0"/>
                <a:cs typeface="Times New Roman" pitchFamily="18" charset="0"/>
              </a:rPr>
              <a:t>adreslenir</a:t>
            </a:r>
            <a:r>
              <a:rPr lang="tr-TR" sz="2000" dirty="0" smtClean="0">
                <a:latin typeface="Times New Roman" pitchFamily="18" charset="0"/>
                <a:cs typeface="Times New Roman" pitchFamily="18" charset="0"/>
              </a:rPr>
              <a:t>, mantıksal </a:t>
            </a:r>
            <a:r>
              <a:rPr lang="tr-TR" sz="2000" dirty="0">
                <a:latin typeface="Times New Roman" pitchFamily="18" charset="0"/>
                <a:cs typeface="Times New Roman" pitchFamily="18" charset="0"/>
              </a:rPr>
              <a:t>adresler fiziksel adreslere çevrilir.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aşamada ağ trafiği, yönlendirme gibi işlemler de yapılır.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Bu katman üzerinde aşağıda veriler protokoller çalışır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Internet Protocol (IP – İnternet İletişim Protokolü)</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IPX (</a:t>
            </a:r>
            <a:r>
              <a:rPr lang="tr-TR" sz="1800" dirty="0" err="1">
                <a:latin typeface="Times New Roman" pitchFamily="18" charset="0"/>
                <a:cs typeface="Times New Roman" pitchFamily="18" charset="0"/>
              </a:rPr>
              <a:t>Internetwork</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Packet</a:t>
            </a:r>
            <a:r>
              <a:rPr lang="tr-TR" sz="1800" dirty="0">
                <a:latin typeface="Times New Roman" pitchFamily="18" charset="0"/>
                <a:cs typeface="Times New Roman" pitchFamily="18" charset="0"/>
              </a:rPr>
              <a:t> Exchange – Ağlar arası Paket Değişimi)</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BGP (</a:t>
            </a:r>
            <a:r>
              <a:rPr lang="tr-TR" sz="1800" dirty="0" err="1">
                <a:latin typeface="Times New Roman" pitchFamily="18" charset="0"/>
                <a:cs typeface="Times New Roman" pitchFamily="18" charset="0"/>
              </a:rPr>
              <a:t>Border</a:t>
            </a:r>
            <a:r>
              <a:rPr lang="tr-TR" sz="1800" dirty="0">
                <a:latin typeface="Times New Roman" pitchFamily="18" charset="0"/>
                <a:cs typeface="Times New Roman" pitchFamily="18" charset="0"/>
              </a:rPr>
              <a:t> Gateway Protocol – Sınır Ağ Geçidi Protokolü)</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OSPF (Open </a:t>
            </a:r>
            <a:r>
              <a:rPr lang="tr-TR" sz="1800" dirty="0" err="1">
                <a:latin typeface="Times New Roman" pitchFamily="18" charset="0"/>
                <a:cs typeface="Times New Roman" pitchFamily="18" charset="0"/>
              </a:rPr>
              <a:t>Shortest</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Path</a:t>
            </a:r>
            <a:r>
              <a:rPr lang="tr-TR" sz="1800" dirty="0">
                <a:latin typeface="Times New Roman" pitchFamily="18" charset="0"/>
                <a:cs typeface="Times New Roman" pitchFamily="18" charset="0"/>
              </a:rPr>
              <a:t> First – Öncelikli Olarak Kısa Rotayı Kullanan) ve versiyonları</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RIP (Routing Information Protocol – Yönlendirme Bilgi Protokolü) ve versiyonlar.</a:t>
            </a:r>
          </a:p>
        </p:txBody>
      </p:sp>
    </p:spTree>
    <p:extLst>
      <p:ext uri="{BB962C8B-B14F-4D97-AF65-F5344CB8AC3E}">
        <p14:creationId xmlns:p14="http://schemas.microsoft.com/office/powerpoint/2010/main" val="1737566690"/>
      </p:ext>
    </p:extLst>
  </p:cSld>
  <p:clrMapOvr>
    <a:masterClrMapping/>
  </p:clrMapOvr>
  <mc:AlternateContent xmlns:mc="http://schemas.openxmlformats.org/markup-compatibility/2006" xmlns:p14="http://schemas.microsoft.com/office/powerpoint/2010/main">
    <mc:Choice Requires="p14">
      <p:transition spd="slow" p14:dur="2000" advTm="212"/>
    </mc:Choice>
    <mc:Fallback xmlns="">
      <p:transition spd="slow" advTm="212"/>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Katmanlar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412776"/>
            <a:ext cx="8928992" cy="5722079"/>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7.4. Taşıma </a:t>
            </a:r>
            <a:r>
              <a:rPr lang="tr-TR" sz="2400" b="1" dirty="0">
                <a:latin typeface="Times New Roman" pitchFamily="18" charset="0"/>
                <a:cs typeface="Times New Roman" pitchFamily="18" charset="0"/>
              </a:rPr>
              <a:t>Katmanı (Transport </a:t>
            </a:r>
            <a:r>
              <a:rPr lang="tr-TR" sz="2400" b="1" dirty="0" err="1">
                <a:latin typeface="Times New Roman" pitchFamily="18" charset="0"/>
                <a:cs typeface="Times New Roman" pitchFamily="18" charset="0"/>
              </a:rPr>
              <a:t>Layer</a:t>
            </a:r>
            <a:r>
              <a:rPr lang="tr-TR" sz="2400" b="1" dirty="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1800" dirty="0">
                <a:latin typeface="Times New Roman" pitchFamily="18" charset="0"/>
                <a:cs typeface="Times New Roman" pitchFamily="18" charset="0"/>
              </a:rPr>
              <a:t>Tasıma katmanının görevi; </a:t>
            </a:r>
            <a:r>
              <a:rPr lang="tr-TR" sz="1800" dirty="0" smtClean="0">
                <a:latin typeface="Times New Roman" pitchFamily="18" charset="0"/>
                <a:cs typeface="Times New Roman" pitchFamily="18" charset="0"/>
              </a:rPr>
              <a:t>ağ </a:t>
            </a:r>
            <a:r>
              <a:rPr lang="tr-TR" sz="1800" dirty="0">
                <a:latin typeface="Times New Roman" pitchFamily="18" charset="0"/>
                <a:cs typeface="Times New Roman" pitchFamily="18" charset="0"/>
              </a:rPr>
              <a:t>katmanında yapılmayan işlemleri </a:t>
            </a:r>
            <a:r>
              <a:rPr lang="tr-TR" sz="1800" dirty="0" smtClean="0">
                <a:latin typeface="Times New Roman" pitchFamily="18" charset="0"/>
                <a:cs typeface="Times New Roman" pitchFamily="18" charset="0"/>
              </a:rPr>
              <a:t>tamamlamaktır.</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Transport katmanı, ağın servis kalitesini (</a:t>
            </a:r>
            <a:r>
              <a:rPr lang="tr-TR" sz="1800" dirty="0" err="1">
                <a:latin typeface="Times New Roman" pitchFamily="18" charset="0"/>
                <a:cs typeface="Times New Roman" pitchFamily="18" charset="0"/>
              </a:rPr>
              <a:t>QoS</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Quality</a:t>
            </a:r>
            <a:r>
              <a:rPr lang="tr-TR" sz="1800" dirty="0">
                <a:latin typeface="Times New Roman" pitchFamily="18" charset="0"/>
                <a:cs typeface="Times New Roman" pitchFamily="18" charset="0"/>
              </a:rPr>
              <a:t> of Service) artırır.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Tasıma katmanı, bağlantılı ve bağlantısız protokolleri bir arada kullanır.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a:t>
            </a:r>
            <a:r>
              <a:rPr lang="tr-TR" sz="1800" dirty="0" err="1">
                <a:latin typeface="Times New Roman" pitchFamily="18" charset="0"/>
                <a:cs typeface="Times New Roman" pitchFamily="18" charset="0"/>
              </a:rPr>
              <a:t>Quality</a:t>
            </a:r>
            <a:r>
              <a:rPr lang="tr-TR" sz="1800" dirty="0">
                <a:latin typeface="Times New Roman" pitchFamily="18" charset="0"/>
                <a:cs typeface="Times New Roman" pitchFamily="18" charset="0"/>
              </a:rPr>
              <a:t> of Service", bir network servisinin kalitesinin ölçümü için </a:t>
            </a:r>
            <a:r>
              <a:rPr lang="tr-TR" sz="1800" dirty="0" smtClean="0">
                <a:latin typeface="Times New Roman" pitchFamily="18" charset="0"/>
                <a:cs typeface="Times New Roman" pitchFamily="18" charset="0"/>
              </a:rPr>
              <a:t>kriterler;</a:t>
            </a:r>
            <a:endParaRPr lang="tr-TR" sz="1800" dirty="0">
              <a:latin typeface="Times New Roman" pitchFamily="18" charset="0"/>
              <a:cs typeface="Times New Roman" pitchFamily="18" charset="0"/>
            </a:endParaRPr>
          </a:p>
          <a:p>
            <a:pPr marL="993458" lvl="2" indent="-366713" algn="just">
              <a:buClr>
                <a:schemeClr val="tx1"/>
              </a:buClr>
              <a:buSzPct val="120000"/>
              <a:buFont typeface="Arial" pitchFamily="34" charset="0"/>
              <a:buChar char="•"/>
            </a:pPr>
            <a:r>
              <a:rPr lang="tr-TR" sz="1600" dirty="0">
                <a:latin typeface="Times New Roman" pitchFamily="18" charset="0"/>
                <a:cs typeface="Times New Roman" pitchFamily="18" charset="0"/>
              </a:rPr>
              <a:t>İletişimin maliyeti</a:t>
            </a:r>
          </a:p>
          <a:p>
            <a:pPr marL="993458" lvl="2" indent="-366713" algn="just">
              <a:buClr>
                <a:schemeClr val="tx1"/>
              </a:buClr>
              <a:buSzPct val="120000"/>
              <a:buFont typeface="Arial" pitchFamily="34" charset="0"/>
              <a:buChar char="•"/>
            </a:pPr>
            <a:r>
              <a:rPr lang="tr-TR" sz="1600" dirty="0">
                <a:latin typeface="Times New Roman" pitchFamily="18" charset="0"/>
                <a:cs typeface="Times New Roman" pitchFamily="18" charset="0"/>
              </a:rPr>
              <a:t>İletişim için sağlanan bant genişliği</a:t>
            </a:r>
          </a:p>
          <a:p>
            <a:pPr marL="993458" lvl="2" indent="-366713" algn="just">
              <a:buClr>
                <a:schemeClr val="tx1"/>
              </a:buClr>
              <a:buSzPct val="120000"/>
              <a:buFont typeface="Arial" pitchFamily="34" charset="0"/>
              <a:buChar char="•"/>
            </a:pPr>
            <a:r>
              <a:rPr lang="tr-TR" sz="1600" dirty="0">
                <a:latin typeface="Times New Roman" pitchFamily="18" charset="0"/>
                <a:cs typeface="Times New Roman" pitchFamily="18" charset="0"/>
              </a:rPr>
              <a:t>Ağ katmanında oluşan hataların giderilmesi</a:t>
            </a:r>
          </a:p>
          <a:p>
            <a:pPr marL="993458" lvl="2" indent="-366713" algn="just">
              <a:buClr>
                <a:schemeClr val="tx1"/>
              </a:buClr>
              <a:buSzPct val="120000"/>
              <a:buFont typeface="Arial" pitchFamily="34" charset="0"/>
              <a:buChar char="•"/>
            </a:pPr>
            <a:r>
              <a:rPr lang="tr-TR" sz="1600" dirty="0">
                <a:latin typeface="Times New Roman" pitchFamily="18" charset="0"/>
                <a:cs typeface="Times New Roman" pitchFamily="18" charset="0"/>
              </a:rPr>
              <a:t>Kayıp paketlerin kurtarılması</a:t>
            </a:r>
          </a:p>
          <a:p>
            <a:pPr marL="993458" lvl="2" indent="-366713" algn="just">
              <a:buClr>
                <a:schemeClr val="tx1"/>
              </a:buClr>
              <a:buSzPct val="120000"/>
              <a:buFont typeface="Arial" pitchFamily="34" charset="0"/>
              <a:buChar char="•"/>
            </a:pPr>
            <a:r>
              <a:rPr lang="tr-TR" sz="1600" dirty="0">
                <a:latin typeface="Times New Roman" pitchFamily="18" charset="0"/>
                <a:cs typeface="Times New Roman" pitchFamily="18" charset="0"/>
              </a:rPr>
              <a:t>Sırası bozulan paketlerin yeniden düzenlenmesi</a:t>
            </a:r>
          </a:p>
          <a:p>
            <a:pPr marL="355600" lvl="1" indent="-342900" algn="just">
              <a:buClr>
                <a:schemeClr val="tx1"/>
              </a:buClr>
              <a:buSzPct val="120000"/>
              <a:buFont typeface="Arial" pitchFamily="34" charset="0"/>
              <a:buChar char="•"/>
            </a:pPr>
            <a:r>
              <a:rPr lang="tr-TR" sz="1800" dirty="0">
                <a:latin typeface="Times New Roman" pitchFamily="18" charset="0"/>
                <a:cs typeface="Times New Roman" pitchFamily="18" charset="0"/>
              </a:rPr>
              <a:t>Bu katman üzerinde çalışan protokollerden bazıları aşağıdadır</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TCP (</a:t>
            </a:r>
            <a:r>
              <a:rPr lang="tr-TR" sz="1600" dirty="0" err="1">
                <a:latin typeface="Times New Roman" pitchFamily="18" charset="0"/>
                <a:cs typeface="Times New Roman" pitchFamily="18" charset="0"/>
              </a:rPr>
              <a:t>Transmission</a:t>
            </a:r>
            <a:r>
              <a:rPr lang="tr-TR" sz="1600" dirty="0">
                <a:latin typeface="Times New Roman" pitchFamily="18" charset="0"/>
                <a:cs typeface="Times New Roman" pitchFamily="18" charset="0"/>
              </a:rPr>
              <a:t> Control Protocol – İletim Denetimi Protokolü)</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UDP (User </a:t>
            </a:r>
            <a:r>
              <a:rPr lang="tr-TR" sz="1600" dirty="0" err="1">
                <a:latin typeface="Times New Roman" pitchFamily="18" charset="0"/>
                <a:cs typeface="Times New Roman" pitchFamily="18" charset="0"/>
              </a:rPr>
              <a:t>Datagram</a:t>
            </a:r>
            <a:r>
              <a:rPr lang="tr-TR" sz="1600" dirty="0">
                <a:latin typeface="Times New Roman" pitchFamily="18" charset="0"/>
                <a:cs typeface="Times New Roman" pitchFamily="18" charset="0"/>
              </a:rPr>
              <a:t> Protocol – Kullanıcı Veri Bloğu İletişim Protokolü)</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SPE (</a:t>
            </a:r>
            <a:r>
              <a:rPr lang="tr-TR" sz="1600" dirty="0" err="1">
                <a:latin typeface="Times New Roman" pitchFamily="18" charset="0"/>
                <a:cs typeface="Times New Roman" pitchFamily="18" charset="0"/>
              </a:rPr>
              <a:t>Sequence</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Packet</a:t>
            </a:r>
            <a:r>
              <a:rPr lang="tr-TR" sz="1600" dirty="0">
                <a:latin typeface="Times New Roman" pitchFamily="18" charset="0"/>
                <a:cs typeface="Times New Roman" pitchFamily="18" charset="0"/>
              </a:rPr>
              <a:t> Exchange – Sıralı Paket Değişimi)</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ATP (Apple Talk </a:t>
            </a:r>
            <a:r>
              <a:rPr lang="tr-TR" sz="1600" dirty="0" err="1">
                <a:latin typeface="Times New Roman" pitchFamily="18" charset="0"/>
                <a:cs typeface="Times New Roman" pitchFamily="18" charset="0"/>
              </a:rPr>
              <a:t>Transaction</a:t>
            </a:r>
            <a:r>
              <a:rPr lang="tr-TR" sz="1600" dirty="0">
                <a:latin typeface="Times New Roman" pitchFamily="18" charset="0"/>
                <a:cs typeface="Times New Roman" pitchFamily="18" charset="0"/>
              </a:rPr>
              <a:t> Protocol – Apple Akıcı Konuşma Protokolü)</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NETBEU (</a:t>
            </a:r>
            <a:r>
              <a:rPr lang="tr-TR" sz="1600" dirty="0" err="1">
                <a:latin typeface="Times New Roman" pitchFamily="18" charset="0"/>
                <a:cs typeface="Times New Roman" pitchFamily="18" charset="0"/>
              </a:rPr>
              <a:t>NetBIOS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Extended</a:t>
            </a:r>
            <a:r>
              <a:rPr lang="tr-TR" sz="1600" dirty="0">
                <a:latin typeface="Times New Roman" pitchFamily="18" charset="0"/>
                <a:cs typeface="Times New Roman" pitchFamily="18" charset="0"/>
              </a:rPr>
              <a:t> User </a:t>
            </a:r>
            <a:r>
              <a:rPr lang="tr-TR" sz="1600" dirty="0" err="1">
                <a:latin typeface="Times New Roman" pitchFamily="18" charset="0"/>
                <a:cs typeface="Times New Roman" pitchFamily="18" charset="0"/>
              </a:rPr>
              <a:t>Interface</a:t>
            </a:r>
            <a:r>
              <a:rPr lang="tr-TR" sz="1600" dirty="0">
                <a:latin typeface="Times New Roman" pitchFamily="18" charset="0"/>
                <a:cs typeface="Times New Roman" pitchFamily="18" charset="0"/>
              </a:rPr>
              <a:t> – </a:t>
            </a:r>
            <a:r>
              <a:rPr lang="tr-TR" sz="1600" dirty="0" err="1">
                <a:latin typeface="Times New Roman" pitchFamily="18" charset="0"/>
                <a:cs typeface="Times New Roman" pitchFamily="18" charset="0"/>
              </a:rPr>
              <a:t>NetBIOS</a:t>
            </a:r>
            <a:r>
              <a:rPr lang="tr-TR" sz="1600" dirty="0">
                <a:latin typeface="Times New Roman" pitchFamily="18" charset="0"/>
                <a:cs typeface="Times New Roman" pitchFamily="18" charset="0"/>
              </a:rPr>
              <a:t> Genişletilmiş Kullanıcı Arabirimi)</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SMB (Server Message </a:t>
            </a:r>
            <a:r>
              <a:rPr lang="tr-TR" sz="1600" dirty="0" err="1">
                <a:latin typeface="Times New Roman" pitchFamily="18" charset="0"/>
                <a:cs typeface="Times New Roman" pitchFamily="18" charset="0"/>
              </a:rPr>
              <a:t>Block</a:t>
            </a:r>
            <a:r>
              <a:rPr lang="tr-TR" sz="1600" dirty="0">
                <a:latin typeface="Times New Roman" pitchFamily="18" charset="0"/>
                <a:cs typeface="Times New Roman" pitchFamily="18" charset="0"/>
              </a:rPr>
              <a:t> – Sunucu Mesaj Bloğu)</a:t>
            </a:r>
          </a:p>
        </p:txBody>
      </p:sp>
    </p:spTree>
    <p:extLst>
      <p:ext uri="{BB962C8B-B14F-4D97-AF65-F5344CB8AC3E}">
        <p14:creationId xmlns:p14="http://schemas.microsoft.com/office/powerpoint/2010/main" val="4185394987"/>
      </p:ext>
    </p:extLst>
  </p:cSld>
  <p:clrMapOvr>
    <a:masterClrMapping/>
  </p:clrMapOvr>
  <mc:AlternateContent xmlns:mc="http://schemas.openxmlformats.org/markup-compatibility/2006" xmlns:p14="http://schemas.microsoft.com/office/powerpoint/2010/main">
    <mc:Choice Requires="p14">
      <p:transition spd="slow" p14:dur="2000" advTm="20"/>
    </mc:Choice>
    <mc:Fallback xmlns="">
      <p:transition spd="slow" advTm="2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Katmanlar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346248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7.5. Oturum </a:t>
            </a:r>
            <a:r>
              <a:rPr lang="tr-TR" sz="2400" b="1" dirty="0">
                <a:latin typeface="Times New Roman" pitchFamily="18" charset="0"/>
                <a:cs typeface="Times New Roman" pitchFamily="18" charset="0"/>
              </a:rPr>
              <a:t>Katmanı (</a:t>
            </a:r>
            <a:r>
              <a:rPr lang="tr-TR" sz="2400" b="1" dirty="0" err="1">
                <a:latin typeface="Times New Roman" pitchFamily="18" charset="0"/>
                <a:cs typeface="Times New Roman" pitchFamily="18" charset="0"/>
              </a:rPr>
              <a:t>Session</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Layer</a:t>
            </a:r>
            <a:r>
              <a:rPr lang="tr-TR" sz="2400" b="1" dirty="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Oturum katmanında; iki nokta arasında iletişim bağlantısı kurulur, başlatılır ve sona erdirilir.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Oturum Katmanı, uygulamalar arasındaki oturumu temsil eder.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Oturum katmanı, sunum katmanına yollanacak veriler arasında diyalog kurar.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Bu katman üzerinden servis veren protokol ve uygulamalar aşağıdadır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RPC (Remote </a:t>
            </a:r>
            <a:r>
              <a:rPr lang="tr-TR" sz="2000" dirty="0" err="1">
                <a:latin typeface="Times New Roman" pitchFamily="18" charset="0"/>
                <a:cs typeface="Times New Roman" pitchFamily="18" charset="0"/>
              </a:rPr>
              <a:t>Procedure</a:t>
            </a:r>
            <a:r>
              <a:rPr lang="tr-TR" sz="2000" dirty="0">
                <a:latin typeface="Times New Roman" pitchFamily="18" charset="0"/>
                <a:cs typeface="Times New Roman" pitchFamily="18" charset="0"/>
              </a:rPr>
              <a:t> Call – Uzaktan Yordam Çağrısı)</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SQL (</a:t>
            </a:r>
            <a:r>
              <a:rPr lang="tr-TR" sz="2000" dirty="0" err="1">
                <a:latin typeface="Times New Roman" pitchFamily="18" charset="0"/>
                <a:cs typeface="Times New Roman" pitchFamily="18" charset="0"/>
              </a:rPr>
              <a:t>Structured</a:t>
            </a:r>
            <a:r>
              <a:rPr lang="tr-TR" sz="2000" dirty="0">
                <a:latin typeface="Times New Roman" pitchFamily="18" charset="0"/>
                <a:cs typeface="Times New Roman" pitchFamily="18" charset="0"/>
              </a:rPr>
              <a:t> Query Language – Yapısal Sorgu Dili)</a:t>
            </a:r>
          </a:p>
          <a:p>
            <a:pPr marL="719138"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NetBIOS</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476893335"/>
      </p:ext>
    </p:extLst>
  </p:cSld>
  <p:clrMapOvr>
    <a:masterClrMapping/>
  </p:clrMapOvr>
  <mc:AlternateContent xmlns:mc="http://schemas.openxmlformats.org/markup-compatibility/2006" xmlns:p14="http://schemas.microsoft.com/office/powerpoint/2010/main">
    <mc:Choice Requires="p14">
      <p:transition spd="slow" p14:dur="2000" advTm="39"/>
    </mc:Choice>
    <mc:Fallback xmlns="">
      <p:transition spd="slow" advTm="39"/>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Katmanlar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412776"/>
            <a:ext cx="8928992" cy="544764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7.6. Sunum </a:t>
            </a:r>
            <a:r>
              <a:rPr lang="tr-TR" sz="2400" b="1" dirty="0">
                <a:latin typeface="Times New Roman" pitchFamily="18" charset="0"/>
                <a:cs typeface="Times New Roman" pitchFamily="18" charset="0"/>
              </a:rPr>
              <a:t>Katmanı (Presentation </a:t>
            </a:r>
            <a:r>
              <a:rPr lang="tr-TR" sz="2400" b="1" dirty="0" err="1">
                <a:latin typeface="Times New Roman" pitchFamily="18" charset="0"/>
                <a:cs typeface="Times New Roman" pitchFamily="18" charset="0"/>
              </a:rPr>
              <a:t>Layer</a:t>
            </a:r>
            <a:r>
              <a:rPr lang="tr-TR" sz="2400" b="1" dirty="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1800" dirty="0">
                <a:latin typeface="Times New Roman" pitchFamily="18" charset="0"/>
                <a:cs typeface="Times New Roman" pitchFamily="18" charset="0"/>
              </a:rPr>
              <a:t>Sunum katmanında, verinin çevrilmesi işlemi yapılır. </a:t>
            </a:r>
            <a:endParaRPr lang="tr-TR" sz="18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Sunum katmanı, uygulama katmanına verileri yollar.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Bu katmanda verinin yapısı, biçimi ile ilgili düzenlemeler yapılır.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Sunum katmanında verinin formatı belirlenir.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Ayrıca verinin şifrelenmesi ve açılması da bu katmanda yapılır.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Bu katmanda verinin sıkıştırılması işlemi yapılır.</a:t>
            </a:r>
          </a:p>
          <a:p>
            <a:pPr marL="355600" lvl="1" indent="-342900" algn="just">
              <a:buClr>
                <a:schemeClr val="tx1"/>
              </a:buClr>
              <a:buSzPct val="120000"/>
              <a:buFont typeface="Arial" pitchFamily="34" charset="0"/>
              <a:buChar char="•"/>
            </a:pPr>
            <a:r>
              <a:rPr lang="tr-TR" sz="1800" dirty="0">
                <a:latin typeface="Times New Roman" pitchFamily="18" charset="0"/>
                <a:cs typeface="Times New Roman" pitchFamily="18" charset="0"/>
              </a:rPr>
              <a:t>Bu katman üzerinde var olan protokol türleri şunlardır</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GIF (Graphics </a:t>
            </a:r>
            <a:r>
              <a:rPr lang="tr-TR" sz="1600" dirty="0" err="1">
                <a:latin typeface="Times New Roman" pitchFamily="18" charset="0"/>
                <a:cs typeface="Times New Roman" pitchFamily="18" charset="0"/>
              </a:rPr>
              <a:t>Interchange</a:t>
            </a:r>
            <a:r>
              <a:rPr lang="tr-TR" sz="1600" dirty="0">
                <a:latin typeface="Times New Roman" pitchFamily="18" charset="0"/>
                <a:cs typeface="Times New Roman" pitchFamily="18" charset="0"/>
              </a:rPr>
              <a:t> Format – Grafik Dönüşüm Biçimi)</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JPEG (</a:t>
            </a:r>
            <a:r>
              <a:rPr lang="tr-TR" sz="1600" dirty="0" err="1">
                <a:latin typeface="Times New Roman" pitchFamily="18" charset="0"/>
                <a:cs typeface="Times New Roman" pitchFamily="18" charset="0"/>
              </a:rPr>
              <a:t>Joint</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Photographic</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Experts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Group</a:t>
            </a:r>
            <a:r>
              <a:rPr lang="tr-TR" sz="1600" dirty="0">
                <a:latin typeface="Times New Roman" pitchFamily="18" charset="0"/>
                <a:cs typeface="Times New Roman" pitchFamily="18" charset="0"/>
              </a:rPr>
              <a:t> – Birleşik Fotoğraf Uzmanları Grubu)</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TIFF (</a:t>
            </a:r>
            <a:r>
              <a:rPr lang="tr-TR" sz="1600" dirty="0" err="1">
                <a:latin typeface="Times New Roman" pitchFamily="18" charset="0"/>
                <a:cs typeface="Times New Roman" pitchFamily="18" charset="0"/>
              </a:rPr>
              <a:t>Tagged</a:t>
            </a:r>
            <a:r>
              <a:rPr lang="tr-TR" sz="1600" dirty="0">
                <a:latin typeface="Times New Roman" pitchFamily="18" charset="0"/>
                <a:cs typeface="Times New Roman" pitchFamily="18" charset="0"/>
              </a:rPr>
              <a:t> Image File Format – Etiket Görüntü Dosya Biçimi)</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ASCII (</a:t>
            </a:r>
            <a:r>
              <a:rPr lang="tr-TR" sz="1600" dirty="0" err="1">
                <a:latin typeface="Times New Roman" pitchFamily="18" charset="0"/>
                <a:cs typeface="Times New Roman" pitchFamily="18" charset="0"/>
              </a:rPr>
              <a:t>American</a:t>
            </a:r>
            <a:r>
              <a:rPr lang="tr-TR" sz="1600" dirty="0">
                <a:latin typeface="Times New Roman" pitchFamily="18" charset="0"/>
                <a:cs typeface="Times New Roman" pitchFamily="18" charset="0"/>
              </a:rPr>
              <a:t> Standart </a:t>
            </a:r>
            <a:r>
              <a:rPr lang="tr-TR" sz="1600" dirty="0" err="1">
                <a:latin typeface="Times New Roman" pitchFamily="18" charset="0"/>
                <a:cs typeface="Times New Roman" pitchFamily="18" charset="0"/>
              </a:rPr>
              <a:t>Codes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for</a:t>
            </a:r>
            <a:r>
              <a:rPr lang="tr-TR" sz="1600" dirty="0">
                <a:latin typeface="Times New Roman" pitchFamily="18" charset="0"/>
                <a:cs typeface="Times New Roman" pitchFamily="18" charset="0"/>
              </a:rPr>
              <a:t> Information </a:t>
            </a:r>
            <a:r>
              <a:rPr lang="tr-TR" sz="1600" dirty="0" err="1">
                <a:latin typeface="Times New Roman" pitchFamily="18" charset="0"/>
                <a:cs typeface="Times New Roman" pitchFamily="18" charset="0"/>
              </a:rPr>
              <a:t>Interchange</a:t>
            </a:r>
            <a:r>
              <a:rPr lang="tr-TR" sz="1600" dirty="0">
                <a:latin typeface="Times New Roman" pitchFamily="18" charset="0"/>
                <a:cs typeface="Times New Roman" pitchFamily="18" charset="0"/>
              </a:rPr>
              <a:t> – Bilgi Değişimi İçin Amerikan Standart Kodlama Sistemi)</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MPEG (</a:t>
            </a:r>
            <a:r>
              <a:rPr lang="tr-TR" sz="1600" dirty="0" err="1">
                <a:latin typeface="Times New Roman" pitchFamily="18" charset="0"/>
                <a:cs typeface="Times New Roman" pitchFamily="18" charset="0"/>
              </a:rPr>
              <a:t>Moving</a:t>
            </a:r>
            <a:r>
              <a:rPr lang="tr-TR" sz="1600" dirty="0">
                <a:latin typeface="Times New Roman" pitchFamily="18" charset="0"/>
                <a:cs typeface="Times New Roman" pitchFamily="18" charset="0"/>
              </a:rPr>
              <a:t> Picture </a:t>
            </a:r>
            <a:r>
              <a:rPr lang="tr-TR" sz="1600" dirty="0" err="1">
                <a:latin typeface="Times New Roman" pitchFamily="18" charset="0"/>
                <a:cs typeface="Times New Roman" pitchFamily="18" charset="0"/>
              </a:rPr>
              <a:t>Experts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Group</a:t>
            </a:r>
            <a:r>
              <a:rPr lang="tr-TR" sz="1600" dirty="0">
                <a:latin typeface="Times New Roman" pitchFamily="18" charset="0"/>
                <a:cs typeface="Times New Roman" pitchFamily="18" charset="0"/>
              </a:rPr>
              <a:t> – Hareketli Görüntü Uzmanlar Grubu)</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MIDI (Musical Instruments </a:t>
            </a:r>
            <a:r>
              <a:rPr lang="tr-TR" sz="1600" dirty="0" err="1">
                <a:latin typeface="Times New Roman" pitchFamily="18" charset="0"/>
                <a:cs typeface="Times New Roman" pitchFamily="18" charset="0"/>
              </a:rPr>
              <a:t>Digital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Interface</a:t>
            </a:r>
            <a:r>
              <a:rPr lang="tr-TR" sz="1600" dirty="0">
                <a:latin typeface="Times New Roman" pitchFamily="18" charset="0"/>
                <a:cs typeface="Times New Roman" pitchFamily="18" charset="0"/>
              </a:rPr>
              <a:t> – Müzikal Çalgı Sayısal Arabirimi)</a:t>
            </a:r>
          </a:p>
          <a:p>
            <a:pPr marL="719138" lvl="1" indent="-366713" algn="just">
              <a:buClr>
                <a:schemeClr val="tx1"/>
              </a:buClr>
              <a:buSzPct val="120000"/>
              <a:buFont typeface="Times New Roman" pitchFamily="18" charset="0"/>
              <a:buChar char="→"/>
            </a:pPr>
            <a:r>
              <a:rPr lang="tr-TR" sz="1600" dirty="0">
                <a:latin typeface="Times New Roman" pitchFamily="18" charset="0"/>
                <a:cs typeface="Times New Roman" pitchFamily="18" charset="0"/>
              </a:rPr>
              <a:t>HTML (</a:t>
            </a:r>
            <a:r>
              <a:rPr lang="tr-TR" sz="1600" dirty="0" err="1">
                <a:latin typeface="Times New Roman" pitchFamily="18" charset="0"/>
                <a:cs typeface="Times New Roman" pitchFamily="18" charset="0"/>
              </a:rPr>
              <a:t>Hyper</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Text</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Markup</a:t>
            </a:r>
            <a:r>
              <a:rPr lang="tr-TR" sz="1600" dirty="0">
                <a:latin typeface="Times New Roman" pitchFamily="18" charset="0"/>
                <a:cs typeface="Times New Roman" pitchFamily="18" charset="0"/>
              </a:rPr>
              <a:t> Language – </a:t>
            </a:r>
            <a:r>
              <a:rPr lang="tr-TR" sz="1600" dirty="0" err="1">
                <a:latin typeface="Times New Roman" pitchFamily="18" charset="0"/>
                <a:cs typeface="Times New Roman" pitchFamily="18" charset="0"/>
              </a:rPr>
              <a:t>Hiper</a:t>
            </a:r>
            <a:r>
              <a:rPr lang="tr-TR" sz="1600" dirty="0">
                <a:latin typeface="Times New Roman" pitchFamily="18" charset="0"/>
                <a:cs typeface="Times New Roman" pitchFamily="18" charset="0"/>
              </a:rPr>
              <a:t> Metin İşaret Dili)</a:t>
            </a:r>
          </a:p>
        </p:txBody>
      </p:sp>
    </p:spTree>
    <p:extLst>
      <p:ext uri="{BB962C8B-B14F-4D97-AF65-F5344CB8AC3E}">
        <p14:creationId xmlns:p14="http://schemas.microsoft.com/office/powerpoint/2010/main" val="4267711845"/>
      </p:ext>
    </p:extLst>
  </p:cSld>
  <p:clrMapOvr>
    <a:masterClrMapping/>
  </p:clrMapOvr>
  <mc:AlternateContent xmlns:mc="http://schemas.openxmlformats.org/markup-compatibility/2006" xmlns:p14="http://schemas.microsoft.com/office/powerpoint/2010/main">
    <mc:Choice Requires="p14">
      <p:transition spd="slow" p14:dur="2000" advTm="306"/>
    </mc:Choice>
    <mc:Fallback xmlns="">
      <p:transition spd="slow" advTm="306"/>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Katmanlar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OSI Ağ Katmanları</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366311"/>
            <a:ext cx="8928992" cy="5663089"/>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7.7. Uygulama </a:t>
            </a:r>
            <a:r>
              <a:rPr lang="tr-TR" sz="2400" b="1" dirty="0">
                <a:latin typeface="Times New Roman" pitchFamily="18" charset="0"/>
                <a:cs typeface="Times New Roman" pitchFamily="18" charset="0"/>
              </a:rPr>
              <a:t>Katmanı (Application </a:t>
            </a:r>
            <a:r>
              <a:rPr lang="tr-TR" sz="2400" b="1" dirty="0" err="1">
                <a:latin typeface="Times New Roman" pitchFamily="18" charset="0"/>
                <a:cs typeface="Times New Roman" pitchFamily="18" charset="0"/>
              </a:rPr>
              <a:t>Layer</a:t>
            </a:r>
            <a:r>
              <a:rPr lang="tr-TR" sz="2400" b="1" dirty="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Bilgisayar uygulaması ile </a:t>
            </a:r>
            <a:r>
              <a:rPr lang="tr-TR" sz="2000" dirty="0" err="1">
                <a:latin typeface="Times New Roman" pitchFamily="18" charset="0"/>
                <a:cs typeface="Times New Roman" pitchFamily="18" charset="0"/>
              </a:rPr>
              <a:t>ag</a:t>
            </a:r>
            <a:r>
              <a:rPr lang="tr-TR" sz="2000" dirty="0">
                <a:latin typeface="Times New Roman" pitchFamily="18" charset="0"/>
                <a:cs typeface="Times New Roman" pitchFamily="18" charset="0"/>
              </a:rPr>
              <a:t> arasında gerçek bir arabirim sağlar.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Bu katman, kullanıcıya en yakın olandır.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Sadece bu katman diğer katmanlara servis sağlamaz.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Uygulama katmanında, uygulamaların ağ üzerinde çalışması sağlanır.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Uygulama katmanı </a:t>
            </a:r>
            <a:r>
              <a:rPr lang="tr-TR" sz="2000" dirty="0" err="1">
                <a:latin typeface="Times New Roman" pitchFamily="18" charset="0"/>
                <a:cs typeface="Times New Roman" pitchFamily="18" charset="0"/>
              </a:rPr>
              <a:t>ag</a:t>
            </a:r>
            <a:r>
              <a:rPr lang="tr-TR" sz="2000" dirty="0">
                <a:latin typeface="Times New Roman" pitchFamily="18" charset="0"/>
                <a:cs typeface="Times New Roman" pitchFamily="18" charset="0"/>
              </a:rPr>
              <a:t> servisini kullanacak olan programdır.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Bu katman, kullanıcının gereksinimlerini karsılar. </a:t>
            </a:r>
          </a:p>
          <a:p>
            <a:pPr marL="719138" lvl="1" indent="-366713" algn="just">
              <a:buClr>
                <a:schemeClr val="tx1"/>
              </a:buClr>
              <a:buSzPct val="120000"/>
              <a:buFont typeface="Times New Roman" pitchFamily="18" charset="0"/>
              <a:buChar char="→"/>
            </a:pPr>
            <a:r>
              <a:rPr lang="tr-TR" sz="1800" dirty="0" err="1">
                <a:latin typeface="Times New Roman" pitchFamily="18" charset="0"/>
                <a:cs typeface="Times New Roman" pitchFamily="18" charset="0"/>
              </a:rPr>
              <a:t>Veritabanı</a:t>
            </a:r>
            <a:r>
              <a:rPr lang="tr-TR" sz="1800" dirty="0">
                <a:latin typeface="Times New Roman" pitchFamily="18" charset="0"/>
                <a:cs typeface="Times New Roman" pitchFamily="18" charset="0"/>
              </a:rPr>
              <a:t> uygulaması ya da e-mail uygulaması örnek olarak verilebilir.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Uygulama katmanını kullanan uygulamalardan bazıları şunlardır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FTP (File Transfer Protocol – Dosya İletim Protokolü)</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HTTP (</a:t>
            </a:r>
            <a:r>
              <a:rPr lang="tr-TR" sz="1800" dirty="0" err="1">
                <a:latin typeface="Times New Roman" pitchFamily="18" charset="0"/>
                <a:cs typeface="Times New Roman" pitchFamily="18" charset="0"/>
              </a:rPr>
              <a:t>Hyper</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Text</a:t>
            </a:r>
            <a:r>
              <a:rPr lang="tr-TR" sz="1800" dirty="0">
                <a:latin typeface="Times New Roman" pitchFamily="18" charset="0"/>
                <a:cs typeface="Times New Roman" pitchFamily="18" charset="0"/>
              </a:rPr>
              <a:t> Transfer Protocol – </a:t>
            </a:r>
            <a:r>
              <a:rPr lang="tr-TR" sz="1800" dirty="0" err="1">
                <a:latin typeface="Times New Roman" pitchFamily="18" charset="0"/>
                <a:cs typeface="Times New Roman" pitchFamily="18" charset="0"/>
              </a:rPr>
              <a:t>Hiper</a:t>
            </a:r>
            <a:r>
              <a:rPr lang="tr-TR" sz="1800" dirty="0">
                <a:latin typeface="Times New Roman" pitchFamily="18" charset="0"/>
                <a:cs typeface="Times New Roman" pitchFamily="18" charset="0"/>
              </a:rPr>
              <a:t> Merin Aktarım İletişim Kuralı)</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Telnet</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NSF (Network File </a:t>
            </a:r>
            <a:r>
              <a:rPr lang="tr-TR" sz="1800" dirty="0" err="1">
                <a:latin typeface="Times New Roman" pitchFamily="18" charset="0"/>
                <a:cs typeface="Times New Roman" pitchFamily="18" charset="0"/>
              </a:rPr>
              <a:t>System</a:t>
            </a:r>
            <a:r>
              <a:rPr lang="tr-TR" sz="1800" dirty="0">
                <a:latin typeface="Times New Roman" pitchFamily="18" charset="0"/>
                <a:cs typeface="Times New Roman" pitchFamily="18" charset="0"/>
              </a:rPr>
              <a:t> – Ağ Dosya Sistemi)</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SMTP (Simple Mail Transfer Protocol – Yalın Elektronik Posta İletim Protokolü)</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SNMP (Simple Network Management Protocol – Yalın Ağ Yönetim Protokolü)</a:t>
            </a:r>
          </a:p>
        </p:txBody>
      </p:sp>
    </p:spTree>
    <p:extLst>
      <p:ext uri="{BB962C8B-B14F-4D97-AF65-F5344CB8AC3E}">
        <p14:creationId xmlns:p14="http://schemas.microsoft.com/office/powerpoint/2010/main" val="1099193459"/>
      </p:ext>
    </p:extLst>
  </p:cSld>
  <p:clrMapOvr>
    <a:masterClrMapping/>
  </p:clrMapOvr>
  <mc:AlternateContent xmlns:mc="http://schemas.openxmlformats.org/markup-compatibility/2006" xmlns:p14="http://schemas.microsoft.com/office/powerpoint/2010/main">
    <mc:Choice Requires="p14">
      <p:transition spd="slow" p14:dur="2000" advTm="17"/>
    </mc:Choice>
    <mc:Fallback xmlns="">
      <p:transition spd="slow" advTm="17"/>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Modülasyon Yöntemleri</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255454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Modülasyon </a:t>
            </a:r>
            <a:r>
              <a:rPr lang="tr-TR" sz="2000" dirty="0">
                <a:latin typeface="Times New Roman" pitchFamily="18" charset="0"/>
                <a:cs typeface="Times New Roman" pitchFamily="18" charset="0"/>
              </a:rPr>
              <a:t>kavramı Radyo Frekansının kalbidir.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Bir sinyal belli bir ortam üzerinden başka bir yerden yorumlanan ve aktarılmadan verimli yöntemler geliştirilmelidir.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Modülasyon, bilgi çeşitlerinin iletim varyasyonu kullanmak için değişen bir dalga sürecidir.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Modülatör, modülasyon gerçekleştiren cihazdır. </a:t>
            </a:r>
            <a:endParaRPr lang="tr-TR" sz="2000" dirty="0" smtClean="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err="1" smtClean="0">
                <a:latin typeface="Times New Roman" pitchFamily="18" charset="0"/>
                <a:cs typeface="Times New Roman" pitchFamily="18" charset="0"/>
              </a:rPr>
              <a:t>Demodülatör</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ise </a:t>
            </a:r>
            <a:r>
              <a:rPr lang="tr-TR" sz="2000" dirty="0" err="1">
                <a:latin typeface="Times New Roman" pitchFamily="18" charset="0"/>
                <a:cs typeface="Times New Roman" pitchFamily="18" charset="0"/>
              </a:rPr>
              <a:t>demodülasyon</a:t>
            </a:r>
            <a:r>
              <a:rPr lang="tr-TR" sz="2000" dirty="0">
                <a:latin typeface="Times New Roman" pitchFamily="18" charset="0"/>
                <a:cs typeface="Times New Roman" pitchFamily="18" charset="0"/>
              </a:rPr>
              <a:t> işlemini gerçekleştiren cihazdır.</a:t>
            </a:r>
          </a:p>
        </p:txBody>
      </p:sp>
    </p:spTree>
    <p:extLst>
      <p:ext uri="{BB962C8B-B14F-4D97-AF65-F5344CB8AC3E}">
        <p14:creationId xmlns:p14="http://schemas.microsoft.com/office/powerpoint/2010/main" val="75676326"/>
      </p:ext>
    </p:extLst>
  </p:cSld>
  <p:clrMapOvr>
    <a:masterClrMapping/>
  </p:clrMapOvr>
  <mc:AlternateContent xmlns:mc="http://schemas.openxmlformats.org/markup-compatibility/2006" xmlns:p14="http://schemas.microsoft.com/office/powerpoint/2010/main">
    <mc:Choice Requires="p14">
      <p:transition spd="slow" p14:dur="2000" advTm="37"/>
    </mc:Choice>
    <mc:Fallback xmlns="">
      <p:transition spd="slow" advTm="37"/>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Modülasyon Yöntemleri</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4385816"/>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8.1. </a:t>
            </a:r>
            <a:r>
              <a:rPr lang="tr-TR" sz="2400" b="1" dirty="0" err="1" smtClean="0">
                <a:latin typeface="Times New Roman" pitchFamily="18" charset="0"/>
                <a:cs typeface="Times New Roman" pitchFamily="18" charset="0"/>
              </a:rPr>
              <a:t>Darbant</a:t>
            </a:r>
            <a:r>
              <a:rPr lang="tr-TR" sz="2400" b="1" dirty="0" smtClean="0">
                <a:latin typeface="Times New Roman" pitchFamily="18" charset="0"/>
                <a:cs typeface="Times New Roman" pitchFamily="18" charset="0"/>
              </a:rPr>
              <a:t> </a:t>
            </a:r>
            <a:r>
              <a:rPr lang="tr-TR" sz="2400" b="1" dirty="0">
                <a:latin typeface="Times New Roman" pitchFamily="18" charset="0"/>
                <a:cs typeface="Times New Roman" pitchFamily="18" charset="0"/>
              </a:rPr>
              <a:t>(</a:t>
            </a:r>
            <a:r>
              <a:rPr lang="tr-TR" sz="2400" b="1" dirty="0" err="1">
                <a:latin typeface="Times New Roman" pitchFamily="18" charset="0"/>
                <a:cs typeface="Times New Roman" pitchFamily="18" charset="0"/>
              </a:rPr>
              <a:t>Narrowband</a:t>
            </a:r>
            <a:r>
              <a:rPr lang="tr-TR" sz="2400" b="1" dirty="0">
                <a:latin typeface="Times New Roman" pitchFamily="18" charset="0"/>
                <a:cs typeface="Times New Roman" pitchFamily="18" charset="0"/>
              </a:rPr>
              <a:t>) Tekniği</a:t>
            </a:r>
          </a:p>
          <a:p>
            <a:pPr marL="355600" lvl="1" indent="-342900" algn="just">
              <a:buClr>
                <a:schemeClr val="tx1"/>
              </a:buClr>
              <a:buSzPct val="120000"/>
              <a:buFont typeface="Arial" pitchFamily="34" charset="0"/>
              <a:buChar char="•"/>
            </a:pPr>
            <a:r>
              <a:rPr lang="tr-TR" sz="2000" dirty="0" err="1">
                <a:latin typeface="Times New Roman" pitchFamily="18" charset="0"/>
                <a:cs typeface="Times New Roman" pitchFamily="18" charset="0"/>
              </a:rPr>
              <a:t>Darbant</a:t>
            </a:r>
            <a:r>
              <a:rPr lang="tr-TR" sz="2000" dirty="0">
                <a:latin typeface="Times New Roman" pitchFamily="18" charset="0"/>
                <a:cs typeface="Times New Roman" pitchFamily="18" charset="0"/>
              </a:rPr>
              <a:t> tekniği, RF (</a:t>
            </a:r>
            <a:r>
              <a:rPr lang="tr-TR" sz="2000" dirty="0" err="1">
                <a:latin typeface="Times New Roman" pitchFamily="18" charset="0"/>
                <a:cs typeface="Times New Roman" pitchFamily="18" charset="0"/>
              </a:rPr>
              <a:t>Radio</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Frequency</a:t>
            </a:r>
            <a:r>
              <a:rPr lang="tr-TR" sz="2000" dirty="0">
                <a:latin typeface="Times New Roman" pitchFamily="18" charset="0"/>
                <a:cs typeface="Times New Roman" pitchFamily="18" charset="0"/>
              </a:rPr>
              <a:t>) sinyallerinin mümkün olan en dar frekans aralığında gönderilmesi ve alınması esasına dayanır.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yöntemde veri hızı düşük fakat iletişim mesafesi uzundur.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tür kullanımda her kullanıcının farklı frekans kanalı kullanması gerekir.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Aksi durumda </a:t>
            </a:r>
            <a:r>
              <a:rPr lang="tr-TR" sz="2000" dirty="0" err="1">
                <a:latin typeface="Times New Roman" pitchFamily="18" charset="0"/>
                <a:cs typeface="Times New Roman" pitchFamily="18" charset="0"/>
              </a:rPr>
              <a:t>enterferans</a:t>
            </a:r>
            <a:r>
              <a:rPr lang="tr-TR" sz="2000" dirty="0">
                <a:latin typeface="Times New Roman" pitchFamily="18" charset="0"/>
                <a:cs typeface="Times New Roman" pitchFamily="18" charset="0"/>
              </a:rPr>
              <a:t> oluşur ve iletişimde bozulma veya kesilme meydana gelir.</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Özellikle yoğun kullanıcı bulunan bölgeler için uygun bir teknoloji değildir.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Frekans talebinin ve kullanım yoğunluğunun az, iletişim mesafesinin uzak, veri hızının ise çok önemli olmadığı durumlarda ve kırsal alanlarda kullanılması mümkündür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Dar bant iletişim yöntemi WLAN sistemlerinde kullanılmamaktadır.</a:t>
            </a:r>
          </a:p>
        </p:txBody>
      </p:sp>
    </p:spTree>
    <p:extLst>
      <p:ext uri="{BB962C8B-B14F-4D97-AF65-F5344CB8AC3E}">
        <p14:creationId xmlns:p14="http://schemas.microsoft.com/office/powerpoint/2010/main" val="2045958110"/>
      </p:ext>
    </p:extLst>
  </p:cSld>
  <p:clrMapOvr>
    <a:masterClrMapping/>
  </p:clrMapOvr>
  <mc:AlternateContent xmlns:mc="http://schemas.openxmlformats.org/markup-compatibility/2006" xmlns:p14="http://schemas.microsoft.com/office/powerpoint/2010/main">
    <mc:Choice Requires="p14">
      <p:transition spd="slow" p14:dur="2000" advTm="20"/>
    </mc:Choice>
    <mc:Fallback xmlns="">
      <p:transition spd="slow" advTm="2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Modülasyon Yöntemleri</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3308598"/>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8.2. Geniş </a:t>
            </a:r>
            <a:r>
              <a:rPr lang="tr-TR" sz="2400" b="1" dirty="0">
                <a:latin typeface="Times New Roman" pitchFamily="18" charset="0"/>
                <a:cs typeface="Times New Roman" pitchFamily="18" charset="0"/>
              </a:rPr>
              <a:t>Spektrum (Spread </a:t>
            </a:r>
            <a:r>
              <a:rPr lang="tr-TR" sz="2400" b="1" dirty="0" err="1">
                <a:latin typeface="Times New Roman" pitchFamily="18" charset="0"/>
                <a:cs typeface="Times New Roman" pitchFamily="18" charset="0"/>
              </a:rPr>
              <a:t>Spectrum</a:t>
            </a:r>
            <a:r>
              <a:rPr lang="tr-TR" sz="2400" b="1" dirty="0">
                <a:latin typeface="Times New Roman" pitchFamily="18" charset="0"/>
                <a:cs typeface="Times New Roman" pitchFamily="18" charset="0"/>
              </a:rPr>
              <a:t>) Tekniği</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Geniş Spektrum Tekniği gerçek bilgilerin modüle olmasından çok iletilen sinyallerin daha fazla bant genişliği kaplamasını </a:t>
            </a:r>
            <a:r>
              <a:rPr lang="tr-TR" sz="2000" dirty="0" err="1">
                <a:latin typeface="Times New Roman" pitchFamily="18" charset="0"/>
                <a:cs typeface="Times New Roman" pitchFamily="18" charset="0"/>
              </a:rPr>
              <a:t>karekterize</a:t>
            </a:r>
            <a:r>
              <a:rPr lang="tr-TR" sz="2000" dirty="0">
                <a:latin typeface="Times New Roman" pitchFamily="18" charset="0"/>
                <a:cs typeface="Times New Roman" pitchFamily="18" charset="0"/>
              </a:rPr>
              <a:t> eder.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Taşıyıcı sinyaller tam bant genişliği üzerinde oluşabilir veya verici frekans spektrumunda olabilir buna yaygın spektrum tekniği denir.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Otoyoldaki bir araca benzetilebilir, burada araçlara tek şerit yetmesine rağmen iki şerit kullanması olayı geniş spektrum tekniğinin özüdür.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Kablosuz uygulamalarda geniş spektrum tekniği kullanılmaktadır.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Düşük güç seviyelerinde fonksiyon kabiliyetleri veya genlikleri önemlidir.</a:t>
            </a:r>
          </a:p>
        </p:txBody>
      </p:sp>
    </p:spTree>
    <p:extLst>
      <p:ext uri="{BB962C8B-B14F-4D97-AF65-F5344CB8AC3E}">
        <p14:creationId xmlns:p14="http://schemas.microsoft.com/office/powerpoint/2010/main" val="274580857"/>
      </p:ext>
    </p:extLst>
  </p:cSld>
  <p:clrMapOvr>
    <a:masterClrMapping/>
  </p:clrMapOvr>
  <mc:AlternateContent xmlns:mc="http://schemas.openxmlformats.org/markup-compatibility/2006" xmlns:p14="http://schemas.microsoft.com/office/powerpoint/2010/main">
    <mc:Choice Requires="p14">
      <p:transition spd="slow" p14:dur="2000" advTm="264"/>
    </mc:Choice>
    <mc:Fallback xmlns="">
      <p:transition spd="slow" advTm="26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3093154"/>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Ağ Teknolojileri Sınıflandırılması</a:t>
            </a:r>
            <a:endParaRPr lang="tr-TR" sz="2400" b="1" dirty="0">
              <a:solidFill>
                <a:schemeClr val="tx1"/>
              </a:solidFill>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722923027"/>
              </p:ext>
            </p:extLst>
          </p:nvPr>
        </p:nvGraphicFramePr>
        <p:xfrm>
          <a:off x="611562" y="2132856"/>
          <a:ext cx="8208910" cy="3175108"/>
        </p:xfrm>
        <a:graphic>
          <a:graphicData uri="http://schemas.openxmlformats.org/drawingml/2006/table">
            <a:tbl>
              <a:tblPr firstRow="1" firstCol="1" bandRow="1">
                <a:tableStyleId>{5C22544A-7EE6-4342-B048-85BDC9FD1C3A}</a:tableStyleId>
              </a:tblPr>
              <a:tblGrid>
                <a:gridCol w="1348288"/>
                <a:gridCol w="1644684"/>
                <a:gridCol w="1828117"/>
                <a:gridCol w="1713083"/>
                <a:gridCol w="1674738"/>
              </a:tblGrid>
              <a:tr h="688183">
                <a:tc>
                  <a:txBody>
                    <a:bodyPr/>
                    <a:lstStyle/>
                    <a:p>
                      <a:pPr algn="ctr">
                        <a:lnSpc>
                          <a:spcPct val="115000"/>
                        </a:lnSpc>
                        <a:spcAft>
                          <a:spcPts val="0"/>
                        </a:spcAft>
                      </a:pPr>
                      <a:r>
                        <a:rPr lang="tr-TR" sz="1600" dirty="0">
                          <a:solidFill>
                            <a:schemeClr val="tx1"/>
                          </a:solidFill>
                          <a:effectLst/>
                          <a:latin typeface="Times New Roman" pitchFamily="18" charset="0"/>
                          <a:cs typeface="Times New Roman" pitchFamily="18" charset="0"/>
                        </a:rPr>
                        <a:t>İletişim</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tr-TR" sz="1600" dirty="0">
                          <a:solidFill>
                            <a:schemeClr val="tx1"/>
                          </a:solidFill>
                          <a:effectLst/>
                          <a:latin typeface="Times New Roman" pitchFamily="18" charset="0"/>
                          <a:cs typeface="Times New Roman" pitchFamily="18" charset="0"/>
                        </a:rPr>
                        <a:t>WPAN</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tr-TR" sz="1600" dirty="0">
                          <a:solidFill>
                            <a:schemeClr val="tx1"/>
                          </a:solidFill>
                          <a:effectLst/>
                          <a:latin typeface="Times New Roman" pitchFamily="18" charset="0"/>
                          <a:cs typeface="Times New Roman" pitchFamily="18" charset="0"/>
                        </a:rPr>
                        <a:t>WLAN</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tr-TR" sz="1600" dirty="0">
                          <a:solidFill>
                            <a:schemeClr val="tx1"/>
                          </a:solidFill>
                          <a:effectLst/>
                          <a:latin typeface="Times New Roman" pitchFamily="18" charset="0"/>
                          <a:cs typeface="Times New Roman" pitchFamily="18" charset="0"/>
                        </a:rPr>
                        <a:t>WMAN</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15000"/>
                        </a:lnSpc>
                        <a:spcAft>
                          <a:spcPts val="0"/>
                        </a:spcAft>
                      </a:pPr>
                      <a:r>
                        <a:rPr lang="tr-TR" sz="1600" dirty="0">
                          <a:solidFill>
                            <a:schemeClr val="tx1"/>
                          </a:solidFill>
                          <a:effectLst/>
                          <a:latin typeface="Times New Roman" pitchFamily="18" charset="0"/>
                          <a:cs typeface="Times New Roman" pitchFamily="18" charset="0"/>
                        </a:rPr>
                        <a:t>WWAN</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r>
              <a:tr h="835751">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Standart</a:t>
                      </a:r>
                      <a:endParaRPr lang="tr-TR" sz="16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dirty="0">
                          <a:effectLst/>
                          <a:latin typeface="Times New Roman" pitchFamily="18" charset="0"/>
                          <a:cs typeface="Times New Roman" pitchFamily="18" charset="0"/>
                        </a:rPr>
                        <a:t>Bluetooth</a:t>
                      </a:r>
                    </a:p>
                    <a:p>
                      <a:pPr algn="l">
                        <a:lnSpc>
                          <a:spcPct val="115000"/>
                        </a:lnSpc>
                        <a:spcAft>
                          <a:spcPts val="0"/>
                        </a:spcAft>
                      </a:pPr>
                      <a:r>
                        <a:rPr lang="tr-TR" sz="1600" dirty="0" err="1">
                          <a:effectLst/>
                          <a:latin typeface="Times New Roman" pitchFamily="18" charset="0"/>
                          <a:cs typeface="Times New Roman" pitchFamily="18" charset="0"/>
                        </a:rPr>
                        <a:t>HomeRF</a:t>
                      </a:r>
                      <a:endParaRPr lang="tr-TR" sz="1600" dirty="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dirty="0">
                          <a:effectLst/>
                          <a:latin typeface="Times New Roman" pitchFamily="18" charset="0"/>
                          <a:cs typeface="Times New Roman" pitchFamily="18" charset="0"/>
                        </a:rPr>
                        <a:t>IEEE 802.11</a:t>
                      </a:r>
                    </a:p>
                    <a:p>
                      <a:pPr algn="l">
                        <a:lnSpc>
                          <a:spcPct val="115000"/>
                        </a:lnSpc>
                        <a:spcAft>
                          <a:spcPts val="0"/>
                        </a:spcAft>
                      </a:pPr>
                      <a:r>
                        <a:rPr lang="tr-TR" sz="1600" dirty="0" err="1">
                          <a:effectLst/>
                          <a:latin typeface="Times New Roman" pitchFamily="18" charset="0"/>
                          <a:cs typeface="Times New Roman" pitchFamily="18" charset="0"/>
                        </a:rPr>
                        <a:t>HiperLAN</a:t>
                      </a:r>
                      <a:endParaRPr lang="tr-TR" sz="1600" dirty="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dirty="0">
                          <a:effectLst/>
                          <a:latin typeface="Times New Roman" pitchFamily="18" charset="0"/>
                          <a:cs typeface="Times New Roman" pitchFamily="18" charset="0"/>
                        </a:rPr>
                        <a:t>IEEE 802.16</a:t>
                      </a:r>
                    </a:p>
                    <a:p>
                      <a:pPr algn="l">
                        <a:lnSpc>
                          <a:spcPct val="115000"/>
                        </a:lnSpc>
                        <a:spcAft>
                          <a:spcPts val="0"/>
                        </a:spcAft>
                      </a:pPr>
                      <a:r>
                        <a:rPr lang="tr-TR" sz="1600" dirty="0" err="1">
                          <a:effectLst/>
                          <a:latin typeface="Times New Roman" pitchFamily="18" charset="0"/>
                          <a:cs typeface="Times New Roman" pitchFamily="18" charset="0"/>
                        </a:rPr>
                        <a:t>HiperMAN</a:t>
                      </a:r>
                      <a:endParaRPr lang="tr-TR" sz="1600" dirty="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dirty="0">
                          <a:effectLst/>
                          <a:latin typeface="Times New Roman" pitchFamily="18" charset="0"/>
                          <a:cs typeface="Times New Roman" pitchFamily="18" charset="0"/>
                        </a:rPr>
                        <a:t>GSM, GPRS,</a:t>
                      </a:r>
                    </a:p>
                    <a:p>
                      <a:pPr algn="l">
                        <a:lnSpc>
                          <a:spcPct val="115000"/>
                        </a:lnSpc>
                        <a:spcAft>
                          <a:spcPts val="0"/>
                        </a:spcAft>
                      </a:pPr>
                      <a:r>
                        <a:rPr lang="tr-TR" sz="1600" dirty="0">
                          <a:effectLst/>
                          <a:latin typeface="Times New Roman" pitchFamily="18" charset="0"/>
                          <a:cs typeface="Times New Roman" pitchFamily="18" charset="0"/>
                        </a:rPr>
                        <a:t>CDMA ve 3G</a:t>
                      </a:r>
                      <a:endParaRPr lang="tr-TR" sz="1600" dirty="0">
                        <a:effectLst/>
                        <a:latin typeface="Times New Roman" pitchFamily="18" charset="0"/>
                        <a:ea typeface="Calibri"/>
                        <a:cs typeface="Times New Roman" pitchFamily="18" charset="0"/>
                      </a:endParaRPr>
                    </a:p>
                  </a:txBody>
                  <a:tcPr marL="68580" marR="68580" marT="0" marB="0" anchor="ctr"/>
                </a:tc>
              </a:tr>
              <a:tr h="404963">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Hız</a:t>
                      </a:r>
                      <a:endParaRPr lang="tr-TR" sz="16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a:effectLst/>
                          <a:latin typeface="Times New Roman" pitchFamily="18" charset="0"/>
                          <a:cs typeface="Times New Roman" pitchFamily="18" charset="0"/>
                        </a:rPr>
                        <a:t>&lt; 1 Mbps</a:t>
                      </a:r>
                      <a:endParaRPr lang="tr-TR" sz="160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a:effectLst/>
                          <a:latin typeface="Times New Roman" pitchFamily="18" charset="0"/>
                          <a:cs typeface="Times New Roman" pitchFamily="18" charset="0"/>
                        </a:rPr>
                        <a:t>11 – 54 Mbps</a:t>
                      </a:r>
                      <a:endParaRPr lang="tr-TR" sz="160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a:effectLst/>
                          <a:latin typeface="Times New Roman" pitchFamily="18" charset="0"/>
                          <a:cs typeface="Times New Roman" pitchFamily="18" charset="0"/>
                        </a:rPr>
                        <a:t>11 – 100 Mbps</a:t>
                      </a:r>
                      <a:endParaRPr lang="tr-TR" sz="160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a:effectLst/>
                          <a:latin typeface="Times New Roman" pitchFamily="18" charset="0"/>
                          <a:cs typeface="Times New Roman" pitchFamily="18" charset="0"/>
                        </a:rPr>
                        <a:t>10 – 384 Kbps</a:t>
                      </a:r>
                      <a:endParaRPr lang="tr-TR" sz="1600">
                        <a:effectLst/>
                        <a:latin typeface="Times New Roman" pitchFamily="18" charset="0"/>
                        <a:ea typeface="Calibri"/>
                        <a:cs typeface="Times New Roman" pitchFamily="18" charset="0"/>
                      </a:endParaRPr>
                    </a:p>
                  </a:txBody>
                  <a:tcPr marL="68580" marR="68580" marT="0" marB="0" anchor="ctr"/>
                </a:tc>
              </a:tr>
              <a:tr h="404963">
                <a:tc>
                  <a:txBody>
                    <a:bodyPr/>
                    <a:lstStyle/>
                    <a:p>
                      <a:pPr>
                        <a:lnSpc>
                          <a:spcPct val="115000"/>
                        </a:lnSpc>
                        <a:spcAft>
                          <a:spcPts val="0"/>
                        </a:spcAft>
                      </a:pPr>
                      <a:r>
                        <a:rPr lang="tr-TR" sz="1600">
                          <a:solidFill>
                            <a:schemeClr val="tx1"/>
                          </a:solidFill>
                          <a:effectLst/>
                          <a:latin typeface="Times New Roman" pitchFamily="18" charset="0"/>
                          <a:cs typeface="Times New Roman" pitchFamily="18" charset="0"/>
                        </a:rPr>
                        <a:t>Mesafe</a:t>
                      </a:r>
                      <a:endParaRPr lang="tr-TR" sz="160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a:effectLst/>
                          <a:latin typeface="Times New Roman" pitchFamily="18" charset="0"/>
                          <a:cs typeface="Times New Roman" pitchFamily="18" charset="0"/>
                        </a:rPr>
                        <a:t>Kısa</a:t>
                      </a:r>
                      <a:endParaRPr lang="tr-TR" sz="160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dirty="0">
                          <a:effectLst/>
                          <a:latin typeface="Times New Roman" pitchFamily="18" charset="0"/>
                          <a:cs typeface="Times New Roman" pitchFamily="18" charset="0"/>
                        </a:rPr>
                        <a:t>Orta</a:t>
                      </a:r>
                      <a:endParaRPr lang="tr-TR" sz="1600" dirty="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dirty="0">
                          <a:effectLst/>
                          <a:latin typeface="Times New Roman" pitchFamily="18" charset="0"/>
                          <a:cs typeface="Times New Roman" pitchFamily="18" charset="0"/>
                        </a:rPr>
                        <a:t>Orta – Uzun</a:t>
                      </a:r>
                      <a:endParaRPr lang="tr-TR" sz="1600" dirty="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a:effectLst/>
                          <a:latin typeface="Times New Roman" pitchFamily="18" charset="0"/>
                          <a:cs typeface="Times New Roman" pitchFamily="18" charset="0"/>
                        </a:rPr>
                        <a:t>Uzun</a:t>
                      </a:r>
                      <a:endParaRPr lang="tr-TR" sz="1600">
                        <a:effectLst/>
                        <a:latin typeface="Times New Roman" pitchFamily="18" charset="0"/>
                        <a:ea typeface="Calibri"/>
                        <a:cs typeface="Times New Roman" pitchFamily="18" charset="0"/>
                      </a:endParaRPr>
                    </a:p>
                  </a:txBody>
                  <a:tcPr marL="68580" marR="68580" marT="0" marB="0" anchor="ctr"/>
                </a:tc>
              </a:tr>
              <a:tr h="690476">
                <a:tc>
                  <a:txBody>
                    <a:bodyPr/>
                    <a:lstStyle/>
                    <a:p>
                      <a:pPr>
                        <a:lnSpc>
                          <a:spcPct val="115000"/>
                        </a:lnSpc>
                        <a:spcAft>
                          <a:spcPts val="0"/>
                        </a:spcAft>
                      </a:pPr>
                      <a:r>
                        <a:rPr lang="tr-TR" sz="1600" dirty="0">
                          <a:solidFill>
                            <a:schemeClr val="tx1"/>
                          </a:solidFill>
                          <a:effectLst/>
                          <a:latin typeface="Times New Roman" pitchFamily="18" charset="0"/>
                          <a:cs typeface="Times New Roman" pitchFamily="18" charset="0"/>
                        </a:rPr>
                        <a:t>Uygulama</a:t>
                      </a:r>
                    </a:p>
                    <a:p>
                      <a:pPr>
                        <a:lnSpc>
                          <a:spcPct val="115000"/>
                        </a:lnSpc>
                        <a:spcAft>
                          <a:spcPts val="0"/>
                        </a:spcAft>
                      </a:pPr>
                      <a:r>
                        <a:rPr lang="tr-TR" sz="1600" dirty="0">
                          <a:solidFill>
                            <a:schemeClr val="tx1"/>
                          </a:solidFill>
                          <a:effectLst/>
                          <a:latin typeface="Times New Roman" pitchFamily="18" charset="0"/>
                          <a:cs typeface="Times New Roman" pitchFamily="18" charset="0"/>
                        </a:rPr>
                        <a:t> </a:t>
                      </a:r>
                      <a:endParaRPr lang="tr-TR"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dirty="0">
                          <a:effectLst/>
                          <a:latin typeface="Times New Roman" pitchFamily="18" charset="0"/>
                          <a:cs typeface="Times New Roman" pitchFamily="18" charset="0"/>
                        </a:rPr>
                        <a:t>Cihazlar arası </a:t>
                      </a:r>
                      <a:r>
                        <a:rPr lang="tr-TR" sz="1600" baseline="0" dirty="0" smtClean="0">
                          <a:effectLst/>
                          <a:latin typeface="Times New Roman" pitchFamily="18" charset="0"/>
                          <a:cs typeface="Times New Roman" pitchFamily="18" charset="0"/>
                        </a:rPr>
                        <a:t> </a:t>
                      </a:r>
                      <a:r>
                        <a:rPr lang="tr-TR" sz="1600" dirty="0" smtClean="0">
                          <a:effectLst/>
                          <a:latin typeface="Times New Roman" pitchFamily="18" charset="0"/>
                          <a:cs typeface="Times New Roman" pitchFamily="18" charset="0"/>
                        </a:rPr>
                        <a:t>bağlantı</a:t>
                      </a:r>
                    </a:p>
                    <a:p>
                      <a:pPr algn="l">
                        <a:lnSpc>
                          <a:spcPct val="115000"/>
                        </a:lnSpc>
                        <a:spcAft>
                          <a:spcPts val="0"/>
                        </a:spcAft>
                      </a:pPr>
                      <a:r>
                        <a:rPr lang="tr-TR" sz="1600" dirty="0" err="1" smtClean="0">
                          <a:effectLst/>
                          <a:latin typeface="Times New Roman" pitchFamily="18" charset="0"/>
                          <a:cs typeface="Times New Roman" pitchFamily="18" charset="0"/>
                        </a:rPr>
                        <a:t>Piconet</a:t>
                      </a:r>
                      <a:endParaRPr lang="tr-TR" sz="1600" dirty="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a:effectLst/>
                          <a:latin typeface="Times New Roman" pitchFamily="18" charset="0"/>
                          <a:cs typeface="Times New Roman" pitchFamily="18" charset="0"/>
                        </a:rPr>
                        <a:t>Cihazdan cihaza</a:t>
                      </a:r>
                    </a:p>
                    <a:p>
                      <a:pPr algn="l">
                        <a:lnSpc>
                          <a:spcPct val="115000"/>
                        </a:lnSpc>
                        <a:spcAft>
                          <a:spcPts val="0"/>
                        </a:spcAft>
                      </a:pPr>
                      <a:r>
                        <a:rPr lang="tr-TR" sz="1600">
                          <a:effectLst/>
                          <a:latin typeface="Times New Roman" pitchFamily="18" charset="0"/>
                          <a:cs typeface="Times New Roman" pitchFamily="18" charset="0"/>
                        </a:rPr>
                        <a:t>Ağ kurulumu</a:t>
                      </a:r>
                      <a:endParaRPr lang="tr-TR" sz="160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dirty="0">
                          <a:effectLst/>
                          <a:latin typeface="Times New Roman" pitchFamily="18" charset="0"/>
                          <a:cs typeface="Times New Roman" pitchFamily="18" charset="0"/>
                        </a:rPr>
                        <a:t>Kablo yerine</a:t>
                      </a:r>
                    </a:p>
                    <a:p>
                      <a:pPr algn="l">
                        <a:lnSpc>
                          <a:spcPct val="115000"/>
                        </a:lnSpc>
                        <a:spcAft>
                          <a:spcPts val="0"/>
                        </a:spcAft>
                      </a:pPr>
                      <a:r>
                        <a:rPr lang="tr-TR" sz="1600" dirty="0">
                          <a:effectLst/>
                          <a:latin typeface="Times New Roman" pitchFamily="18" charset="0"/>
                          <a:cs typeface="Times New Roman" pitchFamily="18" charset="0"/>
                        </a:rPr>
                        <a:t>Son </a:t>
                      </a:r>
                      <a:r>
                        <a:rPr lang="tr-TR" sz="1600" dirty="0" smtClean="0">
                          <a:effectLst/>
                          <a:latin typeface="Times New Roman" pitchFamily="18" charset="0"/>
                          <a:cs typeface="Times New Roman" pitchFamily="18" charset="0"/>
                        </a:rPr>
                        <a:t>kullanıcı</a:t>
                      </a:r>
                      <a:r>
                        <a:rPr lang="tr-TR" sz="1600" baseline="0" dirty="0" smtClean="0">
                          <a:effectLst/>
                          <a:latin typeface="Times New Roman" pitchFamily="18" charset="0"/>
                          <a:cs typeface="Times New Roman" pitchFamily="18" charset="0"/>
                        </a:rPr>
                        <a:t> </a:t>
                      </a:r>
                      <a:r>
                        <a:rPr lang="tr-TR" sz="1600" dirty="0" smtClean="0">
                          <a:effectLst/>
                          <a:latin typeface="Times New Roman" pitchFamily="18" charset="0"/>
                          <a:cs typeface="Times New Roman" pitchFamily="18" charset="0"/>
                        </a:rPr>
                        <a:t>erişimi</a:t>
                      </a:r>
                      <a:endParaRPr lang="tr-TR" sz="1600" dirty="0">
                        <a:effectLst/>
                        <a:latin typeface="Times New Roman" pitchFamily="18" charset="0"/>
                        <a:ea typeface="Calibri"/>
                        <a:cs typeface="Times New Roman" pitchFamily="18" charset="0"/>
                      </a:endParaRPr>
                    </a:p>
                  </a:txBody>
                  <a:tcPr marL="68580" marR="68580" marT="0" marB="0" anchor="ctr"/>
                </a:tc>
                <a:tc>
                  <a:txBody>
                    <a:bodyPr/>
                    <a:lstStyle/>
                    <a:p>
                      <a:pPr algn="l">
                        <a:lnSpc>
                          <a:spcPct val="115000"/>
                        </a:lnSpc>
                        <a:spcAft>
                          <a:spcPts val="0"/>
                        </a:spcAft>
                      </a:pPr>
                      <a:r>
                        <a:rPr lang="tr-TR" sz="1600" dirty="0">
                          <a:effectLst/>
                          <a:latin typeface="Times New Roman" pitchFamily="18" charset="0"/>
                          <a:cs typeface="Times New Roman" pitchFamily="18" charset="0"/>
                        </a:rPr>
                        <a:t>Mobil Telefon</a:t>
                      </a:r>
                    </a:p>
                    <a:p>
                      <a:pPr algn="l">
                        <a:lnSpc>
                          <a:spcPct val="115000"/>
                        </a:lnSpc>
                        <a:spcAft>
                          <a:spcPts val="0"/>
                        </a:spcAft>
                      </a:pPr>
                      <a:r>
                        <a:rPr lang="tr-TR" sz="1600" dirty="0">
                          <a:effectLst/>
                          <a:latin typeface="Times New Roman" pitchFamily="18" charset="0"/>
                          <a:cs typeface="Times New Roman" pitchFamily="18" charset="0"/>
                        </a:rPr>
                        <a:t>Mobil Veri</a:t>
                      </a:r>
                      <a:endParaRPr lang="tr-TR" sz="1600"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078886997"/>
      </p:ext>
    </p:extLst>
  </p:cSld>
  <p:clrMapOvr>
    <a:masterClrMapping/>
  </p:clrMapOvr>
  <mc:AlternateContent xmlns:mc="http://schemas.openxmlformats.org/markup-compatibility/2006" xmlns:p14="http://schemas.microsoft.com/office/powerpoint/2010/main">
    <mc:Choice Requires="p14">
      <p:transition spd="slow" p14:dur="2000" advTm="334"/>
    </mc:Choice>
    <mc:Fallback xmlns="">
      <p:transition spd="slow" advTm="334"/>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Modülasyon Yöntemleri</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340768"/>
            <a:ext cx="8928992" cy="5663089"/>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8.2.1. Frekans </a:t>
            </a:r>
            <a:r>
              <a:rPr lang="tr-TR" sz="2400" b="1" dirty="0">
                <a:latin typeface="Times New Roman" pitchFamily="18" charset="0"/>
                <a:cs typeface="Times New Roman" pitchFamily="18" charset="0"/>
              </a:rPr>
              <a:t>Atlamalı Geniş Spektrum (FHSS) Tekniği</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Bu teknik, iletim bandını 1MHz’lik alt katmanlara bölmektedir.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Sinyal her kanalda belli zaman aralığında kısa veri paketleri göndererek bir alt kanaldan diğerine atlamaktadır.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Atlanacak frekansın sırasını üreten bir rasgele sayı üretici kullanılır.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Bütün istasyonlar aynı sayı üreticiden bilgi aldığı sürece zamana göre eş uyumlu çalışacak ve es zamanlı olarak aynı frekansa atlama yapacaklardır.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Her frekansta harcanan zaman dilimi yasam süresi olarak adlandırılır. </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FHSS</a:t>
            </a:r>
            <a:r>
              <a:rPr lang="tr-TR" sz="2000" dirty="0">
                <a:latin typeface="Times New Roman" pitchFamily="18" charset="0"/>
                <a:cs typeface="Times New Roman" pitchFamily="18" charset="0"/>
              </a:rPr>
              <a:t>’ de asıl sinyal bir taşıyıcı sinyal üzerine modüle edilir.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Taşıyıcı sinyal belli bir sıraya göre sürekli olarak frekansı değiştirir.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FHSS’ de 2.4 </a:t>
            </a:r>
            <a:r>
              <a:rPr lang="tr-TR" sz="2000" dirty="0" err="1">
                <a:latin typeface="Times New Roman" pitchFamily="18" charset="0"/>
                <a:cs typeface="Times New Roman" pitchFamily="18" charset="0"/>
              </a:rPr>
              <a:t>GHz’lik</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band</a:t>
            </a:r>
            <a:r>
              <a:rPr lang="tr-TR" sz="2000" dirty="0">
                <a:latin typeface="Times New Roman" pitchFamily="18" charset="0"/>
                <a:cs typeface="Times New Roman" pitchFamily="18" charset="0"/>
              </a:rPr>
              <a:t> 1MHz' </a:t>
            </a:r>
            <a:r>
              <a:rPr lang="tr-TR" sz="2000" dirty="0" err="1">
                <a:latin typeface="Times New Roman" pitchFamily="18" charset="0"/>
                <a:cs typeface="Times New Roman" pitchFamily="18" charset="0"/>
              </a:rPr>
              <a:t>lik</a:t>
            </a:r>
            <a:r>
              <a:rPr lang="tr-TR" sz="2000" dirty="0">
                <a:latin typeface="Times New Roman" pitchFamily="18" charset="0"/>
                <a:cs typeface="Times New Roman" pitchFamily="18" charset="0"/>
              </a:rPr>
              <a:t> 75 alt kanala (</a:t>
            </a:r>
            <a:r>
              <a:rPr lang="tr-TR" sz="2000" dirty="0" err="1">
                <a:latin typeface="Times New Roman" pitchFamily="18" charset="0"/>
                <a:cs typeface="Times New Roman" pitchFamily="18" charset="0"/>
              </a:rPr>
              <a:t>subchannel</a:t>
            </a:r>
            <a:r>
              <a:rPr lang="tr-TR" sz="2000" dirty="0">
                <a:latin typeface="Times New Roman" pitchFamily="18" charset="0"/>
                <a:cs typeface="Times New Roman" pitchFamily="18" charset="0"/>
              </a:rPr>
              <a:t>) bölünmüştür.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Alıcı ve verici aynı atlama </a:t>
            </a:r>
            <a:r>
              <a:rPr lang="tr-TR" sz="2000" dirty="0" smtClean="0">
                <a:latin typeface="Times New Roman" pitchFamily="18" charset="0"/>
                <a:cs typeface="Times New Roman" pitchFamily="18" charset="0"/>
              </a:rPr>
              <a:t>noktası üzerinde </a:t>
            </a:r>
            <a:r>
              <a:rPr lang="tr-TR" sz="2000" dirty="0">
                <a:latin typeface="Times New Roman" pitchFamily="18" charset="0"/>
                <a:cs typeface="Times New Roman" pitchFamily="18" charset="0"/>
              </a:rPr>
              <a:t>olduğunda veri ardışık olarak alt kanallar üzerinden gönderilir. </a:t>
            </a:r>
          </a:p>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Belirli bir </a:t>
            </a:r>
            <a:r>
              <a:rPr lang="tr-TR" sz="2000" dirty="0">
                <a:latin typeface="Times New Roman" pitchFamily="18" charset="0"/>
                <a:cs typeface="Times New Roman" pitchFamily="18" charset="0"/>
              </a:rPr>
              <a:t>zaman aralığında kullanılan kanalda, sıradaki bir sonraki kanala atlama gerçekleştirilmeden önce verinin küçük bir miktarının iletilmesi ile sınırlandırılmıştır.</a:t>
            </a:r>
          </a:p>
        </p:txBody>
      </p:sp>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636912"/>
            <a:ext cx="4182783" cy="2520280"/>
          </a:xfrm>
          <a:prstGeom prst="rect">
            <a:avLst/>
          </a:prstGeom>
          <a:noFill/>
          <a:ln>
            <a:noFill/>
          </a:ln>
        </p:spPr>
      </p:pic>
    </p:spTree>
    <p:extLst>
      <p:ext uri="{BB962C8B-B14F-4D97-AF65-F5344CB8AC3E}">
        <p14:creationId xmlns:p14="http://schemas.microsoft.com/office/powerpoint/2010/main" val="3978528086"/>
      </p:ext>
    </p:extLst>
  </p:cSld>
  <p:clrMapOvr>
    <a:masterClrMapping/>
  </p:clrMapOvr>
  <mc:AlternateContent xmlns:mc="http://schemas.openxmlformats.org/markup-compatibility/2006" xmlns:p14="http://schemas.microsoft.com/office/powerpoint/2010/main">
    <mc:Choice Requires="p14">
      <p:transition spd="slow" p14:dur="2000" advTm="76"/>
    </mc:Choice>
    <mc:Fallback xmlns="">
      <p:transition spd="slow" advTm="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Modülasyon Yöntemleri</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001369"/>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8.2.2. Düz </a:t>
            </a:r>
            <a:r>
              <a:rPr lang="tr-TR" sz="2400" b="1" dirty="0">
                <a:latin typeface="Times New Roman" pitchFamily="18" charset="0"/>
                <a:cs typeface="Times New Roman" pitchFamily="18" charset="0"/>
              </a:rPr>
              <a:t>sıralı geniş spektrum (DSSS)</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Doğrudan Sıralı Geniş Yayılım (Direct </a:t>
            </a:r>
            <a:r>
              <a:rPr lang="tr-TR" sz="2000" dirty="0" err="1">
                <a:latin typeface="Times New Roman" pitchFamily="18" charset="0"/>
                <a:cs typeface="Times New Roman" pitchFamily="18" charset="0"/>
              </a:rPr>
              <a:t>Sequence</a:t>
            </a:r>
            <a:r>
              <a:rPr lang="tr-TR" sz="2000" dirty="0">
                <a:latin typeface="Times New Roman" pitchFamily="18" charset="0"/>
                <a:cs typeface="Times New Roman" pitchFamily="18" charset="0"/>
              </a:rPr>
              <a:t> Spread </a:t>
            </a:r>
            <a:r>
              <a:rPr lang="tr-TR" sz="2000" dirty="0" err="1">
                <a:latin typeface="Times New Roman" pitchFamily="18" charset="0"/>
                <a:cs typeface="Times New Roman" pitchFamily="18" charset="0"/>
              </a:rPr>
              <a:t>Spectrum</a:t>
            </a:r>
            <a:r>
              <a:rPr lang="tr-TR" sz="2000" dirty="0">
                <a:latin typeface="Times New Roman" pitchFamily="18" charset="0"/>
                <a:cs typeface="Times New Roman" pitchFamily="18" charset="0"/>
              </a:rPr>
              <a:t>) en fazla bilinen ve en geniş kullanım alanına sahip yayılım sistemidir.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teknik 2.4 GHz’ </a:t>
            </a:r>
            <a:r>
              <a:rPr lang="tr-TR" sz="2000" dirty="0" err="1">
                <a:latin typeface="Times New Roman" pitchFamily="18" charset="0"/>
                <a:cs typeface="Times New Roman" pitchFamily="18" charset="0"/>
              </a:rPr>
              <a:t>lik</a:t>
            </a:r>
            <a:r>
              <a:rPr lang="tr-TR" sz="2000" dirty="0">
                <a:latin typeface="Times New Roman" pitchFamily="18" charset="0"/>
                <a:cs typeface="Times New Roman" pitchFamily="18" charset="0"/>
              </a:rPr>
              <a:t> bandı, 22 </a:t>
            </a:r>
            <a:r>
              <a:rPr lang="tr-TR" sz="2000" dirty="0" err="1">
                <a:latin typeface="Times New Roman" pitchFamily="18" charset="0"/>
                <a:cs typeface="Times New Roman" pitchFamily="18" charset="0"/>
              </a:rPr>
              <a:t>Mhz</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lik</a:t>
            </a:r>
            <a:r>
              <a:rPr lang="tr-TR" sz="2000" dirty="0">
                <a:latin typeface="Times New Roman" pitchFamily="18" charset="0"/>
                <a:cs typeface="Times New Roman" pitchFamily="18" charset="0"/>
              </a:rPr>
              <a:t> kanallara böler.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Veri herhangi bir </a:t>
            </a:r>
            <a:r>
              <a:rPr lang="tr-TR" sz="2000" dirty="0" err="1">
                <a:latin typeface="Times New Roman" pitchFamily="18" charset="0"/>
                <a:cs typeface="Times New Roman" pitchFamily="18" charset="0"/>
              </a:rPr>
              <a:t>sekilde</a:t>
            </a:r>
            <a:r>
              <a:rPr lang="tr-TR" sz="2000" dirty="0">
                <a:latin typeface="Times New Roman" pitchFamily="18" charset="0"/>
                <a:cs typeface="Times New Roman" pitchFamily="18" charset="0"/>
              </a:rPr>
              <a:t> diğer kanallara atlama olmadan 22 MHz’ </a:t>
            </a:r>
            <a:r>
              <a:rPr lang="tr-TR" sz="2000" dirty="0" err="1">
                <a:latin typeface="Times New Roman" pitchFamily="18" charset="0"/>
                <a:cs typeface="Times New Roman" pitchFamily="18" charset="0"/>
              </a:rPr>
              <a:t>lik</a:t>
            </a:r>
            <a:r>
              <a:rPr lang="tr-TR" sz="2000" dirty="0">
                <a:latin typeface="Times New Roman" pitchFamily="18" charset="0"/>
                <a:cs typeface="Times New Roman" pitchFamily="18" charset="0"/>
              </a:rPr>
              <a:t> kanallar üzerinden gönderilir.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DSSS, modüle edilip iletime uygun hale getirilmiş işaretin, sahte gürültü (PN </a:t>
            </a:r>
            <a:r>
              <a:rPr lang="tr-TR" sz="2000" dirty="0" err="1">
                <a:latin typeface="Times New Roman" pitchFamily="18" charset="0"/>
                <a:cs typeface="Times New Roman" pitchFamily="18" charset="0"/>
              </a:rPr>
              <a:t>pseudo-noise</a:t>
            </a:r>
            <a:r>
              <a:rPr lang="tr-TR" sz="2000" dirty="0">
                <a:latin typeface="Times New Roman" pitchFamily="18" charset="0"/>
                <a:cs typeface="Times New Roman" pitchFamily="18" charset="0"/>
              </a:rPr>
              <a:t>) adı verilen dijital sinyalle çarpılması ile gerçekleştirilir.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mekanizma bütün bant genişliğini kullanılır ve kullanılan bant genişliğini zaman aralıklarına göre parçalara böler.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Yani veri işareti dar bir frekans yerine özel bir kodlama yöntemi kullanılarak çok daha geniş bir frekans bandına dağıtılır.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Kullanılan kodlama yönteminde (Sahte Gürültü Düzeni - </a:t>
            </a:r>
            <a:r>
              <a:rPr lang="tr-TR" sz="2000" dirty="0" err="1">
                <a:latin typeface="Times New Roman" pitchFamily="18" charset="0"/>
                <a:cs typeface="Times New Roman" pitchFamily="18" charset="0"/>
              </a:rPr>
              <a:t>Pseudo</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Noise</a:t>
            </a:r>
            <a:r>
              <a:rPr lang="tr-TR" sz="2000" dirty="0">
                <a:latin typeface="Times New Roman" pitchFamily="18" charset="0"/>
                <a:cs typeface="Times New Roman" pitchFamily="18" charset="0"/>
              </a:rPr>
              <a:t> PN) her kod bir bit dizisinden oluşur ve veri biti bu kodlarla taşınır</a:t>
            </a:r>
            <a:r>
              <a:rPr lang="tr-TR" sz="2000" dirty="0" smtClean="0">
                <a:latin typeface="Times New Roman" pitchFamily="18" charset="0"/>
                <a:cs typeface="Times New Roman" pitchFamily="18" charset="0"/>
              </a:rPr>
              <a:t>.</a:t>
            </a:r>
          </a:p>
        </p:txBody>
      </p:sp>
      <p:pic>
        <p:nvPicPr>
          <p:cNvPr id="8" name="Resim 7"/>
          <p:cNvPicPr/>
          <p:nvPr/>
        </p:nvPicPr>
        <p:blipFill rotWithShape="1">
          <a:blip r:embed="rId3">
            <a:extLst>
              <a:ext uri="{28A0092B-C50C-407E-A947-70E740481C1C}">
                <a14:useLocalDpi xmlns:a14="http://schemas.microsoft.com/office/drawing/2010/main" val="0"/>
              </a:ext>
            </a:extLst>
          </a:blip>
          <a:srcRect b="68410"/>
          <a:stretch/>
        </p:blipFill>
        <p:spPr bwMode="auto">
          <a:xfrm>
            <a:off x="10132317" y="1988840"/>
            <a:ext cx="3944739" cy="2395781"/>
          </a:xfrm>
          <a:prstGeom prst="rect">
            <a:avLst/>
          </a:prstGeom>
          <a:noFill/>
          <a:ln>
            <a:noFill/>
          </a:ln>
          <a:extLst>
            <a:ext uri="{53640926-AAD7-44D8-BBD7-CCE9431645EC}">
              <a14:shadowObscured xmlns:a14="http://schemas.microsoft.com/office/drawing/2010/main"/>
            </a:ext>
          </a:extLst>
        </p:spPr>
      </p:pic>
      <p:pic>
        <p:nvPicPr>
          <p:cNvPr id="10" name="Resim 9"/>
          <p:cNvPicPr/>
          <p:nvPr/>
        </p:nvPicPr>
        <p:blipFill rotWithShape="1">
          <a:blip r:embed="rId3">
            <a:extLst>
              <a:ext uri="{28A0092B-C50C-407E-A947-70E740481C1C}">
                <a14:useLocalDpi xmlns:a14="http://schemas.microsoft.com/office/drawing/2010/main" val="0"/>
              </a:ext>
            </a:extLst>
          </a:blip>
          <a:srcRect t="52505"/>
          <a:stretch/>
        </p:blipFill>
        <p:spPr bwMode="auto">
          <a:xfrm>
            <a:off x="10132317" y="4653136"/>
            <a:ext cx="3829014" cy="20882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5105456"/>
      </p:ext>
    </p:extLst>
  </p:cSld>
  <p:clrMapOvr>
    <a:masterClrMapping/>
  </p:clrMapOvr>
  <mc:AlternateContent xmlns:mc="http://schemas.openxmlformats.org/markup-compatibility/2006" xmlns:p14="http://schemas.microsoft.com/office/powerpoint/2010/main">
    <mc:Choice Requires="p14">
      <p:transition spd="slow" p14:dur="2000" advTm="28"/>
    </mc:Choice>
    <mc:Fallback xmlns="">
      <p:transition spd="slow" advTm="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Modülasyon Yöntemleri</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386090"/>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8.2.2. Düz </a:t>
            </a:r>
            <a:r>
              <a:rPr lang="tr-TR" sz="2400" b="1" dirty="0">
                <a:latin typeface="Times New Roman" pitchFamily="18" charset="0"/>
                <a:cs typeface="Times New Roman" pitchFamily="18" charset="0"/>
              </a:rPr>
              <a:t>sıralı geniş spektrum (DSSS)</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PN dizisi tarafından kullanılan algoritma </a:t>
            </a:r>
            <a:r>
              <a:rPr lang="tr-TR" sz="2000" dirty="0" smtClean="0">
                <a:latin typeface="Times New Roman" pitchFamily="18" charset="0"/>
                <a:cs typeface="Times New Roman" pitchFamily="18" charset="0"/>
              </a:rPr>
              <a:t>rasgele numara </a:t>
            </a:r>
            <a:r>
              <a:rPr lang="tr-TR" sz="2000" dirty="0">
                <a:latin typeface="Times New Roman" pitchFamily="18" charset="0"/>
                <a:cs typeface="Times New Roman" pitchFamily="18" charset="0"/>
              </a:rPr>
              <a:t>üretir ve bu veri dizisinden gelen ikilik düzende bilgi ile ikilik düzende bir kodlama işlemi </a:t>
            </a:r>
            <a:r>
              <a:rPr lang="tr-TR" sz="2000" dirty="0" smtClean="0">
                <a:latin typeface="Times New Roman" pitchFamily="18" charset="0"/>
                <a:cs typeface="Times New Roman" pitchFamily="18" charset="0"/>
              </a:rPr>
              <a:t>birleşir.</a:t>
            </a:r>
            <a:endParaRPr lang="tr-TR" sz="2000" dirty="0">
              <a:latin typeface="Times New Roman" pitchFamily="18" charset="0"/>
              <a:cs typeface="Times New Roman" pitchFamily="18" charset="0"/>
            </a:endParaRPr>
          </a:p>
          <a:p>
            <a:pPr marL="454025"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Elde edilen işaret normalde kullanılandan çok daha geniş bir frekans aralığına, düşük bir güç seviyesinde dağıtılır. </a:t>
            </a:r>
          </a:p>
          <a:p>
            <a:pPr marL="454025"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DSSS işareti ayrıca dahili bir yedekleme mekanizmasına sahiptir. </a:t>
            </a:r>
          </a:p>
          <a:p>
            <a:pPr marL="454025"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Asıl verinin 10 yedek kopyası da iletilmektedir. </a:t>
            </a:r>
          </a:p>
          <a:p>
            <a:pPr marL="454025"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Yedeklilik</a:t>
            </a:r>
            <a:r>
              <a:rPr lang="tr-TR" sz="2000" dirty="0">
                <a:latin typeface="Times New Roman" pitchFamily="18" charset="0"/>
                <a:cs typeface="Times New Roman" pitchFamily="18" charset="0"/>
              </a:rPr>
              <a:t> DSSS’ in en avantajlı taraflarından biridir. </a:t>
            </a:r>
          </a:p>
          <a:p>
            <a:pPr marL="454025"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Alıcı taraf aldığı veri dizisini aynı PN koduna göre isleyerek ham veriyi elde eder.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Eğer aynı </a:t>
            </a:r>
            <a:r>
              <a:rPr lang="tr-TR" sz="2000" dirty="0" err="1">
                <a:latin typeface="Times New Roman" pitchFamily="18" charset="0"/>
                <a:cs typeface="Times New Roman" pitchFamily="18" charset="0"/>
              </a:rPr>
              <a:t>band</a:t>
            </a:r>
            <a:r>
              <a:rPr lang="tr-TR" sz="2000" dirty="0">
                <a:latin typeface="Times New Roman" pitchFamily="18" charset="0"/>
                <a:cs typeface="Times New Roman" pitchFamily="18" charset="0"/>
              </a:rPr>
              <a:t> üzerinde bozucu bir işaret mevcut ise bu işaret yüksek güçlü bir dar </a:t>
            </a:r>
            <a:r>
              <a:rPr lang="tr-TR" sz="2000" dirty="0" err="1">
                <a:latin typeface="Times New Roman" pitchFamily="18" charset="0"/>
                <a:cs typeface="Times New Roman" pitchFamily="18" charset="0"/>
              </a:rPr>
              <a:t>band</a:t>
            </a:r>
            <a:r>
              <a:rPr lang="tr-TR" sz="2000" dirty="0">
                <a:latin typeface="Times New Roman" pitchFamily="18" charset="0"/>
                <a:cs typeface="Times New Roman" pitchFamily="18" charset="0"/>
              </a:rPr>
              <a:t> işareti gibi görünecektir.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Kullanılan kodlamadan dolayı geniş frekans aralığındaki rasgele bölgelerden düşük genlikli işaretler bir araya getirildiğinden alıcı tarafta dağıtık işaret toplanırken, bozucu işaretin güç yoğunluğu dağıtılmış olacaktır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pic>
        <p:nvPicPr>
          <p:cNvPr id="8" name="Resim 7"/>
          <p:cNvPicPr/>
          <p:nvPr/>
        </p:nvPicPr>
        <p:blipFill rotWithShape="1">
          <a:blip r:embed="rId3">
            <a:extLst>
              <a:ext uri="{28A0092B-C50C-407E-A947-70E740481C1C}">
                <a14:useLocalDpi xmlns:a14="http://schemas.microsoft.com/office/drawing/2010/main" val="0"/>
              </a:ext>
            </a:extLst>
          </a:blip>
          <a:srcRect b="68410"/>
          <a:stretch/>
        </p:blipFill>
        <p:spPr bwMode="auto">
          <a:xfrm>
            <a:off x="2599630" y="1988840"/>
            <a:ext cx="3944739" cy="2395781"/>
          </a:xfrm>
          <a:prstGeom prst="rect">
            <a:avLst/>
          </a:prstGeom>
          <a:noFill/>
          <a:ln>
            <a:noFill/>
          </a:ln>
          <a:extLst>
            <a:ext uri="{53640926-AAD7-44D8-BBD7-CCE9431645EC}">
              <a14:shadowObscured xmlns:a14="http://schemas.microsoft.com/office/drawing/2010/main"/>
            </a:ext>
          </a:extLst>
        </p:spPr>
      </p:pic>
      <p:pic>
        <p:nvPicPr>
          <p:cNvPr id="10" name="Resim 9"/>
          <p:cNvPicPr/>
          <p:nvPr/>
        </p:nvPicPr>
        <p:blipFill rotWithShape="1">
          <a:blip r:embed="rId3">
            <a:extLst>
              <a:ext uri="{28A0092B-C50C-407E-A947-70E740481C1C}">
                <a14:useLocalDpi xmlns:a14="http://schemas.microsoft.com/office/drawing/2010/main" val="0"/>
              </a:ext>
            </a:extLst>
          </a:blip>
          <a:srcRect t="52505"/>
          <a:stretch/>
        </p:blipFill>
        <p:spPr bwMode="auto">
          <a:xfrm>
            <a:off x="2599630" y="4653136"/>
            <a:ext cx="3829014" cy="20882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9399813"/>
      </p:ext>
    </p:extLst>
  </p:cSld>
  <p:clrMapOvr>
    <a:masterClrMapping/>
  </p:clrMapOvr>
  <mc:AlternateContent xmlns:mc="http://schemas.openxmlformats.org/markup-compatibility/2006" xmlns:p14="http://schemas.microsoft.com/office/powerpoint/2010/main">
    <mc:Choice Requires="p14">
      <p:transition spd="slow" p14:dur="2000" advTm="28"/>
    </mc:Choice>
    <mc:Fallback xmlns="">
      <p:transition spd="slow" advTm="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Modülasyon Yöntemleri</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361637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8.3. Dikey </a:t>
            </a:r>
            <a:r>
              <a:rPr lang="tr-TR" sz="2400" b="1" dirty="0">
                <a:latin typeface="Times New Roman" pitchFamily="18" charset="0"/>
                <a:cs typeface="Times New Roman" pitchFamily="18" charset="0"/>
              </a:rPr>
              <a:t>Frekans Bölmeli </a:t>
            </a:r>
            <a:r>
              <a:rPr lang="tr-TR" sz="2400" b="1" dirty="0" err="1">
                <a:latin typeface="Times New Roman" pitchFamily="18" charset="0"/>
                <a:cs typeface="Times New Roman" pitchFamily="18" charset="0"/>
              </a:rPr>
              <a:t>Çoklama</a:t>
            </a:r>
            <a:r>
              <a:rPr lang="tr-TR" sz="2400" b="1" dirty="0">
                <a:latin typeface="Times New Roman" pitchFamily="18" charset="0"/>
                <a:cs typeface="Times New Roman" pitchFamily="18" charset="0"/>
              </a:rPr>
              <a:t> (OFDM) Tekniği</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Bu teknikte, faz kaydırma ve genlik kaydırma yöntemi aynı anda özel bir şekilde kullanılmakta olup geniş bant genişlikleri elde edilebilmektedir.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OFDM radyo dalgaları üzerinden büyük miktarda veri transferi yapmak için kullanılan bir frekans </a:t>
            </a:r>
            <a:r>
              <a:rPr lang="tr-TR" sz="2000" dirty="0" err="1">
                <a:latin typeface="Times New Roman" pitchFamily="18" charset="0"/>
                <a:cs typeface="Times New Roman" pitchFamily="18" charset="0"/>
              </a:rPr>
              <a:t>bölüşümlü</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çoğullama</a:t>
            </a:r>
            <a:r>
              <a:rPr lang="tr-TR" sz="2000" dirty="0">
                <a:latin typeface="Times New Roman" pitchFamily="18" charset="0"/>
                <a:cs typeface="Times New Roman" pitchFamily="18" charset="0"/>
              </a:rPr>
              <a:t> modülasyon tekniğidir</a:t>
            </a:r>
            <a:r>
              <a:rPr lang="tr-TR" sz="2000" dirty="0" smtClean="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OFDM radyo sinyalini daha alt küçük sinyallere bölüp aynı anda farklı frekanslardan alıcıya gönderme yöntemi ile çalışır.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OFDM sinyal iletiminde meydana gelen çapraz karışmayı azaltan ve çoklu yol gecikme yayılmasına ve kanal gürültüsüne tolerans tanıyan bir yöntemdir.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yüzden pek çok kablosuz uygulama için oldukça uygundur.</a:t>
            </a:r>
          </a:p>
        </p:txBody>
      </p:sp>
      <p:pic>
        <p:nvPicPr>
          <p:cNvPr id="11" name="Resim 10"/>
          <p:cNvPicPr/>
          <p:nvPr/>
        </p:nvPicPr>
        <p:blipFill>
          <a:blip r:embed="rId3">
            <a:extLst>
              <a:ext uri="{28A0092B-C50C-407E-A947-70E740481C1C}">
                <a14:useLocalDpi xmlns:a14="http://schemas.microsoft.com/office/drawing/2010/main" val="0"/>
              </a:ext>
            </a:extLst>
          </a:blip>
          <a:srcRect/>
          <a:stretch>
            <a:fillRect/>
          </a:stretch>
        </p:blipFill>
        <p:spPr bwMode="auto">
          <a:xfrm>
            <a:off x="2140382" y="2492896"/>
            <a:ext cx="4863236" cy="2267755"/>
          </a:xfrm>
          <a:prstGeom prst="rect">
            <a:avLst/>
          </a:prstGeom>
          <a:noFill/>
          <a:ln>
            <a:noFill/>
          </a:ln>
        </p:spPr>
      </p:pic>
    </p:spTree>
    <p:extLst>
      <p:ext uri="{BB962C8B-B14F-4D97-AF65-F5344CB8AC3E}">
        <p14:creationId xmlns:p14="http://schemas.microsoft.com/office/powerpoint/2010/main" val="92306203"/>
      </p:ext>
    </p:extLst>
  </p:cSld>
  <p:clrMapOvr>
    <a:masterClrMapping/>
  </p:clrMapOvr>
  <mc:AlternateContent xmlns:mc="http://schemas.openxmlformats.org/markup-compatibility/2006" xmlns:p14="http://schemas.microsoft.com/office/powerpoint/2010/main">
    <mc:Choice Requires="p14">
      <p:transition spd="slow" p14:dur="2000" advTm="13"/>
    </mc:Choice>
    <mc:Fallback xmlns="">
      <p:transition spd="slow" advTm="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Modülasyon Yöntemleri</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96322"/>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smtClean="0">
                <a:latin typeface="Times New Roman" pitchFamily="18" charset="0"/>
                <a:cs typeface="Times New Roman" pitchFamily="18" charset="0"/>
              </a:rPr>
              <a:t>8.4. Kızılötesi </a:t>
            </a:r>
            <a:r>
              <a:rPr lang="tr-TR" sz="2400" b="1" dirty="0">
                <a:latin typeface="Times New Roman" pitchFamily="18" charset="0"/>
                <a:cs typeface="Times New Roman" pitchFamily="18" charset="0"/>
              </a:rPr>
              <a:t>(</a:t>
            </a:r>
            <a:r>
              <a:rPr lang="tr-TR" sz="2400" b="1" dirty="0" err="1">
                <a:latin typeface="Times New Roman" pitchFamily="18" charset="0"/>
                <a:cs typeface="Times New Roman" pitchFamily="18" charset="0"/>
              </a:rPr>
              <a:t>Infrared</a:t>
            </a:r>
            <a:r>
              <a:rPr lang="tr-TR" sz="2400" b="1" dirty="0">
                <a:latin typeface="Times New Roman" pitchFamily="18" charset="0"/>
                <a:cs typeface="Times New Roman" pitchFamily="18" charset="0"/>
              </a:rPr>
              <a:t>) Teknolojisi</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Kızılötesi teknolojisi gözle görülebilen ışığın altındaki frekansları veri iletiminde kullanan bir teknolojidir.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Kızılötesi teknolojisini iki tür kullanmak mümkündür.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Birincisi görüş hattı, ikincisi ise yansıma yöntemidir.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Profesyonel olarak kızılötesi teknolojisi geçici ağ kurma ihtiyacı duyulan toplantılarda veya gezici satış elamanları tarafından kullanılmaktadır.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tür kullanımda yerel kablolu ağ ile bağlantı kurarak bilgi alış verişinde bulunmak ve sunucuya bağlı faks ve yazıcı gibi cihazlardan faydalanmak mümkündür.</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Düşük güç tüketimi, RF sinyallerinden etkilenmemesi, kapalı ortamlarda yetkisiz dinlemeye ve bozucu etkilere karşı tam bir güvenlik sağlaması ve herhangi bir lisans gerektirmemesi kızılötesi teknolojinin avantajlarıdır. </a:t>
            </a:r>
            <a:endParaRPr lang="tr-TR" sz="2000" dirty="0" smtClean="0">
              <a:latin typeface="Times New Roman" pitchFamily="18" charset="0"/>
              <a:cs typeface="Times New Roman" pitchFamily="18" charset="0"/>
            </a:endParaRPr>
          </a:p>
          <a:p>
            <a:pPr marL="629920" lvl="2"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Dezavantajları ise; iletişim mesafesinin kısa olması (10-15 m), sinyallerin katı cisimleri geçememesi ve hava şartlarından etkilenmesidir.</a:t>
            </a:r>
          </a:p>
        </p:txBody>
      </p:sp>
    </p:spTree>
    <p:extLst>
      <p:ext uri="{BB962C8B-B14F-4D97-AF65-F5344CB8AC3E}">
        <p14:creationId xmlns:p14="http://schemas.microsoft.com/office/powerpoint/2010/main" val="3310715530"/>
      </p:ext>
    </p:extLst>
  </p:cSld>
  <p:clrMapOvr>
    <a:masterClrMapping/>
  </p:clrMapOvr>
  <mc:AlternateContent xmlns:mc="http://schemas.openxmlformats.org/markup-compatibility/2006" xmlns:p14="http://schemas.microsoft.com/office/powerpoint/2010/main">
    <mc:Choice Requires="p14">
      <p:transition spd="slow" p14:dur="2000" advTm="41"/>
    </mc:Choice>
    <mc:Fallback xmlns="">
      <p:transition spd="slow" advTm="41"/>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VIII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Modülasyon Yöntemleri</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913070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smtClean="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a:p>
            <a:pPr marL="685800" lvl="2" indent="0">
              <a:buNone/>
            </a:pPr>
            <a:endParaRPr lang="tr-TR" sz="2400" b="1" dirty="0">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183687053"/>
              </p:ext>
            </p:extLst>
          </p:nvPr>
        </p:nvGraphicFramePr>
        <p:xfrm>
          <a:off x="2699792" y="1337431"/>
          <a:ext cx="4320480" cy="5403937"/>
        </p:xfrm>
        <a:graphic>
          <a:graphicData uri="http://schemas.openxmlformats.org/drawingml/2006/table">
            <a:tbl>
              <a:tblPr firstRow="1" firstCol="1" bandRow="1"/>
              <a:tblGrid>
                <a:gridCol w="1073983"/>
                <a:gridCol w="1302281"/>
                <a:gridCol w="1944216"/>
              </a:tblGrid>
              <a:tr h="343621">
                <a:tc>
                  <a:txBody>
                    <a:bodyPr/>
                    <a:lstStyle/>
                    <a:p>
                      <a:pPr>
                        <a:lnSpc>
                          <a:spcPct val="115000"/>
                        </a:lnSpc>
                        <a:spcAft>
                          <a:spcPts val="0"/>
                        </a:spcAft>
                      </a:pPr>
                      <a:r>
                        <a:rPr lang="tr-TR" sz="1400" b="1" dirty="0">
                          <a:effectLst/>
                          <a:latin typeface="Times New Roman"/>
                          <a:ea typeface="Calibri"/>
                          <a:cs typeface="Times New Roman"/>
                        </a:rPr>
                        <a:t>Ağ Türü</a:t>
                      </a:r>
                      <a:endParaRPr lang="tr-TR" sz="1200" dirty="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effectLst/>
                          <a:latin typeface="Times New Roman"/>
                          <a:ea typeface="Calibri"/>
                          <a:cs typeface="Times New Roman"/>
                        </a:rPr>
                        <a:t>Standard</a:t>
                      </a:r>
                      <a:endParaRPr lang="tr-TR" sz="12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dirty="0">
                          <a:effectLst/>
                          <a:latin typeface="Times New Roman"/>
                          <a:ea typeface="Calibri"/>
                          <a:cs typeface="Times New Roman"/>
                        </a:rPr>
                        <a:t>Modülasyon Yöntemi</a:t>
                      </a:r>
                      <a:endParaRPr lang="tr-TR" sz="1200" dirty="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rowSpan="3">
                  <a:txBody>
                    <a:bodyPr/>
                    <a:lstStyle/>
                    <a:p>
                      <a:pPr marL="71755" marR="71755" algn="ctr">
                        <a:lnSpc>
                          <a:spcPct val="115000"/>
                        </a:lnSpc>
                        <a:spcAft>
                          <a:spcPts val="0"/>
                        </a:spcAft>
                      </a:pPr>
                      <a:r>
                        <a:rPr lang="tr-TR" sz="1400" dirty="0">
                          <a:effectLst/>
                          <a:latin typeface="Times New Roman"/>
                          <a:ea typeface="Calibri"/>
                          <a:cs typeface="Times New Roman"/>
                        </a:rPr>
                        <a:t/>
                      </a:r>
                      <a:br>
                        <a:rPr lang="tr-TR" sz="1400" dirty="0">
                          <a:effectLst/>
                          <a:latin typeface="Times New Roman"/>
                          <a:ea typeface="Calibri"/>
                          <a:cs typeface="Times New Roman"/>
                        </a:rPr>
                      </a:br>
                      <a:r>
                        <a:rPr lang="tr-TR" sz="1400" dirty="0">
                          <a:effectLst/>
                          <a:latin typeface="Times New Roman"/>
                          <a:ea typeface="Calibri"/>
                          <a:cs typeface="Times New Roman"/>
                        </a:rPr>
                        <a:t>WPAN</a:t>
                      </a:r>
                      <a:endParaRPr lang="tr-TR" sz="1200" dirty="0">
                        <a:effectLst/>
                        <a:latin typeface="Calibri"/>
                        <a:ea typeface="Calibri"/>
                        <a:cs typeface="Times New Roman"/>
                      </a:endParaRPr>
                    </a:p>
                  </a:txBody>
                  <a:tcPr marL="52709" marR="52709"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effectLst/>
                          <a:latin typeface="Times New Roman"/>
                          <a:ea typeface="Calibri"/>
                          <a:cs typeface="Times New Roman"/>
                        </a:rPr>
                        <a:t>Bluetooth</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FHSS</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HomeRF</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FHSS</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875">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ZigBee</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DSSS</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69">
                <a:tc rowSpan="12">
                  <a:txBody>
                    <a:bodyPr/>
                    <a:lstStyle/>
                    <a:p>
                      <a:pPr marL="71755" marR="71755" algn="ctr">
                        <a:lnSpc>
                          <a:spcPct val="115000"/>
                        </a:lnSpc>
                        <a:spcAft>
                          <a:spcPts val="0"/>
                        </a:spcAft>
                      </a:pPr>
                      <a:r>
                        <a:rPr lang="tr-TR" sz="1400" dirty="0">
                          <a:effectLst/>
                          <a:latin typeface="Times New Roman"/>
                          <a:ea typeface="Calibri"/>
                          <a:cs typeface="Times New Roman"/>
                        </a:rPr>
                        <a:t>WLAN</a:t>
                      </a:r>
                      <a:endParaRPr lang="tr-TR" sz="1200" dirty="0">
                        <a:effectLst/>
                        <a:latin typeface="Calibri"/>
                        <a:ea typeface="Calibri"/>
                        <a:cs typeface="Times New Roman"/>
                      </a:endParaRPr>
                    </a:p>
                  </a:txBody>
                  <a:tcPr marL="52709" marR="52709"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effectLst/>
                          <a:latin typeface="Times New Roman"/>
                          <a:ea typeface="Calibri"/>
                          <a:cs typeface="Times New Roman"/>
                        </a:rPr>
                        <a:t>IEEE 802.11</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FHSS DSSS</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802.11a</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802.11b</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DSSS</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44">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802.11c</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FHSS DSSS</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802.11d</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FHSS DSSS</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127">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802.11e</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110">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802.11f</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85">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802.11g</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802.11h</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802.11i</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802.11n</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dirty="0">
                          <a:effectLst/>
                          <a:latin typeface="Times New Roman"/>
                          <a:ea typeface="Calibri"/>
                          <a:cs typeface="Times New Roman"/>
                        </a:rPr>
                        <a:t>OFDM</a:t>
                      </a:r>
                      <a:endParaRPr lang="tr-TR" sz="1100" dirty="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HyperLAN1-2</a:t>
                      </a:r>
                      <a:endParaRPr lang="tr-TR" sz="1100">
                        <a:effectLst/>
                        <a:latin typeface="Calibri"/>
                        <a:ea typeface="Calibri"/>
                        <a:cs typeface="Times New Roman"/>
                      </a:endParaRPr>
                    </a:p>
                  </a:txBody>
                  <a:tcPr marL="52709" marR="52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dirty="0">
                          <a:effectLst/>
                          <a:latin typeface="Times New Roman"/>
                          <a:ea typeface="Calibri"/>
                          <a:cs typeface="Times New Roman"/>
                        </a:rPr>
                        <a:t>OFDM</a:t>
                      </a:r>
                      <a:endParaRPr lang="tr-TR" sz="1100" dirty="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75">
                <a:tc rowSpan="4">
                  <a:txBody>
                    <a:bodyPr/>
                    <a:lstStyle/>
                    <a:p>
                      <a:pPr marL="71755" marR="71755" algn="ctr">
                        <a:lnSpc>
                          <a:spcPct val="115000"/>
                        </a:lnSpc>
                        <a:spcAft>
                          <a:spcPts val="0"/>
                        </a:spcAft>
                      </a:pPr>
                      <a:r>
                        <a:rPr lang="tr-TR" sz="1400" dirty="0">
                          <a:effectLst/>
                          <a:latin typeface="Times New Roman"/>
                          <a:ea typeface="Calibri"/>
                          <a:cs typeface="Times New Roman"/>
                        </a:rPr>
                        <a:t>WMAN</a:t>
                      </a:r>
                      <a:endParaRPr lang="tr-TR" sz="1200" dirty="0">
                        <a:effectLst/>
                        <a:latin typeface="Calibri"/>
                        <a:ea typeface="Calibri"/>
                        <a:cs typeface="Times New Roman"/>
                      </a:endParaRPr>
                    </a:p>
                  </a:txBody>
                  <a:tcPr marL="52709" marR="52709"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effectLst/>
                          <a:latin typeface="Times New Roman"/>
                          <a:ea typeface="Calibri"/>
                          <a:cs typeface="Times New Roman"/>
                        </a:rPr>
                        <a:t>Wi-Max IEEE 802.16</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802.16d</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IEEE 802.16e</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811">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HyperMAN</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OFDM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647">
                <a:tc rowSpan="3">
                  <a:txBody>
                    <a:bodyPr/>
                    <a:lstStyle/>
                    <a:p>
                      <a:pPr marL="71755" marR="71755" algn="ctr">
                        <a:lnSpc>
                          <a:spcPct val="115000"/>
                        </a:lnSpc>
                        <a:spcAft>
                          <a:spcPts val="0"/>
                        </a:spcAft>
                      </a:pPr>
                      <a:r>
                        <a:rPr lang="tr-TR" sz="1400" dirty="0">
                          <a:effectLst/>
                          <a:latin typeface="Times New Roman"/>
                          <a:ea typeface="Calibri"/>
                          <a:cs typeface="Times New Roman"/>
                        </a:rPr>
                        <a:t>WWAN</a:t>
                      </a:r>
                      <a:endParaRPr lang="tr-TR" sz="1200" dirty="0">
                        <a:effectLst/>
                        <a:latin typeface="Calibri"/>
                        <a:ea typeface="Calibri"/>
                        <a:cs typeface="Times New Roman"/>
                      </a:endParaRPr>
                    </a:p>
                  </a:txBody>
                  <a:tcPr marL="52709" marR="52709"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effectLst/>
                          <a:latin typeface="Times New Roman"/>
                          <a:ea typeface="Calibri"/>
                          <a:cs typeface="Times New Roman"/>
                        </a:rPr>
                        <a:t>GSM</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ÇOK DEĞİŞİK</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UMTS</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a:effectLst/>
                          <a:latin typeface="Times New Roman"/>
                          <a:ea typeface="Calibri"/>
                          <a:cs typeface="Times New Roman"/>
                        </a:rPr>
                        <a:t>ÇOK DEĞİŞİK</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77">
                <a:tc vMerge="1">
                  <a:txBody>
                    <a:bodyPr/>
                    <a:lstStyle/>
                    <a:p>
                      <a:endParaRPr lang="tr-TR"/>
                    </a:p>
                  </a:txBody>
                  <a:tcPr/>
                </a:tc>
                <a:tc>
                  <a:txBody>
                    <a:bodyPr/>
                    <a:lstStyle/>
                    <a:p>
                      <a:pPr>
                        <a:lnSpc>
                          <a:spcPct val="115000"/>
                        </a:lnSpc>
                        <a:spcAft>
                          <a:spcPts val="0"/>
                        </a:spcAft>
                      </a:pPr>
                      <a:r>
                        <a:rPr lang="tr-TR" sz="1200">
                          <a:effectLst/>
                          <a:latin typeface="Times New Roman"/>
                          <a:ea typeface="Calibri"/>
                          <a:cs typeface="Times New Roman"/>
                        </a:rPr>
                        <a:t>LTE</a:t>
                      </a:r>
                      <a:endParaRPr lang="tr-TR" sz="110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8300">
                        <a:lnSpc>
                          <a:spcPct val="115000"/>
                        </a:lnSpc>
                        <a:spcAft>
                          <a:spcPts val="0"/>
                        </a:spcAft>
                      </a:pPr>
                      <a:r>
                        <a:rPr lang="tr-TR" sz="1200" dirty="0">
                          <a:effectLst/>
                          <a:latin typeface="Times New Roman"/>
                          <a:ea typeface="Calibri"/>
                          <a:cs typeface="Times New Roman"/>
                        </a:rPr>
                        <a:t>ÇOK DEĞİŞİK</a:t>
                      </a:r>
                      <a:endParaRPr lang="tr-TR" sz="1100" dirty="0">
                        <a:effectLst/>
                        <a:latin typeface="Calibri"/>
                        <a:ea typeface="Calibri"/>
                        <a:cs typeface="Times New Roman"/>
                      </a:endParaRPr>
                    </a:p>
                  </a:txBody>
                  <a:tcPr marL="52709" marR="52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66511623"/>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spd="slow" advTm="81"/>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IX</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Erişim Yöntemleri Ve </a:t>
            </a:r>
            <a:r>
              <a:rPr lang="tr-TR" sz="2400" b="1" dirty="0" err="1" smtClean="0">
                <a:solidFill>
                  <a:schemeClr val="tx1"/>
                </a:solidFill>
                <a:latin typeface="Times New Roman" pitchFamily="18" charset="0"/>
                <a:cs typeface="Times New Roman" pitchFamily="18" charset="0"/>
              </a:rPr>
              <a:t>Çoğullama</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4401205"/>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55600" lvl="1" indent="-342900" algn="just">
              <a:buClr>
                <a:schemeClr val="tx1"/>
              </a:buClr>
              <a:buSzPct val="120000"/>
              <a:buFont typeface="Arial" pitchFamily="34" charset="0"/>
              <a:buChar char="•"/>
            </a:pPr>
            <a:r>
              <a:rPr lang="tr-TR" sz="2000" dirty="0" err="1">
                <a:latin typeface="Times New Roman" pitchFamily="18" charset="0"/>
                <a:cs typeface="Times New Roman" pitchFamily="18" charset="0"/>
              </a:rPr>
              <a:t>Çoğullama</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Multiplexing</a:t>
            </a:r>
            <a:r>
              <a:rPr lang="tr-TR" sz="2000" dirty="0">
                <a:latin typeface="Times New Roman" pitchFamily="18" charset="0"/>
                <a:cs typeface="Times New Roman" pitchFamily="18" charset="0"/>
              </a:rPr>
              <a:t>) ve "Çoklu Erişim" (</a:t>
            </a:r>
            <a:r>
              <a:rPr lang="tr-TR" sz="2000" dirty="0" err="1">
                <a:latin typeface="Times New Roman" pitchFamily="18" charset="0"/>
                <a:cs typeface="Times New Roman" pitchFamily="18" charset="0"/>
              </a:rPr>
              <a:t>Multiple</a:t>
            </a:r>
            <a:r>
              <a:rPr lang="tr-TR" sz="2000" dirty="0">
                <a:latin typeface="Times New Roman" pitchFamily="18" charset="0"/>
                <a:cs typeface="Times New Roman" pitchFamily="18" charset="0"/>
              </a:rPr>
              <a:t> Access), sabit haberleşme kaynaklarının/ortamlarının paylaşılarak kullanılmasıdır.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err="1">
                <a:latin typeface="Times New Roman" pitchFamily="18" charset="0"/>
                <a:cs typeface="Times New Roman" pitchFamily="18" charset="0"/>
              </a:rPr>
              <a:t>Çoğullama</a:t>
            </a:r>
            <a:r>
              <a:rPr lang="tr-TR" sz="2000" dirty="0">
                <a:latin typeface="Times New Roman" pitchFamily="18" charset="0"/>
                <a:cs typeface="Times New Roman" pitchFamily="18" charset="0"/>
              </a:rPr>
              <a:t>, kullanıcı ihtiyaçlarının sabit olduğu ve paylaşımın önceden belirlenmiş kurallara göre gerçekleştiği ve genelde yerel bir noktada yapılan haberleşme kaynak paylaşımıdır.</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Çoklu Erişim, genelde haberleşme kaynaklarının uzaktan paylaşımını gerektirmektedir, örneğin uydu haberleşmesinde ve GSM sistemlerinde olduğu gibi, haberleşme kaynakları dinamik olarak her kullanıcının anlık ihtiyacına göre belirlenmektedir.</a:t>
            </a:r>
          </a:p>
          <a:p>
            <a:pPr marL="355600" lvl="1" indent="-342900" algn="just">
              <a:buClr>
                <a:schemeClr val="tx1"/>
              </a:buClr>
              <a:buSzPct val="120000"/>
              <a:buFont typeface="Arial" pitchFamily="34" charset="0"/>
              <a:buChar char="•"/>
            </a:pPr>
            <a:r>
              <a:rPr lang="tr-TR" sz="2000" dirty="0" err="1">
                <a:latin typeface="Times New Roman" pitchFamily="18" charset="0"/>
                <a:cs typeface="Times New Roman" pitchFamily="18" charset="0"/>
              </a:rPr>
              <a:t>Çoğullama</a:t>
            </a:r>
            <a:r>
              <a:rPr lang="tr-TR" sz="2000" dirty="0">
                <a:latin typeface="Times New Roman" pitchFamily="18" charset="0"/>
                <a:cs typeface="Times New Roman" pitchFamily="18" charset="0"/>
              </a:rPr>
              <a:t> ve Çoklu Erişimin mantığı aynıdır, amaç birden fazla işaretin haberleşme kanalını kullanmasıdır.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Tek kanaldan birden fazla gönderilirken işaretlerin karışmasının önlenmesi ve alıcıda istenen işaretin tekrar ayrıştırılabilmesi önem kazanmaktadır.</a:t>
            </a:r>
          </a:p>
        </p:txBody>
      </p:sp>
    </p:spTree>
    <p:extLst>
      <p:ext uri="{BB962C8B-B14F-4D97-AF65-F5344CB8AC3E}">
        <p14:creationId xmlns:p14="http://schemas.microsoft.com/office/powerpoint/2010/main" val="2916066028"/>
      </p:ext>
    </p:extLst>
  </p:cSld>
  <p:clrMapOvr>
    <a:masterClrMapping/>
  </p:clrMapOvr>
  <mc:AlternateContent xmlns:mc="http://schemas.openxmlformats.org/markup-compatibility/2006" xmlns:p14="http://schemas.microsoft.com/office/powerpoint/2010/main">
    <mc:Choice Requires="p14">
      <p:transition spd="slow" p14:dur="2000" advTm="23"/>
    </mc:Choice>
    <mc:Fallback xmlns="">
      <p:transition spd="slow" advTm="23"/>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IX</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Erişim Yöntemleri Ve </a:t>
            </a:r>
            <a:r>
              <a:rPr lang="tr-TR" sz="2400" b="1" dirty="0" err="1" smtClean="0">
                <a:solidFill>
                  <a:schemeClr val="tx1"/>
                </a:solidFill>
                <a:latin typeface="Times New Roman" pitchFamily="18" charset="0"/>
                <a:cs typeface="Times New Roman" pitchFamily="18" charset="0"/>
              </a:rPr>
              <a:t>Çoğullama</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4231928"/>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719138" lvl="2"/>
            <a:r>
              <a:rPr lang="tr-TR" sz="2400" b="1" dirty="0" smtClean="0">
                <a:latin typeface="Times New Roman" pitchFamily="18" charset="0"/>
                <a:cs typeface="Times New Roman" pitchFamily="18" charset="0"/>
              </a:rPr>
              <a:t>9.1. Frekans </a:t>
            </a:r>
            <a:r>
              <a:rPr lang="tr-TR" sz="2400" b="1" dirty="0" err="1">
                <a:latin typeface="Times New Roman" pitchFamily="18" charset="0"/>
                <a:cs typeface="Times New Roman" pitchFamily="18" charset="0"/>
              </a:rPr>
              <a:t>Bölüşümlü</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Çoğullama</a:t>
            </a:r>
            <a:r>
              <a:rPr lang="tr-TR" sz="2400" b="1" dirty="0">
                <a:latin typeface="Times New Roman" pitchFamily="18" charset="0"/>
                <a:cs typeface="Times New Roman" pitchFamily="18" charset="0"/>
              </a:rPr>
              <a:t> ve Çoklu Erişim (FDMA)</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Frekans </a:t>
            </a:r>
            <a:r>
              <a:rPr lang="tr-TR" sz="2000" dirty="0" err="1">
                <a:latin typeface="Times New Roman" pitchFamily="18" charset="0"/>
                <a:cs typeface="Times New Roman" pitchFamily="18" charset="0"/>
              </a:rPr>
              <a:t>Bölüsümlü</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Çogullama</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Frequency</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Division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Multiplexing</a:t>
            </a:r>
            <a:r>
              <a:rPr lang="tr-TR" sz="2000" dirty="0">
                <a:latin typeface="Times New Roman" pitchFamily="18" charset="0"/>
                <a:cs typeface="Times New Roman" pitchFamily="18" charset="0"/>
              </a:rPr>
              <a:t> , FDM) ve Frekans </a:t>
            </a:r>
            <a:r>
              <a:rPr lang="tr-TR" sz="2000" dirty="0" err="1">
                <a:latin typeface="Times New Roman" pitchFamily="18" charset="0"/>
                <a:cs typeface="Times New Roman" pitchFamily="18" charset="0"/>
              </a:rPr>
              <a:t>Bölüşümlü</a:t>
            </a:r>
            <a:r>
              <a:rPr lang="tr-TR" sz="2000" dirty="0">
                <a:latin typeface="Times New Roman" pitchFamily="18" charset="0"/>
                <a:cs typeface="Times New Roman" pitchFamily="18" charset="0"/>
              </a:rPr>
              <a:t> Çoklu </a:t>
            </a:r>
            <a:r>
              <a:rPr lang="tr-TR" sz="2000" dirty="0" err="1">
                <a:latin typeface="Times New Roman" pitchFamily="18" charset="0"/>
                <a:cs typeface="Times New Roman" pitchFamily="18" charset="0"/>
              </a:rPr>
              <a:t>Erisim</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Frequency</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Division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a:t>
            </a:r>
            <a:r>
              <a:rPr lang="tr-TR" sz="2000" dirty="0">
                <a:latin typeface="Times New Roman" pitchFamily="18" charset="0"/>
                <a:cs typeface="Times New Roman" pitchFamily="18" charset="0"/>
              </a:rPr>
              <a:t> Access, FDMA) haberleşme kanallarının frekans paylaşımını öngörmektedir.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Her işaretin iletimi için farklı bir frekans bandı kullanılarak işaretlerin birbirine karışması önlenirken birden fazla işaretin ayni kanaldan iletilmesi mümkün kılınmaktadır.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Şekilde bir haberleşme kaynağının frekans zaman uzayı ile gösterilmiştir.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Frekans spektrumu belirli sayıdaki frekans bandına bölünerek, kullanıcıların iletim ihtiyacına göre frekans bantları atanmaktadır.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Frekans bantları kullanıcı ihtiyacına göre genelde uzun süreli veya kalıcı olarak ayrılmaktadır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103477045"/>
      </p:ext>
    </p:extLst>
  </p:cSld>
  <p:clrMapOvr>
    <a:masterClrMapping/>
  </p:clrMapOvr>
  <mc:AlternateContent xmlns:mc="http://schemas.openxmlformats.org/markup-compatibility/2006" xmlns:p14="http://schemas.microsoft.com/office/powerpoint/2010/main">
    <mc:Choice Requires="p14">
      <p:transition spd="slow" p14:dur="2000" advTm="17"/>
    </mc:Choice>
    <mc:Fallback xmlns="">
      <p:transition spd="slow" advTm="17"/>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IX</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Erişim Yöntemleri Ve </a:t>
            </a:r>
            <a:r>
              <a:rPr lang="tr-TR" sz="2400" b="1" dirty="0" err="1" smtClean="0">
                <a:solidFill>
                  <a:schemeClr val="tx1"/>
                </a:solidFill>
                <a:latin typeface="Times New Roman" pitchFamily="18" charset="0"/>
                <a:cs typeface="Times New Roman" pitchFamily="18" charset="0"/>
              </a:rPr>
              <a:t>Çoğullama</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232202"/>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719138" lvl="2"/>
            <a:r>
              <a:rPr lang="tr-TR" sz="2400" b="1" dirty="0" smtClean="0">
                <a:latin typeface="Times New Roman" pitchFamily="18" charset="0"/>
                <a:cs typeface="Times New Roman" pitchFamily="18" charset="0"/>
              </a:rPr>
              <a:t>9.1. Frekans </a:t>
            </a:r>
            <a:r>
              <a:rPr lang="tr-TR" sz="2400" b="1" dirty="0" err="1">
                <a:latin typeface="Times New Roman" pitchFamily="18" charset="0"/>
                <a:cs typeface="Times New Roman" pitchFamily="18" charset="0"/>
              </a:rPr>
              <a:t>Bölüşümlü</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Çoğullama</a:t>
            </a:r>
            <a:r>
              <a:rPr lang="tr-TR" sz="2400" b="1" dirty="0">
                <a:latin typeface="Times New Roman" pitchFamily="18" charset="0"/>
                <a:cs typeface="Times New Roman" pitchFamily="18" charset="0"/>
              </a:rPr>
              <a:t> ve Çoklu Erişim (FDMA)</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Bilgi işareti bir </a:t>
            </a:r>
            <a:r>
              <a:rPr lang="tr-TR" sz="2000" dirty="0" err="1">
                <a:latin typeface="Times New Roman" pitchFamily="18" charset="0"/>
                <a:cs typeface="Times New Roman" pitchFamily="18" charset="0"/>
              </a:rPr>
              <a:t>temelbant</a:t>
            </a:r>
            <a:r>
              <a:rPr lang="tr-TR" sz="2000" dirty="0">
                <a:latin typeface="Times New Roman" pitchFamily="18" charset="0"/>
                <a:cs typeface="Times New Roman" pitchFamily="18" charset="0"/>
              </a:rPr>
              <a:t> işareti ise, taşıyıcı frekansı iletim yapılacak frekans bandına göre belirlenen bir </a:t>
            </a:r>
            <a:r>
              <a:rPr lang="tr-TR" sz="2000" dirty="0" err="1">
                <a:latin typeface="Times New Roman" pitchFamily="18" charset="0"/>
                <a:cs typeface="Times New Roman" pitchFamily="18" charset="0"/>
              </a:rPr>
              <a:t>geçişbant</a:t>
            </a:r>
            <a:r>
              <a:rPr lang="tr-TR" sz="2000" dirty="0">
                <a:latin typeface="Times New Roman" pitchFamily="18" charset="0"/>
                <a:cs typeface="Times New Roman" pitchFamily="18" charset="0"/>
              </a:rPr>
              <a:t> modülasyonu kullanılarak işaretlerin FDM ile </a:t>
            </a:r>
            <a:r>
              <a:rPr lang="tr-TR" sz="2000" dirty="0" err="1">
                <a:latin typeface="Times New Roman" pitchFamily="18" charset="0"/>
                <a:cs typeface="Times New Roman" pitchFamily="18" charset="0"/>
              </a:rPr>
              <a:t>çoğullanması</a:t>
            </a:r>
            <a:r>
              <a:rPr lang="tr-TR" sz="2000" dirty="0">
                <a:latin typeface="Times New Roman" pitchFamily="18" charset="0"/>
                <a:cs typeface="Times New Roman" pitchFamily="18" charset="0"/>
              </a:rPr>
              <a:t> sağlanabilir.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FDM genelde analog işaretlerin </a:t>
            </a:r>
            <a:r>
              <a:rPr lang="tr-TR" sz="2000" dirty="0" err="1">
                <a:latin typeface="Times New Roman" pitchFamily="18" charset="0"/>
                <a:cs typeface="Times New Roman" pitchFamily="18" charset="0"/>
              </a:rPr>
              <a:t>çoğullanmasında</a:t>
            </a:r>
            <a:r>
              <a:rPr lang="tr-TR" sz="2000" dirty="0">
                <a:latin typeface="Times New Roman" pitchFamily="18" charset="0"/>
                <a:cs typeface="Times New Roman" pitchFamily="18" charset="0"/>
              </a:rPr>
              <a:t> kullanılmaktadır.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FDM ile </a:t>
            </a:r>
            <a:r>
              <a:rPr lang="tr-TR" sz="2000" dirty="0" err="1">
                <a:latin typeface="Times New Roman" pitchFamily="18" charset="0"/>
                <a:cs typeface="Times New Roman" pitchFamily="18" charset="0"/>
              </a:rPr>
              <a:t>çoğullanacak</a:t>
            </a:r>
            <a:r>
              <a:rPr lang="tr-TR" sz="2000" dirty="0">
                <a:latin typeface="Times New Roman" pitchFamily="18" charset="0"/>
                <a:cs typeface="Times New Roman" pitchFamily="18" charset="0"/>
              </a:rPr>
              <a:t> işaretlerin </a:t>
            </a:r>
            <a:r>
              <a:rPr lang="tr-TR" sz="2000" dirty="0" err="1">
                <a:latin typeface="Times New Roman" pitchFamily="18" charset="0"/>
                <a:cs typeface="Times New Roman" pitchFamily="18" charset="0"/>
              </a:rPr>
              <a:t>bantgenişliği</a:t>
            </a:r>
            <a:r>
              <a:rPr lang="tr-TR" sz="2000" dirty="0">
                <a:latin typeface="Times New Roman" pitchFamily="18" charset="0"/>
                <a:cs typeface="Times New Roman" pitchFamily="18" charset="0"/>
              </a:rPr>
              <a:t>, mutlaka sınırlı olmalıdır, bu nedenle örneklenmiş bir işaretin FDM ile </a:t>
            </a:r>
            <a:r>
              <a:rPr lang="tr-TR" sz="2000" dirty="0" err="1">
                <a:latin typeface="Times New Roman" pitchFamily="18" charset="0"/>
                <a:cs typeface="Times New Roman" pitchFamily="18" charset="0"/>
              </a:rPr>
              <a:t>çoğullanması</a:t>
            </a:r>
            <a:r>
              <a:rPr lang="tr-TR" sz="2000" dirty="0">
                <a:latin typeface="Times New Roman" pitchFamily="18" charset="0"/>
                <a:cs typeface="Times New Roman" pitchFamily="18" charset="0"/>
              </a:rPr>
              <a:t> mümkün değildir.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Sayısal bir işaret ancak </a:t>
            </a:r>
            <a:r>
              <a:rPr lang="tr-TR" sz="2000" dirty="0" err="1">
                <a:latin typeface="Times New Roman" pitchFamily="18" charset="0"/>
                <a:cs typeface="Times New Roman" pitchFamily="18" charset="0"/>
              </a:rPr>
              <a:t>geçişbant</a:t>
            </a:r>
            <a:r>
              <a:rPr lang="tr-TR" sz="2000" dirty="0">
                <a:latin typeface="Times New Roman" pitchFamily="18" charset="0"/>
                <a:cs typeface="Times New Roman" pitchFamily="18" charset="0"/>
              </a:rPr>
              <a:t> modülasyonu ile sürekli bir dalga biçimine dönüştürülüp frekans bandı sınırlandırıldıktan sonra FDM ile </a:t>
            </a:r>
            <a:r>
              <a:rPr lang="tr-TR" sz="2000" dirty="0" err="1">
                <a:latin typeface="Times New Roman" pitchFamily="18" charset="0"/>
                <a:cs typeface="Times New Roman" pitchFamily="18" charset="0"/>
              </a:rPr>
              <a:t>çoğullanabilmektedir</a:t>
            </a:r>
            <a:r>
              <a:rPr lang="tr-TR" sz="2000" dirty="0">
                <a:latin typeface="Times New Roman" pitchFamily="18" charset="0"/>
                <a:cs typeface="Times New Roman" pitchFamily="18" charset="0"/>
              </a:rPr>
              <a:t>.</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FDM ve FDMA ile </a:t>
            </a:r>
            <a:r>
              <a:rPr lang="tr-TR" sz="2000" dirty="0" err="1">
                <a:latin typeface="Times New Roman" pitchFamily="18" charset="0"/>
                <a:cs typeface="Times New Roman" pitchFamily="18" charset="0"/>
              </a:rPr>
              <a:t>çoğullama</a:t>
            </a:r>
            <a:r>
              <a:rPr lang="tr-TR" sz="2000" dirty="0">
                <a:latin typeface="Times New Roman" pitchFamily="18" charset="0"/>
                <a:cs typeface="Times New Roman" pitchFamily="18" charset="0"/>
              </a:rPr>
              <a:t> yapılırken dikkat edilmesi gereken husus frekans bantlarının (taşıyıcı modülasyon frekanslarının) işaretler arasında karışmaya neden olmayacak şekilde ayarlanmasıdır.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nedenle iki komsu modülasyon frekansı arası en az </a:t>
            </a:r>
            <a:r>
              <a:rPr lang="tr-TR" sz="2000" dirty="0" err="1">
                <a:latin typeface="Times New Roman" pitchFamily="18" charset="0"/>
                <a:cs typeface="Times New Roman" pitchFamily="18" charset="0"/>
              </a:rPr>
              <a:t>çoğullanan</a:t>
            </a:r>
            <a:r>
              <a:rPr lang="tr-TR" sz="2000" dirty="0">
                <a:latin typeface="Times New Roman" pitchFamily="18" charset="0"/>
                <a:cs typeface="Times New Roman" pitchFamily="18" charset="0"/>
              </a:rPr>
              <a:t> işaretlerin bant genişliği kadar </a:t>
            </a:r>
            <a:r>
              <a:rPr lang="tr-TR" sz="2000" dirty="0" smtClean="0">
                <a:latin typeface="Times New Roman" pitchFamily="18" charset="0"/>
                <a:cs typeface="Times New Roman" pitchFamily="18" charset="0"/>
              </a:rPr>
              <a:t>tutulmalıdır</a:t>
            </a:r>
            <a:r>
              <a:rPr lang="tr-TR" sz="2000" dirty="0">
                <a:latin typeface="Times New Roman" pitchFamily="18" charset="0"/>
                <a:cs typeface="Times New Roman" pitchFamily="18" charset="0"/>
              </a:rPr>
              <a:t>.</a:t>
            </a:r>
          </a:p>
        </p:txBody>
      </p:sp>
    </p:spTree>
    <p:extLst>
      <p:ext uri="{BB962C8B-B14F-4D97-AF65-F5344CB8AC3E}">
        <p14:creationId xmlns:p14="http://schemas.microsoft.com/office/powerpoint/2010/main" val="3001903937"/>
      </p:ext>
    </p:extLst>
  </p:cSld>
  <p:clrMapOvr>
    <a:masterClrMapping/>
  </p:clrMapOvr>
  <mc:AlternateContent xmlns:mc="http://schemas.openxmlformats.org/markup-compatibility/2006" xmlns:p14="http://schemas.microsoft.com/office/powerpoint/2010/main">
    <mc:Choice Requires="p14">
      <p:transition spd="slow" p14:dur="2000" advTm="17"/>
    </mc:Choice>
    <mc:Fallback xmlns="">
      <p:transition spd="slow" advTm="17"/>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IX</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Erişim Yöntemleri Ve </a:t>
            </a:r>
            <a:r>
              <a:rPr lang="tr-TR" sz="2400" b="1" dirty="0" err="1" smtClean="0">
                <a:solidFill>
                  <a:schemeClr val="tx1"/>
                </a:solidFill>
                <a:latin typeface="Times New Roman" pitchFamily="18" charset="0"/>
                <a:cs typeface="Times New Roman" pitchFamily="18" charset="0"/>
              </a:rPr>
              <a:t>Çoğullama</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4770537"/>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719138" lvl="2"/>
            <a:r>
              <a:rPr lang="tr-TR" sz="2400" b="1" dirty="0" smtClean="0">
                <a:latin typeface="Times New Roman" pitchFamily="18" charset="0"/>
                <a:cs typeface="Times New Roman" pitchFamily="18" charset="0"/>
              </a:rPr>
              <a:t>9.2. Zaman </a:t>
            </a:r>
            <a:r>
              <a:rPr lang="tr-TR" sz="2400" b="1" dirty="0" err="1">
                <a:latin typeface="Times New Roman" pitchFamily="18" charset="0"/>
                <a:cs typeface="Times New Roman" pitchFamily="18" charset="0"/>
              </a:rPr>
              <a:t>Bölüşümlü</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Çoğullama</a:t>
            </a:r>
            <a:r>
              <a:rPr lang="tr-TR" sz="2400" b="1" dirty="0">
                <a:latin typeface="Times New Roman" pitchFamily="18" charset="0"/>
                <a:cs typeface="Times New Roman" pitchFamily="18" charset="0"/>
              </a:rPr>
              <a:t> ve Çoklu Erişim (TDMA)</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Zaman </a:t>
            </a:r>
            <a:r>
              <a:rPr lang="tr-TR" sz="2000" dirty="0" err="1">
                <a:latin typeface="Times New Roman" pitchFamily="18" charset="0"/>
                <a:cs typeface="Times New Roman" pitchFamily="18" charset="0"/>
              </a:rPr>
              <a:t>Bölüşümlü</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Çoğullama</a:t>
            </a:r>
            <a:r>
              <a:rPr lang="tr-TR" sz="2000" dirty="0">
                <a:latin typeface="Times New Roman" pitchFamily="18" charset="0"/>
                <a:cs typeface="Times New Roman" pitchFamily="18" charset="0"/>
              </a:rPr>
              <a:t> (Time </a:t>
            </a:r>
            <a:r>
              <a:rPr lang="tr-TR" sz="2000" dirty="0" err="1">
                <a:latin typeface="Times New Roman" pitchFamily="18" charset="0"/>
                <a:cs typeface="Times New Roman" pitchFamily="18" charset="0"/>
              </a:rPr>
              <a:t>Division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Multiplexing</a:t>
            </a:r>
            <a:r>
              <a:rPr lang="tr-TR" sz="2000" dirty="0">
                <a:latin typeface="Times New Roman" pitchFamily="18" charset="0"/>
                <a:cs typeface="Times New Roman" pitchFamily="18" charset="0"/>
              </a:rPr>
              <a:t>, TDM) ve Zaman </a:t>
            </a:r>
            <a:r>
              <a:rPr lang="tr-TR" sz="2000" dirty="0" err="1">
                <a:latin typeface="Times New Roman" pitchFamily="18" charset="0"/>
                <a:cs typeface="Times New Roman" pitchFamily="18" charset="0"/>
              </a:rPr>
              <a:t>Bölüşümlü</a:t>
            </a:r>
            <a:r>
              <a:rPr lang="tr-TR" sz="2000" dirty="0">
                <a:latin typeface="Times New Roman" pitchFamily="18" charset="0"/>
                <a:cs typeface="Times New Roman" pitchFamily="18" charset="0"/>
              </a:rPr>
              <a:t> Çoklu Erişim (Time </a:t>
            </a:r>
            <a:r>
              <a:rPr lang="tr-TR" sz="2000" dirty="0" err="1">
                <a:latin typeface="Times New Roman" pitchFamily="18" charset="0"/>
                <a:cs typeface="Times New Roman" pitchFamily="18" charset="0"/>
              </a:rPr>
              <a:t>Division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a:t>
            </a:r>
            <a:r>
              <a:rPr lang="tr-TR" sz="2000" dirty="0">
                <a:latin typeface="Times New Roman" pitchFamily="18" charset="0"/>
                <a:cs typeface="Times New Roman" pitchFamily="18" charset="0"/>
              </a:rPr>
              <a:t> Access, TDMA) sayısal işaretlerde örnek arası zaman aralığının diğer işaretlerin örnekleri için kullanılarak bir haberleşme kaynağının zaman bazlı bir paylaşım sonucu ortak kullanılmasını sağlamaktadır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Zaman uzayı belirli uzunluktaki zaman dilimlerine (time-</a:t>
            </a:r>
            <a:r>
              <a:rPr lang="tr-TR" sz="2000" dirty="0" err="1">
                <a:latin typeface="Times New Roman" pitchFamily="18" charset="0"/>
                <a:cs typeface="Times New Roman" pitchFamily="18" charset="0"/>
              </a:rPr>
              <a:t>slot</a:t>
            </a:r>
            <a:r>
              <a:rPr lang="tr-TR" sz="2000" dirty="0">
                <a:latin typeface="Times New Roman" pitchFamily="18" charset="0"/>
                <a:cs typeface="Times New Roman" pitchFamily="18" charset="0"/>
              </a:rPr>
              <a:t>) bölünerek her bir sayısal işaretin örnekleri için farklı bir zaman diliminin kullanılması sonucu haberleşme kaynağının ortak kullanımı sağlanırken işaretlerin karışması önlenmektedir.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TDM ve </a:t>
            </a:r>
            <a:r>
              <a:rPr lang="tr-TR" sz="2000" dirty="0" err="1">
                <a:latin typeface="Times New Roman" pitchFamily="18" charset="0"/>
                <a:cs typeface="Times New Roman" pitchFamily="18" charset="0"/>
              </a:rPr>
              <a:t>TDMA'de</a:t>
            </a:r>
            <a:r>
              <a:rPr lang="tr-TR" sz="2000" dirty="0">
                <a:latin typeface="Times New Roman" pitchFamily="18" charset="0"/>
                <a:cs typeface="Times New Roman" pitchFamily="18" charset="0"/>
              </a:rPr>
              <a:t> frekans bandında ise bir </a:t>
            </a:r>
            <a:r>
              <a:rPr lang="tr-TR" sz="2000" dirty="0" err="1">
                <a:latin typeface="Times New Roman" pitchFamily="18" charset="0"/>
                <a:cs typeface="Times New Roman" pitchFamily="18" charset="0"/>
              </a:rPr>
              <a:t>çoğullama</a:t>
            </a:r>
            <a:r>
              <a:rPr lang="tr-TR" sz="2000" dirty="0">
                <a:latin typeface="Times New Roman" pitchFamily="18" charset="0"/>
                <a:cs typeface="Times New Roman" pitchFamily="18" charset="0"/>
              </a:rPr>
              <a:t> yapılmamakta, her işaret için mevcut frekans spektrumunun tamamı kullanıma sunulmaktadır.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Ardışık iki işaret için ayrılan zaman dilimleri arasında olası ufak senkronizasyon hatalarına karsı güvenlik bantları bırakılabilmektedir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417751847"/>
      </p:ext>
    </p:extLst>
  </p:cSld>
  <p:clrMapOvr>
    <a:masterClrMapping/>
  </p:clrMapOvr>
  <mc:AlternateContent xmlns:mc="http://schemas.openxmlformats.org/markup-compatibility/2006" xmlns:p14="http://schemas.microsoft.com/office/powerpoint/2010/main">
    <mc:Choice Requires="p14">
      <p:transition spd="slow" p14:dur="2000" advTm="350"/>
    </mc:Choice>
    <mc:Fallback xmlns="">
      <p:transition spd="slow" advTm="35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defRPr/>
            </a:pPr>
            <a:r>
              <a:rPr lang="tr-TR" sz="2400" b="1" dirty="0" smtClean="0">
                <a:solidFill>
                  <a:schemeClr val="tx1"/>
                </a:solidFill>
                <a:latin typeface="Times New Roman" pitchFamily="18" charset="0"/>
                <a:cs typeface="Times New Roman" pitchFamily="18" charset="0"/>
              </a:rPr>
              <a:t>Giriş</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5119350"/>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chemeClr val="tx1"/>
              </a:buClr>
              <a:buSzPct val="120000"/>
              <a:buFont typeface="Arial" pitchFamily="34" charset="0"/>
              <a:buChar char="•"/>
            </a:pPr>
            <a:r>
              <a:rPr lang="tr-TR" sz="2000" dirty="0" smtClean="0">
                <a:latin typeface="Times New Roman" pitchFamily="18" charset="0"/>
                <a:cs typeface="Times New Roman" pitchFamily="18" charset="0"/>
              </a:rPr>
              <a:t>Çok </a:t>
            </a:r>
            <a:r>
              <a:rPr lang="tr-TR" sz="2000" dirty="0">
                <a:latin typeface="Times New Roman" pitchFamily="18" charset="0"/>
                <a:cs typeface="Times New Roman" pitchFamily="18" charset="0"/>
              </a:rPr>
              <a:t>küçük bir alanda cihazlar arasında iletişimi kolaylaştırmak için kullanılır.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Kişisel yönü </a:t>
            </a:r>
            <a:r>
              <a:rPr lang="tr-TR" sz="2000" dirty="0">
                <a:latin typeface="Times New Roman" pitchFamily="18" charset="0"/>
                <a:cs typeface="Times New Roman" pitchFamily="18" charset="0"/>
              </a:rPr>
              <a:t>ön plandadır, </a:t>
            </a:r>
            <a:r>
              <a:rPr lang="tr-TR" sz="2000" b="1" dirty="0" smtClean="0">
                <a:latin typeface="Times New Roman" pitchFamily="18" charset="0"/>
                <a:cs typeface="Times New Roman" pitchFamily="18" charset="0"/>
              </a:rPr>
              <a:t>cihazla</a:t>
            </a:r>
            <a:r>
              <a:rPr lang="tr-TR" sz="2000" dirty="0" smtClean="0">
                <a:latin typeface="Times New Roman" pitchFamily="18" charset="0"/>
                <a:cs typeface="Times New Roman" pitchFamily="18" charset="0"/>
              </a:rPr>
              <a:t>r </a:t>
            </a:r>
            <a:r>
              <a:rPr lang="tr-TR" sz="2000" dirty="0">
                <a:latin typeface="Times New Roman" pitchFamily="18" charset="0"/>
                <a:cs typeface="Times New Roman" pitchFamily="18" charset="0"/>
              </a:rPr>
              <a:t>genelde </a:t>
            </a:r>
            <a:r>
              <a:rPr lang="tr-TR" sz="2000" b="1" dirty="0">
                <a:latin typeface="Times New Roman" pitchFamily="18" charset="0"/>
                <a:cs typeface="Times New Roman" pitchFamily="18" charset="0"/>
              </a:rPr>
              <a:t>kişisel</a:t>
            </a:r>
            <a:r>
              <a:rPr lang="tr-TR" sz="2000" dirty="0">
                <a:latin typeface="Times New Roman" pitchFamily="18" charset="0"/>
                <a:cs typeface="Times New Roman" pitchFamily="18" charset="0"/>
              </a:rPr>
              <a:t> alan bağlamında </a:t>
            </a:r>
            <a:r>
              <a:rPr lang="tr-TR" sz="2000" b="1" dirty="0">
                <a:latin typeface="Times New Roman" pitchFamily="18" charset="0"/>
                <a:cs typeface="Times New Roman" pitchFamily="18" charset="0"/>
              </a:rPr>
              <a:t>kullanı</a:t>
            </a:r>
            <a:r>
              <a:rPr lang="tr-TR" sz="2000" dirty="0">
                <a:latin typeface="Times New Roman" pitchFamily="18" charset="0"/>
                <a:cs typeface="Times New Roman" pitchFamily="18" charset="0"/>
              </a:rPr>
              <a:t>lır.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Hedef</a:t>
            </a:r>
            <a:r>
              <a:rPr lang="tr-TR" sz="2000" dirty="0" smtClean="0">
                <a:latin typeface="Times New Roman" pitchFamily="18" charset="0"/>
                <a:cs typeface="Times New Roman" pitchFamily="18" charset="0"/>
              </a:rPr>
              <a:t>i </a:t>
            </a:r>
            <a:r>
              <a:rPr lang="tr-TR" sz="2000" dirty="0">
                <a:latin typeface="Times New Roman" pitchFamily="18" charset="0"/>
                <a:cs typeface="Times New Roman" pitchFamily="18" charset="0"/>
              </a:rPr>
              <a:t>diğer ağ türleri gibi </a:t>
            </a:r>
            <a:r>
              <a:rPr lang="tr-TR" sz="2000" b="1" dirty="0">
                <a:latin typeface="Times New Roman" pitchFamily="18" charset="0"/>
                <a:cs typeface="Times New Roman" pitchFamily="18" charset="0"/>
              </a:rPr>
              <a:t>veri alma ve veri gönderme</a:t>
            </a:r>
            <a:r>
              <a:rPr lang="tr-TR" sz="2000" dirty="0">
                <a:latin typeface="Times New Roman" pitchFamily="18" charset="0"/>
                <a:cs typeface="Times New Roman" pitchFamily="18" charset="0"/>
              </a:rPr>
              <a:t>ktir.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Az dış bağlantı gerektirdiğinden </a:t>
            </a:r>
            <a:r>
              <a:rPr lang="tr-TR" sz="2000" b="1" dirty="0" smtClean="0">
                <a:latin typeface="Times New Roman" pitchFamily="18" charset="0"/>
                <a:cs typeface="Times New Roman" pitchFamily="18" charset="0"/>
              </a:rPr>
              <a:t>en </a:t>
            </a:r>
            <a:r>
              <a:rPr lang="tr-TR" sz="2000" b="1" dirty="0">
                <a:latin typeface="Times New Roman" pitchFamily="18" charset="0"/>
                <a:cs typeface="Times New Roman" pitchFamily="18" charset="0"/>
              </a:rPr>
              <a:t>bağımsız bağlantı tipi</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buradadır.</a:t>
            </a:r>
          </a:p>
          <a:p>
            <a:pPr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Ev ya da küçük iş yerlerinde birkaç bilgisayar ve çevre biriminden oluşan ağlara</a:t>
            </a:r>
            <a:r>
              <a:rPr lang="tr-TR" sz="2000" dirty="0" smtClean="0">
                <a:latin typeface="Times New Roman" pitchFamily="18" charset="0"/>
                <a:cs typeface="Times New Roman" pitchFamily="18" charset="0"/>
              </a:rPr>
              <a:t> Kişisel Alan Ağları ( </a:t>
            </a:r>
            <a:r>
              <a:rPr lang="tr-TR" sz="2000" dirty="0" err="1" smtClean="0">
                <a:latin typeface="Times New Roman" pitchFamily="18" charset="0"/>
                <a:cs typeface="Times New Roman" pitchFamily="18" charset="0"/>
              </a:rPr>
              <a:t>Personal</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Area</a:t>
            </a:r>
            <a:r>
              <a:rPr lang="tr-TR" sz="2000" dirty="0" smtClean="0">
                <a:latin typeface="Times New Roman" pitchFamily="18" charset="0"/>
                <a:cs typeface="Times New Roman" pitchFamily="18" charset="0"/>
              </a:rPr>
              <a:t> Networks, PAN) denmektedir.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Kablosuz</a:t>
            </a:r>
            <a:r>
              <a:rPr lang="tr-TR" sz="2000" dirty="0" smtClean="0">
                <a:latin typeface="Times New Roman" pitchFamily="18" charset="0"/>
                <a:cs typeface="Times New Roman" pitchFamily="18" charset="0"/>
              </a:rPr>
              <a:t> iletişim </a:t>
            </a:r>
            <a:r>
              <a:rPr lang="tr-TR" sz="2000" dirty="0">
                <a:latin typeface="Times New Roman" pitchFamily="18" charset="0"/>
                <a:cs typeface="Times New Roman" pitchFamily="18" charset="0"/>
              </a:rPr>
              <a:t>teknolojisi kullanılması durumunda ise </a:t>
            </a:r>
            <a:r>
              <a:rPr lang="tr-TR" sz="2000" b="1" dirty="0">
                <a:latin typeface="Times New Roman" pitchFamily="18" charset="0"/>
                <a:cs typeface="Times New Roman" pitchFamily="18" charset="0"/>
              </a:rPr>
              <a:t>Kablosuz Kişisel Alan Ağları</a:t>
            </a:r>
            <a:r>
              <a:rPr lang="tr-TR" sz="2000" dirty="0">
                <a:latin typeface="Times New Roman" pitchFamily="18" charset="0"/>
                <a:cs typeface="Times New Roman" pitchFamily="18" charset="0"/>
              </a:rPr>
              <a:t> (Wireless </a:t>
            </a:r>
            <a:r>
              <a:rPr lang="tr-TR" sz="2000" dirty="0" err="1">
                <a:latin typeface="Times New Roman" pitchFamily="18" charset="0"/>
                <a:cs typeface="Times New Roman" pitchFamily="18" charset="0"/>
              </a:rPr>
              <a:t>Personal</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Area</a:t>
            </a:r>
            <a:r>
              <a:rPr lang="tr-TR" sz="2000" dirty="0">
                <a:latin typeface="Times New Roman" pitchFamily="18" charset="0"/>
                <a:cs typeface="Times New Roman" pitchFamily="18" charset="0"/>
              </a:rPr>
              <a:t> Networks, WPAN</a:t>
            </a:r>
            <a:r>
              <a:rPr lang="tr-TR" sz="2000" dirty="0" smtClean="0">
                <a:latin typeface="Times New Roman" pitchFamily="18" charset="0"/>
                <a:cs typeface="Times New Roman" pitchFamily="18" charset="0"/>
              </a:rPr>
              <a:t>) denir.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Yakın mesafedeki elektronik cihazları kablosuz olarak birbirine bağlar. </a:t>
            </a: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Daha </a:t>
            </a:r>
            <a:r>
              <a:rPr lang="tr-TR" sz="2000" b="1" dirty="0" smtClean="0">
                <a:latin typeface="Times New Roman" pitchFamily="18" charset="0"/>
                <a:cs typeface="Times New Roman" pitchFamily="18" charset="0"/>
              </a:rPr>
              <a:t>düşük </a:t>
            </a:r>
            <a:r>
              <a:rPr lang="tr-TR" sz="2000" b="1" dirty="0">
                <a:latin typeface="Times New Roman" pitchFamily="18" charset="0"/>
                <a:cs typeface="Times New Roman" pitchFamily="18" charset="0"/>
              </a:rPr>
              <a:t>veri hızına ve</a:t>
            </a:r>
            <a:r>
              <a:rPr lang="tr-TR" sz="2000" dirty="0">
                <a:latin typeface="Times New Roman" pitchFamily="18" charset="0"/>
                <a:cs typeface="Times New Roman" pitchFamily="18" charset="0"/>
              </a:rPr>
              <a:t> daha </a:t>
            </a:r>
            <a:r>
              <a:rPr lang="tr-TR" sz="2000" b="1" dirty="0">
                <a:latin typeface="Times New Roman" pitchFamily="18" charset="0"/>
                <a:cs typeface="Times New Roman" pitchFamily="18" charset="0"/>
              </a:rPr>
              <a:t>kısa iletişim mesafesi</a:t>
            </a:r>
            <a:r>
              <a:rPr lang="tr-TR" sz="2000" dirty="0">
                <a:latin typeface="Times New Roman" pitchFamily="18" charset="0"/>
                <a:cs typeface="Times New Roman" pitchFamily="18" charset="0"/>
              </a:rPr>
              <a:t>ne sahiptirler</a:t>
            </a:r>
            <a:r>
              <a:rPr lang="tr-TR" sz="2000" dirty="0" smtClean="0">
                <a:latin typeface="Times New Roman" pitchFamily="18" charset="0"/>
                <a:cs typeface="Times New Roman" pitchFamily="18" charset="0"/>
              </a:rPr>
              <a:t>.</a:t>
            </a:r>
          </a:p>
          <a:p>
            <a:pPr marL="719138" lvl="1" indent="-366713" algn="just">
              <a:buClr>
                <a:schemeClr val="tx1"/>
              </a:buClr>
              <a:buSzPct val="120000"/>
              <a:buFont typeface="Times New Roman" pitchFamily="18" charset="0"/>
              <a:buChar char="→"/>
            </a:pPr>
            <a:r>
              <a:rPr lang="tr-TR" sz="2000" dirty="0" err="1" smtClean="0">
                <a:latin typeface="Times New Roman" pitchFamily="18" charset="0"/>
                <a:cs typeface="Times New Roman" pitchFamily="18" charset="0"/>
              </a:rPr>
              <a:t>WPAN’ların</a:t>
            </a:r>
            <a:r>
              <a:rPr lang="tr-TR" sz="2000" dirty="0" smtClean="0">
                <a:latin typeface="Times New Roman" pitchFamily="18" charset="0"/>
                <a:cs typeface="Times New Roman" pitchFamily="18" charset="0"/>
              </a:rPr>
              <a:t> en yaygın uygulamaları </a:t>
            </a:r>
            <a:r>
              <a:rPr lang="tr-TR" sz="2000" b="1" dirty="0" smtClean="0">
                <a:latin typeface="Times New Roman" pitchFamily="18" charset="0"/>
                <a:cs typeface="Times New Roman" pitchFamily="18" charset="0"/>
              </a:rPr>
              <a:t>Bluetooth</a:t>
            </a:r>
            <a:r>
              <a:rPr lang="tr-TR" sz="2000" dirty="0">
                <a:latin typeface="Times New Roman" pitchFamily="18" charset="0"/>
                <a:cs typeface="Times New Roman" pitchFamily="18" charset="0"/>
              </a:rPr>
              <a:t>,</a:t>
            </a:r>
            <a:r>
              <a:rPr lang="tr-TR" sz="2000" dirty="0" smtClean="0">
                <a:latin typeface="Times New Roman" pitchFamily="18" charset="0"/>
                <a:cs typeface="Times New Roman" pitchFamily="18" charset="0"/>
              </a:rPr>
              <a:t> </a:t>
            </a:r>
            <a:r>
              <a:rPr lang="tr-TR" sz="2000" b="1" dirty="0" err="1" smtClean="0">
                <a:latin typeface="Times New Roman" pitchFamily="18" charset="0"/>
                <a:cs typeface="Times New Roman" pitchFamily="18" charset="0"/>
              </a:rPr>
              <a:t>HomeRF</a:t>
            </a:r>
            <a:r>
              <a:rPr lang="tr-TR" sz="2000" b="1" dirty="0" smtClean="0">
                <a:latin typeface="Times New Roman" pitchFamily="18" charset="0"/>
                <a:cs typeface="Times New Roman" pitchFamily="18" charset="0"/>
              </a:rPr>
              <a:t> ve </a:t>
            </a:r>
            <a:r>
              <a:rPr lang="tr-TR" sz="2000" b="1" dirty="0" err="1" smtClean="0">
                <a:latin typeface="Times New Roman" pitchFamily="18" charset="0"/>
                <a:cs typeface="Times New Roman" pitchFamily="18" charset="0"/>
              </a:rPr>
              <a:t>ZigBee</a:t>
            </a:r>
            <a:r>
              <a:rPr lang="tr-TR" sz="2000" dirty="0" err="1" smtClean="0">
                <a:latin typeface="Times New Roman" pitchFamily="18" charset="0"/>
                <a:cs typeface="Times New Roman" pitchFamily="18" charset="0"/>
              </a:rPr>
              <a:t>’dir</a:t>
            </a:r>
            <a:r>
              <a:rPr lang="tr-TR" sz="2000" dirty="0" smtClean="0">
                <a:latin typeface="Times New Roman" pitchFamily="18" charset="0"/>
                <a:cs typeface="Times New Roman" pitchFamily="18" charset="0"/>
              </a:rPr>
              <a:t>.</a:t>
            </a:r>
          </a:p>
          <a:p>
            <a:pPr algn="just">
              <a:buClr>
                <a:schemeClr val="tx1"/>
              </a:buClr>
              <a:buSzPct val="120000"/>
              <a:buFont typeface="Arial" pitchFamily="34" charset="0"/>
              <a:buChar char="•"/>
            </a:pPr>
            <a:r>
              <a:rPr lang="tr-TR" sz="2000" dirty="0" smtClean="0">
                <a:latin typeface="Times New Roman" pitchFamily="18" charset="0"/>
                <a:cs typeface="Times New Roman" pitchFamily="18" charset="0"/>
              </a:rPr>
              <a:t>IEEE </a:t>
            </a:r>
            <a:r>
              <a:rPr lang="tr-TR" sz="2000" dirty="0">
                <a:latin typeface="Times New Roman" pitchFamily="18" charset="0"/>
                <a:cs typeface="Times New Roman" pitchFamily="18" charset="0"/>
              </a:rPr>
              <a:t>802.15 standardı WPAN işleyişini açıklamaktadır. </a:t>
            </a:r>
            <a:r>
              <a:rPr lang="tr-TR" sz="2000" b="1" dirty="0">
                <a:latin typeface="Times New Roman" pitchFamily="18" charset="0"/>
                <a:cs typeface="Times New Roman" pitchFamily="18" charset="0"/>
              </a:rPr>
              <a:t>Bluetooth, </a:t>
            </a:r>
            <a:r>
              <a:rPr lang="tr-TR" sz="2000" b="1" dirty="0" err="1">
                <a:latin typeface="Times New Roman" pitchFamily="18" charset="0"/>
                <a:cs typeface="Times New Roman" pitchFamily="18" charset="0"/>
              </a:rPr>
              <a:t>ZigBee</a:t>
            </a:r>
            <a:r>
              <a:rPr lang="tr-TR" sz="2000" b="1" dirty="0">
                <a:latin typeface="Times New Roman" pitchFamily="18" charset="0"/>
                <a:cs typeface="Times New Roman" pitchFamily="18" charset="0"/>
              </a:rPr>
              <a:t>, Z-</a:t>
            </a:r>
            <a:r>
              <a:rPr lang="tr-TR" sz="2000" b="1" dirty="0" err="1">
                <a:latin typeface="Times New Roman" pitchFamily="18" charset="0"/>
                <a:cs typeface="Times New Roman" pitchFamily="18" charset="0"/>
              </a:rPr>
              <a:t>Wave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Infrared</a:t>
            </a:r>
            <a:r>
              <a:rPr lang="tr-TR" sz="2000" dirty="0">
                <a:latin typeface="Times New Roman" pitchFamily="18" charset="0"/>
                <a:cs typeface="Times New Roman" pitchFamily="18" charset="0"/>
              </a:rPr>
              <a:t> Data </a:t>
            </a:r>
            <a:r>
              <a:rPr lang="tr-TR" sz="2000" dirty="0" err="1">
                <a:latin typeface="Times New Roman" pitchFamily="18" charset="0"/>
                <a:cs typeface="Times New Roman" pitchFamily="18" charset="0"/>
              </a:rPr>
              <a:t>Association</a:t>
            </a:r>
            <a:r>
              <a:rPr lang="tr-TR" sz="2000" dirty="0">
                <a:latin typeface="Times New Roman" pitchFamily="18" charset="0"/>
                <a:cs typeface="Times New Roman" pitchFamily="18" charset="0"/>
              </a:rPr>
              <a:t> (</a:t>
            </a:r>
            <a:r>
              <a:rPr lang="tr-TR" sz="2000" b="1" dirty="0" err="1">
                <a:latin typeface="Times New Roman" pitchFamily="18" charset="0"/>
                <a:cs typeface="Times New Roman" pitchFamily="18" charset="0"/>
              </a:rPr>
              <a:t>IrDA</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and</a:t>
            </a:r>
            <a:r>
              <a:rPr lang="tr-TR" sz="2000" dirty="0">
                <a:latin typeface="Times New Roman" pitchFamily="18" charset="0"/>
                <a:cs typeface="Times New Roman" pitchFamily="18" charset="0"/>
              </a:rPr>
              <a:t> Ultra-</a:t>
            </a:r>
            <a:r>
              <a:rPr lang="tr-TR" sz="2000" dirty="0" err="1">
                <a:latin typeface="Times New Roman" pitchFamily="18" charset="0"/>
                <a:cs typeface="Times New Roman" pitchFamily="18" charset="0"/>
              </a:rPr>
              <a:t>Wideband</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UWB</a:t>
            </a:r>
            <a:r>
              <a:rPr lang="tr-TR" sz="2000" dirty="0">
                <a:latin typeface="Times New Roman" pitchFamily="18" charset="0"/>
                <a:cs typeface="Times New Roman" pitchFamily="18" charset="0"/>
              </a:rPr>
              <a:t>) gibi çeşitli teknolojik uygulamaları vardır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4250918881"/>
      </p:ext>
    </p:extLst>
  </p:cSld>
  <p:clrMapOvr>
    <a:masterClrMapping/>
  </p:clrMapOvr>
  <mc:AlternateContent xmlns:mc="http://schemas.openxmlformats.org/markup-compatibility/2006" xmlns:p14="http://schemas.microsoft.com/office/powerpoint/2010/main">
    <mc:Choice Requires="p14">
      <p:transition spd="slow" p14:dur="2000" advTm="219"/>
    </mc:Choice>
    <mc:Fallback xmlns="">
      <p:transition spd="slow" advTm="219"/>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IX</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Erişim Yöntemleri Ve </a:t>
            </a:r>
            <a:r>
              <a:rPr lang="tr-TR" sz="2400" b="1" dirty="0" err="1" smtClean="0">
                <a:solidFill>
                  <a:schemeClr val="tx1"/>
                </a:solidFill>
                <a:latin typeface="Times New Roman" pitchFamily="18" charset="0"/>
                <a:cs typeface="Times New Roman" pitchFamily="18" charset="0"/>
              </a:rPr>
              <a:t>Çoğullama</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3770263"/>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719138" lvl="2"/>
            <a:r>
              <a:rPr lang="tr-TR" sz="2400" b="1" dirty="0" smtClean="0">
                <a:latin typeface="Times New Roman" pitchFamily="18" charset="0"/>
                <a:cs typeface="Times New Roman" pitchFamily="18" charset="0"/>
              </a:rPr>
              <a:t>9.2. Zaman </a:t>
            </a:r>
            <a:r>
              <a:rPr lang="tr-TR" sz="2400" b="1" dirty="0" err="1">
                <a:latin typeface="Times New Roman" pitchFamily="18" charset="0"/>
                <a:cs typeface="Times New Roman" pitchFamily="18" charset="0"/>
              </a:rPr>
              <a:t>Bölüşümlü</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Çoğullama</a:t>
            </a:r>
            <a:r>
              <a:rPr lang="tr-TR" sz="2400" b="1" dirty="0">
                <a:latin typeface="Times New Roman" pitchFamily="18" charset="0"/>
                <a:cs typeface="Times New Roman" pitchFamily="18" charset="0"/>
              </a:rPr>
              <a:t> ve Çoklu Erişim (TDMA)</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Dikkat edilmesi gereken husus zaman uzayında bir çakışma olmaması için işaretlerin örnekleme frekanslarının birbirine eşit veya birbirinin tamsayı katı olması gerektiğidir.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İşaretlerin </a:t>
            </a:r>
            <a:r>
              <a:rPr lang="tr-TR" sz="2000" dirty="0" err="1">
                <a:latin typeface="Times New Roman" pitchFamily="18" charset="0"/>
                <a:cs typeface="Times New Roman" pitchFamily="18" charset="0"/>
              </a:rPr>
              <a:t>çoğullanma</a:t>
            </a:r>
            <a:r>
              <a:rPr lang="tr-TR" sz="2000" dirty="0">
                <a:latin typeface="Times New Roman" pitchFamily="18" charset="0"/>
                <a:cs typeface="Times New Roman" pitchFamily="18" charset="0"/>
              </a:rPr>
              <a:t> zamanlan arasında, sistemin zamanlamasında meydana gelebilecek ufak hatalara karsı bir güvenlik bandı bırakılmasında fayda vardır.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Her alıcının kendisine gönderilmiş olan işaretin hangi zaman diliminde geleceğini bilmesi gerektiğinden haberleşme bağlantısının kurulu aşamasına gönderici ve alıcı arasında zamanlama senkronizasyonu kurulmakta, yani gönderici ve alıcıya hangi zaman diliminin onların kullanımına tahsis edildiği bildirilmektedir.</a:t>
            </a:r>
          </a:p>
        </p:txBody>
      </p:sp>
    </p:spTree>
    <p:extLst>
      <p:ext uri="{BB962C8B-B14F-4D97-AF65-F5344CB8AC3E}">
        <p14:creationId xmlns:p14="http://schemas.microsoft.com/office/powerpoint/2010/main" val="2773302106"/>
      </p:ext>
    </p:extLst>
  </p:cSld>
  <p:clrMapOvr>
    <a:masterClrMapping/>
  </p:clrMapOvr>
  <mc:AlternateContent xmlns:mc="http://schemas.openxmlformats.org/markup-compatibility/2006" xmlns:p14="http://schemas.microsoft.com/office/powerpoint/2010/main">
    <mc:Choice Requires="p14">
      <p:transition spd="slow" p14:dur="2000" advTm="350"/>
    </mc:Choice>
    <mc:Fallback xmlns="">
      <p:transition spd="slow" advTm="35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IX</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Erişim Yöntemleri Ve </a:t>
            </a:r>
            <a:r>
              <a:rPr lang="tr-TR" sz="2400" b="1" dirty="0" err="1" smtClean="0">
                <a:solidFill>
                  <a:schemeClr val="tx1"/>
                </a:solidFill>
                <a:latin typeface="Times New Roman" pitchFamily="18" charset="0"/>
                <a:cs typeface="Times New Roman" pitchFamily="18" charset="0"/>
              </a:rPr>
              <a:t>Çoğullama</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4693593"/>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719138" lvl="2"/>
            <a:r>
              <a:rPr lang="tr-TR" sz="2400" b="1" dirty="0" smtClean="0">
                <a:latin typeface="Times New Roman" pitchFamily="18" charset="0"/>
                <a:cs typeface="Times New Roman" pitchFamily="18" charset="0"/>
              </a:rPr>
              <a:t>9.3. Kod </a:t>
            </a:r>
            <a:r>
              <a:rPr lang="tr-TR" sz="2400" b="1" dirty="0" err="1">
                <a:latin typeface="Times New Roman" pitchFamily="18" charset="0"/>
                <a:cs typeface="Times New Roman" pitchFamily="18" charset="0"/>
              </a:rPr>
              <a:t>Bölüsümlü</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Çogullama</a:t>
            </a:r>
            <a:r>
              <a:rPr lang="tr-TR" sz="2400" b="1" dirty="0">
                <a:latin typeface="Times New Roman" pitchFamily="18" charset="0"/>
                <a:cs typeface="Times New Roman" pitchFamily="18" charset="0"/>
              </a:rPr>
              <a:t> ve Çoklu </a:t>
            </a:r>
            <a:r>
              <a:rPr lang="tr-TR" sz="2400" b="1" dirty="0" err="1">
                <a:latin typeface="Times New Roman" pitchFamily="18" charset="0"/>
                <a:cs typeface="Times New Roman" pitchFamily="18" charset="0"/>
              </a:rPr>
              <a:t>Erisim</a:t>
            </a:r>
            <a:r>
              <a:rPr lang="tr-TR" sz="2400" b="1" dirty="0">
                <a:latin typeface="Times New Roman" pitchFamily="18" charset="0"/>
                <a:cs typeface="Times New Roman" pitchFamily="18" charset="0"/>
              </a:rPr>
              <a:t> (CDMA)</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Kod </a:t>
            </a:r>
            <a:r>
              <a:rPr lang="tr-TR" sz="2000" dirty="0" err="1">
                <a:latin typeface="Times New Roman" pitchFamily="18" charset="0"/>
                <a:cs typeface="Times New Roman" pitchFamily="18" charset="0"/>
              </a:rPr>
              <a:t>Bölüşümlü</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Çoğullama</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Code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Division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Multiplexing</a:t>
            </a:r>
            <a:r>
              <a:rPr lang="tr-TR" sz="2000" dirty="0">
                <a:latin typeface="Times New Roman" pitchFamily="18" charset="0"/>
                <a:cs typeface="Times New Roman" pitchFamily="18" charset="0"/>
              </a:rPr>
              <a:t>, CDM) ve Kod </a:t>
            </a:r>
            <a:r>
              <a:rPr lang="tr-TR" sz="2000" dirty="0" err="1">
                <a:latin typeface="Times New Roman" pitchFamily="18" charset="0"/>
                <a:cs typeface="Times New Roman" pitchFamily="18" charset="0"/>
              </a:rPr>
              <a:t>Bölüşümlü</a:t>
            </a:r>
            <a:r>
              <a:rPr lang="tr-TR" sz="2000" dirty="0">
                <a:latin typeface="Times New Roman" pitchFamily="18" charset="0"/>
                <a:cs typeface="Times New Roman" pitchFamily="18" charset="0"/>
              </a:rPr>
              <a:t> Çoklu Erişim (</a:t>
            </a:r>
            <a:r>
              <a:rPr lang="tr-TR" sz="2000" dirty="0" err="1">
                <a:latin typeface="Times New Roman" pitchFamily="18" charset="0"/>
                <a:cs typeface="Times New Roman" pitchFamily="18" charset="0"/>
              </a:rPr>
              <a:t>Code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Division</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Multiple</a:t>
            </a:r>
            <a:r>
              <a:rPr lang="tr-TR" sz="2000" dirty="0">
                <a:latin typeface="Times New Roman" pitchFamily="18" charset="0"/>
                <a:cs typeface="Times New Roman" pitchFamily="18" charset="0"/>
              </a:rPr>
              <a:t> Access, CDMA) FDM ve </a:t>
            </a:r>
            <a:r>
              <a:rPr lang="tr-TR" sz="2000" dirty="0" err="1">
                <a:latin typeface="Times New Roman" pitchFamily="18" charset="0"/>
                <a:cs typeface="Times New Roman" pitchFamily="18" charset="0"/>
              </a:rPr>
              <a:t>TDM'in</a:t>
            </a:r>
            <a:r>
              <a:rPr lang="tr-TR" sz="2000" dirty="0">
                <a:latin typeface="Times New Roman" pitchFamily="18" charset="0"/>
                <a:cs typeface="Times New Roman" pitchFamily="18" charset="0"/>
              </a:rPr>
              <a:t> (FDMA ve </a:t>
            </a:r>
            <a:r>
              <a:rPr lang="tr-TR" sz="2000" dirty="0" err="1">
                <a:latin typeface="Times New Roman" pitchFamily="18" charset="0"/>
                <a:cs typeface="Times New Roman" pitchFamily="18" charset="0"/>
              </a:rPr>
              <a:t>TDMA'in</a:t>
            </a:r>
            <a:r>
              <a:rPr lang="tr-TR" sz="2000" dirty="0">
                <a:latin typeface="Times New Roman" pitchFamily="18" charset="0"/>
                <a:cs typeface="Times New Roman" pitchFamily="18" charset="0"/>
              </a:rPr>
              <a:t>) karılmasından elde edilen bir </a:t>
            </a:r>
            <a:r>
              <a:rPr lang="tr-TR" sz="2000" dirty="0" err="1">
                <a:latin typeface="Times New Roman" pitchFamily="18" charset="0"/>
                <a:cs typeface="Times New Roman" pitchFamily="18" charset="0"/>
              </a:rPr>
              <a:t>çoğullama</a:t>
            </a:r>
            <a:r>
              <a:rPr lang="tr-TR" sz="2000" dirty="0">
                <a:latin typeface="Times New Roman" pitchFamily="18" charset="0"/>
                <a:cs typeface="Times New Roman" pitchFamily="18" charset="0"/>
              </a:rPr>
              <a:t> yöntemidir. </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Esasında hem frekans uzayı hem de zaman uzayı bölüşümü söz konusu değildir çünkü zaman uzayının bölüşülebileceği örneklenmiş sayısal işaretlerin frekans spektrumu sınırsızdır ve frekans uzayı bölüşümü yapılamaz, frekans </a:t>
            </a:r>
            <a:r>
              <a:rPr lang="tr-TR" sz="2000" dirty="0" err="1">
                <a:latin typeface="Times New Roman" pitchFamily="18" charset="0"/>
                <a:cs typeface="Times New Roman" pitchFamily="18" charset="0"/>
              </a:rPr>
              <a:t>spektrumlan</a:t>
            </a:r>
            <a:r>
              <a:rPr lang="tr-TR" sz="2000" dirty="0">
                <a:latin typeface="Times New Roman" pitchFamily="18" charset="0"/>
                <a:cs typeface="Times New Roman" pitchFamily="18" charset="0"/>
              </a:rPr>
              <a:t> sınırlı olan sürekli-zaman işaretleri ise zamanda sürekli oldukları için zaman bölüşümü yapılamaz.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Kod </a:t>
            </a:r>
            <a:r>
              <a:rPr lang="tr-TR" sz="2000" dirty="0" err="1">
                <a:latin typeface="Times New Roman" pitchFamily="18" charset="0"/>
                <a:cs typeface="Times New Roman" pitchFamily="18" charset="0"/>
              </a:rPr>
              <a:t>bölüşümlü</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çoğullamanın</a:t>
            </a:r>
            <a:r>
              <a:rPr lang="tr-TR" sz="2000" dirty="0">
                <a:latin typeface="Times New Roman" pitchFamily="18" charset="0"/>
                <a:cs typeface="Times New Roman" pitchFamily="18" charset="0"/>
              </a:rPr>
              <a:t> temelinde frekans uzayının </a:t>
            </a:r>
            <a:r>
              <a:rPr lang="tr-TR" sz="2000" dirty="0" err="1">
                <a:latin typeface="Times New Roman" pitchFamily="18" charset="0"/>
                <a:cs typeface="Times New Roman" pitchFamily="18" charset="0"/>
              </a:rPr>
              <a:t>bölüşümlü</a:t>
            </a:r>
            <a:r>
              <a:rPr lang="tr-TR" sz="2000" dirty="0">
                <a:latin typeface="Times New Roman" pitchFamily="18" charset="0"/>
                <a:cs typeface="Times New Roman" pitchFamily="18" charset="0"/>
              </a:rPr>
              <a:t> olarak kullanılması yatmaktadır, frekans bantları kullanıcılara belirli bir süre için ayrılmakta ve bu süre sonunda frekans bant paylaşımı yeniden düzenlenmektedir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15565741"/>
      </p:ext>
    </p:extLst>
  </p:cSld>
  <p:clrMapOvr>
    <a:masterClrMapping/>
  </p:clrMapOvr>
  <mc:AlternateContent xmlns:mc="http://schemas.openxmlformats.org/markup-compatibility/2006" xmlns:p14="http://schemas.microsoft.com/office/powerpoint/2010/main">
    <mc:Choice Requires="p14">
      <p:transition spd="slow" p14:dur="2000" advTm="22"/>
    </mc:Choice>
    <mc:Fallback xmlns="">
      <p:transition spd="slow" advTm="22"/>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Yöntemler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IX</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Erişim Yöntemleri Ve </a:t>
            </a:r>
            <a:r>
              <a:rPr lang="tr-TR" sz="2400" b="1" dirty="0" err="1" smtClean="0">
                <a:solidFill>
                  <a:schemeClr val="tx1"/>
                </a:solidFill>
                <a:latin typeface="Times New Roman" pitchFamily="18" charset="0"/>
                <a:cs typeface="Times New Roman" pitchFamily="18" charset="0"/>
              </a:rPr>
              <a:t>Çoğullama</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5355312"/>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719138" lvl="2"/>
            <a:r>
              <a:rPr lang="tr-TR" sz="2400" b="1" dirty="0" smtClean="0">
                <a:latin typeface="Times New Roman" pitchFamily="18" charset="0"/>
                <a:cs typeface="Times New Roman" pitchFamily="18" charset="0"/>
              </a:rPr>
              <a:t>9.3. Kod </a:t>
            </a:r>
            <a:r>
              <a:rPr lang="tr-TR" sz="2400" b="1" dirty="0" err="1">
                <a:latin typeface="Times New Roman" pitchFamily="18" charset="0"/>
                <a:cs typeface="Times New Roman" pitchFamily="18" charset="0"/>
              </a:rPr>
              <a:t>Bölüsümlü</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Çogullama</a:t>
            </a:r>
            <a:r>
              <a:rPr lang="tr-TR" sz="2400" b="1" dirty="0">
                <a:latin typeface="Times New Roman" pitchFamily="18" charset="0"/>
                <a:cs typeface="Times New Roman" pitchFamily="18" charset="0"/>
              </a:rPr>
              <a:t> ve Çoklu </a:t>
            </a:r>
            <a:r>
              <a:rPr lang="tr-TR" sz="2400" b="1" dirty="0" err="1">
                <a:latin typeface="Times New Roman" pitchFamily="18" charset="0"/>
                <a:cs typeface="Times New Roman" pitchFamily="18" charset="0"/>
              </a:rPr>
              <a:t>Erisim</a:t>
            </a:r>
            <a:r>
              <a:rPr lang="tr-TR" sz="2400" b="1" dirty="0">
                <a:latin typeface="Times New Roman" pitchFamily="18" charset="0"/>
                <a:cs typeface="Times New Roman" pitchFamily="18" charset="0"/>
              </a:rPr>
              <a:t> (CDMA)</a:t>
            </a:r>
          </a:p>
          <a:p>
            <a:pPr marL="355600" lvl="1" indent="-342900" algn="just">
              <a:buClr>
                <a:schemeClr val="tx1"/>
              </a:buClr>
              <a:buSzPct val="120000"/>
              <a:buFont typeface="Arial" pitchFamily="34" charset="0"/>
              <a:buChar char="•"/>
            </a:pPr>
            <a:r>
              <a:rPr lang="tr-TR" sz="1800" dirty="0">
                <a:latin typeface="Times New Roman" pitchFamily="18" charset="0"/>
                <a:cs typeface="Times New Roman" pitchFamily="18" charset="0"/>
              </a:rPr>
              <a:t>Belirlenen zaman aralığı boyunca kullanıcılar kendilerine ayrılan bantlardan iletim yapmakta, bu süre sonunda iletime devam eden kullanıcılar yeni paylaşıma göre yayın bantlarını değiştirmekte, iletimi biten kullanıcıların yerine iletim yapmak isteyen yeni kullanıcıların alınması sonucu haberleşme kaynaklan etkin bir şekilde değerlendirilmiş olmaktadır.</a:t>
            </a:r>
          </a:p>
          <a:p>
            <a:pPr marL="355600" lvl="1" indent="-342900" algn="just">
              <a:buClr>
                <a:schemeClr val="tx1"/>
              </a:buClr>
              <a:buSzPct val="120000"/>
              <a:buFont typeface="Arial" pitchFamily="34" charset="0"/>
              <a:buChar char="•"/>
            </a:pPr>
            <a:r>
              <a:rPr lang="tr-TR" sz="1800" dirty="0">
                <a:latin typeface="Times New Roman" pitchFamily="18" charset="0"/>
                <a:cs typeface="Times New Roman" pitchFamily="18" charset="0"/>
              </a:rPr>
              <a:t>Şekilde örnek bir CDMA sistemi için frekans-zaman uzayının kullanımı gösterilmektedir.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Birinci zaman aralığında birinci kullanıcı birinci frekans bandını, ikinci kullanıcı ikinci bandı, üçüncü kullanıcı da üçüncü bandı kullanmaktadır.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Birinci zaman aralığı sonunda frekans spektrumunun paylaşımı yeniden düzenlenmekte ve ikinci zaman aralığında birinci kullanıcı üçüncü banttan, ikinci kullanıcı birinci banttan ve üçüncü kullanıcı da ikinci banttan iletime devam eder. </a:t>
            </a:r>
          </a:p>
          <a:p>
            <a:pPr marL="719138" lvl="1" indent="-366713" algn="just">
              <a:buClr>
                <a:schemeClr val="tx1"/>
              </a:buClr>
              <a:buSzPct val="120000"/>
              <a:buFont typeface="Times New Roman" pitchFamily="18" charset="0"/>
              <a:buChar char="→"/>
            </a:pPr>
            <a:r>
              <a:rPr lang="tr-TR" sz="1800" dirty="0">
                <a:latin typeface="Times New Roman" pitchFamily="18" charset="0"/>
                <a:cs typeface="Times New Roman" pitchFamily="18" charset="0"/>
              </a:rPr>
              <a:t>İkinci zaman aralığının sonunda frekans paylaşımı tekrar düzenlenmektedir.</a:t>
            </a:r>
          </a:p>
          <a:p>
            <a:pPr marL="355600" lvl="1" indent="-342900" algn="just">
              <a:buClr>
                <a:schemeClr val="tx1"/>
              </a:buClr>
              <a:buSzPct val="120000"/>
              <a:buFont typeface="Arial" pitchFamily="34" charset="0"/>
              <a:buChar char="•"/>
            </a:pPr>
            <a:r>
              <a:rPr lang="tr-TR" sz="1800" dirty="0">
                <a:latin typeface="Times New Roman" pitchFamily="18" charset="0"/>
                <a:cs typeface="Times New Roman" pitchFamily="18" charset="0"/>
              </a:rPr>
              <a:t>Kod </a:t>
            </a:r>
            <a:r>
              <a:rPr lang="tr-TR" sz="1800" dirty="0" err="1">
                <a:latin typeface="Times New Roman" pitchFamily="18" charset="0"/>
                <a:cs typeface="Times New Roman" pitchFamily="18" charset="0"/>
              </a:rPr>
              <a:t>bölüşümlü</a:t>
            </a:r>
            <a:r>
              <a:rPr lang="tr-TR" sz="1800" dirty="0">
                <a:latin typeface="Times New Roman" pitchFamily="18" charset="0"/>
                <a:cs typeface="Times New Roman" pitchFamily="18" charset="0"/>
              </a:rPr>
              <a:t> </a:t>
            </a:r>
            <a:r>
              <a:rPr lang="tr-TR" sz="1800" dirty="0" err="1">
                <a:latin typeface="Times New Roman" pitchFamily="18" charset="0"/>
                <a:cs typeface="Times New Roman" pitchFamily="18" charset="0"/>
              </a:rPr>
              <a:t>çoğullamanın</a:t>
            </a:r>
            <a:r>
              <a:rPr lang="tr-TR" sz="1800" dirty="0">
                <a:latin typeface="Times New Roman" pitchFamily="18" charset="0"/>
                <a:cs typeface="Times New Roman" pitchFamily="18" charset="0"/>
              </a:rPr>
              <a:t> faydası, iletim süresi boyunca her kullanıcı frekans bantları arasında atladığı için, çevre koşullan yüzünden iletişim kalitesinin kötü olduğu frekanslar mevcut olsa dahi, kullanıcı bu frekanslarda uzun süre kalmayacağından iletişim kalitesinde düşüş geçici olacaktır.</a:t>
            </a:r>
          </a:p>
        </p:txBody>
      </p:sp>
    </p:spTree>
    <p:extLst>
      <p:ext uri="{BB962C8B-B14F-4D97-AF65-F5344CB8AC3E}">
        <p14:creationId xmlns:p14="http://schemas.microsoft.com/office/powerpoint/2010/main" val="1023756563"/>
      </p:ext>
    </p:extLst>
  </p:cSld>
  <p:clrMapOvr>
    <a:masterClrMapping/>
  </p:clrMapOvr>
  <mc:AlternateContent xmlns:mc="http://schemas.openxmlformats.org/markup-compatibility/2006" xmlns:p14="http://schemas.microsoft.com/office/powerpoint/2010/main">
    <mc:Choice Requires="p14">
      <p:transition spd="slow" p14:dur="2000" advTm="22"/>
    </mc:Choice>
    <mc:Fallback xmlns="">
      <p:transition spd="slow" advTm="22"/>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IX</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Sonuçlar</a:t>
            </a:r>
            <a:endParaRPr lang="tr-TR" sz="2400" b="1" dirty="0">
              <a:solidFill>
                <a:schemeClr val="tx1"/>
              </a:solidFill>
              <a:latin typeface="Times New Roman" pitchFamily="18" charset="0"/>
              <a:cs typeface="Times New Roman" pitchFamily="18" charset="0"/>
            </a:endParaRPr>
          </a:p>
        </p:txBody>
      </p:sp>
      <p:sp>
        <p:nvSpPr>
          <p:cNvPr id="7" name="2 İçerik Yer Tutucusu"/>
          <p:cNvSpPr txBox="1">
            <a:spLocks/>
          </p:cNvSpPr>
          <p:nvPr/>
        </p:nvSpPr>
        <p:spPr>
          <a:xfrm>
            <a:off x="107504" y="1556781"/>
            <a:ext cx="8928992" cy="1400383"/>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55600" lvl="1" indent="-342900" algn="just">
              <a:buClr>
                <a:schemeClr val="tx1"/>
              </a:buClr>
              <a:buSzPct val="120000"/>
              <a:buFont typeface="Arial" pitchFamily="34" charset="0"/>
              <a:buChar char="•"/>
            </a:pPr>
            <a:r>
              <a:rPr lang="tr-TR" sz="2000" dirty="0" smtClean="0">
                <a:latin typeface="Times New Roman" pitchFamily="18" charset="0"/>
                <a:cs typeface="Times New Roman" pitchFamily="18" charset="0"/>
              </a:rPr>
              <a:t>Şekilden </a:t>
            </a:r>
            <a:r>
              <a:rPr lang="tr-TR" sz="2000" dirty="0">
                <a:latin typeface="Times New Roman" pitchFamily="18" charset="0"/>
                <a:cs typeface="Times New Roman" pitchFamily="18" charset="0"/>
              </a:rPr>
              <a:t>de anlaşılacağı üzere Kablosuz Ağ Teknolojilerinin geleceği yavaş yavaş </a:t>
            </a:r>
            <a:r>
              <a:rPr lang="tr-TR" sz="2000" dirty="0" err="1">
                <a:latin typeface="Times New Roman" pitchFamily="18" charset="0"/>
                <a:cs typeface="Times New Roman" pitchFamily="18" charset="0"/>
              </a:rPr>
              <a:t>Wi-Max</a:t>
            </a:r>
            <a:r>
              <a:rPr lang="tr-TR" sz="2000" dirty="0">
                <a:latin typeface="Times New Roman" pitchFamily="18" charset="0"/>
                <a:cs typeface="Times New Roman" pitchFamily="18" charset="0"/>
              </a:rPr>
              <a:t> teknolojisine doğru kaymaktadır. </a:t>
            </a:r>
          </a:p>
          <a:p>
            <a:pPr marL="355600" lvl="1" indent="-342900" algn="just">
              <a:buClr>
                <a:schemeClr val="tx1"/>
              </a:buClr>
              <a:buSzPct val="120000"/>
              <a:buFont typeface="Arial" pitchFamily="34" charset="0"/>
              <a:buChar char="•"/>
            </a:pPr>
            <a:r>
              <a:rPr lang="tr-TR" sz="2000" dirty="0">
                <a:latin typeface="Times New Roman" pitchFamily="18" charset="0"/>
                <a:cs typeface="Times New Roman" pitchFamily="18" charset="0"/>
              </a:rPr>
              <a:t>Bunun en önemli nedenlerinden biri ise bu teknolojinin henüz geliştirilme aşamasında olması ve inanılmaz hızlı olmasıdır.</a:t>
            </a:r>
          </a:p>
        </p:txBody>
      </p:sp>
      <p:pic>
        <p:nvPicPr>
          <p:cNvPr id="6" name="Resim 5"/>
          <p:cNvPicPr/>
          <p:nvPr/>
        </p:nvPicPr>
        <p:blipFill rotWithShape="1">
          <a:blip r:embed="rId3">
            <a:extLst>
              <a:ext uri="{28A0092B-C50C-407E-A947-70E740481C1C}">
                <a14:useLocalDpi xmlns:a14="http://schemas.microsoft.com/office/drawing/2010/main" val="0"/>
              </a:ext>
            </a:extLst>
          </a:blip>
          <a:srcRect l="1208" t="7946" r="1801"/>
          <a:stretch/>
        </p:blipFill>
        <p:spPr bwMode="auto">
          <a:xfrm>
            <a:off x="1523717" y="2880320"/>
            <a:ext cx="6216635" cy="40050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1157232"/>
      </p:ext>
    </p:extLst>
  </p:cSld>
  <p:clrMapOvr>
    <a:masterClrMapping/>
  </p:clrMapOvr>
  <mc:AlternateContent xmlns:mc="http://schemas.openxmlformats.org/markup-compatibility/2006" xmlns:p14="http://schemas.microsoft.com/office/powerpoint/2010/main">
    <mc:Choice Requires="p14">
      <p:transition spd="slow" p14:dur="2000" advTm="47"/>
    </mc:Choice>
    <mc:Fallback xmlns="">
      <p:transition spd="slow" advTm="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0" y="24867"/>
            <a:ext cx="9144000" cy="739837"/>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tr-TR" sz="3600" b="1" u="sng" cap="none" dirty="0" smtClean="0">
                <a:solidFill>
                  <a:srgbClr val="EBDDC3"/>
                </a:solidFill>
                <a:latin typeface="Times New Roman" pitchFamily="18" charset="0"/>
                <a:cs typeface="Times New Roman" pitchFamily="18" charset="0"/>
              </a:rPr>
              <a:t>Referanslar</a:t>
            </a:r>
            <a:endParaRPr lang="tr-TR" sz="3600" u="sng" cap="none" dirty="0">
              <a:solidFill>
                <a:srgbClr val="EBDDC3"/>
              </a:solidFill>
            </a:endParaRPr>
          </a:p>
        </p:txBody>
      </p:sp>
      <p:sp>
        <p:nvSpPr>
          <p:cNvPr id="6" name="1 Başlık"/>
          <p:cNvSpPr txBox="1">
            <a:spLocks/>
          </p:cNvSpPr>
          <p:nvPr/>
        </p:nvSpPr>
        <p:spPr>
          <a:xfrm>
            <a:off x="251520" y="900000"/>
            <a:ext cx="8640960" cy="504928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marL="182563" indent="-169863"/>
            <a:r>
              <a:rPr lang="tr-TR" sz="1400" cap="none" dirty="0" smtClean="0">
                <a:latin typeface="Times New Roman" pitchFamily="18" charset="0"/>
                <a:cs typeface="Times New Roman" pitchFamily="18" charset="0"/>
              </a:rPr>
              <a:t>1. </a:t>
            </a:r>
            <a:r>
              <a:rPr lang="tr-TR" sz="1400" b="1" cap="none" dirty="0" smtClean="0">
                <a:latin typeface="Times New Roman" pitchFamily="18" charset="0"/>
                <a:cs typeface="Times New Roman" pitchFamily="18" charset="0"/>
              </a:rPr>
              <a:t>KÖKSAL, Ahmet </a:t>
            </a:r>
            <a:r>
              <a:rPr lang="tr-TR" sz="1400" b="1" cap="none" dirty="0" err="1" smtClean="0">
                <a:latin typeface="Times New Roman" pitchFamily="18" charset="0"/>
                <a:cs typeface="Times New Roman" pitchFamily="18" charset="0"/>
              </a:rPr>
              <a:t>Sertol</a:t>
            </a:r>
            <a:r>
              <a:rPr lang="tr-TR" sz="1400" b="1" cap="none" dirty="0" smtClean="0">
                <a:latin typeface="Times New Roman" pitchFamily="18" charset="0"/>
                <a:cs typeface="Times New Roman" pitchFamily="18" charset="0"/>
              </a:rPr>
              <a:t>.</a:t>
            </a:r>
            <a:r>
              <a:rPr lang="tr-TR" sz="1400" cap="none" dirty="0" smtClean="0">
                <a:latin typeface="Times New Roman" pitchFamily="18" charset="0"/>
                <a:cs typeface="Times New Roman" pitchFamily="18" charset="0"/>
              </a:rPr>
              <a:t> </a:t>
            </a:r>
            <a:r>
              <a:rPr lang="tr-TR" sz="1400" i="1" cap="none" dirty="0" smtClean="0">
                <a:latin typeface="Times New Roman" pitchFamily="18" charset="0"/>
                <a:cs typeface="Times New Roman" pitchFamily="18" charset="0"/>
              </a:rPr>
              <a:t>802.11 Kablosuz Yerel Alan Ağlarında Güvenlik Sorunu. </a:t>
            </a:r>
            <a:r>
              <a:rPr lang="tr-TR" sz="1400" cap="none" dirty="0" smtClean="0">
                <a:latin typeface="Times New Roman" pitchFamily="18" charset="0"/>
                <a:cs typeface="Times New Roman" pitchFamily="18" charset="0"/>
              </a:rPr>
              <a:t>SAKARYA : SAKARYA ÜNİVERSİTESİ - YÜKSEK LİSANS TEZİ, Mayıs 2007.</a:t>
            </a:r>
          </a:p>
          <a:p>
            <a:pPr marL="182563" indent="-169863"/>
            <a:r>
              <a:rPr lang="tr-TR" sz="1400" cap="none" dirty="0" smtClean="0">
                <a:latin typeface="Times New Roman" pitchFamily="18" charset="0"/>
                <a:cs typeface="Times New Roman" pitchFamily="18" charset="0"/>
              </a:rPr>
              <a:t>2. </a:t>
            </a:r>
            <a:r>
              <a:rPr lang="tr-TR" sz="1400" b="1" cap="none" dirty="0" err="1" smtClean="0">
                <a:latin typeface="Times New Roman" pitchFamily="18" charset="0"/>
                <a:cs typeface="Times New Roman" pitchFamily="18" charset="0"/>
              </a:rPr>
              <a:t>Gast</a:t>
            </a:r>
            <a:r>
              <a:rPr lang="tr-TR" sz="1400" b="1" cap="none" dirty="0" smtClean="0">
                <a:latin typeface="Times New Roman" pitchFamily="18" charset="0"/>
                <a:cs typeface="Times New Roman" pitchFamily="18" charset="0"/>
              </a:rPr>
              <a:t>, </a:t>
            </a:r>
            <a:r>
              <a:rPr lang="tr-TR" sz="1400" b="1" cap="none" dirty="0" err="1" smtClean="0">
                <a:latin typeface="Times New Roman" pitchFamily="18" charset="0"/>
                <a:cs typeface="Times New Roman" pitchFamily="18" charset="0"/>
              </a:rPr>
              <a:t>Matthew</a:t>
            </a:r>
            <a:r>
              <a:rPr lang="tr-TR" sz="1400" b="1" cap="none" dirty="0" smtClean="0">
                <a:latin typeface="Times New Roman" pitchFamily="18" charset="0"/>
                <a:cs typeface="Times New Roman" pitchFamily="18" charset="0"/>
              </a:rPr>
              <a:t>.</a:t>
            </a:r>
            <a:r>
              <a:rPr lang="tr-TR" sz="1400" cap="none" dirty="0" smtClean="0">
                <a:latin typeface="Times New Roman" pitchFamily="18" charset="0"/>
                <a:cs typeface="Times New Roman" pitchFamily="18" charset="0"/>
              </a:rPr>
              <a:t> </a:t>
            </a:r>
            <a:r>
              <a:rPr lang="tr-TR" sz="1400" i="1" cap="none" dirty="0" smtClean="0">
                <a:latin typeface="Times New Roman" pitchFamily="18" charset="0"/>
                <a:cs typeface="Times New Roman" pitchFamily="18" charset="0"/>
              </a:rPr>
              <a:t>802.11 Wireless Networks </a:t>
            </a:r>
            <a:r>
              <a:rPr lang="tr-TR" sz="1400" i="1" cap="none" dirty="0" err="1" smtClean="0">
                <a:latin typeface="Times New Roman" pitchFamily="18" charset="0"/>
                <a:cs typeface="Times New Roman" pitchFamily="18" charset="0"/>
              </a:rPr>
              <a:t>The</a:t>
            </a:r>
            <a:r>
              <a:rPr lang="tr-TR" sz="1400" i="1"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Definitive</a:t>
            </a:r>
            <a:r>
              <a:rPr lang="tr-TR" sz="1400" i="1" cap="none" dirty="0" smtClean="0">
                <a:latin typeface="Times New Roman" pitchFamily="18" charset="0"/>
                <a:cs typeface="Times New Roman" pitchFamily="18" charset="0"/>
              </a:rPr>
              <a:t> Guide. </a:t>
            </a:r>
            <a:r>
              <a:rPr lang="tr-TR" sz="1400" cap="none" dirty="0" smtClean="0">
                <a:latin typeface="Times New Roman" pitchFamily="18" charset="0"/>
                <a:cs typeface="Times New Roman" pitchFamily="18" charset="0"/>
              </a:rPr>
              <a:t>S.L. : </a:t>
            </a:r>
            <a:r>
              <a:rPr lang="tr-TR" sz="1400" cap="none" dirty="0" err="1" smtClean="0">
                <a:latin typeface="Times New Roman" pitchFamily="18" charset="0"/>
                <a:cs typeface="Times New Roman" pitchFamily="18" charset="0"/>
              </a:rPr>
              <a:t>O'reilly</a:t>
            </a:r>
            <a:r>
              <a:rPr lang="tr-TR" sz="1400" cap="none" dirty="0" smtClean="0">
                <a:latin typeface="Times New Roman" pitchFamily="18" charset="0"/>
                <a:cs typeface="Times New Roman" pitchFamily="18" charset="0"/>
              </a:rPr>
              <a:t>, April 2002. 0-596-00183-5.</a:t>
            </a:r>
          </a:p>
          <a:p>
            <a:pPr marL="182563" indent="-169863"/>
            <a:r>
              <a:rPr lang="tr-TR" sz="1400" cap="none" dirty="0" smtClean="0">
                <a:latin typeface="Times New Roman" pitchFamily="18" charset="0"/>
                <a:cs typeface="Times New Roman" pitchFamily="18" charset="0"/>
              </a:rPr>
              <a:t>3. </a:t>
            </a:r>
            <a:r>
              <a:rPr lang="tr-TR" sz="1400" i="1" cap="none" dirty="0" err="1" smtClean="0">
                <a:latin typeface="Times New Roman" pitchFamily="18" charset="0"/>
                <a:cs typeface="Times New Roman" pitchFamily="18" charset="0"/>
              </a:rPr>
              <a:t>Pervasive</a:t>
            </a:r>
            <a:r>
              <a:rPr lang="tr-TR" sz="1400" i="1" cap="none" dirty="0" smtClean="0">
                <a:latin typeface="Times New Roman" pitchFamily="18" charset="0"/>
                <a:cs typeface="Times New Roman" pitchFamily="18" charset="0"/>
              </a:rPr>
              <a:t> (Sürekli/Yaygın) Teknolojilerde İletişim Altyapısı. </a:t>
            </a:r>
            <a:r>
              <a:rPr lang="tr-TR" sz="1400" b="1" cap="none" dirty="0" smtClean="0">
                <a:latin typeface="Times New Roman" pitchFamily="18" charset="0"/>
                <a:cs typeface="Times New Roman" pitchFamily="18" charset="0"/>
              </a:rPr>
              <a:t>Korkmaz, İlker.</a:t>
            </a:r>
            <a:r>
              <a:rPr lang="tr-TR" sz="1400" cap="none" dirty="0" smtClean="0">
                <a:latin typeface="Times New Roman" pitchFamily="18" charset="0"/>
                <a:cs typeface="Times New Roman" pitchFamily="18" charset="0"/>
              </a:rPr>
              <a:t> İZMİR : İzmir Ekonomi Üniversitesi </a:t>
            </a:r>
            <a:r>
              <a:rPr lang="tr-TR" sz="1400" cap="none" dirty="0" err="1" smtClean="0">
                <a:latin typeface="Times New Roman" pitchFamily="18" charset="0"/>
                <a:cs typeface="Times New Roman" pitchFamily="18" charset="0"/>
              </a:rPr>
              <a:t>Bigisayar</a:t>
            </a:r>
            <a:r>
              <a:rPr lang="tr-TR" sz="1400" cap="none" dirty="0" smtClean="0">
                <a:latin typeface="Times New Roman" pitchFamily="18" charset="0"/>
                <a:cs typeface="Times New Roman" pitchFamily="18" charset="0"/>
              </a:rPr>
              <a:t> Bilimleri Fakültesi, 2006.</a:t>
            </a:r>
          </a:p>
          <a:p>
            <a:pPr marL="182563" indent="-169863"/>
            <a:r>
              <a:rPr lang="tr-TR" sz="1400" cap="none" dirty="0" smtClean="0">
                <a:latin typeface="Times New Roman" pitchFamily="18" charset="0"/>
                <a:cs typeface="Times New Roman" pitchFamily="18" charset="0"/>
              </a:rPr>
              <a:t>4. </a:t>
            </a:r>
            <a:r>
              <a:rPr lang="tr-TR" sz="1400" b="1" cap="none" dirty="0" smtClean="0">
                <a:latin typeface="Times New Roman" pitchFamily="18" charset="0"/>
                <a:cs typeface="Times New Roman" pitchFamily="18" charset="0"/>
              </a:rPr>
              <a:t>SOYINKA, </a:t>
            </a:r>
            <a:r>
              <a:rPr lang="tr-TR" sz="1400" b="1" cap="none" dirty="0" err="1" smtClean="0">
                <a:latin typeface="Times New Roman" pitchFamily="18" charset="0"/>
                <a:cs typeface="Times New Roman" pitchFamily="18" charset="0"/>
              </a:rPr>
              <a:t>Wale</a:t>
            </a:r>
            <a:r>
              <a:rPr lang="tr-TR" sz="1400" b="1" cap="none" dirty="0" smtClean="0">
                <a:latin typeface="Times New Roman" pitchFamily="18" charset="0"/>
                <a:cs typeface="Times New Roman" pitchFamily="18" charset="0"/>
              </a:rPr>
              <a:t>.</a:t>
            </a:r>
            <a:r>
              <a:rPr lang="tr-TR" sz="1400" cap="none" dirty="0" smtClean="0">
                <a:latin typeface="Times New Roman" pitchFamily="18" charset="0"/>
                <a:cs typeface="Times New Roman" pitchFamily="18" charset="0"/>
              </a:rPr>
              <a:t> </a:t>
            </a:r>
            <a:r>
              <a:rPr lang="tr-TR" sz="1400" i="1" cap="none" dirty="0" smtClean="0">
                <a:latin typeface="Times New Roman" pitchFamily="18" charset="0"/>
                <a:cs typeface="Times New Roman" pitchFamily="18" charset="0"/>
              </a:rPr>
              <a:t>Wireless Network Administration A </a:t>
            </a:r>
            <a:r>
              <a:rPr lang="tr-TR" sz="1400" i="1" cap="none" dirty="0" err="1" smtClean="0">
                <a:latin typeface="Times New Roman" pitchFamily="18" charset="0"/>
                <a:cs typeface="Times New Roman" pitchFamily="18" charset="0"/>
              </a:rPr>
              <a:t>Beginner’s</a:t>
            </a:r>
            <a:r>
              <a:rPr lang="tr-TR" sz="1400" i="1" cap="none" dirty="0" smtClean="0">
                <a:latin typeface="Times New Roman" pitchFamily="18" charset="0"/>
                <a:cs typeface="Times New Roman" pitchFamily="18" charset="0"/>
              </a:rPr>
              <a:t> Guide. </a:t>
            </a:r>
            <a:r>
              <a:rPr lang="tr-TR" sz="1400" cap="none" dirty="0" smtClean="0">
                <a:latin typeface="Times New Roman" pitchFamily="18" charset="0"/>
                <a:cs typeface="Times New Roman" pitchFamily="18" charset="0"/>
              </a:rPr>
              <a:t>New York Chicago San Francisco : </a:t>
            </a:r>
            <a:r>
              <a:rPr lang="tr-TR" sz="1400" cap="none" dirty="0" err="1" smtClean="0">
                <a:latin typeface="Times New Roman" pitchFamily="18" charset="0"/>
                <a:cs typeface="Times New Roman" pitchFamily="18" charset="0"/>
              </a:rPr>
              <a:t>The</a:t>
            </a:r>
            <a:r>
              <a:rPr lang="tr-TR" sz="1400" cap="none" dirty="0" smtClean="0">
                <a:latin typeface="Times New Roman" pitchFamily="18" charset="0"/>
                <a:cs typeface="Times New Roman" pitchFamily="18" charset="0"/>
              </a:rPr>
              <a:t> </a:t>
            </a:r>
            <a:r>
              <a:rPr lang="tr-TR" sz="1400" cap="none" dirty="0" err="1" smtClean="0">
                <a:latin typeface="Times New Roman" pitchFamily="18" charset="0"/>
                <a:cs typeface="Times New Roman" pitchFamily="18" charset="0"/>
              </a:rPr>
              <a:t>Mcgraw-hill</a:t>
            </a:r>
            <a:r>
              <a:rPr lang="tr-TR" sz="1400" cap="none" dirty="0" smtClean="0">
                <a:latin typeface="Times New Roman" pitchFamily="18" charset="0"/>
                <a:cs typeface="Times New Roman" pitchFamily="18" charset="0"/>
              </a:rPr>
              <a:t> </a:t>
            </a:r>
            <a:r>
              <a:rPr lang="tr-TR" sz="1400" cap="none" dirty="0" err="1" smtClean="0">
                <a:latin typeface="Times New Roman" pitchFamily="18" charset="0"/>
                <a:cs typeface="Times New Roman" pitchFamily="18" charset="0"/>
              </a:rPr>
              <a:t>Companies</a:t>
            </a:r>
            <a:r>
              <a:rPr lang="tr-TR" sz="1400" cap="none" dirty="0" smtClean="0">
                <a:latin typeface="Times New Roman" pitchFamily="18" charset="0"/>
                <a:cs typeface="Times New Roman" pitchFamily="18" charset="0"/>
              </a:rPr>
              <a:t>, 2010. </a:t>
            </a:r>
            <a:r>
              <a:rPr lang="tr-TR" sz="1400" cap="none" dirty="0" err="1" smtClean="0">
                <a:latin typeface="Times New Roman" pitchFamily="18" charset="0"/>
                <a:cs typeface="Times New Roman" pitchFamily="18" charset="0"/>
              </a:rPr>
              <a:t>Isbn</a:t>
            </a:r>
            <a:r>
              <a:rPr lang="tr-TR" sz="1400" cap="none" dirty="0" smtClean="0">
                <a:latin typeface="Times New Roman" pitchFamily="18" charset="0"/>
                <a:cs typeface="Times New Roman" pitchFamily="18" charset="0"/>
              </a:rPr>
              <a:t>: 978-0-07-163922-4.</a:t>
            </a:r>
          </a:p>
          <a:p>
            <a:pPr marL="182563" indent="-169863"/>
            <a:r>
              <a:rPr lang="tr-TR" sz="1400" cap="none" dirty="0" smtClean="0">
                <a:latin typeface="Times New Roman" pitchFamily="18" charset="0"/>
                <a:cs typeface="Times New Roman" pitchFamily="18" charset="0"/>
              </a:rPr>
              <a:t>5. </a:t>
            </a:r>
            <a:r>
              <a:rPr lang="tr-TR" sz="1400" b="1" cap="none" dirty="0" smtClean="0">
                <a:latin typeface="Times New Roman" pitchFamily="18" charset="0"/>
                <a:cs typeface="Times New Roman" pitchFamily="18" charset="0"/>
              </a:rPr>
              <a:t>ÖZTÜRK, Emin.</a:t>
            </a:r>
            <a:r>
              <a:rPr lang="tr-TR" sz="1400"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Wlan</a:t>
            </a:r>
            <a:r>
              <a:rPr lang="tr-TR" sz="1400" i="1" cap="none" dirty="0" smtClean="0">
                <a:latin typeface="Times New Roman" pitchFamily="18" charset="0"/>
                <a:cs typeface="Times New Roman" pitchFamily="18" charset="0"/>
              </a:rPr>
              <a:t> Kablosuz Yerel Alan Ağları (</a:t>
            </a:r>
            <a:r>
              <a:rPr lang="tr-TR" sz="1400" i="1" cap="none" dirty="0" err="1" smtClean="0">
                <a:latin typeface="Times New Roman" pitchFamily="18" charset="0"/>
                <a:cs typeface="Times New Roman" pitchFamily="18" charset="0"/>
              </a:rPr>
              <a:t>Wıreless</a:t>
            </a:r>
            <a:r>
              <a:rPr lang="tr-TR" sz="1400" i="1"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Local</a:t>
            </a:r>
            <a:r>
              <a:rPr lang="tr-TR" sz="1400" i="1"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Area</a:t>
            </a:r>
            <a:r>
              <a:rPr lang="tr-TR" sz="1400" i="1" cap="none" dirty="0" smtClean="0">
                <a:latin typeface="Times New Roman" pitchFamily="18" charset="0"/>
                <a:cs typeface="Times New Roman" pitchFamily="18" charset="0"/>
              </a:rPr>
              <a:t> Networks) Teknolojisinin İncelenmesi, Mevcut Düzenlemelerin Değerlendirilmesi Ve Ülkemize Yönelik Düzenleme Önerisi. </a:t>
            </a:r>
            <a:r>
              <a:rPr lang="tr-TR" sz="1400" cap="none" dirty="0" smtClean="0">
                <a:latin typeface="Times New Roman" pitchFamily="18" charset="0"/>
                <a:cs typeface="Times New Roman" pitchFamily="18" charset="0"/>
              </a:rPr>
              <a:t>ANKARA : TELEKOMÜNİKASYON KURUMU - UZMANLIK TEZİ, Ekim 2004.</a:t>
            </a:r>
          </a:p>
          <a:p>
            <a:pPr marL="182563" indent="-169863"/>
            <a:r>
              <a:rPr lang="tr-TR" sz="1400" cap="none" dirty="0" smtClean="0">
                <a:latin typeface="Times New Roman" pitchFamily="18" charset="0"/>
                <a:cs typeface="Times New Roman" pitchFamily="18" charset="0"/>
              </a:rPr>
              <a:t>6. </a:t>
            </a:r>
            <a:r>
              <a:rPr lang="tr-TR" sz="1400" b="1" cap="none" dirty="0" smtClean="0">
                <a:latin typeface="Times New Roman" pitchFamily="18" charset="0"/>
                <a:cs typeface="Times New Roman" pitchFamily="18" charset="0"/>
              </a:rPr>
              <a:t>ARDIÇ, Suna Beyza.</a:t>
            </a:r>
            <a:r>
              <a:rPr lang="tr-TR" sz="1400" cap="none" dirty="0" smtClean="0">
                <a:latin typeface="Times New Roman" pitchFamily="18" charset="0"/>
                <a:cs typeface="Times New Roman" pitchFamily="18" charset="0"/>
              </a:rPr>
              <a:t> 2.4 </a:t>
            </a:r>
            <a:r>
              <a:rPr lang="tr-TR" sz="1400" cap="none" dirty="0" err="1" smtClean="0">
                <a:latin typeface="Times New Roman" pitchFamily="18" charset="0"/>
                <a:cs typeface="Times New Roman" pitchFamily="18" charset="0"/>
              </a:rPr>
              <a:t>Ghz</a:t>
            </a:r>
            <a:r>
              <a:rPr lang="tr-TR" sz="1400" cap="none" dirty="0" smtClean="0">
                <a:latin typeface="Times New Roman" pitchFamily="18" charset="0"/>
                <a:cs typeface="Times New Roman" pitchFamily="18" charset="0"/>
              </a:rPr>
              <a:t> </a:t>
            </a:r>
            <a:r>
              <a:rPr lang="tr-TR" sz="1400" cap="none" dirty="0" err="1" smtClean="0">
                <a:latin typeface="Times New Roman" pitchFamily="18" charset="0"/>
                <a:cs typeface="Times New Roman" pitchFamily="18" charset="0"/>
              </a:rPr>
              <a:t>Ism</a:t>
            </a:r>
            <a:r>
              <a:rPr lang="tr-TR" sz="1400" cap="none" dirty="0" smtClean="0">
                <a:latin typeface="Times New Roman" pitchFamily="18" charset="0"/>
                <a:cs typeface="Times New Roman" pitchFamily="18" charset="0"/>
              </a:rPr>
              <a:t> Bandı Kablosuz Haberleşme Sistemleri İçin Yükselteç Tipi Aktif </a:t>
            </a:r>
            <a:r>
              <a:rPr lang="tr-TR" sz="1400" cap="none" dirty="0" err="1" smtClean="0">
                <a:latin typeface="Times New Roman" pitchFamily="18" charset="0"/>
                <a:cs typeface="Times New Roman" pitchFamily="18" charset="0"/>
              </a:rPr>
              <a:t>Mikroşerit</a:t>
            </a:r>
            <a:r>
              <a:rPr lang="tr-TR" sz="1400" cap="none" dirty="0" smtClean="0">
                <a:latin typeface="Times New Roman" pitchFamily="18" charset="0"/>
                <a:cs typeface="Times New Roman" pitchFamily="18" charset="0"/>
              </a:rPr>
              <a:t> Anten Tasarımı, Sayısal Simülasyonu Ve </a:t>
            </a:r>
            <a:r>
              <a:rPr lang="tr-TR" sz="1400" cap="none" dirty="0" err="1" smtClean="0">
                <a:latin typeface="Times New Roman" pitchFamily="18" charset="0"/>
                <a:cs typeface="Times New Roman" pitchFamily="18" charset="0"/>
              </a:rPr>
              <a:t>Gerçeklenmesi</a:t>
            </a:r>
            <a:r>
              <a:rPr lang="tr-TR" sz="1400" cap="none" dirty="0" smtClean="0">
                <a:latin typeface="Times New Roman" pitchFamily="18" charset="0"/>
                <a:cs typeface="Times New Roman" pitchFamily="18" charset="0"/>
              </a:rPr>
              <a:t>. Isparta : Süleyman Demirel Üniversitesi, 2010.</a:t>
            </a:r>
          </a:p>
          <a:p>
            <a:pPr marL="182563" indent="-169863"/>
            <a:r>
              <a:rPr lang="tr-TR" sz="1400" cap="none" dirty="0" smtClean="0">
                <a:latin typeface="Times New Roman" pitchFamily="18" charset="0"/>
                <a:cs typeface="Times New Roman" pitchFamily="18" charset="0"/>
              </a:rPr>
              <a:t>7. </a:t>
            </a:r>
            <a:r>
              <a:rPr lang="tr-TR" sz="1400" i="1" cap="none" dirty="0" smtClean="0">
                <a:latin typeface="Times New Roman" pitchFamily="18" charset="0"/>
                <a:cs typeface="Times New Roman" pitchFamily="18" charset="0"/>
              </a:rPr>
              <a:t>Eğitimde Ad-hoc Ağlar Ve Bluetooth Teknolojisi. </a:t>
            </a:r>
            <a:r>
              <a:rPr lang="tr-TR" sz="1400" b="1" cap="none" dirty="0" smtClean="0">
                <a:latin typeface="Times New Roman" pitchFamily="18" charset="0"/>
                <a:cs typeface="Times New Roman" pitchFamily="18" charset="0"/>
              </a:rPr>
              <a:t>Sokullu, </a:t>
            </a:r>
            <a:r>
              <a:rPr lang="tr-TR" sz="1400" b="1" cap="none" dirty="0" err="1" smtClean="0">
                <a:latin typeface="Times New Roman" pitchFamily="18" charset="0"/>
                <a:cs typeface="Times New Roman" pitchFamily="18" charset="0"/>
              </a:rPr>
              <a:t>Radosveta</a:t>
            </a:r>
            <a:r>
              <a:rPr lang="tr-TR" sz="1400" b="1" cap="none" dirty="0" smtClean="0">
                <a:latin typeface="Times New Roman" pitchFamily="18" charset="0"/>
                <a:cs typeface="Times New Roman" pitchFamily="18" charset="0"/>
              </a:rPr>
              <a:t> Ve Karatepe, Engin.</a:t>
            </a:r>
            <a:r>
              <a:rPr lang="tr-TR" sz="1400" cap="none" dirty="0" smtClean="0">
                <a:latin typeface="Times New Roman" pitchFamily="18" charset="0"/>
                <a:cs typeface="Times New Roman" pitchFamily="18" charset="0"/>
              </a:rPr>
              <a:t> İZMİR : Ege Üniversitesi, 2010.</a:t>
            </a:r>
          </a:p>
          <a:p>
            <a:pPr marL="182563" indent="-169863"/>
            <a:r>
              <a:rPr lang="tr-TR" sz="1400" cap="none" dirty="0" smtClean="0">
                <a:latin typeface="Times New Roman" pitchFamily="18" charset="0"/>
                <a:cs typeface="Times New Roman" pitchFamily="18" charset="0"/>
              </a:rPr>
              <a:t>8. </a:t>
            </a:r>
            <a:r>
              <a:rPr lang="tr-TR" sz="1400" b="1" cap="none" dirty="0" smtClean="0">
                <a:latin typeface="Times New Roman" pitchFamily="18" charset="0"/>
                <a:cs typeface="Times New Roman" pitchFamily="18" charset="0"/>
              </a:rPr>
              <a:t>Müberra GÜNGÖR, Daire Başkanı, M. Alper TEKİN, Bilişim Uzmanı Ve Ramazan YILMAZ, Bilişim Uzmanı.</a:t>
            </a:r>
            <a:r>
              <a:rPr lang="tr-TR" sz="1400"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Wimax</a:t>
            </a:r>
            <a:r>
              <a:rPr lang="tr-TR" sz="1400" i="1" cap="none" dirty="0" smtClean="0">
                <a:latin typeface="Times New Roman" pitchFamily="18" charset="0"/>
                <a:cs typeface="Times New Roman" pitchFamily="18" charset="0"/>
              </a:rPr>
              <a:t>: Diğer </a:t>
            </a:r>
            <a:r>
              <a:rPr lang="tr-TR" sz="1400" i="1" cap="none" dirty="0" err="1" smtClean="0">
                <a:latin typeface="Times New Roman" pitchFamily="18" charset="0"/>
                <a:cs typeface="Times New Roman" pitchFamily="18" charset="0"/>
              </a:rPr>
              <a:t>Genişbant</a:t>
            </a:r>
            <a:r>
              <a:rPr lang="tr-TR" sz="1400" i="1" cap="none" dirty="0" smtClean="0">
                <a:latin typeface="Times New Roman" pitchFamily="18" charset="0"/>
                <a:cs typeface="Times New Roman" pitchFamily="18" charset="0"/>
              </a:rPr>
              <a:t> Telsiz Erişim (GTE) Teknolojileri İle Karşılaştırılması. </a:t>
            </a:r>
            <a:r>
              <a:rPr lang="tr-TR" sz="1400" cap="none" dirty="0" smtClean="0">
                <a:latin typeface="Times New Roman" pitchFamily="18" charset="0"/>
                <a:cs typeface="Times New Roman" pitchFamily="18" charset="0"/>
              </a:rPr>
              <a:t>ANKARA : Bilgi Teknolojileri Ve İletişim Kurumu </a:t>
            </a:r>
            <a:r>
              <a:rPr lang="tr-TR" sz="1400" cap="none" dirty="0" err="1" smtClean="0">
                <a:latin typeface="Times New Roman" pitchFamily="18" charset="0"/>
                <a:cs typeface="Times New Roman" pitchFamily="18" charset="0"/>
              </a:rPr>
              <a:t>Sektörel</a:t>
            </a:r>
            <a:r>
              <a:rPr lang="tr-TR" sz="1400" cap="none" dirty="0" smtClean="0">
                <a:latin typeface="Times New Roman" pitchFamily="18" charset="0"/>
                <a:cs typeface="Times New Roman" pitchFamily="18" charset="0"/>
              </a:rPr>
              <a:t> Araştırma Ve Stratejiler Dairesi Başkanlığı, Temmuz 2009,.</a:t>
            </a:r>
          </a:p>
          <a:p>
            <a:pPr marL="182563" indent="-169863"/>
            <a:r>
              <a:rPr lang="tr-TR" sz="1400" cap="none" dirty="0" smtClean="0">
                <a:latin typeface="Times New Roman" pitchFamily="18" charset="0"/>
                <a:cs typeface="Times New Roman" pitchFamily="18" charset="0"/>
              </a:rPr>
              <a:t>9. </a:t>
            </a:r>
            <a:r>
              <a:rPr lang="tr-TR" sz="1400" b="1" cap="none" dirty="0" smtClean="0">
                <a:latin typeface="Times New Roman" pitchFamily="18" charset="0"/>
                <a:cs typeface="Times New Roman" pitchFamily="18" charset="0"/>
              </a:rPr>
              <a:t>YİĞİT, Ercan.</a:t>
            </a:r>
            <a:r>
              <a:rPr lang="tr-TR" sz="1400" cap="none" dirty="0" smtClean="0">
                <a:latin typeface="Times New Roman" pitchFamily="18" charset="0"/>
                <a:cs typeface="Times New Roman" pitchFamily="18" charset="0"/>
              </a:rPr>
              <a:t> Kablosuz Ağlardan Çoklu-ortam İletimi. Kocaeli : Kocaeli Üniversitesi, 2008.</a:t>
            </a:r>
          </a:p>
          <a:p>
            <a:pPr marL="182563" indent="-169863"/>
            <a:r>
              <a:rPr lang="tr-TR" sz="1400" cap="none" dirty="0" smtClean="0">
                <a:latin typeface="Times New Roman" pitchFamily="18" charset="0"/>
                <a:cs typeface="Times New Roman" pitchFamily="18" charset="0"/>
              </a:rPr>
              <a:t>10. </a:t>
            </a:r>
            <a:r>
              <a:rPr lang="tr-TR" sz="1400" i="1" cap="none" dirty="0" smtClean="0">
                <a:latin typeface="Times New Roman" pitchFamily="18" charset="0"/>
                <a:cs typeface="Times New Roman" pitchFamily="18" charset="0"/>
              </a:rPr>
              <a:t>Dördüncü Nesil Kablosuz Ağlar Arasında Karşılıklı Kimlik Doğrulama Uyumluluğu İçin Yeni Bir Çözüm. </a:t>
            </a:r>
            <a:r>
              <a:rPr lang="tr-TR" sz="1400" b="1" cap="none" dirty="0" smtClean="0">
                <a:latin typeface="Times New Roman" pitchFamily="18" charset="0"/>
                <a:cs typeface="Times New Roman" pitchFamily="18" charset="0"/>
              </a:rPr>
              <a:t>Bahtiyar, Şerif, Alagöz, Fatih Ve Çağlayan, M. Ufuk.</a:t>
            </a:r>
            <a:r>
              <a:rPr lang="tr-TR" sz="1400" cap="none" dirty="0" smtClean="0">
                <a:latin typeface="Times New Roman" pitchFamily="18" charset="0"/>
                <a:cs typeface="Times New Roman" pitchFamily="18" charset="0"/>
              </a:rPr>
              <a:t> İstanbul : 1.Ağ Ve Bilgi Güvenliği Ulusal Sempozyumu - </a:t>
            </a:r>
            <a:r>
              <a:rPr lang="tr-TR" sz="1400" cap="none" dirty="0" err="1" smtClean="0">
                <a:latin typeface="Times New Roman" pitchFamily="18" charset="0"/>
                <a:cs typeface="Times New Roman" pitchFamily="18" charset="0"/>
              </a:rPr>
              <a:t>Emo</a:t>
            </a:r>
            <a:r>
              <a:rPr lang="tr-TR" sz="1400" cap="none" dirty="0" smtClean="0">
                <a:latin typeface="Times New Roman" pitchFamily="18" charset="0"/>
                <a:cs typeface="Times New Roman" pitchFamily="18" charset="0"/>
              </a:rPr>
              <a:t>, 2005.</a:t>
            </a:r>
          </a:p>
        </p:txBody>
      </p:sp>
    </p:spTree>
    <p:custDataLst>
      <p:tags r:id="rId1"/>
    </p:custDataLst>
    <p:extLst>
      <p:ext uri="{BB962C8B-B14F-4D97-AF65-F5344CB8AC3E}">
        <p14:creationId xmlns:p14="http://schemas.microsoft.com/office/powerpoint/2010/main" val="391772756"/>
      </p:ext>
    </p:extLst>
  </p:cSld>
  <p:clrMapOvr>
    <a:masterClrMapping/>
  </p:clrMapOvr>
  <p:transition spd="slow" advTm="114">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0" y="24867"/>
            <a:ext cx="9144000" cy="739837"/>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tr-TR" sz="3600" b="1" u="sng" cap="none" dirty="0" smtClean="0">
                <a:solidFill>
                  <a:srgbClr val="EBDDC3"/>
                </a:solidFill>
                <a:latin typeface="Times New Roman" pitchFamily="18" charset="0"/>
                <a:cs typeface="Times New Roman" pitchFamily="18" charset="0"/>
              </a:rPr>
              <a:t>Referanslar</a:t>
            </a:r>
            <a:endParaRPr lang="tr-TR" sz="3600" u="sng" cap="none" dirty="0">
              <a:solidFill>
                <a:srgbClr val="EBDDC3"/>
              </a:solidFill>
            </a:endParaRPr>
          </a:p>
        </p:txBody>
      </p:sp>
      <p:sp>
        <p:nvSpPr>
          <p:cNvPr id="7" name="1 Başlık"/>
          <p:cNvSpPr txBox="1">
            <a:spLocks/>
          </p:cNvSpPr>
          <p:nvPr/>
        </p:nvSpPr>
        <p:spPr>
          <a:xfrm>
            <a:off x="251520" y="900000"/>
            <a:ext cx="8640960" cy="504928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marL="182563" indent="-182563"/>
            <a:r>
              <a:rPr lang="tr-TR" sz="1400" cap="none" dirty="0" smtClean="0">
                <a:latin typeface="Times New Roman" pitchFamily="18" charset="0"/>
                <a:cs typeface="Times New Roman" pitchFamily="18" charset="0"/>
              </a:rPr>
              <a:t>11. </a:t>
            </a:r>
            <a:r>
              <a:rPr lang="tr-TR" sz="1400" b="1" cap="none" dirty="0" smtClean="0">
                <a:latin typeface="Times New Roman" pitchFamily="18" charset="0"/>
                <a:cs typeface="Times New Roman" pitchFamily="18" charset="0"/>
              </a:rPr>
              <a:t>PINAR, Nevzat.</a:t>
            </a:r>
            <a:r>
              <a:rPr lang="tr-TR" sz="1400" cap="none" dirty="0" smtClean="0">
                <a:latin typeface="Times New Roman" pitchFamily="18" charset="0"/>
                <a:cs typeface="Times New Roman" pitchFamily="18" charset="0"/>
              </a:rPr>
              <a:t> MIMO-IP Telsiz </a:t>
            </a:r>
            <a:r>
              <a:rPr lang="tr-TR" sz="1400" cap="none" dirty="0" err="1" smtClean="0">
                <a:latin typeface="Times New Roman" pitchFamily="18" charset="0"/>
                <a:cs typeface="Times New Roman" pitchFamily="18" charset="0"/>
              </a:rPr>
              <a:t>Aglarda</a:t>
            </a:r>
            <a:r>
              <a:rPr lang="tr-TR" sz="1400" cap="none" dirty="0" smtClean="0">
                <a:latin typeface="Times New Roman" pitchFamily="18" charset="0"/>
                <a:cs typeface="Times New Roman" pitchFamily="18" charset="0"/>
              </a:rPr>
              <a:t> Dörtlü Oyun Uygulamaları Basarım Analizi. İstanbul : İstanbul Teknik Üniversitesi, 2009.</a:t>
            </a:r>
          </a:p>
          <a:p>
            <a:pPr marL="182563" indent="-182563"/>
            <a:r>
              <a:rPr lang="tr-TR" sz="1400" cap="none" dirty="0" smtClean="0">
                <a:latin typeface="Times New Roman" pitchFamily="18" charset="0"/>
                <a:cs typeface="Times New Roman" pitchFamily="18" charset="0"/>
              </a:rPr>
              <a:t>12. </a:t>
            </a:r>
            <a:r>
              <a:rPr lang="tr-TR" sz="1400" b="1" cap="none" dirty="0" err="1" smtClean="0">
                <a:latin typeface="Times New Roman" pitchFamily="18" charset="0"/>
                <a:cs typeface="Times New Roman" pitchFamily="18" charset="0"/>
              </a:rPr>
              <a:t>Erkınay</a:t>
            </a:r>
            <a:r>
              <a:rPr lang="tr-TR" sz="1400" b="1" cap="none" dirty="0" smtClean="0">
                <a:latin typeface="Times New Roman" pitchFamily="18" charset="0"/>
                <a:cs typeface="Times New Roman" pitchFamily="18" charset="0"/>
              </a:rPr>
              <a:t>, Z. Merve.</a:t>
            </a:r>
            <a:r>
              <a:rPr lang="tr-TR" sz="1400" cap="none" dirty="0" smtClean="0">
                <a:latin typeface="Times New Roman" pitchFamily="18" charset="0"/>
                <a:cs typeface="Times New Roman" pitchFamily="18" charset="0"/>
              </a:rPr>
              <a:t> </a:t>
            </a:r>
            <a:r>
              <a:rPr lang="tr-TR" sz="1400" i="1" cap="none" dirty="0" smtClean="0">
                <a:latin typeface="Times New Roman" pitchFamily="18" charset="0"/>
                <a:cs typeface="Times New Roman" pitchFamily="18" charset="0"/>
              </a:rPr>
              <a:t>Kablosuz </a:t>
            </a:r>
            <a:r>
              <a:rPr lang="tr-TR" sz="1400" i="1" cap="none" dirty="0" err="1" smtClean="0">
                <a:latin typeface="Times New Roman" pitchFamily="18" charset="0"/>
                <a:cs typeface="Times New Roman" pitchFamily="18" charset="0"/>
              </a:rPr>
              <a:t>Aglar</a:t>
            </a:r>
            <a:r>
              <a:rPr lang="tr-TR" sz="1400" i="1" cap="none" dirty="0" smtClean="0">
                <a:latin typeface="Times New Roman" pitchFamily="18" charset="0"/>
                <a:cs typeface="Times New Roman" pitchFamily="18" charset="0"/>
              </a:rPr>
              <a:t> (Wireless Networks) Ve Kablosuz </a:t>
            </a:r>
            <a:r>
              <a:rPr lang="tr-TR" sz="1400" i="1" cap="none" dirty="0" err="1" smtClean="0">
                <a:latin typeface="Times New Roman" pitchFamily="18" charset="0"/>
                <a:cs typeface="Times New Roman" pitchFamily="18" charset="0"/>
              </a:rPr>
              <a:t>Aglarda</a:t>
            </a:r>
            <a:r>
              <a:rPr lang="tr-TR" sz="1400" i="1" cap="none" dirty="0" smtClean="0">
                <a:latin typeface="Times New Roman" pitchFamily="18" charset="0"/>
                <a:cs typeface="Times New Roman" pitchFamily="18" charset="0"/>
              </a:rPr>
              <a:t> Güvenlik. </a:t>
            </a:r>
            <a:r>
              <a:rPr lang="tr-TR" sz="1400" cap="none" dirty="0" smtClean="0">
                <a:latin typeface="Times New Roman" pitchFamily="18" charset="0"/>
                <a:cs typeface="Times New Roman" pitchFamily="18" charset="0"/>
              </a:rPr>
              <a:t>Van : Yüzüncü Yıl Üniversitesi - Yüksek Lisans Tezi, 2005.</a:t>
            </a:r>
          </a:p>
          <a:p>
            <a:pPr marL="182563" indent="-182563"/>
            <a:r>
              <a:rPr lang="tr-TR" sz="1400" cap="none" dirty="0" smtClean="0">
                <a:latin typeface="Times New Roman" pitchFamily="18" charset="0"/>
                <a:cs typeface="Times New Roman" pitchFamily="18" charset="0"/>
              </a:rPr>
              <a:t>13. </a:t>
            </a:r>
            <a:r>
              <a:rPr lang="tr-TR" sz="1400" b="1" cap="none" dirty="0" err="1" smtClean="0">
                <a:latin typeface="Times New Roman" pitchFamily="18" charset="0"/>
                <a:cs typeface="Times New Roman" pitchFamily="18" charset="0"/>
              </a:rPr>
              <a:t>Hallberg</a:t>
            </a:r>
            <a:r>
              <a:rPr lang="tr-TR" sz="1400" b="1" cap="none" dirty="0" smtClean="0">
                <a:latin typeface="Times New Roman" pitchFamily="18" charset="0"/>
                <a:cs typeface="Times New Roman" pitchFamily="18" charset="0"/>
              </a:rPr>
              <a:t>, Bruce.</a:t>
            </a:r>
            <a:r>
              <a:rPr lang="tr-TR" sz="1400" cap="none" dirty="0" smtClean="0">
                <a:latin typeface="Times New Roman" pitchFamily="18" charset="0"/>
                <a:cs typeface="Times New Roman" pitchFamily="18" charset="0"/>
              </a:rPr>
              <a:t> </a:t>
            </a:r>
            <a:r>
              <a:rPr lang="tr-TR" sz="1400" i="1" cap="none" dirty="0" smtClean="0">
                <a:latin typeface="Times New Roman" pitchFamily="18" charset="0"/>
                <a:cs typeface="Times New Roman" pitchFamily="18" charset="0"/>
              </a:rPr>
              <a:t>Networking A </a:t>
            </a:r>
            <a:r>
              <a:rPr lang="tr-TR" sz="1400" i="1" cap="none" dirty="0" err="1" smtClean="0">
                <a:latin typeface="Times New Roman" pitchFamily="18" charset="0"/>
                <a:cs typeface="Times New Roman" pitchFamily="18" charset="0"/>
              </a:rPr>
              <a:t>Beginner’s</a:t>
            </a:r>
            <a:r>
              <a:rPr lang="tr-TR" sz="1400" i="1" cap="none" dirty="0" smtClean="0">
                <a:latin typeface="Times New Roman" pitchFamily="18" charset="0"/>
                <a:cs typeface="Times New Roman" pitchFamily="18" charset="0"/>
              </a:rPr>
              <a:t> Guide, </a:t>
            </a:r>
            <a:r>
              <a:rPr lang="tr-TR" sz="1400" i="1" cap="none" dirty="0" err="1" smtClean="0">
                <a:latin typeface="Times New Roman" pitchFamily="18" charset="0"/>
                <a:cs typeface="Times New Roman" pitchFamily="18" charset="0"/>
              </a:rPr>
              <a:t>Fifth</a:t>
            </a:r>
            <a:r>
              <a:rPr lang="tr-TR" sz="1400" i="1" cap="none" dirty="0" smtClean="0">
                <a:latin typeface="Times New Roman" pitchFamily="18" charset="0"/>
                <a:cs typeface="Times New Roman" pitchFamily="18" charset="0"/>
              </a:rPr>
              <a:t> Edition. </a:t>
            </a:r>
            <a:r>
              <a:rPr lang="tr-TR" sz="1400" cap="none" dirty="0" smtClean="0">
                <a:latin typeface="Times New Roman" pitchFamily="18" charset="0"/>
                <a:cs typeface="Times New Roman" pitchFamily="18" charset="0"/>
              </a:rPr>
              <a:t>New York : </a:t>
            </a:r>
            <a:r>
              <a:rPr lang="tr-TR" sz="1400" cap="none" dirty="0" err="1" smtClean="0">
                <a:latin typeface="Times New Roman" pitchFamily="18" charset="0"/>
                <a:cs typeface="Times New Roman" pitchFamily="18" charset="0"/>
              </a:rPr>
              <a:t>The</a:t>
            </a:r>
            <a:r>
              <a:rPr lang="tr-TR" sz="1400" cap="none" dirty="0" smtClean="0">
                <a:latin typeface="Times New Roman" pitchFamily="18" charset="0"/>
                <a:cs typeface="Times New Roman" pitchFamily="18" charset="0"/>
              </a:rPr>
              <a:t> </a:t>
            </a:r>
            <a:r>
              <a:rPr lang="tr-TR" sz="1400" cap="none" dirty="0" err="1" smtClean="0">
                <a:latin typeface="Times New Roman" pitchFamily="18" charset="0"/>
                <a:cs typeface="Times New Roman" pitchFamily="18" charset="0"/>
              </a:rPr>
              <a:t>Mcgraw-hill</a:t>
            </a:r>
            <a:r>
              <a:rPr lang="tr-TR" sz="1400" cap="none" dirty="0" smtClean="0">
                <a:latin typeface="Times New Roman" pitchFamily="18" charset="0"/>
                <a:cs typeface="Times New Roman" pitchFamily="18" charset="0"/>
              </a:rPr>
              <a:t> </a:t>
            </a:r>
            <a:r>
              <a:rPr lang="tr-TR" sz="1400" cap="none" dirty="0" err="1" smtClean="0">
                <a:latin typeface="Times New Roman" pitchFamily="18" charset="0"/>
                <a:cs typeface="Times New Roman" pitchFamily="18" charset="0"/>
              </a:rPr>
              <a:t>Companies</a:t>
            </a:r>
            <a:r>
              <a:rPr lang="tr-TR" sz="1400" cap="none" dirty="0" smtClean="0">
                <a:latin typeface="Times New Roman" pitchFamily="18" charset="0"/>
                <a:cs typeface="Times New Roman" pitchFamily="18" charset="0"/>
              </a:rPr>
              <a:t>, 2010. </a:t>
            </a:r>
            <a:r>
              <a:rPr lang="tr-TR" sz="1400" cap="none" dirty="0" err="1" smtClean="0">
                <a:latin typeface="Times New Roman" pitchFamily="18" charset="0"/>
                <a:cs typeface="Times New Roman" pitchFamily="18" charset="0"/>
              </a:rPr>
              <a:t>Isbn</a:t>
            </a:r>
            <a:r>
              <a:rPr lang="tr-TR" sz="1400" cap="none" dirty="0" smtClean="0">
                <a:latin typeface="Times New Roman" pitchFamily="18" charset="0"/>
                <a:cs typeface="Times New Roman" pitchFamily="18" charset="0"/>
              </a:rPr>
              <a:t>: 978-0-07-163354-3.</a:t>
            </a:r>
          </a:p>
          <a:p>
            <a:pPr marL="182563" indent="-182563"/>
            <a:r>
              <a:rPr lang="tr-TR" sz="1400" cap="none" dirty="0" smtClean="0">
                <a:latin typeface="Times New Roman" pitchFamily="18" charset="0"/>
                <a:cs typeface="Times New Roman" pitchFamily="18" charset="0"/>
              </a:rPr>
              <a:t>14. </a:t>
            </a:r>
            <a:r>
              <a:rPr lang="tr-TR" sz="1400" b="1" cap="none" dirty="0" smtClean="0">
                <a:latin typeface="Times New Roman" pitchFamily="18" charset="0"/>
                <a:cs typeface="Times New Roman" pitchFamily="18" charset="0"/>
              </a:rPr>
              <a:t>ÇOŞKUN, Yunus Emre.</a:t>
            </a:r>
            <a:r>
              <a:rPr lang="tr-TR" sz="1400" cap="none" dirty="0" smtClean="0">
                <a:latin typeface="Times New Roman" pitchFamily="18" charset="0"/>
                <a:cs typeface="Times New Roman" pitchFamily="18" charset="0"/>
              </a:rPr>
              <a:t> Http://Yunusemrecoskun.Com/?P=340. [Çevrimiçi] [Alıntı Tarihi: 28 04 2011.] Http://Yunusemrecoskun.Com.</a:t>
            </a:r>
          </a:p>
          <a:p>
            <a:pPr marL="182563" indent="-182563"/>
            <a:r>
              <a:rPr lang="tr-TR" sz="1400" cap="none" dirty="0" smtClean="0">
                <a:latin typeface="Times New Roman" pitchFamily="18" charset="0"/>
                <a:cs typeface="Times New Roman" pitchFamily="18" charset="0"/>
              </a:rPr>
              <a:t>15. </a:t>
            </a:r>
            <a:r>
              <a:rPr lang="tr-TR" sz="1400" b="1" cap="none" dirty="0" smtClean="0">
                <a:latin typeface="Times New Roman" pitchFamily="18" charset="0"/>
                <a:cs typeface="Times New Roman" pitchFamily="18" charset="0"/>
              </a:rPr>
              <a:t>REİSOGLU, Ercan.</a:t>
            </a:r>
            <a:r>
              <a:rPr lang="tr-TR" sz="1400" cap="none" dirty="0" smtClean="0">
                <a:latin typeface="Times New Roman" pitchFamily="18" charset="0"/>
                <a:cs typeface="Times New Roman" pitchFamily="18" charset="0"/>
              </a:rPr>
              <a:t> </a:t>
            </a:r>
            <a:r>
              <a:rPr lang="tr-TR" sz="1400" i="1" cap="none" dirty="0" smtClean="0">
                <a:latin typeface="Times New Roman" pitchFamily="18" charset="0"/>
                <a:cs typeface="Times New Roman" pitchFamily="18" charset="0"/>
              </a:rPr>
              <a:t>Kablosuz </a:t>
            </a:r>
            <a:r>
              <a:rPr lang="tr-TR" sz="1400" i="1" cap="none" dirty="0" err="1" smtClean="0">
                <a:latin typeface="Times New Roman" pitchFamily="18" charset="0"/>
                <a:cs typeface="Times New Roman" pitchFamily="18" charset="0"/>
              </a:rPr>
              <a:t>Aglarda</a:t>
            </a:r>
            <a:r>
              <a:rPr lang="tr-TR" sz="1400" i="1" cap="none" dirty="0" smtClean="0">
                <a:latin typeface="Times New Roman" pitchFamily="18" charset="0"/>
                <a:cs typeface="Times New Roman" pitchFamily="18" charset="0"/>
              </a:rPr>
              <a:t> Güvenlik. </a:t>
            </a:r>
            <a:r>
              <a:rPr lang="tr-TR" sz="1400" cap="none" dirty="0" smtClean="0">
                <a:latin typeface="Times New Roman" pitchFamily="18" charset="0"/>
                <a:cs typeface="Times New Roman" pitchFamily="18" charset="0"/>
              </a:rPr>
              <a:t>İSTANBUL : BAHÇESEHİR ÜNİVERSİTESİ - YÜKSEK LİSANS TEZİ, Ocak, 2008.</a:t>
            </a:r>
          </a:p>
          <a:p>
            <a:pPr marL="182563" indent="-182563"/>
            <a:r>
              <a:rPr lang="tr-TR" sz="1400" cap="none" dirty="0" smtClean="0">
                <a:latin typeface="Times New Roman" pitchFamily="18" charset="0"/>
                <a:cs typeface="Times New Roman" pitchFamily="18" charset="0"/>
              </a:rPr>
              <a:t>16. </a:t>
            </a:r>
            <a:r>
              <a:rPr lang="tr-TR" sz="1400" i="1" cap="none" dirty="0" err="1" smtClean="0">
                <a:latin typeface="Times New Roman" pitchFamily="18" charset="0"/>
                <a:cs typeface="Times New Roman" pitchFamily="18" charset="0"/>
              </a:rPr>
              <a:t>Applying</a:t>
            </a:r>
            <a:r>
              <a:rPr lang="tr-TR" sz="1400" i="1"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The</a:t>
            </a:r>
            <a:r>
              <a:rPr lang="tr-TR" sz="1400" i="1" cap="none" dirty="0" smtClean="0">
                <a:latin typeface="Times New Roman" pitchFamily="18" charset="0"/>
                <a:cs typeface="Times New Roman" pitchFamily="18" charset="0"/>
              </a:rPr>
              <a:t> OSI Seven </a:t>
            </a:r>
            <a:r>
              <a:rPr lang="tr-TR" sz="1400" i="1" cap="none" dirty="0" err="1" smtClean="0">
                <a:latin typeface="Times New Roman" pitchFamily="18" charset="0"/>
                <a:cs typeface="Times New Roman" pitchFamily="18" charset="0"/>
              </a:rPr>
              <a:t>Layer</a:t>
            </a:r>
            <a:r>
              <a:rPr lang="tr-TR" sz="1400" i="1" cap="none" dirty="0" smtClean="0">
                <a:latin typeface="Times New Roman" pitchFamily="18" charset="0"/>
                <a:cs typeface="Times New Roman" pitchFamily="18" charset="0"/>
              </a:rPr>
              <a:t> Network Model </a:t>
            </a:r>
            <a:r>
              <a:rPr lang="tr-TR" sz="1400" i="1" cap="none" dirty="0" err="1" smtClean="0">
                <a:latin typeface="Times New Roman" pitchFamily="18" charset="0"/>
                <a:cs typeface="Times New Roman" pitchFamily="18" charset="0"/>
              </a:rPr>
              <a:t>To</a:t>
            </a:r>
            <a:r>
              <a:rPr lang="tr-TR" sz="1400" i="1" cap="none" dirty="0" smtClean="0">
                <a:latin typeface="Times New Roman" pitchFamily="18" charset="0"/>
                <a:cs typeface="Times New Roman" pitchFamily="18" charset="0"/>
              </a:rPr>
              <a:t> Information Security. </a:t>
            </a:r>
            <a:r>
              <a:rPr lang="tr-TR" sz="1400" b="1" cap="none" dirty="0" err="1" smtClean="0">
                <a:latin typeface="Times New Roman" pitchFamily="18" charset="0"/>
                <a:cs typeface="Times New Roman" pitchFamily="18" charset="0"/>
              </a:rPr>
              <a:t>Reed</a:t>
            </a:r>
            <a:r>
              <a:rPr lang="tr-TR" sz="1400" b="1" cap="none" dirty="0" smtClean="0">
                <a:latin typeface="Times New Roman" pitchFamily="18" charset="0"/>
                <a:cs typeface="Times New Roman" pitchFamily="18" charset="0"/>
              </a:rPr>
              <a:t>, </a:t>
            </a:r>
            <a:r>
              <a:rPr lang="tr-TR" sz="1400" b="1" cap="none" dirty="0" err="1" smtClean="0">
                <a:latin typeface="Times New Roman" pitchFamily="18" charset="0"/>
                <a:cs typeface="Times New Roman" pitchFamily="18" charset="0"/>
              </a:rPr>
              <a:t>Damon</a:t>
            </a:r>
            <a:r>
              <a:rPr lang="tr-TR" sz="1400" b="1" cap="none" dirty="0" smtClean="0">
                <a:latin typeface="Times New Roman" pitchFamily="18" charset="0"/>
                <a:cs typeface="Times New Roman" pitchFamily="18" charset="0"/>
              </a:rPr>
              <a:t>.</a:t>
            </a:r>
            <a:r>
              <a:rPr lang="tr-TR" sz="1400" cap="none" dirty="0" smtClean="0">
                <a:latin typeface="Times New Roman" pitchFamily="18" charset="0"/>
                <a:cs typeface="Times New Roman" pitchFamily="18" charset="0"/>
              </a:rPr>
              <a:t> S.L. : SANS </a:t>
            </a:r>
            <a:r>
              <a:rPr lang="tr-TR" sz="1400" cap="none" dirty="0" err="1" smtClean="0">
                <a:latin typeface="Times New Roman" pitchFamily="18" charset="0"/>
                <a:cs typeface="Times New Roman" pitchFamily="18" charset="0"/>
              </a:rPr>
              <a:t>Institute</a:t>
            </a:r>
            <a:r>
              <a:rPr lang="tr-TR" sz="1400" cap="none" dirty="0" smtClean="0">
                <a:latin typeface="Times New Roman" pitchFamily="18" charset="0"/>
                <a:cs typeface="Times New Roman" pitchFamily="18" charset="0"/>
              </a:rPr>
              <a:t>, 2004.</a:t>
            </a:r>
          </a:p>
          <a:p>
            <a:pPr marL="182563" indent="-182563"/>
            <a:r>
              <a:rPr lang="tr-TR" sz="1400" cap="none" dirty="0" smtClean="0">
                <a:latin typeface="Times New Roman" pitchFamily="18" charset="0"/>
                <a:cs typeface="Times New Roman" pitchFamily="18" charset="0"/>
              </a:rPr>
              <a:t>17. </a:t>
            </a:r>
            <a:r>
              <a:rPr lang="tr-TR" sz="1400" b="1" cap="none" dirty="0" err="1" smtClean="0">
                <a:latin typeface="Times New Roman" pitchFamily="18" charset="0"/>
                <a:cs typeface="Times New Roman" pitchFamily="18" charset="0"/>
              </a:rPr>
              <a:t>Marsic</a:t>
            </a:r>
            <a:r>
              <a:rPr lang="tr-TR" sz="1400" b="1" cap="none" dirty="0" smtClean="0">
                <a:latin typeface="Times New Roman" pitchFamily="18" charset="0"/>
                <a:cs typeface="Times New Roman" pitchFamily="18" charset="0"/>
              </a:rPr>
              <a:t>, </a:t>
            </a:r>
            <a:r>
              <a:rPr lang="tr-TR" sz="1400" b="1" cap="none" dirty="0" err="1" smtClean="0">
                <a:latin typeface="Times New Roman" pitchFamily="18" charset="0"/>
                <a:cs typeface="Times New Roman" pitchFamily="18" charset="0"/>
              </a:rPr>
              <a:t>Ivan</a:t>
            </a:r>
            <a:r>
              <a:rPr lang="tr-TR" sz="1400" b="1" cap="none" dirty="0" smtClean="0">
                <a:latin typeface="Times New Roman" pitchFamily="18" charset="0"/>
                <a:cs typeface="Times New Roman" pitchFamily="18" charset="0"/>
              </a:rPr>
              <a:t>.</a:t>
            </a:r>
            <a:r>
              <a:rPr lang="tr-TR" sz="1400"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Computer</a:t>
            </a:r>
            <a:r>
              <a:rPr lang="tr-TR" sz="1400" i="1" cap="none" dirty="0" smtClean="0">
                <a:latin typeface="Times New Roman" pitchFamily="18" charset="0"/>
                <a:cs typeface="Times New Roman" pitchFamily="18" charset="0"/>
              </a:rPr>
              <a:t> Networks </a:t>
            </a:r>
            <a:r>
              <a:rPr lang="tr-TR" sz="1400" i="1" cap="none" dirty="0" err="1" smtClean="0">
                <a:latin typeface="Times New Roman" pitchFamily="18" charset="0"/>
                <a:cs typeface="Times New Roman" pitchFamily="18" charset="0"/>
              </a:rPr>
              <a:t>Performance</a:t>
            </a:r>
            <a:r>
              <a:rPr lang="tr-TR" sz="1400" i="1"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And</a:t>
            </a:r>
            <a:r>
              <a:rPr lang="tr-TR" sz="1400" i="1"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Quality</a:t>
            </a:r>
            <a:r>
              <a:rPr lang="tr-TR" sz="1400" i="1" cap="none" dirty="0" smtClean="0">
                <a:latin typeface="Times New Roman" pitchFamily="18" charset="0"/>
                <a:cs typeface="Times New Roman" pitchFamily="18" charset="0"/>
              </a:rPr>
              <a:t> Of Service. </a:t>
            </a:r>
            <a:r>
              <a:rPr lang="tr-TR" sz="1400" cap="none" dirty="0" smtClean="0">
                <a:latin typeface="Times New Roman" pitchFamily="18" charset="0"/>
                <a:cs typeface="Times New Roman" pitchFamily="18" charset="0"/>
              </a:rPr>
              <a:t>New Jersey : </a:t>
            </a:r>
            <a:r>
              <a:rPr lang="tr-TR" sz="1400" cap="none" dirty="0" err="1" smtClean="0">
                <a:latin typeface="Times New Roman" pitchFamily="18" charset="0"/>
                <a:cs typeface="Times New Roman" pitchFamily="18" charset="0"/>
              </a:rPr>
              <a:t>Rutgers</a:t>
            </a:r>
            <a:r>
              <a:rPr lang="tr-TR" sz="1400" cap="none" dirty="0" smtClean="0">
                <a:latin typeface="Times New Roman" pitchFamily="18" charset="0"/>
                <a:cs typeface="Times New Roman" pitchFamily="18" charset="0"/>
              </a:rPr>
              <a:t> </a:t>
            </a:r>
            <a:r>
              <a:rPr lang="tr-TR" sz="1400" cap="none" dirty="0" err="1" smtClean="0">
                <a:latin typeface="Times New Roman" pitchFamily="18" charset="0"/>
                <a:cs typeface="Times New Roman" pitchFamily="18" charset="0"/>
              </a:rPr>
              <a:t>University</a:t>
            </a:r>
            <a:r>
              <a:rPr lang="tr-TR" sz="1400" cap="none" dirty="0" smtClean="0">
                <a:latin typeface="Times New Roman" pitchFamily="18" charset="0"/>
                <a:cs typeface="Times New Roman" pitchFamily="18" charset="0"/>
              </a:rPr>
              <a:t>, 2010.</a:t>
            </a:r>
          </a:p>
          <a:p>
            <a:pPr marL="182563" indent="-182563"/>
            <a:r>
              <a:rPr lang="tr-TR" sz="1400" cap="none" dirty="0" smtClean="0">
                <a:latin typeface="Times New Roman" pitchFamily="18" charset="0"/>
                <a:cs typeface="Times New Roman" pitchFamily="18" charset="0"/>
              </a:rPr>
              <a:t>18. </a:t>
            </a:r>
            <a:r>
              <a:rPr lang="tr-TR" sz="1400" b="1" cap="none" dirty="0" smtClean="0">
                <a:latin typeface="Times New Roman" pitchFamily="18" charset="0"/>
                <a:cs typeface="Times New Roman" pitchFamily="18" charset="0"/>
              </a:rPr>
              <a:t>ULUCAN, Fatma.</a:t>
            </a:r>
            <a:r>
              <a:rPr lang="tr-TR" sz="1400" cap="none" dirty="0" smtClean="0">
                <a:latin typeface="Times New Roman" pitchFamily="18" charset="0"/>
                <a:cs typeface="Times New Roman" pitchFamily="18" charset="0"/>
              </a:rPr>
              <a:t> Kablosuz Yerel Alan Ağlarında Güvenliğin İncelenmesi Ve Daha Güvenli Hale Getirebilmek İçin Alınacak Önlemler. İstanbul : Maltepe Üniversitesi, 2007.</a:t>
            </a:r>
          </a:p>
          <a:p>
            <a:pPr marL="182563" indent="-182563"/>
            <a:r>
              <a:rPr lang="tr-TR" sz="1400" cap="none" dirty="0" smtClean="0">
                <a:latin typeface="Times New Roman" pitchFamily="18" charset="0"/>
                <a:cs typeface="Times New Roman" pitchFamily="18" charset="0"/>
              </a:rPr>
              <a:t>19. </a:t>
            </a:r>
            <a:r>
              <a:rPr lang="tr-TR" sz="1400" b="1" cap="none" dirty="0" err="1" smtClean="0">
                <a:latin typeface="Times New Roman" pitchFamily="18" charset="0"/>
                <a:cs typeface="Times New Roman" pitchFamily="18" charset="0"/>
              </a:rPr>
              <a:t>Liu</a:t>
            </a:r>
            <a:r>
              <a:rPr lang="tr-TR" sz="1400" b="1" cap="none" dirty="0" smtClean="0">
                <a:latin typeface="Times New Roman" pitchFamily="18" charset="0"/>
                <a:cs typeface="Times New Roman" pitchFamily="18" charset="0"/>
              </a:rPr>
              <a:t>, </a:t>
            </a:r>
            <a:r>
              <a:rPr lang="tr-TR" sz="1400" b="1" cap="none" dirty="0" err="1" smtClean="0">
                <a:latin typeface="Times New Roman" pitchFamily="18" charset="0"/>
                <a:cs typeface="Times New Roman" pitchFamily="18" charset="0"/>
              </a:rPr>
              <a:t>Hui</a:t>
            </a:r>
            <a:r>
              <a:rPr lang="tr-TR" sz="1400" b="1" cap="none" dirty="0" smtClean="0">
                <a:latin typeface="Times New Roman" pitchFamily="18" charset="0"/>
                <a:cs typeface="Times New Roman" pitchFamily="18" charset="0"/>
              </a:rPr>
              <a:t> Ve </a:t>
            </a:r>
            <a:r>
              <a:rPr lang="tr-TR" sz="1400" b="1" cap="none" dirty="0" err="1" smtClean="0">
                <a:latin typeface="Times New Roman" pitchFamily="18" charset="0"/>
                <a:cs typeface="Times New Roman" pitchFamily="18" charset="0"/>
              </a:rPr>
              <a:t>Li</a:t>
            </a:r>
            <a:r>
              <a:rPr lang="tr-TR" sz="1400" b="1" cap="none" dirty="0" smtClean="0">
                <a:latin typeface="Times New Roman" pitchFamily="18" charset="0"/>
                <a:cs typeface="Times New Roman" pitchFamily="18" charset="0"/>
              </a:rPr>
              <a:t>, </a:t>
            </a:r>
            <a:r>
              <a:rPr lang="tr-TR" sz="1400" b="1" cap="none" dirty="0" err="1" smtClean="0">
                <a:latin typeface="Times New Roman" pitchFamily="18" charset="0"/>
                <a:cs typeface="Times New Roman" pitchFamily="18" charset="0"/>
              </a:rPr>
              <a:t>Guoqing</a:t>
            </a:r>
            <a:r>
              <a:rPr lang="tr-TR" sz="1400" b="1" cap="none" dirty="0" smtClean="0">
                <a:latin typeface="Times New Roman" pitchFamily="18" charset="0"/>
                <a:cs typeface="Times New Roman" pitchFamily="18" charset="0"/>
              </a:rPr>
              <a:t>.</a:t>
            </a:r>
            <a:r>
              <a:rPr lang="tr-TR" sz="1400"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Ofdm-based</a:t>
            </a:r>
            <a:r>
              <a:rPr lang="tr-TR" sz="1400" i="1" cap="none" dirty="0" smtClean="0">
                <a:latin typeface="Times New Roman" pitchFamily="18" charset="0"/>
                <a:cs typeface="Times New Roman" pitchFamily="18" charset="0"/>
              </a:rPr>
              <a:t> Broadband Wireless Networks Design </a:t>
            </a:r>
            <a:r>
              <a:rPr lang="tr-TR" sz="1400" i="1" cap="none" dirty="0" err="1" smtClean="0">
                <a:latin typeface="Times New Roman" pitchFamily="18" charset="0"/>
                <a:cs typeface="Times New Roman" pitchFamily="18" charset="0"/>
              </a:rPr>
              <a:t>And</a:t>
            </a:r>
            <a:r>
              <a:rPr lang="tr-TR" sz="1400" i="1" cap="none" dirty="0" smtClean="0">
                <a:latin typeface="Times New Roman" pitchFamily="18" charset="0"/>
                <a:cs typeface="Times New Roman" pitchFamily="18" charset="0"/>
              </a:rPr>
              <a:t> </a:t>
            </a:r>
            <a:r>
              <a:rPr lang="tr-TR" sz="1400" i="1" cap="none" dirty="0" err="1" smtClean="0">
                <a:latin typeface="Times New Roman" pitchFamily="18" charset="0"/>
                <a:cs typeface="Times New Roman" pitchFamily="18" charset="0"/>
              </a:rPr>
              <a:t>Optimization</a:t>
            </a:r>
            <a:r>
              <a:rPr lang="tr-TR" sz="1400" i="1" cap="none" dirty="0" smtClean="0">
                <a:latin typeface="Times New Roman" pitchFamily="18" charset="0"/>
                <a:cs typeface="Times New Roman" pitchFamily="18" charset="0"/>
              </a:rPr>
              <a:t>. </a:t>
            </a:r>
            <a:r>
              <a:rPr lang="tr-TR" sz="1400" cap="none" dirty="0" smtClean="0">
                <a:latin typeface="Times New Roman" pitchFamily="18" charset="0"/>
                <a:cs typeface="Times New Roman" pitchFamily="18" charset="0"/>
              </a:rPr>
              <a:t>New Jersey : John </a:t>
            </a:r>
            <a:r>
              <a:rPr lang="tr-TR" sz="1400" cap="none" dirty="0" err="1" smtClean="0">
                <a:latin typeface="Times New Roman" pitchFamily="18" charset="0"/>
                <a:cs typeface="Times New Roman" pitchFamily="18" charset="0"/>
              </a:rPr>
              <a:t>Wiley</a:t>
            </a:r>
            <a:r>
              <a:rPr lang="tr-TR" sz="1400" cap="none" dirty="0" smtClean="0">
                <a:latin typeface="Times New Roman" pitchFamily="18" charset="0"/>
                <a:cs typeface="Times New Roman" pitchFamily="18" charset="0"/>
              </a:rPr>
              <a:t> &amp; </a:t>
            </a:r>
            <a:r>
              <a:rPr lang="tr-TR" sz="1400" cap="none" dirty="0" err="1" smtClean="0">
                <a:latin typeface="Times New Roman" pitchFamily="18" charset="0"/>
                <a:cs typeface="Times New Roman" pitchFamily="18" charset="0"/>
              </a:rPr>
              <a:t>Sons</a:t>
            </a:r>
            <a:r>
              <a:rPr lang="tr-TR" sz="1400" cap="none" dirty="0" smtClean="0">
                <a:latin typeface="Times New Roman" pitchFamily="18" charset="0"/>
                <a:cs typeface="Times New Roman" pitchFamily="18" charset="0"/>
              </a:rPr>
              <a:t>, 2005. Isbn-1 3 978-0-471-72346-2.</a:t>
            </a:r>
          </a:p>
          <a:p>
            <a:pPr marL="182563" indent="-182563"/>
            <a:r>
              <a:rPr lang="tr-TR" sz="1400" cap="none" dirty="0" smtClean="0">
                <a:latin typeface="Times New Roman" pitchFamily="18" charset="0"/>
                <a:cs typeface="Times New Roman" pitchFamily="18" charset="0"/>
              </a:rPr>
              <a:t>20. </a:t>
            </a:r>
            <a:r>
              <a:rPr lang="tr-TR" sz="1400" b="1" cap="none" dirty="0" smtClean="0">
                <a:latin typeface="Times New Roman" pitchFamily="18" charset="0"/>
                <a:cs typeface="Times New Roman" pitchFamily="18" charset="0"/>
              </a:rPr>
              <a:t>YILDIRIM, Özgür.</a:t>
            </a:r>
            <a:r>
              <a:rPr lang="tr-TR" sz="1400" cap="none" dirty="0" smtClean="0">
                <a:latin typeface="Times New Roman" pitchFamily="18" charset="0"/>
                <a:cs typeface="Times New Roman" pitchFamily="18" charset="0"/>
              </a:rPr>
              <a:t> 802.11 Kablosuz Yerel Alan </a:t>
            </a:r>
            <a:r>
              <a:rPr lang="tr-TR" sz="1400" cap="none" dirty="0" err="1" smtClean="0">
                <a:latin typeface="Times New Roman" pitchFamily="18" charset="0"/>
                <a:cs typeface="Times New Roman" pitchFamily="18" charset="0"/>
              </a:rPr>
              <a:t>Aglarında</a:t>
            </a:r>
            <a:r>
              <a:rPr lang="tr-TR" sz="1400" cap="none" dirty="0" smtClean="0">
                <a:latin typeface="Times New Roman" pitchFamily="18" charset="0"/>
                <a:cs typeface="Times New Roman" pitchFamily="18" charset="0"/>
              </a:rPr>
              <a:t> Net Veri Hızının İncelenmesi. İstanbul : Yıldız Teknik Üniversitesi - Yüksek Lisans Tezi, 2008.</a:t>
            </a:r>
          </a:p>
          <a:p>
            <a:pPr marL="182563" indent="-182563"/>
            <a:r>
              <a:rPr lang="tr-TR" sz="1400" cap="none" dirty="0" smtClean="0">
                <a:latin typeface="Times New Roman" pitchFamily="18" charset="0"/>
                <a:cs typeface="Times New Roman" pitchFamily="18" charset="0"/>
              </a:rPr>
              <a:t>21. </a:t>
            </a:r>
            <a:r>
              <a:rPr lang="tr-TR" sz="1400" b="1" cap="none" dirty="0" err="1" smtClean="0">
                <a:latin typeface="Times New Roman" pitchFamily="18" charset="0"/>
                <a:cs typeface="Times New Roman" pitchFamily="18" charset="0"/>
              </a:rPr>
              <a:t>Holt</a:t>
            </a:r>
            <a:r>
              <a:rPr lang="tr-TR" sz="1400" b="1" cap="none" dirty="0" smtClean="0">
                <a:latin typeface="Times New Roman" pitchFamily="18" charset="0"/>
                <a:cs typeface="Times New Roman" pitchFamily="18" charset="0"/>
              </a:rPr>
              <a:t>, Alan Ve </a:t>
            </a:r>
            <a:r>
              <a:rPr lang="tr-TR" sz="1400" b="1" cap="none" dirty="0" err="1" smtClean="0">
                <a:latin typeface="Times New Roman" pitchFamily="18" charset="0"/>
                <a:cs typeface="Times New Roman" pitchFamily="18" charset="0"/>
              </a:rPr>
              <a:t>Huang</a:t>
            </a:r>
            <a:r>
              <a:rPr lang="tr-TR" sz="1400" b="1" cap="none" dirty="0" smtClean="0">
                <a:latin typeface="Times New Roman" pitchFamily="18" charset="0"/>
                <a:cs typeface="Times New Roman" pitchFamily="18" charset="0"/>
              </a:rPr>
              <a:t>, </a:t>
            </a:r>
            <a:r>
              <a:rPr lang="tr-TR" sz="1400" b="1" cap="none" dirty="0" err="1" smtClean="0">
                <a:latin typeface="Times New Roman" pitchFamily="18" charset="0"/>
                <a:cs typeface="Times New Roman" pitchFamily="18" charset="0"/>
              </a:rPr>
              <a:t>Chi-yu</a:t>
            </a:r>
            <a:r>
              <a:rPr lang="tr-TR" sz="1400" b="1" cap="none" dirty="0" smtClean="0">
                <a:latin typeface="Times New Roman" pitchFamily="18" charset="0"/>
                <a:cs typeface="Times New Roman" pitchFamily="18" charset="0"/>
              </a:rPr>
              <a:t>.</a:t>
            </a:r>
            <a:r>
              <a:rPr lang="tr-TR" sz="1400" cap="none" dirty="0" smtClean="0">
                <a:latin typeface="Times New Roman" pitchFamily="18" charset="0"/>
                <a:cs typeface="Times New Roman" pitchFamily="18" charset="0"/>
              </a:rPr>
              <a:t> </a:t>
            </a:r>
            <a:r>
              <a:rPr lang="tr-TR" sz="1400" i="1" cap="none" dirty="0" smtClean="0">
                <a:latin typeface="Times New Roman" pitchFamily="18" charset="0"/>
                <a:cs typeface="Times New Roman" pitchFamily="18" charset="0"/>
              </a:rPr>
              <a:t>802.11 Wireless Networks Security </a:t>
            </a:r>
            <a:r>
              <a:rPr lang="tr-TR" sz="1400" i="1" cap="none" dirty="0" err="1" smtClean="0">
                <a:latin typeface="Times New Roman" pitchFamily="18" charset="0"/>
                <a:cs typeface="Times New Roman" pitchFamily="18" charset="0"/>
              </a:rPr>
              <a:t>And</a:t>
            </a:r>
            <a:r>
              <a:rPr lang="tr-TR" sz="1400" i="1" cap="none" dirty="0" smtClean="0">
                <a:latin typeface="Times New Roman" pitchFamily="18" charset="0"/>
                <a:cs typeface="Times New Roman" pitchFamily="18" charset="0"/>
              </a:rPr>
              <a:t> Analysis </a:t>
            </a:r>
            <a:r>
              <a:rPr lang="tr-TR" sz="1400" i="1" cap="none" dirty="0" err="1" smtClean="0">
                <a:latin typeface="Times New Roman" pitchFamily="18" charset="0"/>
                <a:cs typeface="Times New Roman" pitchFamily="18" charset="0"/>
              </a:rPr>
              <a:t>Computer</a:t>
            </a:r>
            <a:r>
              <a:rPr lang="tr-TR" sz="1400" i="1" cap="none" dirty="0" smtClean="0">
                <a:latin typeface="Times New Roman" pitchFamily="18" charset="0"/>
                <a:cs typeface="Times New Roman" pitchFamily="18" charset="0"/>
              </a:rPr>
              <a:t> Communications </a:t>
            </a:r>
            <a:r>
              <a:rPr lang="tr-TR" sz="1400" i="1" cap="none" dirty="0" err="1" smtClean="0">
                <a:latin typeface="Times New Roman" pitchFamily="18" charset="0"/>
                <a:cs typeface="Times New Roman" pitchFamily="18" charset="0"/>
              </a:rPr>
              <a:t>And</a:t>
            </a:r>
            <a:r>
              <a:rPr lang="tr-TR" sz="1400" i="1" cap="none" dirty="0" smtClean="0">
                <a:latin typeface="Times New Roman" pitchFamily="18" charset="0"/>
                <a:cs typeface="Times New Roman" pitchFamily="18" charset="0"/>
              </a:rPr>
              <a:t> Networks. </a:t>
            </a:r>
            <a:r>
              <a:rPr lang="tr-TR" sz="1400" cap="none" dirty="0" err="1" smtClean="0">
                <a:latin typeface="Times New Roman" pitchFamily="18" charset="0"/>
                <a:cs typeface="Times New Roman" pitchFamily="18" charset="0"/>
              </a:rPr>
              <a:t>Swindon</a:t>
            </a:r>
            <a:r>
              <a:rPr lang="tr-TR" sz="1400" cap="none" dirty="0" smtClean="0">
                <a:latin typeface="Times New Roman" pitchFamily="18" charset="0"/>
                <a:cs typeface="Times New Roman" pitchFamily="18" charset="0"/>
              </a:rPr>
              <a:t> SN6 8LA UK : </a:t>
            </a:r>
            <a:r>
              <a:rPr lang="tr-TR" sz="1400" cap="none" dirty="0" err="1" smtClean="0">
                <a:latin typeface="Times New Roman" pitchFamily="18" charset="0"/>
                <a:cs typeface="Times New Roman" pitchFamily="18" charset="0"/>
              </a:rPr>
              <a:t>Springer-verlag</a:t>
            </a:r>
            <a:r>
              <a:rPr lang="tr-TR" sz="1400" cap="none" dirty="0" smtClean="0">
                <a:latin typeface="Times New Roman" pitchFamily="18" charset="0"/>
                <a:cs typeface="Times New Roman" pitchFamily="18" charset="0"/>
              </a:rPr>
              <a:t> </a:t>
            </a:r>
            <a:r>
              <a:rPr lang="tr-TR" sz="1400" cap="none" dirty="0" err="1" smtClean="0">
                <a:latin typeface="Times New Roman" pitchFamily="18" charset="0"/>
                <a:cs typeface="Times New Roman" pitchFamily="18" charset="0"/>
              </a:rPr>
              <a:t>London</a:t>
            </a:r>
            <a:r>
              <a:rPr lang="tr-TR" sz="1400" cap="none" dirty="0" smtClean="0">
                <a:latin typeface="Times New Roman" pitchFamily="18" charset="0"/>
                <a:cs typeface="Times New Roman" pitchFamily="18" charset="0"/>
              </a:rPr>
              <a:t> Limited, 2010. </a:t>
            </a:r>
            <a:r>
              <a:rPr lang="tr-TR" sz="1400" cap="none" dirty="0" err="1" smtClean="0">
                <a:latin typeface="Times New Roman" pitchFamily="18" charset="0"/>
                <a:cs typeface="Times New Roman" pitchFamily="18" charset="0"/>
              </a:rPr>
              <a:t>Issn</a:t>
            </a:r>
            <a:r>
              <a:rPr lang="tr-TR" sz="1400" cap="none" dirty="0" smtClean="0">
                <a:latin typeface="Times New Roman" pitchFamily="18" charset="0"/>
                <a:cs typeface="Times New Roman" pitchFamily="18" charset="0"/>
              </a:rPr>
              <a:t> 1617-7975.</a:t>
            </a:r>
            <a:endParaRPr lang="tr-TR" sz="1400" cap="none"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4446772"/>
      </p:ext>
    </p:extLst>
  </p:cSld>
  <p:clrMapOvr>
    <a:masterClrMapping/>
  </p:clrMapOvr>
  <p:transition spd="slow" advTm="73">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339752" y="1926704"/>
            <a:ext cx="6477000" cy="1214264"/>
          </a:xfrm>
        </p:spPr>
        <p:txBody>
          <a:bodyPr/>
          <a:lstStyle/>
          <a:p>
            <a:pPr algn="ctr"/>
            <a:r>
              <a:rPr lang="tr-TR" b="1" smtClean="0">
                <a:latin typeface="Times New Roman" pitchFamily="18" charset="0"/>
                <a:cs typeface="Times New Roman" pitchFamily="18" charset="0"/>
              </a:rPr>
              <a:t>Son</a:t>
            </a:r>
            <a:endParaRPr lang="tr-TR" dirty="0"/>
          </a:p>
        </p:txBody>
      </p:sp>
      <p:sp>
        <p:nvSpPr>
          <p:cNvPr id="3" name="2 Alt Başlık"/>
          <p:cNvSpPr>
            <a:spLocks noGrp="1"/>
          </p:cNvSpPr>
          <p:nvPr>
            <p:ph type="subTitle" idx="4294967295"/>
          </p:nvPr>
        </p:nvSpPr>
        <p:spPr>
          <a:xfrm>
            <a:off x="500034" y="4143380"/>
            <a:ext cx="7854696" cy="1752600"/>
          </a:xfrm>
        </p:spPr>
        <p:txBody>
          <a:bodyPr/>
          <a:lstStyle/>
          <a:p>
            <a:r>
              <a:rPr lang="tr-TR" dirty="0" smtClean="0"/>
              <a:t>Teşekkür Ederim…</a:t>
            </a:r>
            <a:endParaRPr lang="tr-T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3"/>
    </mc:Choice>
    <mc:Fallback xmlns="">
      <p:transition spd="slow" advTm="1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xit" presetSubtype="4" fill="hold" grpId="0" nodeType="clickEffect">
                                  <p:stCondLst>
                                    <p:cond delay="0"/>
                                  </p:stCondLst>
                                  <p:childTnLst>
                                    <p:anim calcmode="lin" valueType="num">
                                      <p:cBhvr additive="base">
                                        <p:cTn id="16" dur="5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0"/>
                                        <p:tgtEl>
                                          <p:spTgt spid="3">
                                            <p:txEl>
                                              <p:pRg st="0" end="0"/>
                                            </p:txEl>
                                          </p:spTgt>
                                        </p:tgtEl>
                                        <p:attrNameLst>
                                          <p:attrName>ppt_y</p:attrName>
                                        </p:attrNameLst>
                                      </p:cBhvr>
                                      <p:tavLst>
                                        <p:tav tm="0">
                                          <p:val>
                                            <p:strVal val="ppt_y"/>
                                          </p:val>
                                        </p:tav>
                                        <p:tav tm="100000">
                                          <p:val>
                                            <p:strVal val="1+ppt_h/2"/>
                                          </p:val>
                                        </p:tav>
                                      </p:tavLst>
                                    </p:anim>
                                    <p:set>
                                      <p:cBhvr>
                                        <p:cTn id="18"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5027017"/>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a:latin typeface="Times New Roman" pitchFamily="18" charset="0"/>
                <a:cs typeface="Times New Roman" pitchFamily="18" charset="0"/>
              </a:rPr>
              <a:t>2.1.1. Bluetooth</a:t>
            </a:r>
          </a:p>
          <a:p>
            <a:pPr algn="just">
              <a:buClr>
                <a:schemeClr val="tx1"/>
              </a:buClr>
              <a:buSzPct val="120000"/>
              <a:buFont typeface="Arial" pitchFamily="34" charset="0"/>
              <a:buChar char="•"/>
            </a:pPr>
            <a:r>
              <a:rPr lang="tr-TR" sz="2000" b="1" dirty="0" smtClean="0">
                <a:latin typeface="Times New Roman" pitchFamily="18" charset="0"/>
                <a:cs typeface="Times New Roman" pitchFamily="18" charset="0"/>
              </a:rPr>
              <a:t>Dizüstü bilgisayarlar</a:t>
            </a:r>
            <a:r>
              <a:rPr lang="tr-TR" sz="2000" b="1" dirty="0">
                <a:latin typeface="Times New Roman" pitchFamily="18" charset="0"/>
                <a:cs typeface="Times New Roman" pitchFamily="18" charset="0"/>
              </a:rPr>
              <a:t>, cep bilgisayarları, modemler, LAN erişim noktaları ve telefonlar </a:t>
            </a:r>
            <a:r>
              <a:rPr lang="tr-TR" sz="2000" b="1" dirty="0" smtClean="0">
                <a:latin typeface="Times New Roman" pitchFamily="18" charset="0"/>
                <a:cs typeface="Times New Roman" pitchFamily="18" charset="0"/>
              </a:rPr>
              <a:t>gibi</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sayısal </a:t>
            </a:r>
            <a:r>
              <a:rPr lang="tr-TR" sz="2000" b="1" dirty="0">
                <a:latin typeface="Times New Roman" pitchFamily="18" charset="0"/>
                <a:cs typeface="Times New Roman" pitchFamily="18" charset="0"/>
              </a:rPr>
              <a:t>cihazlar arasında veri iletişimini sağlamak</a:t>
            </a:r>
            <a:r>
              <a:rPr lang="tr-TR" sz="2000" dirty="0">
                <a:latin typeface="Times New Roman" pitchFamily="18" charset="0"/>
                <a:cs typeface="Times New Roman" pitchFamily="18" charset="0"/>
              </a:rPr>
              <a:t> üzere oluşturulan endüstri </a:t>
            </a:r>
            <a:r>
              <a:rPr lang="tr-TR" sz="2000" b="1" dirty="0">
                <a:latin typeface="Times New Roman" pitchFamily="18" charset="0"/>
                <a:cs typeface="Times New Roman" pitchFamily="18" charset="0"/>
              </a:rPr>
              <a:t>konsorsiyum</a:t>
            </a:r>
            <a:r>
              <a:rPr lang="tr-TR" sz="2000" dirty="0">
                <a:latin typeface="Times New Roman" pitchFamily="18" charset="0"/>
                <a:cs typeface="Times New Roman" pitchFamily="18" charset="0"/>
              </a:rPr>
              <a:t>unun </a:t>
            </a:r>
            <a:r>
              <a:rPr lang="tr-TR" sz="2000" dirty="0" smtClean="0">
                <a:latin typeface="Times New Roman" pitchFamily="18" charset="0"/>
                <a:cs typeface="Times New Roman" pitchFamily="18" charset="0"/>
              </a:rPr>
              <a:t>adıdır.</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Bluetooth teknolojisi </a:t>
            </a:r>
            <a:r>
              <a:rPr lang="tr-TR" sz="2000" b="1" dirty="0">
                <a:latin typeface="Times New Roman" pitchFamily="18" charset="0"/>
                <a:cs typeface="Times New Roman" pitchFamily="18" charset="0"/>
              </a:rPr>
              <a:t>2.4 GHz</a:t>
            </a:r>
            <a:r>
              <a:rPr lang="tr-TR" sz="2000" dirty="0">
                <a:latin typeface="Times New Roman" pitchFamily="18" charset="0"/>
                <a:cs typeface="Times New Roman" pitchFamily="18" charset="0"/>
              </a:rPr>
              <a:t> bandında ilk olarak Ericsson Mobile Com. tarafından </a:t>
            </a:r>
            <a:r>
              <a:rPr lang="tr-TR" sz="2000" b="1" dirty="0">
                <a:latin typeface="Times New Roman" pitchFamily="18" charset="0"/>
                <a:cs typeface="Times New Roman" pitchFamily="18" charset="0"/>
              </a:rPr>
              <a:t>1994 yılında</a:t>
            </a:r>
            <a:r>
              <a:rPr lang="tr-TR" sz="2000" dirty="0">
                <a:latin typeface="Times New Roman" pitchFamily="18" charset="0"/>
                <a:cs typeface="Times New Roman" pitchFamily="18" charset="0"/>
              </a:rPr>
              <a:t> geliştirilmiştir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dirty="0" smtClean="0">
                <a:latin typeface="Times New Roman" pitchFamily="18" charset="0"/>
                <a:cs typeface="Times New Roman" pitchFamily="18" charset="0"/>
              </a:rPr>
              <a:t>Bluetooth </a:t>
            </a:r>
            <a:r>
              <a:rPr lang="tr-TR" sz="2000" b="1" dirty="0">
                <a:latin typeface="Times New Roman" pitchFamily="18" charset="0"/>
                <a:cs typeface="Times New Roman" pitchFamily="18" charset="0"/>
              </a:rPr>
              <a:t>ses iletimi</a:t>
            </a:r>
            <a:r>
              <a:rPr lang="tr-TR" sz="2000" dirty="0">
                <a:latin typeface="Times New Roman" pitchFamily="18" charset="0"/>
                <a:cs typeface="Times New Roman" pitchFamily="18" charset="0"/>
              </a:rPr>
              <a:t>ne de olanak tanımaktadır. </a:t>
            </a:r>
          </a:p>
          <a:p>
            <a:pPr marL="719138" lvl="1" indent="-366713" algn="just">
              <a:buClr>
                <a:schemeClr val="tx1"/>
              </a:buClr>
              <a:buSzPct val="120000"/>
              <a:buFont typeface="Times New Roman" pitchFamily="18" charset="0"/>
              <a:buChar char="→"/>
            </a:pPr>
            <a:r>
              <a:rPr lang="tr-TR" sz="2000" b="1" dirty="0">
                <a:latin typeface="Times New Roman" pitchFamily="18" charset="0"/>
                <a:cs typeface="Times New Roman" pitchFamily="18" charset="0"/>
              </a:rPr>
              <a:t>Kısa mesafede ve kişisel kullanım</a:t>
            </a:r>
            <a:r>
              <a:rPr lang="tr-TR" sz="2000" dirty="0">
                <a:latin typeface="Times New Roman" pitchFamily="18" charset="0"/>
                <a:cs typeface="Times New Roman" pitchFamily="18" charset="0"/>
              </a:rPr>
              <a:t> esas alındığı için </a:t>
            </a:r>
            <a:r>
              <a:rPr lang="tr-TR" sz="2000" b="1" dirty="0">
                <a:latin typeface="Times New Roman" pitchFamily="18" charset="0"/>
                <a:cs typeface="Times New Roman" pitchFamily="18" charset="0"/>
              </a:rPr>
              <a:t>düşük ücret, düşük güç ve düşük profilli teknoloji</a:t>
            </a:r>
            <a:r>
              <a:rPr lang="tr-TR" sz="2000" dirty="0">
                <a:latin typeface="Times New Roman" pitchFamily="18" charset="0"/>
                <a:cs typeface="Times New Roman" pitchFamily="18" charset="0"/>
              </a:rPr>
              <a:t> hedeflemiştir. </a:t>
            </a:r>
            <a:r>
              <a:rPr lang="tr-TR" sz="2000" dirty="0" smtClean="0">
                <a:latin typeface="Times New Roman" pitchFamily="18" charset="0"/>
                <a:cs typeface="Times New Roman" pitchFamily="18" charset="0"/>
              </a:rPr>
              <a:t>Yaklaşık </a:t>
            </a:r>
            <a:r>
              <a:rPr lang="tr-TR" sz="2000" b="1" dirty="0" smtClean="0">
                <a:latin typeface="Times New Roman" pitchFamily="18" charset="0"/>
                <a:cs typeface="Times New Roman" pitchFamily="18" charset="0"/>
              </a:rPr>
              <a:t>10m</a:t>
            </a:r>
            <a:r>
              <a:rPr lang="tr-TR" sz="20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mesafeye sahiptir.</a:t>
            </a: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Ericsson</a:t>
            </a:r>
            <a:r>
              <a:rPr lang="tr-TR" sz="2000" b="1" dirty="0">
                <a:latin typeface="Times New Roman" pitchFamily="18" charset="0"/>
                <a:cs typeface="Times New Roman" pitchFamily="18" charset="0"/>
              </a:rPr>
              <a:t>, IBM ve </a:t>
            </a:r>
            <a:r>
              <a:rPr lang="tr-TR" sz="2000" b="1" dirty="0" err="1">
                <a:latin typeface="Times New Roman" pitchFamily="18" charset="0"/>
                <a:cs typeface="Times New Roman" pitchFamily="18" charset="0"/>
              </a:rPr>
              <a:t>Toshiba</a:t>
            </a:r>
            <a:r>
              <a:rPr lang="tr-TR" sz="2000" dirty="0">
                <a:latin typeface="Times New Roman" pitchFamily="18" charset="0"/>
                <a:cs typeface="Times New Roman" pitchFamily="18" charset="0"/>
              </a:rPr>
              <a:t> gibi şirketlerin oluşturduğu Bluetooth sp. </a:t>
            </a:r>
            <a:r>
              <a:rPr lang="tr-TR" sz="2000" dirty="0" err="1">
                <a:latin typeface="Times New Roman" pitchFamily="18" charset="0"/>
                <a:cs typeface="Times New Roman" pitchFamily="18" charset="0"/>
              </a:rPr>
              <a:t>İnt</a:t>
            </a:r>
            <a:r>
              <a:rPr lang="tr-TR" sz="2000" dirty="0">
                <a:latin typeface="Times New Roman" pitchFamily="18" charset="0"/>
                <a:cs typeface="Times New Roman" pitchFamily="18" charset="0"/>
              </a:rPr>
              <a:t>. Gr. (</a:t>
            </a:r>
            <a:r>
              <a:rPr lang="tr-TR" sz="2000" b="1" dirty="0">
                <a:latin typeface="Times New Roman" pitchFamily="18" charset="0"/>
                <a:cs typeface="Times New Roman" pitchFamily="18" charset="0"/>
              </a:rPr>
              <a:t>SIG</a:t>
            </a:r>
            <a:r>
              <a:rPr lang="tr-TR" sz="2000" dirty="0">
                <a:latin typeface="Times New Roman" pitchFamily="18" charset="0"/>
                <a:cs typeface="Times New Roman" pitchFamily="18" charset="0"/>
              </a:rPr>
              <a:t>) ilk Bluetooth özelliklerini Temmuz 1999’da açıklamışlardır</a:t>
            </a: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marL="320040" lvl="1" indent="-320040" algn="just">
              <a:spcBef>
                <a:spcPts val="700"/>
              </a:spcBef>
              <a:buClr>
                <a:schemeClr val="tx1"/>
              </a:buClr>
              <a:buSzPct val="120000"/>
              <a:buFont typeface="Arial" pitchFamily="34" charset="0"/>
              <a:buChar char="•"/>
            </a:pPr>
            <a:r>
              <a:rPr lang="tr-TR" sz="2000" b="1" dirty="0" smtClean="0">
                <a:latin typeface="Times New Roman" pitchFamily="18" charset="0"/>
                <a:cs typeface="Times New Roman" pitchFamily="18" charset="0"/>
              </a:rPr>
              <a:t>Kablosuz ağ </a:t>
            </a:r>
            <a:r>
              <a:rPr lang="tr-TR" sz="2000" b="1" dirty="0">
                <a:latin typeface="Times New Roman" pitchFamily="18" charset="0"/>
                <a:cs typeface="Times New Roman" pitchFamily="18" charset="0"/>
              </a:rPr>
              <a:t>bağlantısı veya internet </a:t>
            </a:r>
            <a:r>
              <a:rPr lang="tr-TR" sz="2000" b="1" dirty="0" smtClean="0">
                <a:latin typeface="Times New Roman" pitchFamily="18" charset="0"/>
                <a:cs typeface="Times New Roman" pitchFamily="18" charset="0"/>
              </a:rPr>
              <a:t>erişimi</a:t>
            </a:r>
            <a:r>
              <a:rPr lang="tr-TR" sz="2000" dirty="0" smtClean="0">
                <a:latin typeface="Times New Roman" pitchFamily="18" charset="0"/>
                <a:cs typeface="Times New Roman" pitchFamily="18" charset="0"/>
              </a:rPr>
              <a:t> </a:t>
            </a:r>
            <a:r>
              <a:rPr lang="tr-TR" sz="2000" b="1" dirty="0">
                <a:latin typeface="Times New Roman" pitchFamily="18" charset="0"/>
                <a:cs typeface="Times New Roman" pitchFamily="18" charset="0"/>
              </a:rPr>
              <a:t>için</a:t>
            </a:r>
            <a:r>
              <a:rPr lang="tr-TR" sz="2000" dirty="0">
                <a:latin typeface="Times New Roman" pitchFamily="18" charset="0"/>
                <a:cs typeface="Times New Roman" pitchFamily="18" charset="0"/>
              </a:rPr>
              <a:t> </a:t>
            </a:r>
            <a:r>
              <a:rPr lang="tr-TR" sz="2000" b="1" dirty="0" smtClean="0">
                <a:latin typeface="Times New Roman" pitchFamily="18" charset="0"/>
                <a:cs typeface="Times New Roman" pitchFamily="18" charset="0"/>
              </a:rPr>
              <a:t>tasarlanmamış</a:t>
            </a:r>
            <a:r>
              <a:rPr lang="tr-TR" sz="2000" dirty="0" smtClean="0">
                <a:latin typeface="Times New Roman" pitchFamily="18" charset="0"/>
                <a:cs typeface="Times New Roman" pitchFamily="18" charset="0"/>
              </a:rPr>
              <a:t>tır</a:t>
            </a:r>
            <a:r>
              <a:rPr lang="tr-TR" sz="2000" dirty="0">
                <a:latin typeface="Times New Roman" pitchFamily="18" charset="0"/>
                <a:cs typeface="Times New Roman" pitchFamily="18" charset="0"/>
              </a:rPr>
              <a:t>. </a:t>
            </a:r>
          </a:p>
          <a:p>
            <a:pPr marL="719138" lvl="1" indent="-366713" algn="just">
              <a:buClr>
                <a:schemeClr val="tx1"/>
              </a:buClr>
              <a:buSzPct val="120000"/>
              <a:buFont typeface="Times New Roman" pitchFamily="18" charset="0"/>
              <a:buChar char="→"/>
            </a:pPr>
            <a:r>
              <a:rPr lang="tr-TR" sz="2000" b="1" dirty="0" smtClean="0">
                <a:latin typeface="Times New Roman" pitchFamily="18" charset="0"/>
                <a:cs typeface="Times New Roman" pitchFamily="18" charset="0"/>
              </a:rPr>
              <a:t>WLAN </a:t>
            </a:r>
            <a:r>
              <a:rPr lang="tr-TR" sz="2000" b="1" dirty="0">
                <a:latin typeface="Times New Roman" pitchFamily="18" charset="0"/>
                <a:cs typeface="Times New Roman" pitchFamily="18" charset="0"/>
              </a:rPr>
              <a:t>sistemleri ile kıyaslandığında </a:t>
            </a:r>
            <a:r>
              <a:rPr lang="tr-TR" sz="2000" b="1" dirty="0" err="1">
                <a:latin typeface="Times New Roman" pitchFamily="18" charset="0"/>
                <a:cs typeface="Times New Roman" pitchFamily="18" charset="0"/>
              </a:rPr>
              <a:t>Bluetooth’un</a:t>
            </a:r>
            <a:r>
              <a:rPr lang="tr-TR" sz="2000" b="1" dirty="0">
                <a:latin typeface="Times New Roman" pitchFamily="18" charset="0"/>
                <a:cs typeface="Times New Roman" pitchFamily="18" charset="0"/>
              </a:rPr>
              <a:t> ev ve işyerlerinde</a:t>
            </a:r>
            <a:r>
              <a:rPr lang="tr-TR" sz="2000" dirty="0">
                <a:latin typeface="Times New Roman" pitchFamily="18" charset="0"/>
                <a:cs typeface="Times New Roman" pitchFamily="18" charset="0"/>
              </a:rPr>
              <a:t>ki </a:t>
            </a:r>
            <a:r>
              <a:rPr lang="tr-TR" sz="2000" b="1" dirty="0">
                <a:latin typeface="Times New Roman" pitchFamily="18" charset="0"/>
                <a:cs typeface="Times New Roman" pitchFamily="18" charset="0"/>
              </a:rPr>
              <a:t>kullanım</a:t>
            </a:r>
            <a:r>
              <a:rPr lang="tr-TR" sz="2000" dirty="0">
                <a:latin typeface="Times New Roman" pitchFamily="18" charset="0"/>
                <a:cs typeface="Times New Roman" pitchFamily="18" charset="0"/>
              </a:rPr>
              <a:t> imkanlarının </a:t>
            </a:r>
            <a:r>
              <a:rPr lang="tr-TR" sz="2000" b="1" dirty="0">
                <a:latin typeface="Times New Roman" pitchFamily="18" charset="0"/>
                <a:cs typeface="Times New Roman" pitchFamily="18" charset="0"/>
              </a:rPr>
              <a:t>oldukça sınırlandığı</a:t>
            </a:r>
            <a:r>
              <a:rPr lang="tr-TR" sz="2000" dirty="0">
                <a:latin typeface="Times New Roman" pitchFamily="18" charset="0"/>
                <a:cs typeface="Times New Roman" pitchFamily="18" charset="0"/>
              </a:rPr>
              <a:t> görülmektedir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204035888"/>
      </p:ext>
    </p:extLst>
  </p:cSld>
  <p:clrMapOvr>
    <a:masterClrMapping/>
  </p:clrMapOvr>
  <mc:AlternateContent xmlns:mc="http://schemas.openxmlformats.org/markup-compatibility/2006" xmlns:p14="http://schemas.microsoft.com/office/powerpoint/2010/main">
    <mc:Choice Requires="p14">
      <p:transition spd="slow" p14:dur="2000" advTm="212"/>
    </mc:Choice>
    <mc:Fallback xmlns="">
      <p:transition spd="slow" advTm="21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07504" y="1556781"/>
            <a:ext cx="8928992" cy="4247317"/>
          </a:xfrm>
        </p:spPr>
        <p:txBody>
          <a:bodyPr vert="horz" wrap="square">
            <a:spAutoFit/>
          </a:bodyPr>
          <a:lstStyle/>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smtClean="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a:p>
            <a:pPr marL="719138" lvl="1" indent="-366713" algn="just">
              <a:buClr>
                <a:schemeClr val="tx1"/>
              </a:buClr>
              <a:buSzPct val="120000"/>
              <a:buFont typeface="Times New Roman" pitchFamily="18" charset="0"/>
              <a:buChar char="→"/>
            </a:pPr>
            <a:endParaRPr lang="tr-TR" sz="2000" dirty="0">
              <a:latin typeface="Times New Roman" pitchFamily="18" charset="0"/>
              <a:cs typeface="Times New Roman" pitchFamily="18" charset="0"/>
            </a:endParaRPr>
          </a:p>
        </p:txBody>
      </p:sp>
      <p:sp>
        <p:nvSpPr>
          <p:cNvPr id="9" name="1 Başlık"/>
          <p:cNvSpPr txBox="1">
            <a:spLocks/>
          </p:cNvSpPr>
          <p:nvPr/>
        </p:nvSpPr>
        <p:spPr>
          <a:xfrm>
            <a:off x="5940152" y="476672"/>
            <a:ext cx="3168352" cy="720080"/>
          </a:xfrm>
          <a:prstGeom prst="rect">
            <a:avLst/>
          </a:prstGeom>
        </p:spPr>
        <p:style>
          <a:lnRef idx="3">
            <a:schemeClr val="lt1"/>
          </a:lnRef>
          <a:fillRef idx="1">
            <a:schemeClr val="accent2"/>
          </a:fillRef>
          <a:effectRef idx="1">
            <a:schemeClr val="accent2"/>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lvl="1" algn="r">
              <a:spcBef>
                <a:spcPct val="0"/>
              </a:spcBef>
              <a:defRPr/>
            </a:pPr>
            <a:r>
              <a:rPr lang="tr-TR" sz="2400" b="1" dirty="0" smtClean="0">
                <a:solidFill>
                  <a:schemeClr val="tx1"/>
                </a:solidFill>
                <a:latin typeface="Times New Roman" pitchFamily="18" charset="0"/>
                <a:cs typeface="Times New Roman" pitchFamily="18" charset="0"/>
              </a:rPr>
              <a:t>2.1. Protokoller</a:t>
            </a:r>
            <a:endParaRPr lang="tr-TR" sz="2400" b="1" dirty="0">
              <a:solidFill>
                <a:schemeClr val="tx1"/>
              </a:solidFill>
              <a:latin typeface="Times New Roman" pitchFamily="18" charset="0"/>
              <a:cs typeface="Times New Roman" pitchFamily="18" charset="0"/>
            </a:endParaRPr>
          </a:p>
        </p:txBody>
      </p:sp>
      <p:sp>
        <p:nvSpPr>
          <p:cNvPr id="5" name="1 Başlık"/>
          <p:cNvSpPr txBox="1">
            <a:spLocks/>
          </p:cNvSpPr>
          <p:nvPr/>
        </p:nvSpPr>
        <p:spPr>
          <a:xfrm>
            <a:off x="35496" y="476672"/>
            <a:ext cx="5832648" cy="720080"/>
          </a:xfrm>
          <a:prstGeom prst="rect">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tr-TR" sz="2000" b="1" dirty="0" smtClean="0">
                <a:solidFill>
                  <a:schemeClr val="tx1"/>
                </a:solidFill>
                <a:latin typeface="Times New Roman" pitchFamily="18" charset="0"/>
                <a:cs typeface="Times New Roman" pitchFamily="18" charset="0"/>
              </a:rPr>
              <a:t>BÖLÜM II</a:t>
            </a:r>
            <a:br>
              <a:rPr lang="tr-TR" sz="2000" b="1" dirty="0" smtClean="0">
                <a:solidFill>
                  <a:schemeClr val="tx1"/>
                </a:solidFill>
                <a:latin typeface="Times New Roman" pitchFamily="18" charset="0"/>
                <a:cs typeface="Times New Roman" pitchFamily="18" charset="0"/>
              </a:rPr>
            </a:br>
            <a:r>
              <a:rPr lang="tr-TR" sz="2400" b="1" dirty="0" smtClean="0">
                <a:solidFill>
                  <a:schemeClr val="tx1"/>
                </a:solidFill>
                <a:latin typeface="Times New Roman" pitchFamily="18" charset="0"/>
                <a:cs typeface="Times New Roman" pitchFamily="18" charset="0"/>
              </a:rPr>
              <a:t>Kablosuz Kişisel Alan Ağları - WPAN</a:t>
            </a:r>
            <a:endParaRPr lang="tr-TR" sz="2400" b="1" dirty="0">
              <a:solidFill>
                <a:schemeClr val="tx1"/>
              </a:solidFill>
              <a:latin typeface="Times New Roman" pitchFamily="18" charset="0"/>
              <a:cs typeface="Times New Roman" pitchFamily="18" charset="0"/>
            </a:endParaRPr>
          </a:p>
        </p:txBody>
      </p:sp>
      <p:sp>
        <p:nvSpPr>
          <p:cNvPr id="29" name="2 İçerik Yer Tutucusu"/>
          <p:cNvSpPr txBox="1">
            <a:spLocks/>
          </p:cNvSpPr>
          <p:nvPr/>
        </p:nvSpPr>
        <p:spPr>
          <a:xfrm>
            <a:off x="107504" y="1556781"/>
            <a:ext cx="8928992" cy="1628651"/>
          </a:xfrm>
          <a:prstGeom prst="rect">
            <a:avLst/>
          </a:prstGeom>
        </p:spPr>
        <p:txBody>
          <a:bodyPr vert="horz" wrap="square">
            <a:sp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r>
              <a:rPr lang="tr-TR" sz="2400" b="1" dirty="0">
                <a:latin typeface="Times New Roman" pitchFamily="18" charset="0"/>
                <a:cs typeface="Times New Roman" pitchFamily="18" charset="0"/>
              </a:rPr>
              <a:t>2.1.1. Bluetooth</a:t>
            </a:r>
          </a:p>
          <a:p>
            <a:pPr marL="320040" lvl="1" indent="-320040" algn="just">
              <a:spcBef>
                <a:spcPts val="700"/>
              </a:spcBef>
              <a:buClr>
                <a:schemeClr val="tx1"/>
              </a:buClr>
              <a:buSzPct val="120000"/>
              <a:buFont typeface="Arial" pitchFamily="34" charset="0"/>
              <a:buChar char="•"/>
            </a:pPr>
            <a:r>
              <a:rPr lang="tr-TR" sz="2000" dirty="0" smtClean="0">
                <a:latin typeface="Times New Roman" pitchFamily="18" charset="0"/>
                <a:cs typeface="Times New Roman" pitchFamily="18" charset="0"/>
              </a:rPr>
              <a:t>Bluetooth </a:t>
            </a:r>
            <a:r>
              <a:rPr lang="tr-TR" sz="2000" dirty="0">
                <a:latin typeface="Times New Roman" pitchFamily="18" charset="0"/>
                <a:cs typeface="Times New Roman" pitchFamily="18" charset="0"/>
              </a:rPr>
              <a:t>teknolojisinde güç ve mesafeleri farklı </a:t>
            </a:r>
            <a:r>
              <a:rPr lang="tr-TR" sz="2000" b="1" dirty="0">
                <a:latin typeface="Times New Roman" pitchFamily="18" charset="0"/>
                <a:cs typeface="Times New Roman" pitchFamily="18" charset="0"/>
              </a:rPr>
              <a:t>3 sınıf</a:t>
            </a:r>
            <a:r>
              <a:rPr lang="tr-TR" sz="2000" dirty="0">
                <a:latin typeface="Times New Roman" pitchFamily="18" charset="0"/>
                <a:cs typeface="Times New Roman" pitchFamily="18" charset="0"/>
              </a:rPr>
              <a:t> ürün tanımlanmıştır. </a:t>
            </a:r>
          </a:p>
          <a:p>
            <a:pPr marL="719138" lvl="1" indent="-366713" algn="just">
              <a:buClr>
                <a:schemeClr val="tx1"/>
              </a:buClr>
              <a:buSzPct val="120000"/>
              <a:buFont typeface="Times New Roman" pitchFamily="18" charset="0"/>
              <a:buChar char="→"/>
            </a:pPr>
            <a:r>
              <a:rPr lang="tr-TR" sz="2000" dirty="0">
                <a:latin typeface="Times New Roman" pitchFamily="18" charset="0"/>
                <a:cs typeface="Times New Roman" pitchFamily="18" charset="0"/>
              </a:rPr>
              <a:t>Bu sınıflar Tabloda verilmiştir.</a:t>
            </a:r>
          </a:p>
          <a:p>
            <a:pPr marL="352425" lvl="1" indent="0" algn="just">
              <a:buClr>
                <a:schemeClr val="tx1"/>
              </a:buClr>
              <a:buSzPct val="120000"/>
              <a:buNone/>
            </a:pPr>
            <a:endParaRPr lang="tr-TR" sz="2000" dirty="0">
              <a:latin typeface="Times New Roman" pitchFamily="18"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337170011"/>
              </p:ext>
            </p:extLst>
          </p:nvPr>
        </p:nvGraphicFramePr>
        <p:xfrm>
          <a:off x="1102507" y="3226532"/>
          <a:ext cx="6565837" cy="1714636"/>
        </p:xfrm>
        <a:graphic>
          <a:graphicData uri="http://schemas.openxmlformats.org/drawingml/2006/table">
            <a:tbl>
              <a:tblPr firstRow="1" firstCol="1" bandRow="1"/>
              <a:tblGrid>
                <a:gridCol w="1050544"/>
                <a:gridCol w="1702435"/>
                <a:gridCol w="1651635"/>
                <a:gridCol w="2161223"/>
              </a:tblGrid>
              <a:tr h="428659">
                <a:tc>
                  <a:txBody>
                    <a:bodyPr/>
                    <a:lstStyle/>
                    <a:p>
                      <a:pPr algn="ctr">
                        <a:lnSpc>
                          <a:spcPct val="115000"/>
                        </a:lnSpc>
                        <a:spcAft>
                          <a:spcPts val="0"/>
                        </a:spcAft>
                      </a:pPr>
                      <a:r>
                        <a:rPr lang="tr-TR" sz="1600" b="1" dirty="0">
                          <a:effectLst/>
                          <a:latin typeface="Times New Roman"/>
                          <a:ea typeface="Calibri"/>
                          <a:cs typeface="Times New Roman"/>
                        </a:rPr>
                        <a:t>Ürün Tipi</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a:effectLst/>
                          <a:latin typeface="Times New Roman"/>
                          <a:ea typeface="Calibri"/>
                          <a:cs typeface="Times New Roman"/>
                        </a:rPr>
                        <a:t>Güç Seviyesi</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a:effectLst/>
                          <a:latin typeface="Times New Roman"/>
                          <a:ea typeface="Calibri"/>
                          <a:cs typeface="Times New Roman"/>
                        </a:rPr>
                        <a:t>İletişim Mesafesi</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effectLst/>
                          <a:latin typeface="Times New Roman"/>
                          <a:ea typeface="Calibri"/>
                          <a:cs typeface="Times New Roman"/>
                        </a:rPr>
                        <a:t>Amaç</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59">
                <a:tc>
                  <a:txBody>
                    <a:bodyPr/>
                    <a:lstStyle/>
                    <a:p>
                      <a:pPr algn="just">
                        <a:lnSpc>
                          <a:spcPct val="115000"/>
                        </a:lnSpc>
                        <a:spcAft>
                          <a:spcPts val="0"/>
                        </a:spcAft>
                      </a:pPr>
                      <a:r>
                        <a:rPr lang="tr-TR" sz="1600" b="1">
                          <a:effectLst/>
                          <a:latin typeface="Times New Roman"/>
                          <a:ea typeface="Calibri"/>
                          <a:cs typeface="Times New Roman"/>
                        </a:rPr>
                        <a:t>Sınıf 1 </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05460" algn="l"/>
                        </a:tabLst>
                      </a:pPr>
                      <a:r>
                        <a:rPr lang="tr-TR" sz="1600">
                          <a:effectLst/>
                          <a:latin typeface="Times New Roman" pitchFamily="18" charset="0"/>
                          <a:ea typeface="Calibri"/>
                          <a:cs typeface="Times New Roman" pitchFamily="18" charset="0"/>
                        </a:rPr>
                        <a:t>100 mW/ 20 dBm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a:effectLst/>
                          <a:latin typeface="Times New Roman" pitchFamily="18" charset="0"/>
                          <a:ea typeface="Calibri"/>
                          <a:cs typeface="Times New Roman" pitchFamily="18" charset="0"/>
                        </a:rPr>
                        <a:t>100m’ye kadar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itchFamily="18" charset="0"/>
                          <a:ea typeface="Calibri"/>
                          <a:cs typeface="Times New Roman" pitchFamily="18" charset="0"/>
                        </a:rPr>
                        <a:t>Azami iletişim mesafesi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59">
                <a:tc>
                  <a:txBody>
                    <a:bodyPr/>
                    <a:lstStyle/>
                    <a:p>
                      <a:pPr algn="just">
                        <a:lnSpc>
                          <a:spcPct val="115000"/>
                        </a:lnSpc>
                        <a:spcAft>
                          <a:spcPts val="0"/>
                        </a:spcAft>
                      </a:pPr>
                      <a:r>
                        <a:rPr lang="tr-TR" sz="1600" b="1">
                          <a:effectLst/>
                          <a:latin typeface="Times New Roman"/>
                          <a:ea typeface="Calibri"/>
                          <a:cs typeface="Times New Roman"/>
                        </a:rPr>
                        <a:t>Sınıf 2 </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05460" algn="l"/>
                        </a:tabLst>
                      </a:pPr>
                      <a:r>
                        <a:rPr lang="tr-TR" sz="1600">
                          <a:effectLst/>
                          <a:latin typeface="Times New Roman" pitchFamily="18" charset="0"/>
                          <a:ea typeface="Calibri"/>
                          <a:cs typeface="Times New Roman" pitchFamily="18" charset="0"/>
                        </a:rPr>
                        <a:t>2.5 mW/ 4 dBm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itchFamily="18" charset="0"/>
                          <a:ea typeface="Calibri"/>
                          <a:cs typeface="Times New Roman" pitchFamily="18" charset="0"/>
                        </a:rPr>
                        <a:t>10m’ye kadar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itchFamily="18" charset="0"/>
                          <a:ea typeface="Calibri"/>
                          <a:cs typeface="Times New Roman" pitchFamily="18" charset="0"/>
                        </a:rPr>
                        <a:t>Orta iletişim mesafesi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59">
                <a:tc>
                  <a:txBody>
                    <a:bodyPr/>
                    <a:lstStyle/>
                    <a:p>
                      <a:pPr algn="just">
                        <a:lnSpc>
                          <a:spcPct val="115000"/>
                        </a:lnSpc>
                        <a:spcAft>
                          <a:spcPts val="0"/>
                        </a:spcAft>
                      </a:pPr>
                      <a:r>
                        <a:rPr lang="tr-TR" sz="1600" b="1" dirty="0">
                          <a:effectLst/>
                          <a:latin typeface="Times New Roman"/>
                          <a:ea typeface="Calibri"/>
                          <a:cs typeface="Times New Roman"/>
                        </a:rPr>
                        <a:t>Sınıf 3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05460" algn="l"/>
                        </a:tabLst>
                      </a:pPr>
                      <a:r>
                        <a:rPr lang="tr-TR" sz="1600">
                          <a:effectLst/>
                          <a:latin typeface="Times New Roman" pitchFamily="18" charset="0"/>
                          <a:ea typeface="Calibri"/>
                          <a:cs typeface="Times New Roman" pitchFamily="18" charset="0"/>
                        </a:rPr>
                        <a:t>1 mW/0 dBm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itchFamily="18" charset="0"/>
                          <a:ea typeface="Calibri"/>
                          <a:cs typeface="Times New Roman" pitchFamily="18" charset="0"/>
                        </a:rPr>
                        <a:t>0.1m’ye kadar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600" dirty="0">
                          <a:effectLst/>
                          <a:latin typeface="Times New Roman" pitchFamily="18" charset="0"/>
                          <a:ea typeface="Calibri"/>
                          <a:cs typeface="Times New Roman" pitchFamily="18" charset="0"/>
                        </a:rPr>
                        <a:t>Kısa iletişim mesafesi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735914"/>
      </p:ext>
    </p:extLst>
  </p:cSld>
  <p:clrMapOvr>
    <a:masterClrMapping/>
  </p:clrMapOvr>
  <mc:AlternateContent xmlns:mc="http://schemas.openxmlformats.org/markup-compatibility/2006" xmlns:p14="http://schemas.microsoft.com/office/powerpoint/2010/main">
    <mc:Choice Requires="p14">
      <p:transition spd="slow" p14:dur="2000" advTm="34"/>
    </mc:Choice>
    <mc:Fallback xmlns="">
      <p:transition spd="slow" advTm="3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9|1|0.9|0.7"/>
</p:tagLst>
</file>

<file path=ppt/tags/tag2.xml><?xml version="1.0" encoding="utf-8"?>
<p:tagLst xmlns:a="http://schemas.openxmlformats.org/drawingml/2006/main" xmlns:r="http://schemas.openxmlformats.org/officeDocument/2006/relationships" xmlns:p="http://schemas.openxmlformats.org/presentationml/2006/main">
  <p:tag name="TİMİNG" val="|0|0.7|0.9"/>
</p:tagLst>
</file>

<file path=ppt/tags/tag3.xml><?xml version="1.0" encoding="utf-8"?>
<p:tagLst xmlns:a="http://schemas.openxmlformats.org/drawingml/2006/main" xmlns:r="http://schemas.openxmlformats.org/officeDocument/2006/relationships" xmlns:p="http://schemas.openxmlformats.org/presentationml/2006/main">
  <p:tag name="TİMİNG" val="|0|0"/>
</p:tagLst>
</file>

<file path=ppt/tags/tag4.xml><?xml version="1.0" encoding="utf-8"?>
<p:tagLst xmlns:a="http://schemas.openxmlformats.org/drawingml/2006/main" xmlns:r="http://schemas.openxmlformats.org/officeDocument/2006/relationships" xmlns:p="http://schemas.openxmlformats.org/presentationml/2006/main">
  <p:tag name="TİMİNG" val="|0|0"/>
</p:tagLst>
</file>

<file path=ppt/tags/tag5.xml><?xml version="1.0" encoding="utf-8"?>
<p:tagLst xmlns:a="http://schemas.openxmlformats.org/drawingml/2006/main" xmlns:r="http://schemas.openxmlformats.org/officeDocument/2006/relationships" xmlns:p="http://schemas.openxmlformats.org/presentationml/2006/main">
  <p:tag name="TİMİNG" val="|0|0|0|0"/>
</p:tagLst>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7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2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0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9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8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7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6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5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4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3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2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0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9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8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7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6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4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3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2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0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9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8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7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6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5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4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13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2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9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1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10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8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5615</TotalTime>
  <Words>7494</Words>
  <Application>Microsoft Office PowerPoint</Application>
  <PresentationFormat>Ekran Gösterisi (4:3)</PresentationFormat>
  <Paragraphs>1460</Paragraphs>
  <Slides>76</Slides>
  <Notes>75</Notes>
  <HiddenSlides>0</HiddenSlides>
  <MMClips>0</MMClips>
  <ScaleCrop>false</ScaleCrop>
  <HeadingPairs>
    <vt:vector size="4" baseType="variant">
      <vt:variant>
        <vt:lpstr>Tema</vt:lpstr>
      </vt:variant>
      <vt:variant>
        <vt:i4>44</vt:i4>
      </vt:variant>
      <vt:variant>
        <vt:lpstr>Slayt Başlıkları</vt:lpstr>
      </vt:variant>
      <vt:variant>
        <vt:i4>76</vt:i4>
      </vt:variant>
    </vt:vector>
  </HeadingPairs>
  <TitlesOfParts>
    <vt:vector size="120" baseType="lpstr">
      <vt:lpstr>7_Özel Tasarım</vt:lpstr>
      <vt:lpstr>6_Özel Tasarım</vt:lpstr>
      <vt:lpstr>5_Özel Tasarım</vt:lpstr>
      <vt:lpstr>4_Özel Tasarım</vt:lpstr>
      <vt:lpstr>3_Özel Tasarım</vt:lpstr>
      <vt:lpstr>2_Özel Tasarım</vt:lpstr>
      <vt:lpstr>1_Özel Tasarım</vt:lpstr>
      <vt:lpstr>Özel Tasarım</vt:lpstr>
      <vt:lpstr>Medyan</vt:lpstr>
      <vt:lpstr>42_Özel Tasarım</vt:lpstr>
      <vt:lpstr>41_Özel Tasarım</vt:lpstr>
      <vt:lpstr>40_Özel Tasarım</vt:lpstr>
      <vt:lpstr>39_Özel Tasarım</vt:lpstr>
      <vt:lpstr>38_Özel Tasarım</vt:lpstr>
      <vt:lpstr>37_Özel Tasarım</vt:lpstr>
      <vt:lpstr>36_Özel Tasarım</vt:lpstr>
      <vt:lpstr>35_Özel Tasarım</vt:lpstr>
      <vt:lpstr>34_Özel Tasarım</vt:lpstr>
      <vt:lpstr>33_Özel Tasarım</vt:lpstr>
      <vt:lpstr>32_Özel Tasarım</vt:lpstr>
      <vt:lpstr>31_Özel Tasarım</vt:lpstr>
      <vt:lpstr>30_Özel Tasarım</vt:lpstr>
      <vt:lpstr>29_Özel Tasarım</vt:lpstr>
      <vt:lpstr>28_Özel Tasarım</vt:lpstr>
      <vt:lpstr>27_Özel Tasarım</vt:lpstr>
      <vt:lpstr>26_Özel Tasarım</vt:lpstr>
      <vt:lpstr>25_Özel Tasarım</vt:lpstr>
      <vt:lpstr>24_Özel Tasarım</vt:lpstr>
      <vt:lpstr>23_Özel Tasarım</vt:lpstr>
      <vt:lpstr>22_Özel Tasarım</vt:lpstr>
      <vt:lpstr>21_Özel Tasarım</vt:lpstr>
      <vt:lpstr>20_Özel Tasarım</vt:lpstr>
      <vt:lpstr>19_Özel Tasarım</vt:lpstr>
      <vt:lpstr>18_Özel Tasarım</vt:lpstr>
      <vt:lpstr>17_Özel Tasarım</vt:lpstr>
      <vt:lpstr>16_Özel Tasarım</vt:lpstr>
      <vt:lpstr>15_Özel Tasarım</vt:lpstr>
      <vt:lpstr>14_Özel Tasarım</vt:lpstr>
      <vt:lpstr>13_Özel Tasarım</vt:lpstr>
      <vt:lpstr>12_Özel Tasarım</vt:lpstr>
      <vt:lpstr>9_Özel Tasarım</vt:lpstr>
      <vt:lpstr>11_Özel Tasarım</vt:lpstr>
      <vt:lpstr>10_Özel Tasarım</vt:lpstr>
      <vt:lpstr>8_Özel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TİP DİYOTLAR</dc:title>
  <dc:creator>User</dc:creator>
  <cp:lastModifiedBy>Tuncay SOYLU</cp:lastModifiedBy>
  <cp:revision>308</cp:revision>
  <dcterms:created xsi:type="dcterms:W3CDTF">2010-04-17T22:28:36Z</dcterms:created>
  <dcterms:modified xsi:type="dcterms:W3CDTF">2011-06-03T08:39:11Z</dcterms:modified>
</cp:coreProperties>
</file>