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60" autoAdjust="0"/>
    <p:restoredTop sz="94660"/>
  </p:normalViewPr>
  <p:slideViewPr>
    <p:cSldViewPr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E564B-E0E0-40EC-A893-748CC0AEBDCA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31BDD-AFF7-4724-8180-84639146B56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31BDD-AFF7-4724-8180-84639146B565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31BDD-AFF7-4724-8180-84639146B565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6977D8-528B-4628-93F8-CF698BA0DFC4}" type="datetimeFigureOut">
              <a:rPr lang="tr-TR" smtClean="0"/>
              <a:pPr/>
              <a:t>31.12.2010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1C5853-656E-45E5-9E95-BF7A14F9E7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Kablosuz Kanallarda Kodlama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İrfan Köprücü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Doğrusal Blok Kodlar(</a:t>
            </a:r>
            <a:r>
              <a:rPr lang="tr-TR" dirty="0" err="1" smtClean="0"/>
              <a:t>Linear</a:t>
            </a:r>
            <a:r>
              <a:rPr lang="tr-TR" dirty="0" smtClean="0"/>
              <a:t> </a:t>
            </a:r>
            <a:r>
              <a:rPr lang="tr-TR" dirty="0" err="1" smtClean="0"/>
              <a:t>Block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Doğrusal kodun özellikleri</a:t>
            </a:r>
          </a:p>
          <a:p>
            <a:pPr lvl="1"/>
            <a:r>
              <a:rPr lang="tr-TR" dirty="0" smtClean="0"/>
              <a:t>Bir koda ait olan iki şifrenin toplamı da aynı koda ait olan bir şifredir.</a:t>
            </a:r>
          </a:p>
          <a:p>
            <a:pPr lvl="1"/>
            <a:r>
              <a:rPr lang="tr-TR" dirty="0" smtClean="0"/>
              <a:t>Tamamen sıfırlardan oluşan bir şifre her zaman bir şifredir.</a:t>
            </a:r>
          </a:p>
          <a:p>
            <a:pPr lvl="1"/>
            <a:r>
              <a:rPr lang="tr-TR" dirty="0" smtClean="0"/>
              <a:t>Bir doğrusal kodun iki şifresi arasında ki asgari </a:t>
            </a:r>
            <a:r>
              <a:rPr lang="tr-TR" dirty="0" err="1" smtClean="0"/>
              <a:t>hamming</a:t>
            </a:r>
            <a:r>
              <a:rPr lang="tr-TR" dirty="0" smtClean="0"/>
              <a:t> uzaklığı, sıfırlardan oluşmayan herhangi bir şifrenin asgari ağırlığına eşittir. Örneğin: d*=w*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tr-TR" dirty="0" smtClean="0">
                <a:solidFill>
                  <a:schemeClr val="tx1"/>
                </a:solidFill>
              </a:rPr>
              <a:t>Bir kodun </a:t>
            </a:r>
            <a:r>
              <a:rPr lang="tr-TR" b="1" dirty="0" smtClean="0">
                <a:solidFill>
                  <a:schemeClr val="tx1"/>
                </a:solidFill>
              </a:rPr>
              <a:t>asgari ağırlığı</a:t>
            </a:r>
            <a:r>
              <a:rPr lang="tr-TR" dirty="0" smtClean="0">
                <a:solidFill>
                  <a:schemeClr val="tx1"/>
                </a:solidFill>
              </a:rPr>
              <a:t>, sıfırlardan oluşmayan herhangi bir şifrenin ağırlığı en küçük olanın ağırlığıdır.  Ve w* ile gösterilir.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tr-TR" dirty="0" smtClean="0">
                <a:solidFill>
                  <a:schemeClr val="tx1"/>
                </a:solidFill>
              </a:rPr>
              <a:t>Tamamı sıfırdan oluşan şifrelerin varlığı bir gereksinimdir fakat doğrusallık açısından verimli bir durum değildir.</a:t>
            </a:r>
          </a:p>
          <a:p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Doğrusal Blok Kodların Matris Tanımı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Üreteç matris olan G, k uzunlukta bir vektörü n uzunlukta bir vektöre çevirir. </a:t>
            </a:r>
          </a:p>
          <a:p>
            <a:r>
              <a:rPr lang="tr-TR" dirty="0" smtClean="0"/>
              <a:t>Girdi vektörünü i ile gösterelim. c şifre(</a:t>
            </a:r>
            <a:r>
              <a:rPr lang="tr-TR" dirty="0" err="1" smtClean="0"/>
              <a:t>codeword</a:t>
            </a:r>
            <a:r>
              <a:rPr lang="tr-TR" dirty="0" smtClean="0"/>
              <a:t>) olmak üzere :</a:t>
            </a:r>
          </a:p>
          <a:p>
            <a:pPr lvl="8"/>
            <a:r>
              <a:rPr lang="tr-TR" sz="2600" dirty="0"/>
              <a:t>c=</a:t>
            </a:r>
            <a:r>
              <a:rPr lang="tr-TR" sz="2600" dirty="0" err="1"/>
              <a:t>iG</a:t>
            </a:r>
            <a:r>
              <a:rPr lang="tr-TR" sz="2600" dirty="0"/>
              <a:t>                 olur.</a:t>
            </a:r>
          </a:p>
          <a:p>
            <a:pPr lvl="1"/>
            <a:r>
              <a:rPr lang="tr-TR" sz="2600" dirty="0" smtClean="0"/>
              <a:t>Burada i bilgi kelimesidir.</a:t>
            </a:r>
          </a:p>
          <a:p>
            <a:pPr lvl="1">
              <a:buNone/>
            </a:pPr>
            <a:endParaRPr lang="tr-TR" sz="2600" dirty="0" smtClean="0"/>
          </a:p>
          <a:p>
            <a:r>
              <a:rPr lang="tr-TR" dirty="0" smtClean="0"/>
              <a:t>Üreteç matris </a:t>
            </a:r>
            <a:r>
              <a:rPr lang="tr-TR" i="1" dirty="0" err="1" smtClean="0"/>
              <a:t>k</a:t>
            </a:r>
            <a:r>
              <a:rPr lang="tr-TR" dirty="0" err="1" smtClean="0"/>
              <a:t>x</a:t>
            </a:r>
            <a:r>
              <a:rPr lang="tr-TR" i="1" dirty="0" err="1" smtClean="0"/>
              <a:t>n</a:t>
            </a:r>
            <a:r>
              <a:rPr lang="tr-TR" i="1" dirty="0" smtClean="0"/>
              <a:t> </a:t>
            </a:r>
            <a:r>
              <a:rPr lang="tr-TR" dirty="0" smtClean="0"/>
              <a:t>matris olacaktır.</a:t>
            </a:r>
          </a:p>
          <a:p>
            <a:endParaRPr lang="tr-TR" dirty="0" smtClean="0"/>
          </a:p>
          <a:p>
            <a:pPr lvl="8">
              <a:buNone/>
            </a:pPr>
            <a:endParaRPr lang="tr-TR" sz="2400" dirty="0" smtClean="0"/>
          </a:p>
          <a:p>
            <a:pPr lvl="8">
              <a:buNone/>
            </a:pPr>
            <a:endParaRPr lang="tr-TR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Aşağıdaki matrisi göz önüne alalım: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Böylece bu üreteç matris şu kodu üretir:</a:t>
            </a:r>
          </a:p>
          <a:p>
            <a:pPr>
              <a:buNone/>
            </a:pPr>
            <a:r>
              <a:rPr lang="tr-TR" dirty="0" smtClean="0"/>
              <a:t>C={000, 010, 101, 111}.</a:t>
            </a:r>
          </a:p>
        </p:txBody>
      </p:sp>
      <p:pic>
        <p:nvPicPr>
          <p:cNvPr id="1026" name="Picture 2" descr="C:\Users\irfan\Desktop\Ekran Alıntıs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857364"/>
            <a:ext cx="6734588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Eşlik Kontrol Matrisi(</a:t>
            </a:r>
            <a:r>
              <a:rPr lang="tr-TR" dirty="0" err="1" smtClean="0"/>
              <a:t>Parity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Eşlik kontrol matrisi, Bir hatanın oluşup oluşmadığını anlamak için bize basit bir yol sunar.</a:t>
            </a:r>
          </a:p>
          <a:p>
            <a:pPr>
              <a:buNone/>
            </a:pPr>
            <a:r>
              <a:rPr lang="tr-TR" i="1" dirty="0" smtClean="0"/>
              <a:t>					</a:t>
            </a:r>
            <a:r>
              <a:rPr lang="tr-TR" i="1" dirty="0" err="1" smtClean="0"/>
              <a:t>cH</a:t>
            </a:r>
            <a:r>
              <a:rPr lang="tr-TR" i="1" baseline="30000" dirty="0" err="1" smtClean="0"/>
              <a:t>T</a:t>
            </a:r>
            <a:r>
              <a:rPr lang="tr-TR" dirty="0" smtClean="0"/>
              <a:t>=0</a:t>
            </a:r>
          </a:p>
          <a:p>
            <a:pPr>
              <a:buNone/>
            </a:pPr>
            <a:r>
              <a:rPr lang="tr-TR" dirty="0" smtClean="0"/>
              <a:t>	burada c geçerli bir şifredir.</a:t>
            </a:r>
          </a:p>
          <a:p>
            <a:r>
              <a:rPr lang="tr-TR" i="1" dirty="0" smtClean="0"/>
              <a:t>c= </a:t>
            </a:r>
            <a:r>
              <a:rPr lang="tr-TR" i="1" dirty="0" err="1" smtClean="0"/>
              <a:t>iG</a:t>
            </a:r>
            <a:r>
              <a:rPr lang="tr-TR" i="1" dirty="0" smtClean="0"/>
              <a:t> </a:t>
            </a:r>
            <a:r>
              <a:rPr lang="tr-TR" dirty="0" smtClean="0"/>
              <a:t>olduğundan </a:t>
            </a:r>
            <a:r>
              <a:rPr lang="tr-TR" i="1" dirty="0" err="1" smtClean="0"/>
              <a:t>iGH</a:t>
            </a:r>
            <a:r>
              <a:rPr lang="tr-TR" i="1" baseline="30000" dirty="0" err="1" smtClean="0"/>
              <a:t>T</a:t>
            </a:r>
            <a:r>
              <a:rPr lang="tr-TR" dirty="0" smtClean="0"/>
              <a:t>=0 olur. Buradan tüm geçerli şifreler için:</a:t>
            </a:r>
          </a:p>
          <a:p>
            <a:pPr>
              <a:buNone/>
            </a:pPr>
            <a:r>
              <a:rPr lang="tr-TR" dirty="0" smtClean="0"/>
              <a:t>				GH</a:t>
            </a:r>
            <a:r>
              <a:rPr lang="tr-TR" baseline="30000" dirty="0" smtClean="0"/>
              <a:t>T</a:t>
            </a:r>
            <a:r>
              <a:rPr lang="tr-TR" dirty="0" smtClean="0"/>
              <a:t>=0</a:t>
            </a:r>
          </a:p>
          <a:p>
            <a:r>
              <a:rPr lang="tr-TR" dirty="0" smtClean="0"/>
              <a:t>Eşlik kontrol matrisinin boyutu </a:t>
            </a:r>
            <a:r>
              <a:rPr lang="tr-TR" i="1" dirty="0" smtClean="0"/>
              <a:t>(n-k)</a:t>
            </a:r>
            <a:r>
              <a:rPr lang="tr-TR" dirty="0" err="1" smtClean="0"/>
              <a:t>x</a:t>
            </a:r>
            <a:r>
              <a:rPr lang="tr-TR" i="1" dirty="0" err="1" smtClean="0"/>
              <a:t>n</a:t>
            </a:r>
            <a:r>
              <a:rPr lang="tr-TR" i="1" dirty="0" smtClean="0"/>
              <a:t> </a:t>
            </a:r>
            <a:r>
              <a:rPr lang="tr-TR" dirty="0" smtClean="0"/>
              <a:t>‘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</a:t>
            </a:r>
            <a:r>
              <a:rPr lang="tr-TR" baseline="30000" dirty="0" smtClean="0"/>
              <a:t>T</a:t>
            </a:r>
            <a:r>
              <a:rPr lang="tr-TR" dirty="0" smtClean="0"/>
              <a:t> , P matrisinin </a:t>
            </a:r>
            <a:r>
              <a:rPr lang="tr-TR" dirty="0" err="1" smtClean="0"/>
              <a:t>transpozunu</a:t>
            </a:r>
            <a:r>
              <a:rPr lang="tr-TR" dirty="0" smtClean="0"/>
              <a:t> göstermek üzere, ve G=[I|P]</a:t>
            </a:r>
          </a:p>
          <a:p>
            <a:pPr>
              <a:buNone/>
            </a:pPr>
            <a:r>
              <a:rPr lang="tr-TR" dirty="0" smtClean="0"/>
              <a:t>İçin Eşlik kontrol matrisi:     H=[-P</a:t>
            </a:r>
            <a:r>
              <a:rPr lang="tr-TR" baseline="30000" dirty="0" smtClean="0"/>
              <a:t>T</a:t>
            </a:r>
            <a:r>
              <a:rPr lang="tr-TR" dirty="0" smtClean="0"/>
              <a:t>| I]   olur.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(7, 4) gibi bir doğrusal blok kod için verilen üreteç matris</a:t>
            </a:r>
          </a:p>
          <a:p>
            <a:pPr>
              <a:buNone/>
            </a:pPr>
            <a:r>
              <a:rPr lang="tr-TR" dirty="0" smtClean="0"/>
              <a:t>			</a:t>
            </a:r>
          </a:p>
          <a:p>
            <a:pPr>
              <a:buNone/>
            </a:pPr>
            <a:r>
              <a:rPr lang="tr-TR" dirty="0" smtClean="0"/>
              <a:t>			</a:t>
            </a:r>
          </a:p>
          <a:p>
            <a:pPr>
              <a:buNone/>
            </a:pPr>
            <a:r>
              <a:rPr lang="tr-TR" dirty="0" smtClean="0"/>
              <a:t>							Olsun.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G matrisinden P matrisi P=		   olarak elde edilir.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İkili sistemde -1=1 olduğunu göz önüne alarak.Eşlik kontrol matrisini şu şekilde yazabiliriz. </a:t>
            </a:r>
            <a:r>
              <a:rPr lang="tr-TR" i="1" dirty="0" smtClean="0"/>
              <a:t>H=[-P</a:t>
            </a:r>
            <a:r>
              <a:rPr lang="tr-TR" i="1" baseline="30000" dirty="0" smtClean="0"/>
              <a:t>T</a:t>
            </a:r>
            <a:r>
              <a:rPr lang="tr-TR" i="1" dirty="0" smtClean="0"/>
              <a:t>|I]=</a:t>
            </a:r>
            <a:endParaRPr lang="tr-TR" i="1" dirty="0"/>
          </a:p>
        </p:txBody>
      </p:sp>
      <p:pic>
        <p:nvPicPr>
          <p:cNvPr id="2051" name="Picture 3" descr="C:\Users\irfan\Desktop\Ekran Alıntısı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714488"/>
            <a:ext cx="3000395" cy="1443489"/>
          </a:xfrm>
          <a:prstGeom prst="rect">
            <a:avLst/>
          </a:prstGeom>
          <a:noFill/>
        </p:spPr>
      </p:pic>
      <p:pic>
        <p:nvPicPr>
          <p:cNvPr id="2052" name="Picture 4" descr="C:\Users\irfan\Desktop\Ekran Alıntısı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214686"/>
            <a:ext cx="1076325" cy="1400175"/>
          </a:xfrm>
          <a:prstGeom prst="rect">
            <a:avLst/>
          </a:prstGeom>
          <a:noFill/>
        </p:spPr>
      </p:pic>
      <p:pic>
        <p:nvPicPr>
          <p:cNvPr id="2053" name="Picture 5" descr="C:\Users\irfan\Desktop\Ekran Alıntısı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5000636"/>
            <a:ext cx="1914525" cy="942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Syndrome</a:t>
            </a:r>
            <a:r>
              <a:rPr lang="tr-TR" dirty="0" smtClean="0"/>
              <a:t> </a:t>
            </a:r>
            <a:r>
              <a:rPr lang="tr-TR" dirty="0" err="1" smtClean="0"/>
              <a:t>Decoding</a:t>
            </a:r>
            <a:r>
              <a:rPr lang="tr-TR" dirty="0" smtClean="0"/>
              <a:t> (Belirti Çözme)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 ‘</a:t>
            </a:r>
            <a:r>
              <a:rPr lang="tr-TR" dirty="0" err="1" smtClean="0"/>
              <a:t>nin</a:t>
            </a:r>
            <a:r>
              <a:rPr lang="tr-TR" dirty="0" smtClean="0"/>
              <a:t> (</a:t>
            </a:r>
            <a:r>
              <a:rPr lang="tr-TR" dirty="0" err="1" smtClean="0"/>
              <a:t>nxk</a:t>
            </a:r>
            <a:r>
              <a:rPr lang="tr-TR" dirty="0" smtClean="0"/>
              <a:t>) boyutunda bir Eşlik kontrol matrisi  olduğunu varsayalım.  Herhangi bir v ∈ GF(q)</a:t>
            </a:r>
            <a:r>
              <a:rPr lang="tr-TR" baseline="30000" dirty="0" smtClean="0"/>
              <a:t>n</a:t>
            </a:r>
            <a:r>
              <a:rPr lang="tr-TR" dirty="0" smtClean="0"/>
              <a:t> vektörü için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		s=</a:t>
            </a:r>
            <a:r>
              <a:rPr lang="tr-TR" dirty="0" err="1" smtClean="0"/>
              <a:t>vH</a:t>
            </a:r>
            <a:r>
              <a:rPr lang="tr-TR" baseline="30000" dirty="0" err="1" smtClean="0"/>
              <a:t>T</a:t>
            </a:r>
            <a:endParaRPr lang="tr-TR" baseline="30000" dirty="0" smtClean="0"/>
          </a:p>
          <a:p>
            <a:pPr>
              <a:buNone/>
            </a:pPr>
            <a:r>
              <a:rPr lang="tr-TR" dirty="0" smtClean="0"/>
              <a:t>Vektörüne v </a:t>
            </a:r>
            <a:r>
              <a:rPr lang="tr-TR" dirty="0" err="1" smtClean="0"/>
              <a:t>nin</a:t>
            </a:r>
            <a:r>
              <a:rPr lang="tr-TR" dirty="0" smtClean="0"/>
              <a:t> sendromu denir.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Buna sendrom denmesinin nedeni, bize hatanın belirtilerini vermesindendir.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Cyclic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r>
              <a:rPr lang="tr-TR" dirty="0" smtClean="0"/>
              <a:t>(Dairesel Kodlar)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 kod:</a:t>
            </a:r>
          </a:p>
          <a:p>
            <a:pPr lvl="1"/>
            <a:r>
              <a:rPr lang="tr-TR" dirty="0" smtClean="0"/>
              <a:t>Doğrusal bir kod ve </a:t>
            </a:r>
          </a:p>
          <a:p>
            <a:pPr lvl="1"/>
            <a:r>
              <a:rPr lang="tr-TR" dirty="0" smtClean="0"/>
              <a:t>Şifrelerin dairesel döndürülmesi yine kendisine ait bir şifre oluyorsa</a:t>
            </a:r>
          </a:p>
          <a:p>
            <a:pPr>
              <a:buNone/>
            </a:pPr>
            <a:r>
              <a:rPr lang="tr-TR" dirty="0" smtClean="0"/>
              <a:t>Daireseldir denir.</a:t>
            </a:r>
          </a:p>
          <a:p>
            <a:r>
              <a:rPr lang="tr-TR" dirty="0" smtClean="0"/>
              <a:t>Örnek:</a:t>
            </a:r>
          </a:p>
          <a:p>
            <a:pPr>
              <a:buNone/>
            </a:pPr>
            <a:r>
              <a:rPr lang="tr-TR" dirty="0" smtClean="0"/>
              <a:t>İkili tabanda C1={0000, 0101, 1010,  1111}  bir dairesel koddur. Ancak C2={0000, 0110,  1001, 1111} bir dairesel kod değildir.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 Devamı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700" dirty="0" smtClean="0"/>
              <a:t>Teorem:  C </a:t>
            </a:r>
            <a:r>
              <a:rPr lang="tr-TR" sz="2700" dirty="0" err="1" smtClean="0"/>
              <a:t>Rn</a:t>
            </a:r>
            <a:r>
              <a:rPr lang="tr-TR" sz="2700" dirty="0" smtClean="0"/>
              <a:t> de bir kod olmak üzere C ancak ve ancak aşağıdaki şartları sağlarsa bir dairesel koddur.</a:t>
            </a:r>
          </a:p>
          <a:p>
            <a:pPr>
              <a:buNone/>
            </a:pPr>
            <a:r>
              <a:rPr lang="tr-TR" sz="2700" dirty="0" smtClean="0"/>
              <a:t>		a(x),  b(x) ∈ C =&gt; a(x) + b(x) ∈ C</a:t>
            </a:r>
          </a:p>
          <a:p>
            <a:pPr>
              <a:buNone/>
            </a:pPr>
            <a:r>
              <a:rPr lang="tr-TR" sz="2700" dirty="0" smtClean="0"/>
              <a:t>		a(x) ∈ C ve r(x) ∈ </a:t>
            </a:r>
            <a:r>
              <a:rPr lang="tr-TR" sz="2700" dirty="0" err="1" smtClean="0"/>
              <a:t>Rn</a:t>
            </a:r>
            <a:r>
              <a:rPr lang="tr-TR" sz="2700" dirty="0" smtClean="0"/>
              <a:t> =&gt; a(x)r(x) ∈ C</a:t>
            </a:r>
          </a:p>
          <a:p>
            <a:r>
              <a:rPr lang="tr-TR" sz="2700" dirty="0" smtClean="0"/>
              <a:t>İspat: (1)Varsayalım C </a:t>
            </a:r>
            <a:r>
              <a:rPr lang="tr-TR" sz="2700" dirty="0" err="1" smtClean="0"/>
              <a:t>Rn</a:t>
            </a:r>
            <a:r>
              <a:rPr lang="tr-TR" sz="2700" dirty="0" smtClean="0"/>
              <a:t> içinde bir dairesel kod olsun. Dairesel kodlar, doğrusal blok kodların bir alt kümesi olduğundan ilk şart sağlanır.</a:t>
            </a:r>
          </a:p>
          <a:p>
            <a:r>
              <a:rPr lang="tr-TR" sz="2700" dirty="0" smtClean="0"/>
              <a:t>(11) r(x)= r</a:t>
            </a:r>
            <a:r>
              <a:rPr lang="tr-TR" sz="2700" baseline="-25000" dirty="0" smtClean="0"/>
              <a:t>0</a:t>
            </a:r>
            <a:r>
              <a:rPr lang="tr-TR" sz="2700" dirty="0" smtClean="0"/>
              <a:t>+r</a:t>
            </a:r>
            <a:r>
              <a:rPr lang="tr-TR" sz="2700" baseline="-25000" dirty="0" smtClean="0"/>
              <a:t>1</a:t>
            </a:r>
            <a:r>
              <a:rPr lang="tr-TR" sz="2700" dirty="0" smtClean="0"/>
              <a:t>X+r</a:t>
            </a:r>
            <a:r>
              <a:rPr lang="tr-TR" sz="2700" baseline="-25000" dirty="0" smtClean="0"/>
              <a:t>2</a:t>
            </a:r>
            <a:r>
              <a:rPr lang="tr-TR" sz="2700" dirty="0" smtClean="0"/>
              <a:t>X</a:t>
            </a:r>
            <a:r>
              <a:rPr lang="tr-TR" sz="2700" baseline="30000" dirty="0" smtClean="0"/>
              <a:t>2</a:t>
            </a:r>
            <a:r>
              <a:rPr lang="tr-TR" sz="2700" dirty="0" smtClean="0"/>
              <a:t> + … + </a:t>
            </a:r>
            <a:r>
              <a:rPr lang="tr-TR" sz="2700" dirty="0" err="1" smtClean="0"/>
              <a:t>r</a:t>
            </a:r>
            <a:r>
              <a:rPr lang="tr-TR" sz="2700" baseline="-25000" dirty="0" err="1" smtClean="0"/>
              <a:t>n</a:t>
            </a:r>
            <a:r>
              <a:rPr lang="tr-TR" sz="2700" dirty="0" err="1" smtClean="0"/>
              <a:t>X</a:t>
            </a:r>
            <a:r>
              <a:rPr lang="tr-TR" sz="2700" baseline="30000" dirty="0" err="1" smtClean="0"/>
              <a:t>n</a:t>
            </a:r>
            <a:r>
              <a:rPr lang="tr-TR" sz="2700" dirty="0" smtClean="0"/>
              <a:t> olsun.  R(x) in x ile çarpımı sağa kaydırmadır. Tanım gereği sağa kaydırılmış şifrede geçerli bir şifredir.  Yani x.a(x) ∈ C, x.(x.a(x)) ∈C, …</a:t>
            </a:r>
          </a:p>
          <a:p>
            <a:r>
              <a:rPr lang="tr-TR" sz="2700" dirty="0" smtClean="0"/>
              <a:t>Ve r(x)a(x)=r</a:t>
            </a:r>
            <a:r>
              <a:rPr lang="tr-TR" sz="2700" baseline="-25000" dirty="0" smtClean="0"/>
              <a:t>0</a:t>
            </a:r>
            <a:r>
              <a:rPr lang="tr-TR" sz="2700" dirty="0" smtClean="0"/>
              <a:t>a(x)+r</a:t>
            </a:r>
            <a:r>
              <a:rPr lang="tr-TR" sz="2700" baseline="-25000" dirty="0" smtClean="0"/>
              <a:t>1</a:t>
            </a:r>
            <a:r>
              <a:rPr lang="tr-TR" sz="2700" dirty="0" smtClean="0"/>
              <a:t>Xa(x)+r</a:t>
            </a:r>
            <a:r>
              <a:rPr lang="tr-TR" sz="2700" baseline="-25000" dirty="0" smtClean="0"/>
              <a:t>2</a:t>
            </a:r>
            <a:r>
              <a:rPr lang="tr-TR" sz="2700" dirty="0" smtClean="0"/>
              <a:t>X</a:t>
            </a:r>
            <a:r>
              <a:rPr lang="tr-TR" sz="2700" baseline="30000" dirty="0" smtClean="0"/>
              <a:t>2</a:t>
            </a:r>
            <a:r>
              <a:rPr lang="tr-TR" sz="2700" dirty="0" smtClean="0"/>
              <a:t>a(x)+…+</a:t>
            </a:r>
            <a:r>
              <a:rPr lang="tr-TR" sz="2700" dirty="0" err="1" smtClean="0"/>
              <a:t>r</a:t>
            </a:r>
            <a:r>
              <a:rPr lang="tr-TR" sz="2700" baseline="-25000" dirty="0" err="1" smtClean="0"/>
              <a:t>n</a:t>
            </a:r>
            <a:r>
              <a:rPr lang="tr-TR" sz="2700" dirty="0" err="1" smtClean="0"/>
              <a:t>x</a:t>
            </a:r>
            <a:r>
              <a:rPr lang="tr-TR" sz="2700" baseline="30000" dirty="0" err="1" smtClean="0"/>
              <a:t>n</a:t>
            </a:r>
            <a:r>
              <a:rPr lang="tr-TR" sz="2700" dirty="0" err="1" smtClean="0"/>
              <a:t>a</a:t>
            </a:r>
            <a:r>
              <a:rPr lang="tr-TR" sz="2700" dirty="0" smtClean="0"/>
              <a:t>(x)  ∈C</a:t>
            </a:r>
          </a:p>
          <a:p>
            <a:r>
              <a:rPr lang="tr-TR" sz="2700" dirty="0" smtClean="0"/>
              <a:t>Çünkü her toplam C </a:t>
            </a:r>
            <a:r>
              <a:rPr lang="tr-TR" sz="2700" dirty="0" err="1" smtClean="0"/>
              <a:t>nin</a:t>
            </a:r>
            <a:r>
              <a:rPr lang="tr-TR" sz="2700" dirty="0" smtClean="0"/>
              <a:t> </a:t>
            </a:r>
            <a:r>
              <a:rPr lang="tr-TR" sz="2700" dirty="0" err="1" smtClean="0"/>
              <a:t>elemanır</a:t>
            </a:r>
            <a:r>
              <a:rPr lang="tr-TR" sz="2700" dirty="0" smtClean="0"/>
              <a:t>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 devamı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Sonra (1) ve (11) göz önüne alınırsa:</a:t>
            </a:r>
          </a:p>
          <a:p>
            <a:r>
              <a:rPr lang="tr-TR" dirty="0" smtClean="0"/>
              <a:t>r(x) ‘i ölçeklenebilir bir değer alalım ve (1) den C </a:t>
            </a:r>
            <a:r>
              <a:rPr lang="tr-TR" dirty="0" err="1" smtClean="0"/>
              <a:t>nin</a:t>
            </a:r>
            <a:r>
              <a:rPr lang="tr-TR" dirty="0" smtClean="0"/>
              <a:t> doğrusal olduğunu biliyoruz,  (11) de r(x) =x alırsak bu bize dairesel döndürmelerin bir şifre oluşturduğunu gösterir.</a:t>
            </a:r>
          </a:p>
          <a:p>
            <a:r>
              <a:rPr lang="tr-TR" dirty="0" smtClean="0"/>
              <a:t>Ve buradan (1) ve (11) bize C bir dairesel kod olduğunu gösterir.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Dairesel kod üretmek için bir yöntem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Şu adımlar kullanılabilir:</a:t>
            </a:r>
          </a:p>
          <a:p>
            <a:pPr lvl="1"/>
            <a:r>
              <a:rPr lang="tr-TR" dirty="0" err="1" smtClean="0"/>
              <a:t>Rn</a:t>
            </a:r>
            <a:r>
              <a:rPr lang="tr-TR" dirty="0" smtClean="0"/>
              <a:t> içinde bir f(x) </a:t>
            </a:r>
            <a:r>
              <a:rPr lang="tr-TR" dirty="0" err="1" smtClean="0"/>
              <a:t>polinomu</a:t>
            </a:r>
            <a:r>
              <a:rPr lang="tr-TR" dirty="0" smtClean="0"/>
              <a:t> alalım.</a:t>
            </a:r>
          </a:p>
          <a:p>
            <a:pPr lvl="1"/>
            <a:r>
              <a:rPr lang="tr-TR" dirty="0" smtClean="0"/>
              <a:t>F(x)’i </a:t>
            </a:r>
            <a:r>
              <a:rPr lang="tr-TR" dirty="0" err="1" smtClean="0"/>
              <a:t>Rn</a:t>
            </a:r>
            <a:r>
              <a:rPr lang="tr-TR" dirty="0" smtClean="0"/>
              <a:t> içindeki tüm mümkün </a:t>
            </a:r>
            <a:r>
              <a:rPr lang="tr-TR" dirty="0" err="1" smtClean="0"/>
              <a:t>polinomlar</a:t>
            </a:r>
            <a:r>
              <a:rPr lang="tr-TR" dirty="0" smtClean="0"/>
              <a:t> ile çarparak bir </a:t>
            </a:r>
            <a:r>
              <a:rPr lang="tr-TR" dirty="0" err="1" smtClean="0"/>
              <a:t>polinomlar</a:t>
            </a:r>
            <a:r>
              <a:rPr lang="tr-TR" dirty="0" smtClean="0"/>
              <a:t> kümesi oluşturalım.</a:t>
            </a:r>
          </a:p>
          <a:p>
            <a:pPr lvl="1"/>
            <a:r>
              <a:rPr lang="tr-TR" dirty="0" smtClean="0"/>
              <a:t>Bu küme bir dairesel kodu oluşturan şifreleri(</a:t>
            </a:r>
            <a:r>
              <a:rPr lang="tr-TR" dirty="0" err="1" smtClean="0"/>
              <a:t>codeword</a:t>
            </a:r>
            <a:r>
              <a:rPr lang="tr-TR" dirty="0" smtClean="0"/>
              <a:t>) karşılık gelir.  </a:t>
            </a:r>
          </a:p>
          <a:p>
            <a:pPr lvl="1"/>
            <a:endParaRPr lang="tr-TR" dirty="0" smtClean="0"/>
          </a:p>
          <a:p>
            <a:pPr>
              <a:buNone/>
            </a:pPr>
            <a:r>
              <a:rPr lang="tr-TR" dirty="0" smtClean="0"/>
              <a:t>Kodun blok uzunluğu n olur.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 Başlıklar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</a:p>
          <a:p>
            <a:r>
              <a:rPr lang="tr-TR" dirty="0" err="1" smtClean="0"/>
              <a:t>Linear</a:t>
            </a:r>
            <a:r>
              <a:rPr lang="tr-TR" dirty="0" smtClean="0"/>
              <a:t> </a:t>
            </a:r>
            <a:r>
              <a:rPr lang="tr-TR" dirty="0" err="1" smtClean="0"/>
              <a:t>Block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endParaRPr lang="tr-TR" dirty="0" smtClean="0"/>
          </a:p>
          <a:p>
            <a:r>
              <a:rPr lang="tr-TR" dirty="0" err="1" smtClean="0"/>
              <a:t>Cyclic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endParaRPr lang="tr-TR" dirty="0" smtClean="0"/>
          </a:p>
          <a:p>
            <a:r>
              <a:rPr lang="tr-TR" dirty="0" smtClean="0"/>
              <a:t>BHC </a:t>
            </a:r>
            <a:r>
              <a:rPr lang="tr-TR" dirty="0" err="1" smtClean="0"/>
              <a:t>Codes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Dairesel Kodların Matris Tanımı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 </a:t>
            </a:r>
            <a:r>
              <a:rPr lang="tr-TR" dirty="0" err="1" smtClean="0"/>
              <a:t>nin</a:t>
            </a:r>
            <a:r>
              <a:rPr lang="tr-TR" dirty="0" smtClean="0"/>
              <a:t> g(x)=g0 + g1x +…+</a:t>
            </a:r>
            <a:r>
              <a:rPr lang="tr-TR" dirty="0" err="1" smtClean="0"/>
              <a:t>grxr</a:t>
            </a:r>
            <a:r>
              <a:rPr lang="tr-TR" dirty="0" smtClean="0"/>
              <a:t> gibi r. Dereceden bir üreteç </a:t>
            </a:r>
            <a:r>
              <a:rPr lang="tr-TR" dirty="0" err="1" smtClean="0"/>
              <a:t>polinoma</a:t>
            </a:r>
            <a:r>
              <a:rPr lang="tr-TR" dirty="0" smtClean="0"/>
              <a:t> sahip bir dairesel kod olduğunu varsayalım. Öyleyse C </a:t>
            </a:r>
            <a:r>
              <a:rPr lang="tr-TR" dirty="0" err="1" smtClean="0"/>
              <a:t>nin</a:t>
            </a:r>
            <a:r>
              <a:rPr lang="tr-TR" dirty="0" smtClean="0"/>
              <a:t> üreteç matrisi şöyle verilir.</a:t>
            </a:r>
            <a:endParaRPr lang="tr-TR" dirty="0"/>
          </a:p>
        </p:txBody>
      </p:sp>
      <p:pic>
        <p:nvPicPr>
          <p:cNvPr id="3074" name="Picture 2" descr="C:\Users\irfan\Desktop\matri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786058"/>
            <a:ext cx="6278563" cy="2771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Burst</a:t>
            </a:r>
            <a:r>
              <a:rPr lang="tr-TR" dirty="0" smtClean="0"/>
              <a:t> </a:t>
            </a:r>
            <a:r>
              <a:rPr lang="tr-TR" dirty="0" err="1" smtClean="0"/>
              <a:t>Errors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Birçok gerçek hayat kanallarında hatalar rastgele olmaz. Patlama şeklinde olur.</a:t>
            </a:r>
          </a:p>
          <a:p>
            <a:r>
              <a:rPr lang="tr-TR" dirty="0" smtClean="0"/>
              <a:t>Örneğin: mobile iletişimlerde sinyal azalması patlama hatalara sebep olabilir.</a:t>
            </a:r>
          </a:p>
          <a:p>
            <a:r>
              <a:rPr lang="tr-TR" dirty="0" smtClean="0"/>
              <a:t>Hatalar rastgele değil sürekli ise buna patlama hatalar (</a:t>
            </a:r>
            <a:r>
              <a:rPr lang="tr-TR" dirty="0" err="1" smtClean="0"/>
              <a:t>Burst</a:t>
            </a:r>
            <a:r>
              <a:rPr lang="tr-TR" dirty="0" smtClean="0"/>
              <a:t> </a:t>
            </a:r>
            <a:r>
              <a:rPr lang="tr-TR" dirty="0" err="1" smtClean="0"/>
              <a:t>error</a:t>
            </a:r>
            <a:r>
              <a:rPr lang="tr-TR" dirty="0" smtClean="0"/>
              <a:t>) denir.</a:t>
            </a:r>
          </a:p>
          <a:p>
            <a:r>
              <a:rPr lang="tr-TR" dirty="0" smtClean="0"/>
              <a:t>Dairesel patlamanın uzunluğu olan t, sıfırdan farklı elemanlardan oluşan t ardışık bileşendir.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Patlama Hataları Örneği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10kb/s ile transfer edilen bit sırası aşağıdaki gibi olsun.</a:t>
            </a:r>
          </a:p>
          <a:p>
            <a:pPr>
              <a:buNone/>
            </a:pPr>
            <a:r>
              <a:rPr lang="tr-TR" dirty="0" smtClean="0"/>
              <a:t>	c=0100011101010000101101</a:t>
            </a:r>
          </a:p>
          <a:p>
            <a:r>
              <a:rPr lang="tr-TR" dirty="0" smtClean="0"/>
              <a:t>Varsayalım ki iletim başladıktan sonra kanal 1 </a:t>
            </a:r>
            <a:r>
              <a:rPr lang="tr-TR" dirty="0" err="1" smtClean="0"/>
              <a:t>ms’lik</a:t>
            </a:r>
            <a:r>
              <a:rPr lang="tr-TR" dirty="0" smtClean="0"/>
              <a:t> bir kopukluk yaşadı.bu zaman dilimi içinde kanal iletilmiş bitleri bozabilir. Hatalı bit dizisi şöyle alınmış olabilir.</a:t>
            </a:r>
          </a:p>
          <a:p>
            <a:pPr>
              <a:buNone/>
            </a:pPr>
            <a:r>
              <a:rPr lang="tr-TR" dirty="0" smtClean="0"/>
              <a:t>	b=0000011111111110000000</a:t>
            </a:r>
          </a:p>
          <a:p>
            <a:r>
              <a:rPr lang="tr-TR" dirty="0" smtClean="0"/>
              <a:t>Bu örnekte iletilmiş bitler kanal tarafından bozulmuştur.</a:t>
            </a:r>
          </a:p>
          <a:p>
            <a:r>
              <a:rPr lang="tr-TR" dirty="0" smtClean="0"/>
              <a:t>Burada patlamanın uzunluğu 10 bittir.</a:t>
            </a:r>
          </a:p>
          <a:p>
            <a:pPr>
              <a:buNone/>
            </a:pPr>
            <a:r>
              <a:rPr lang="tr-TR" dirty="0" smtClean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Bose</a:t>
            </a:r>
            <a:r>
              <a:rPr lang="tr-TR" dirty="0" smtClean="0"/>
              <a:t>-</a:t>
            </a:r>
            <a:r>
              <a:rPr lang="tr-TR" dirty="0" err="1" smtClean="0"/>
              <a:t>Chaudhuri</a:t>
            </a:r>
            <a:r>
              <a:rPr lang="tr-TR" dirty="0" smtClean="0"/>
              <a:t> </a:t>
            </a:r>
            <a:r>
              <a:rPr lang="tr-TR" dirty="0" err="1" smtClean="0"/>
              <a:t>Hocquenghem</a:t>
            </a:r>
            <a:r>
              <a:rPr lang="tr-TR" dirty="0" smtClean="0"/>
              <a:t>(BCH) </a:t>
            </a:r>
            <a:r>
              <a:rPr lang="tr-TR" dirty="0" err="1" smtClean="0"/>
              <a:t>Codes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BCH kod sınıfı bilinen en güçlü doğrusal dairesel blok kod sınıflarından biridir.</a:t>
            </a:r>
          </a:p>
          <a:p>
            <a:r>
              <a:rPr lang="tr-TR" sz="3200" dirty="0" smtClean="0"/>
              <a:t>BCH kodları çoklu hata düzeltme yetenekleri ve şifreleme ve çözmenin kolaylığı ile bilinir.</a:t>
            </a:r>
          </a:p>
          <a:p>
            <a:r>
              <a:rPr lang="tr-TR" sz="3200" dirty="0" smtClean="0"/>
              <a:t>Şimdiye kadar yaklaşımımız, bir kod oluşturup hata düzeltme yeteneğini bulmak için onun asgari uzaklığını bulmaktan ibaretti. </a:t>
            </a:r>
          </a:p>
          <a:p>
            <a:r>
              <a:rPr lang="tr-TR" sz="3200" dirty="0" smtClean="0"/>
              <a:t>Bu kod sınıfında diğer uçtan başlayacağız.</a:t>
            </a:r>
            <a:endParaRPr lang="tr-TR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BCH kodları ve RS kodları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BCH kod sınıfı bağımsız olarak 1959 da </a:t>
            </a:r>
            <a:r>
              <a:rPr lang="tr-TR" dirty="0" err="1" smtClean="0"/>
              <a:t>Hocquenghem</a:t>
            </a:r>
            <a:r>
              <a:rPr lang="tr-TR" dirty="0" smtClean="0"/>
              <a:t> ve </a:t>
            </a:r>
            <a:r>
              <a:rPr lang="tr-TR" dirty="0" err="1" smtClean="0"/>
              <a:t>Bose</a:t>
            </a:r>
            <a:r>
              <a:rPr lang="tr-TR" dirty="0" smtClean="0"/>
              <a:t> ve Ray </a:t>
            </a:r>
            <a:r>
              <a:rPr lang="tr-TR" dirty="0" err="1" smtClean="0"/>
              <a:t>Chaudhuri</a:t>
            </a:r>
            <a:r>
              <a:rPr lang="tr-TR" dirty="0" smtClean="0"/>
              <a:t> tarafından keşfedilmişidir. </a:t>
            </a:r>
          </a:p>
          <a:p>
            <a:r>
              <a:rPr lang="tr-TR" dirty="0" err="1" smtClean="0"/>
              <a:t>Reed</a:t>
            </a:r>
            <a:r>
              <a:rPr lang="tr-TR" dirty="0" smtClean="0"/>
              <a:t>-</a:t>
            </a:r>
            <a:r>
              <a:rPr lang="tr-TR" dirty="0" err="1" smtClean="0"/>
              <a:t>Soloman</a:t>
            </a:r>
            <a:r>
              <a:rPr lang="tr-TR" dirty="0" smtClean="0"/>
              <a:t>(RS) kodları, dijital iletişimde ve veri saklama alanında bir çok uygulaması ile BHC </a:t>
            </a:r>
            <a:r>
              <a:rPr lang="tr-TR" dirty="0" err="1" smtClean="0"/>
              <a:t>nin</a:t>
            </a:r>
            <a:r>
              <a:rPr lang="tr-TR" dirty="0" smtClean="0"/>
              <a:t> önemli bir alt kümesidir.</a:t>
            </a:r>
          </a:p>
          <a:p>
            <a:r>
              <a:rPr lang="tr-TR" dirty="0" err="1" smtClean="0"/>
              <a:t>Reed</a:t>
            </a:r>
            <a:r>
              <a:rPr lang="tr-TR" dirty="0" smtClean="0"/>
              <a:t>-</a:t>
            </a:r>
            <a:r>
              <a:rPr lang="tr-TR" dirty="0" err="1" smtClean="0"/>
              <a:t>Soloman</a:t>
            </a:r>
            <a:r>
              <a:rPr lang="tr-TR" dirty="0" smtClean="0"/>
              <a:t> kodları </a:t>
            </a:r>
            <a:r>
              <a:rPr lang="tr-TR" dirty="0" err="1" smtClean="0"/>
              <a:t>Irving</a:t>
            </a:r>
            <a:r>
              <a:rPr lang="tr-TR" dirty="0" smtClean="0"/>
              <a:t> S. </a:t>
            </a:r>
            <a:r>
              <a:rPr lang="tr-TR" dirty="0" err="1" smtClean="0"/>
              <a:t>Reed</a:t>
            </a:r>
            <a:r>
              <a:rPr lang="tr-TR" dirty="0" smtClean="0"/>
              <a:t> ve </a:t>
            </a:r>
            <a:r>
              <a:rPr lang="tr-TR" dirty="0" err="1" smtClean="0"/>
              <a:t>Gustave</a:t>
            </a:r>
            <a:r>
              <a:rPr lang="tr-TR" dirty="0" smtClean="0"/>
              <a:t> </a:t>
            </a:r>
            <a:r>
              <a:rPr lang="tr-TR" dirty="0" err="1" smtClean="0"/>
              <a:t>Soloman</a:t>
            </a:r>
            <a:r>
              <a:rPr lang="tr-TR" dirty="0" smtClean="0"/>
              <a:t> tarafından 1960’da icat edilmiştir.</a:t>
            </a:r>
          </a:p>
          <a:p>
            <a:r>
              <a:rPr lang="tr-TR" dirty="0" smtClean="0"/>
              <a:t>Bir çok avantajına rağmen </a:t>
            </a:r>
            <a:r>
              <a:rPr lang="tr-TR" dirty="0" err="1" smtClean="0"/>
              <a:t>Reed</a:t>
            </a:r>
            <a:r>
              <a:rPr lang="tr-TR" dirty="0" smtClean="0"/>
              <a:t>-</a:t>
            </a:r>
            <a:r>
              <a:rPr lang="tr-TR" dirty="0" err="1" smtClean="0"/>
              <a:t>Soloman</a:t>
            </a:r>
            <a:r>
              <a:rPr lang="tr-TR" dirty="0" smtClean="0"/>
              <a:t> kodları icadından hemen sonra kullanıma geçilmemiştir.</a:t>
            </a:r>
          </a:p>
          <a:p>
            <a:r>
              <a:rPr lang="tr-TR" dirty="0" smtClean="0"/>
              <a:t>Donanım teknolojisinin gelişmesini beklemişlerdir.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BCH kodları için Üreteç </a:t>
            </a:r>
            <a:r>
              <a:rPr lang="tr-TR" dirty="0" err="1" smtClean="0"/>
              <a:t>Polinom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g(x) ‘in </a:t>
            </a:r>
            <a:r>
              <a:rPr lang="tr-TR" dirty="0" err="1" smtClean="0"/>
              <a:t>X</a:t>
            </a:r>
            <a:r>
              <a:rPr lang="tr-TR" baseline="30000" dirty="0" err="1" smtClean="0"/>
              <a:t>n</a:t>
            </a:r>
            <a:r>
              <a:rPr lang="tr-TR" dirty="0" smtClean="0"/>
              <a:t>-1 bir faktörü olduğunu biliyoruz.</a:t>
            </a:r>
          </a:p>
          <a:p>
            <a:r>
              <a:rPr lang="tr-TR" dirty="0" smtClean="0"/>
              <a:t>Böylece, f(1), f(2), f(3), …, f(4) g(x)’in minimal </a:t>
            </a:r>
            <a:r>
              <a:rPr lang="tr-TR" dirty="0" err="1" smtClean="0"/>
              <a:t>polinomları</a:t>
            </a:r>
            <a:r>
              <a:rPr lang="tr-TR" dirty="0" smtClean="0"/>
              <a:t> olmak üzere, dairesel kodun üreteç </a:t>
            </a:r>
            <a:r>
              <a:rPr lang="tr-TR" dirty="0" err="1" smtClean="0"/>
              <a:t>polinomu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		g(x)=LCM[f</a:t>
            </a:r>
            <a:r>
              <a:rPr lang="tr-TR" baseline="-25000" dirty="0" smtClean="0"/>
              <a:t>1</a:t>
            </a:r>
            <a:r>
              <a:rPr lang="tr-TR" dirty="0" smtClean="0"/>
              <a:t>(x), f</a:t>
            </a:r>
            <a:r>
              <a:rPr lang="tr-TR" baseline="-25000" dirty="0" smtClean="0"/>
              <a:t>2</a:t>
            </a:r>
            <a:r>
              <a:rPr lang="tr-TR" dirty="0" smtClean="0"/>
              <a:t>(x), …, </a:t>
            </a:r>
            <a:r>
              <a:rPr lang="tr-TR" dirty="0" err="1" smtClean="0"/>
              <a:t>f</a:t>
            </a:r>
            <a:r>
              <a:rPr lang="tr-TR" baseline="-25000" dirty="0" err="1" smtClean="0"/>
              <a:t>p</a:t>
            </a:r>
            <a:r>
              <a:rPr lang="tr-TR" dirty="0" smtClean="0"/>
              <a:t>(x)]</a:t>
            </a:r>
          </a:p>
          <a:p>
            <a:pPr>
              <a:buNone/>
            </a:pPr>
            <a:r>
              <a:rPr lang="tr-TR" dirty="0" smtClean="0"/>
              <a:t>    şeklinde yazılabilir.</a:t>
            </a:r>
          </a:p>
          <a:p>
            <a:r>
              <a:rPr lang="tr-TR" dirty="0" err="1" smtClean="0"/>
              <a:t>Each</a:t>
            </a:r>
            <a:r>
              <a:rPr lang="tr-TR" dirty="0" smtClean="0"/>
              <a:t> minimal </a:t>
            </a:r>
            <a:r>
              <a:rPr lang="tr-TR" dirty="0" err="1" smtClean="0"/>
              <a:t>polynomial</a:t>
            </a:r>
            <a:r>
              <a:rPr lang="tr-TR" dirty="0" smtClean="0"/>
              <a:t> </a:t>
            </a:r>
            <a:r>
              <a:rPr lang="tr-TR" dirty="0" err="1" smtClean="0"/>
              <a:t>corresponds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zero</a:t>
            </a:r>
            <a:r>
              <a:rPr lang="tr-TR" dirty="0" smtClean="0"/>
              <a:t> of g(x) in an </a:t>
            </a:r>
            <a:r>
              <a:rPr lang="tr-TR" dirty="0" err="1" smtClean="0"/>
              <a:t>extension</a:t>
            </a:r>
            <a:r>
              <a:rPr lang="tr-TR" dirty="0" smtClean="0"/>
              <a:t> </a:t>
            </a:r>
            <a:r>
              <a:rPr lang="tr-TR" dirty="0" err="1" smtClean="0"/>
              <a:t>field</a:t>
            </a:r>
            <a:r>
              <a:rPr lang="tr-TR" dirty="0" smtClean="0"/>
              <a:t>.(?)</a:t>
            </a:r>
          </a:p>
          <a:p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design</a:t>
            </a:r>
            <a:r>
              <a:rPr lang="tr-TR" dirty="0" smtClean="0"/>
              <a:t>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r>
              <a:rPr lang="tr-TR" dirty="0" smtClean="0"/>
              <a:t> (i.e.,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generator</a:t>
            </a:r>
            <a:r>
              <a:rPr lang="tr-TR" dirty="0" smtClean="0"/>
              <a:t> </a:t>
            </a:r>
            <a:r>
              <a:rPr lang="tr-TR" dirty="0" err="1" smtClean="0"/>
              <a:t>polynomials</a:t>
            </a:r>
            <a:r>
              <a:rPr lang="tr-TR" dirty="0" smtClean="0"/>
              <a:t>)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desirable</a:t>
            </a:r>
            <a:r>
              <a:rPr lang="tr-TR" dirty="0" smtClean="0"/>
              <a:t> </a:t>
            </a:r>
            <a:r>
              <a:rPr lang="tr-TR" dirty="0" err="1" smtClean="0"/>
              <a:t>zeros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r>
              <a:rPr lang="tr-TR" dirty="0" smtClean="0"/>
              <a:t>.(?)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BCH kodlarının Çözümü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BCH kodları, dairesel kodların bir alt sınıfı olduğundan,  dairesel kodlarda kullanılan çözme standartları BHC için de geçerlidir.</a:t>
            </a:r>
          </a:p>
          <a:p>
            <a:r>
              <a:rPr lang="tr-TR" dirty="0" smtClean="0"/>
              <a:t>Ancak, BCH için özel  tasarlanmış algoritmalarda mevcuttur. </a:t>
            </a:r>
          </a:p>
          <a:p>
            <a:r>
              <a:rPr lang="tr-TR" dirty="0" smtClean="0"/>
              <a:t>İkili çözme algoritmalarının genelleştirilmiş formu olan </a:t>
            </a:r>
            <a:r>
              <a:rPr lang="tr-TR" dirty="0" err="1" smtClean="0"/>
              <a:t>Gorenstein</a:t>
            </a:r>
            <a:r>
              <a:rPr lang="tr-TR" dirty="0" smtClean="0"/>
              <a:t>-</a:t>
            </a:r>
            <a:r>
              <a:rPr lang="tr-TR" dirty="0" err="1" smtClean="0"/>
              <a:t>Zierler</a:t>
            </a:r>
            <a:r>
              <a:rPr lang="tr-TR" dirty="0" smtClean="0"/>
              <a:t> çözme algoritması önemli bir </a:t>
            </a:r>
            <a:r>
              <a:rPr lang="tr-TR" dirty="0" err="1" smtClean="0"/>
              <a:t>metoddur</a:t>
            </a:r>
            <a:r>
              <a:rPr lang="tr-TR" dirty="0" smtClean="0"/>
              <a:t>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Reed</a:t>
            </a:r>
            <a:r>
              <a:rPr lang="tr-TR" dirty="0" smtClean="0"/>
              <a:t> </a:t>
            </a:r>
            <a:r>
              <a:rPr lang="tr-TR" dirty="0" err="1" smtClean="0"/>
              <a:t>Solomon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Reed</a:t>
            </a:r>
            <a:r>
              <a:rPr lang="tr-TR" dirty="0" smtClean="0"/>
              <a:t>-</a:t>
            </a:r>
            <a:r>
              <a:rPr lang="tr-TR" dirty="0" err="1" smtClean="0"/>
              <a:t>Soloman</a:t>
            </a:r>
            <a:r>
              <a:rPr lang="tr-TR" dirty="0" smtClean="0"/>
              <a:t>(RS) kodları dijital iletişimde ve depolama alanlarında geniş uygulama alanları bulur.</a:t>
            </a:r>
          </a:p>
          <a:p>
            <a:r>
              <a:rPr lang="tr-TR" dirty="0" err="1" smtClean="0"/>
              <a:t>RS’nin</a:t>
            </a:r>
            <a:r>
              <a:rPr lang="tr-TR" dirty="0" smtClean="0"/>
              <a:t> uygulama alanları </a:t>
            </a:r>
          </a:p>
          <a:p>
            <a:pPr lvl="1"/>
            <a:r>
              <a:rPr lang="tr-TR" dirty="0" smtClean="0"/>
              <a:t>Veri depolama(teyp, </a:t>
            </a:r>
            <a:r>
              <a:rPr lang="tr-TR" dirty="0" err="1" smtClean="0"/>
              <a:t>Cd</a:t>
            </a:r>
            <a:r>
              <a:rPr lang="tr-TR" dirty="0" smtClean="0"/>
              <a:t>, </a:t>
            </a:r>
            <a:r>
              <a:rPr lang="tr-TR" dirty="0" err="1" smtClean="0"/>
              <a:t>Dvd</a:t>
            </a:r>
            <a:r>
              <a:rPr lang="tr-TR" dirty="0" smtClean="0"/>
              <a:t>, </a:t>
            </a:r>
            <a:r>
              <a:rPr lang="tr-TR" dirty="0" err="1" smtClean="0"/>
              <a:t>barkod</a:t>
            </a:r>
            <a:r>
              <a:rPr lang="tr-TR" dirty="0" smtClean="0"/>
              <a:t>, </a:t>
            </a:r>
            <a:r>
              <a:rPr lang="tr-TR" dirty="0" err="1" smtClean="0"/>
              <a:t>etd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Kablosuz ve mobil iletişim</a:t>
            </a:r>
          </a:p>
          <a:p>
            <a:pPr lvl="1"/>
            <a:r>
              <a:rPr lang="tr-TR" dirty="0" smtClean="0"/>
              <a:t>Uydu bağlantıları</a:t>
            </a:r>
          </a:p>
          <a:p>
            <a:pPr lvl="1"/>
            <a:r>
              <a:rPr lang="tr-TR" dirty="0" smtClean="0"/>
              <a:t>DVB (Dijital televizyon)</a:t>
            </a:r>
          </a:p>
          <a:p>
            <a:pPr lvl="1"/>
            <a:r>
              <a:rPr lang="tr-TR" dirty="0" smtClean="0"/>
              <a:t>Yüksek hızlı modemler: ADSL, </a:t>
            </a:r>
            <a:r>
              <a:rPr lang="tr-TR" dirty="0" err="1" smtClean="0"/>
              <a:t>xDSL</a:t>
            </a:r>
            <a:r>
              <a:rPr lang="tr-TR" dirty="0" smtClean="0"/>
              <a:t>, gibi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Hata düzeltme kodları:</a:t>
            </a:r>
          </a:p>
          <a:p>
            <a:pPr lvl="1"/>
            <a:r>
              <a:rPr lang="tr-TR" sz="2600" dirty="0" smtClean="0"/>
              <a:t>Gürültülü kanallarda mesajlar iletilirken</a:t>
            </a:r>
          </a:p>
          <a:p>
            <a:pPr lvl="1"/>
            <a:r>
              <a:rPr lang="tr-TR" sz="2600" dirty="0" smtClean="0"/>
              <a:t>Belli bir yerde tutulan veri aktarılırken</a:t>
            </a:r>
          </a:p>
          <a:p>
            <a:pPr lvl="1">
              <a:buNone/>
            </a:pPr>
            <a:endParaRPr lang="tr-TR" sz="28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tr-TR" sz="2800" dirty="0" smtClean="0">
                <a:solidFill>
                  <a:schemeClr val="tx1"/>
                </a:solidFill>
              </a:rPr>
              <a:t>Gürültü, ısıl(</a:t>
            </a:r>
            <a:r>
              <a:rPr lang="tr-TR" sz="2800" dirty="0" err="1" smtClean="0">
                <a:solidFill>
                  <a:schemeClr val="tx1"/>
                </a:solidFill>
              </a:rPr>
              <a:t>Thermal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noise</a:t>
            </a:r>
            <a:r>
              <a:rPr lang="tr-TR" sz="2800" dirty="0" smtClean="0">
                <a:solidFill>
                  <a:schemeClr val="tx1"/>
                </a:solidFill>
              </a:rPr>
              <a:t>) olabilir, bir ışıma sebebiyle oluşmuş,   insan hatalarından kaynaklanıyor, ekipmanın yanlış işlerliğinden, ya da voltaj dalgalanmalarından meydana gelebilir. 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tr-TR" sz="2800" dirty="0" smtClean="0">
                <a:solidFill>
                  <a:schemeClr val="tx1"/>
                </a:solidFill>
              </a:rPr>
              <a:t>Hataları bulup düzeltmek için Hata Kontrol Kodlaması başka bir isimle Kanal kodlaması(</a:t>
            </a:r>
            <a:r>
              <a:rPr lang="tr-TR" sz="2800" dirty="0" err="1" smtClean="0">
                <a:solidFill>
                  <a:schemeClr val="tx1"/>
                </a:solidFill>
              </a:rPr>
              <a:t>Channel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Coding</a:t>
            </a:r>
            <a:r>
              <a:rPr lang="tr-TR" sz="2800" dirty="0" smtClean="0">
                <a:solidFill>
                  <a:schemeClr val="tx1"/>
                </a:solidFill>
              </a:rPr>
              <a:t>) yapılır.</a:t>
            </a:r>
          </a:p>
          <a:p>
            <a:pPr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Kanal Kodlama Ana Fikri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Mesaja, </a:t>
            </a:r>
            <a:r>
              <a:rPr lang="tr-TR" sz="2800" dirty="0" smtClean="0"/>
              <a:t>gürültülü kanal üzerinde iletimi öncesi belli bir oranda fazlalık kod eklenir.</a:t>
            </a:r>
          </a:p>
          <a:p>
            <a:r>
              <a:rPr lang="tr-TR" sz="2800" dirty="0" smtClean="0"/>
              <a:t>Temelde fazladan sembollerden oluşan bu fazlalık bilinen şekle </a:t>
            </a:r>
            <a:r>
              <a:rPr lang="tr-TR" sz="2800" dirty="0" smtClean="0"/>
              <a:t>eklenir</a:t>
            </a:r>
            <a:r>
              <a:rPr lang="tr-TR" sz="2800" dirty="0" smtClean="0"/>
              <a:t>.</a:t>
            </a:r>
            <a:endParaRPr lang="tr-TR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Kanal Kodlayıcılı Dijital bir iletim sistemi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pic>
        <p:nvPicPr>
          <p:cNvPr id="1026" name="Picture 2" descr="G:\Chapter 16-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785" y="1288986"/>
            <a:ext cx="7100049" cy="48546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Kelime(</a:t>
            </a:r>
            <a:r>
              <a:rPr lang="tr-TR" sz="2800" i="1" dirty="0" smtClean="0"/>
              <a:t>Word</a:t>
            </a:r>
            <a:r>
              <a:rPr lang="tr-TR" sz="2800" dirty="0" smtClean="0"/>
              <a:t>) sembollerin dizisidir.</a:t>
            </a:r>
          </a:p>
          <a:p>
            <a:r>
              <a:rPr lang="tr-TR" sz="2800" dirty="0" smtClean="0"/>
              <a:t>Kod</a:t>
            </a:r>
            <a:r>
              <a:rPr lang="tr-TR" sz="2800" i="1" dirty="0" smtClean="0"/>
              <a:t>(</a:t>
            </a:r>
            <a:r>
              <a:rPr lang="tr-TR" sz="2800" i="1" dirty="0" err="1" smtClean="0"/>
              <a:t>Code</a:t>
            </a:r>
            <a:r>
              <a:rPr lang="tr-TR" sz="2800" i="1" dirty="0" smtClean="0"/>
              <a:t>) </a:t>
            </a:r>
            <a:r>
              <a:rPr lang="tr-TR" sz="2800" dirty="0" smtClean="0"/>
              <a:t>şifre</a:t>
            </a:r>
            <a:r>
              <a:rPr lang="tr-TR" sz="2800" i="1" dirty="0" smtClean="0"/>
              <a:t>(</a:t>
            </a:r>
            <a:r>
              <a:rPr lang="tr-TR" sz="2800" i="1" dirty="0" err="1" smtClean="0"/>
              <a:t>codewords</a:t>
            </a:r>
            <a:r>
              <a:rPr lang="tr-TR" sz="2800" i="1" dirty="0" smtClean="0"/>
              <a:t>) </a:t>
            </a:r>
            <a:r>
              <a:rPr lang="tr-TR" sz="2800" dirty="0" smtClean="0"/>
              <a:t>denen bir vektörler kümesidir.  </a:t>
            </a:r>
          </a:p>
          <a:p>
            <a:r>
              <a:rPr lang="tr-TR" sz="2800" dirty="0" smtClean="0"/>
              <a:t>Bir şifrenin </a:t>
            </a:r>
            <a:r>
              <a:rPr lang="tr-TR" sz="2800" dirty="0" err="1" smtClean="0"/>
              <a:t>Hamming</a:t>
            </a:r>
            <a:r>
              <a:rPr lang="tr-TR" sz="2800" dirty="0" smtClean="0"/>
              <a:t> Ağırlığı şifrenin içinde bulunan sıfır olmayan elemanların sayısına eşittir ve </a:t>
            </a:r>
            <a:r>
              <a:rPr lang="tr-TR" sz="2800" i="1" dirty="0" smtClean="0"/>
              <a:t>w(c) </a:t>
            </a:r>
            <a:r>
              <a:rPr lang="tr-TR" sz="2800" dirty="0" smtClean="0"/>
              <a:t>ile gösterilir.</a:t>
            </a:r>
          </a:p>
          <a:p>
            <a:r>
              <a:rPr lang="tr-TR" sz="2800" dirty="0" smtClean="0"/>
              <a:t>İki şifre arasında ki </a:t>
            </a:r>
            <a:r>
              <a:rPr lang="tr-TR" sz="2800" dirty="0" err="1" smtClean="0"/>
              <a:t>Hamming</a:t>
            </a:r>
            <a:r>
              <a:rPr lang="tr-TR" sz="2800" dirty="0" smtClean="0"/>
              <a:t> Uzaklığı şifrelerin farklı olduğu yerlerin sayısıdır.  c</a:t>
            </a:r>
            <a:r>
              <a:rPr lang="tr-TR" sz="2800" baseline="-25000" dirty="0" smtClean="0"/>
              <a:t>1</a:t>
            </a:r>
            <a:r>
              <a:rPr lang="tr-TR" sz="2800" dirty="0" smtClean="0"/>
              <a:t> ve c</a:t>
            </a:r>
            <a:r>
              <a:rPr lang="tr-TR" sz="2800" baseline="-25000" dirty="0" smtClean="0"/>
              <a:t>2</a:t>
            </a:r>
            <a:r>
              <a:rPr lang="tr-TR" sz="2800" dirty="0" smtClean="0"/>
              <a:t> iki şifre olmak üzere aralarında ki </a:t>
            </a:r>
            <a:r>
              <a:rPr lang="tr-TR" sz="2800" dirty="0" err="1" smtClean="0"/>
              <a:t>Hamming</a:t>
            </a:r>
            <a:r>
              <a:rPr lang="tr-TR" sz="2800" dirty="0" smtClean="0"/>
              <a:t> Uzaklığı </a:t>
            </a:r>
            <a:r>
              <a:rPr lang="tr-TR" sz="2800" i="1" dirty="0" smtClean="0"/>
              <a:t>d(c</a:t>
            </a:r>
            <a:r>
              <a:rPr lang="tr-TR" sz="2800" i="1" baseline="-25000" dirty="0" smtClean="0"/>
              <a:t>1</a:t>
            </a:r>
            <a:r>
              <a:rPr lang="tr-TR" sz="2800" i="1" dirty="0" smtClean="0"/>
              <a:t>, c</a:t>
            </a:r>
            <a:r>
              <a:rPr lang="tr-TR" sz="2800" i="1" baseline="-25000" dirty="0" smtClean="0"/>
              <a:t>2</a:t>
            </a:r>
            <a:r>
              <a:rPr lang="tr-TR" sz="2800" i="1" dirty="0" smtClean="0"/>
              <a:t>) </a:t>
            </a:r>
            <a:r>
              <a:rPr lang="tr-TR" sz="2800" dirty="0" smtClean="0"/>
              <a:t>ile gösterilir ve </a:t>
            </a:r>
            <a:r>
              <a:rPr lang="tr-TR" sz="2800" i="1" dirty="0" smtClean="0"/>
              <a:t>d(c1, c2)=w(c1-c2) </a:t>
            </a:r>
            <a:r>
              <a:rPr lang="tr-TR" sz="2800" dirty="0" smtClean="0"/>
              <a:t>olduğu kolayca görülebilir.</a:t>
            </a:r>
          </a:p>
          <a:p>
            <a:r>
              <a:rPr lang="tr-TR" sz="2800" dirty="0" smtClean="0"/>
              <a:t>Örneğin:  w(10110)=4 ve d(10110, 11011) =3.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Blok Kodlar(</a:t>
            </a:r>
            <a:r>
              <a:rPr lang="tr-TR" dirty="0" err="1" smtClean="0"/>
              <a:t>Block</a:t>
            </a:r>
            <a:r>
              <a:rPr lang="tr-TR" dirty="0" smtClean="0"/>
              <a:t> </a:t>
            </a:r>
            <a:r>
              <a:rPr lang="tr-TR" dirty="0" err="1" smtClean="0"/>
              <a:t>Codes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Bir blok kod sabit uzunlukta şifrelerin kümesinden oluşur.</a:t>
            </a:r>
          </a:p>
          <a:p>
            <a:r>
              <a:rPr lang="tr-TR" sz="2800" dirty="0" smtClean="0"/>
              <a:t>Bu kodların uzunluğu olan sabit uzunluğu blok uzunluğu denir ve genellikle </a:t>
            </a:r>
            <a:r>
              <a:rPr lang="tr-TR" sz="2800" i="1" dirty="0" smtClean="0"/>
              <a:t>n</a:t>
            </a:r>
            <a:r>
              <a:rPr lang="tr-TR" sz="2800" dirty="0" smtClean="0"/>
              <a:t> ile gösterilir.</a:t>
            </a:r>
          </a:p>
          <a:p>
            <a:r>
              <a:rPr lang="tr-TR" sz="2700" dirty="0" smtClean="0"/>
              <a:t>A blok </a:t>
            </a:r>
            <a:r>
              <a:rPr lang="tr-TR" sz="2700" dirty="0" err="1" smtClean="0"/>
              <a:t>code</a:t>
            </a:r>
            <a:r>
              <a:rPr lang="tr-TR" sz="2700" dirty="0" smtClean="0"/>
              <a:t> of size </a:t>
            </a:r>
            <a:r>
              <a:rPr lang="tr-TR" sz="2700" i="1" dirty="0" smtClean="0"/>
              <a:t>M</a:t>
            </a:r>
            <a:r>
              <a:rPr lang="tr-TR" sz="2700" dirty="0" smtClean="0"/>
              <a:t> </a:t>
            </a:r>
            <a:r>
              <a:rPr lang="tr-TR" sz="2700" dirty="0" err="1" smtClean="0"/>
              <a:t>defined</a:t>
            </a:r>
            <a:r>
              <a:rPr lang="tr-TR" sz="2700" dirty="0" smtClean="0"/>
              <a:t> </a:t>
            </a:r>
            <a:r>
              <a:rPr lang="tr-TR" sz="2700" dirty="0" err="1" smtClean="0"/>
              <a:t>over</a:t>
            </a:r>
            <a:r>
              <a:rPr lang="tr-TR" sz="2700" dirty="0" smtClean="0"/>
              <a:t> an </a:t>
            </a:r>
            <a:r>
              <a:rPr lang="tr-TR" sz="2700" dirty="0" err="1" smtClean="0"/>
              <a:t>alfabet</a:t>
            </a:r>
            <a:r>
              <a:rPr lang="tr-TR" sz="2700" dirty="0" smtClean="0"/>
              <a:t> </a:t>
            </a:r>
            <a:r>
              <a:rPr lang="tr-TR" sz="2700" dirty="0" err="1" smtClean="0"/>
              <a:t>with</a:t>
            </a:r>
            <a:r>
              <a:rPr lang="tr-TR" sz="2700" dirty="0" smtClean="0"/>
              <a:t> q </a:t>
            </a:r>
            <a:r>
              <a:rPr lang="tr-TR" sz="2700" dirty="0" err="1" smtClean="0"/>
              <a:t>sembols</a:t>
            </a:r>
            <a:r>
              <a:rPr lang="tr-TR" sz="2700" dirty="0" smtClean="0"/>
              <a:t> is a set of </a:t>
            </a:r>
            <a:r>
              <a:rPr lang="tr-TR" sz="2700" i="1" dirty="0" smtClean="0"/>
              <a:t>M</a:t>
            </a:r>
            <a:r>
              <a:rPr lang="tr-TR" sz="2700" dirty="0" smtClean="0"/>
              <a:t> q-</a:t>
            </a:r>
            <a:r>
              <a:rPr lang="tr-TR" sz="2700" dirty="0" err="1" smtClean="0"/>
              <a:t>ary</a:t>
            </a:r>
            <a:r>
              <a:rPr lang="tr-TR" sz="2700" dirty="0" smtClean="0"/>
              <a:t> </a:t>
            </a:r>
            <a:r>
              <a:rPr lang="tr-TR" sz="2700" dirty="0" err="1" smtClean="0"/>
              <a:t>sequences</a:t>
            </a:r>
            <a:r>
              <a:rPr lang="tr-TR" sz="2700" dirty="0" smtClean="0"/>
              <a:t>, </a:t>
            </a:r>
            <a:r>
              <a:rPr lang="tr-TR" sz="2700" dirty="0" err="1" smtClean="0"/>
              <a:t>each</a:t>
            </a:r>
            <a:r>
              <a:rPr lang="tr-TR" sz="2700" dirty="0" smtClean="0"/>
              <a:t> of </a:t>
            </a:r>
            <a:r>
              <a:rPr lang="tr-TR" sz="2700" dirty="0" err="1" smtClean="0"/>
              <a:t>length</a:t>
            </a:r>
            <a:r>
              <a:rPr lang="tr-TR" sz="2700" dirty="0" smtClean="0"/>
              <a:t> n</a:t>
            </a:r>
          </a:p>
          <a:p>
            <a:r>
              <a:rPr lang="tr-TR" sz="2800" dirty="0" err="1" smtClean="0"/>
              <a:t>In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special</a:t>
            </a:r>
            <a:r>
              <a:rPr lang="tr-TR" sz="2800" dirty="0" smtClean="0"/>
              <a:t> </a:t>
            </a:r>
            <a:r>
              <a:rPr lang="tr-TR" sz="2800" dirty="0" err="1" smtClean="0"/>
              <a:t>case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i="1" dirty="0" smtClean="0"/>
              <a:t>q=2</a:t>
            </a:r>
            <a:r>
              <a:rPr lang="tr-TR" sz="2800" dirty="0" smtClean="0"/>
              <a:t>,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symbols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called</a:t>
            </a:r>
            <a:r>
              <a:rPr lang="tr-TR" sz="2800" dirty="0" smtClean="0"/>
              <a:t> </a:t>
            </a:r>
            <a:r>
              <a:rPr lang="tr-TR" sz="2800" dirty="0" err="1" smtClean="0"/>
              <a:t>bits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code</a:t>
            </a:r>
            <a:r>
              <a:rPr lang="tr-TR" sz="2800" dirty="0" smtClean="0"/>
              <a:t> is </a:t>
            </a:r>
            <a:r>
              <a:rPr lang="tr-TR" sz="2800" dirty="0" err="1" smtClean="0"/>
              <a:t>said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be a </a:t>
            </a:r>
            <a:r>
              <a:rPr lang="tr-TR" sz="2800" dirty="0" err="1" smtClean="0"/>
              <a:t>binary</a:t>
            </a:r>
            <a:r>
              <a:rPr lang="tr-TR" sz="2800" dirty="0" smtClean="0"/>
              <a:t> </a:t>
            </a:r>
            <a:r>
              <a:rPr lang="tr-TR" sz="2800" dirty="0" err="1" smtClean="0"/>
              <a:t>code</a:t>
            </a:r>
            <a:r>
              <a:rPr lang="tr-TR" sz="2800" dirty="0" smtClean="0"/>
              <a:t>. </a:t>
            </a:r>
            <a:r>
              <a:rPr lang="tr-TR" sz="2800" dirty="0" err="1" smtClean="0"/>
              <a:t>Usually</a:t>
            </a:r>
            <a:r>
              <a:rPr lang="tr-TR" sz="2800" dirty="0" smtClean="0"/>
              <a:t>,</a:t>
            </a:r>
            <a:r>
              <a:rPr lang="tr-TR" sz="2800" i="1" dirty="0" smtClean="0"/>
              <a:t> M=</a:t>
            </a:r>
            <a:r>
              <a:rPr lang="tr-TR" sz="2800" i="1" dirty="0" err="1" smtClean="0"/>
              <a:t>q</a:t>
            </a:r>
            <a:r>
              <a:rPr lang="tr-TR" sz="2800" i="1" baseline="30000" dirty="0" err="1" smtClean="0"/>
              <a:t>k</a:t>
            </a:r>
            <a:r>
              <a:rPr lang="tr-TR" sz="2800" i="1" baseline="30000" dirty="0" smtClean="0"/>
              <a:t> </a:t>
            </a:r>
            <a:r>
              <a:rPr lang="tr-TR" sz="2800" i="1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some</a:t>
            </a:r>
            <a:r>
              <a:rPr lang="tr-TR" sz="2800" dirty="0" smtClean="0"/>
              <a:t> </a:t>
            </a:r>
            <a:r>
              <a:rPr lang="tr-TR" sz="2800" dirty="0" err="1" smtClean="0"/>
              <a:t>integer</a:t>
            </a:r>
            <a:r>
              <a:rPr lang="tr-TR" sz="2800" dirty="0" smtClean="0"/>
              <a:t> k,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we</a:t>
            </a:r>
            <a:r>
              <a:rPr lang="tr-TR" sz="2800" dirty="0" smtClean="0"/>
              <a:t> </a:t>
            </a:r>
            <a:r>
              <a:rPr lang="tr-TR" sz="2800" dirty="0" err="1" smtClean="0"/>
              <a:t>call</a:t>
            </a:r>
            <a:r>
              <a:rPr lang="tr-TR" sz="2800" dirty="0" smtClean="0"/>
              <a:t> </a:t>
            </a:r>
            <a:r>
              <a:rPr lang="tr-TR" sz="2800" dirty="0" err="1" smtClean="0"/>
              <a:t>such</a:t>
            </a:r>
            <a:r>
              <a:rPr lang="tr-TR" sz="2800" dirty="0" smtClean="0"/>
              <a:t> a </a:t>
            </a:r>
            <a:r>
              <a:rPr lang="tr-TR" sz="2800" dirty="0" err="1" smtClean="0"/>
              <a:t>code</a:t>
            </a:r>
            <a:r>
              <a:rPr lang="tr-TR" sz="2800" dirty="0" smtClean="0"/>
              <a:t> an </a:t>
            </a:r>
            <a:r>
              <a:rPr lang="tr-TR" sz="2800" i="1" dirty="0" smtClean="0"/>
              <a:t>(n, k) </a:t>
            </a:r>
            <a:r>
              <a:rPr lang="tr-TR" sz="2800" dirty="0" err="1" smtClean="0"/>
              <a:t>code</a:t>
            </a:r>
            <a:r>
              <a:rPr lang="tr-TR" sz="2800" dirty="0" smtClean="0"/>
              <a:t>.</a:t>
            </a:r>
            <a:r>
              <a:rPr lang="tr-TR" baseline="30000" dirty="0" smtClean="0"/>
              <a:t>	</a:t>
            </a:r>
            <a:endParaRPr lang="tr-TR" baseline="30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Tanımlara devam edelim 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700" dirty="0" smtClean="0"/>
              <a:t>İki şifre arasında ki en düşük </a:t>
            </a:r>
            <a:r>
              <a:rPr lang="tr-TR" sz="2700" dirty="0" err="1" smtClean="0"/>
              <a:t>Hamming</a:t>
            </a:r>
            <a:r>
              <a:rPr lang="tr-TR" sz="2700" dirty="0" smtClean="0"/>
              <a:t> Uzaklığına şifrelerin Asgari Uzaklığı denir.</a:t>
            </a:r>
          </a:p>
          <a:p>
            <a:r>
              <a:rPr lang="tr-TR" sz="2700" dirty="0" smtClean="0"/>
              <a:t>C{</a:t>
            </a:r>
            <a:r>
              <a:rPr lang="tr-TR" sz="2700" dirty="0" err="1" smtClean="0"/>
              <a:t>c</a:t>
            </a:r>
            <a:r>
              <a:rPr lang="tr-TR" sz="2700" baseline="-25000" dirty="0" err="1" smtClean="0"/>
              <a:t>i</a:t>
            </a:r>
            <a:r>
              <a:rPr lang="tr-TR" sz="2700" dirty="0" smtClean="0"/>
              <a:t>, i =0, 1, … , M-1} şifre kümesinden oluşan bir C kümesi için kodun asgari uzaklığı </a:t>
            </a:r>
            <a:r>
              <a:rPr lang="tr-TR" sz="2700" i="1" dirty="0" smtClean="0"/>
              <a:t>d</a:t>
            </a:r>
            <a:r>
              <a:rPr lang="tr-TR" sz="2700" i="1" baseline="30000" dirty="0" smtClean="0"/>
              <a:t>*</a:t>
            </a:r>
            <a:r>
              <a:rPr lang="tr-TR" sz="2700" i="1" dirty="0" smtClean="0"/>
              <a:t>=</a:t>
            </a:r>
            <a:r>
              <a:rPr lang="tr-TR" sz="2700" i="1" dirty="0" err="1" smtClean="0"/>
              <a:t>min</a:t>
            </a:r>
            <a:r>
              <a:rPr lang="tr-TR" sz="2700" i="1" dirty="0" smtClean="0"/>
              <a:t> d(</a:t>
            </a:r>
            <a:r>
              <a:rPr lang="tr-TR" sz="2700" i="1" dirty="0" err="1" smtClean="0"/>
              <a:t>c</a:t>
            </a:r>
            <a:r>
              <a:rPr lang="tr-TR" sz="2700" i="1" baseline="-25000" dirty="0" err="1" smtClean="0"/>
              <a:t>i</a:t>
            </a:r>
            <a:r>
              <a:rPr lang="tr-TR" sz="2700" i="1" dirty="0" smtClean="0"/>
              <a:t>, </a:t>
            </a:r>
            <a:r>
              <a:rPr lang="tr-TR" sz="2700" i="1" dirty="0" err="1" smtClean="0"/>
              <a:t>c</a:t>
            </a:r>
            <a:r>
              <a:rPr lang="tr-TR" sz="2700" i="1" baseline="-25000" dirty="0" err="1" smtClean="0"/>
              <a:t>j</a:t>
            </a:r>
            <a:r>
              <a:rPr lang="tr-TR" sz="2700" i="1" dirty="0" smtClean="0"/>
              <a:t>) i≠j </a:t>
            </a:r>
            <a:r>
              <a:rPr lang="tr-TR" sz="2700" dirty="0" err="1" smtClean="0"/>
              <a:t>dir</a:t>
            </a:r>
            <a:r>
              <a:rPr lang="tr-TR" sz="2700" dirty="0" smtClean="0"/>
              <a:t>.</a:t>
            </a:r>
          </a:p>
          <a:p>
            <a:r>
              <a:rPr lang="tr-TR" sz="2700" dirty="0" err="1" smtClean="0"/>
              <a:t>The</a:t>
            </a:r>
            <a:r>
              <a:rPr lang="tr-TR" sz="2700" dirty="0" smtClean="0"/>
              <a:t> </a:t>
            </a:r>
            <a:r>
              <a:rPr lang="tr-TR" sz="2700" dirty="0" err="1" smtClean="0"/>
              <a:t>code</a:t>
            </a:r>
            <a:r>
              <a:rPr lang="tr-TR" sz="2700" dirty="0" smtClean="0"/>
              <a:t> rate of an (n, k) </a:t>
            </a:r>
            <a:r>
              <a:rPr lang="tr-TR" sz="2700" dirty="0" err="1" smtClean="0"/>
              <a:t>code</a:t>
            </a:r>
            <a:r>
              <a:rPr lang="tr-TR" sz="2700" dirty="0" smtClean="0"/>
              <a:t> is </a:t>
            </a:r>
            <a:r>
              <a:rPr lang="tr-TR" sz="2700" dirty="0" err="1" smtClean="0"/>
              <a:t>defined</a:t>
            </a:r>
            <a:r>
              <a:rPr lang="tr-TR" sz="2700" dirty="0" smtClean="0"/>
              <a:t> as </a:t>
            </a:r>
            <a:r>
              <a:rPr lang="tr-TR" sz="2700" dirty="0" err="1" smtClean="0"/>
              <a:t>the</a:t>
            </a:r>
            <a:r>
              <a:rPr lang="tr-TR" sz="2700" dirty="0" smtClean="0"/>
              <a:t> </a:t>
            </a:r>
            <a:r>
              <a:rPr lang="tr-TR" sz="2700" dirty="0" err="1" smtClean="0"/>
              <a:t>ratio</a:t>
            </a:r>
            <a:r>
              <a:rPr lang="tr-TR" sz="2700" dirty="0" smtClean="0"/>
              <a:t> (k/n), </a:t>
            </a:r>
            <a:r>
              <a:rPr lang="tr-TR" sz="2700" dirty="0" err="1" smtClean="0"/>
              <a:t>and</a:t>
            </a:r>
            <a:r>
              <a:rPr lang="tr-TR" sz="2700" dirty="0" smtClean="0"/>
              <a:t> </a:t>
            </a:r>
            <a:r>
              <a:rPr lang="tr-TR" sz="2700" dirty="0" err="1" smtClean="0"/>
              <a:t>reflects</a:t>
            </a:r>
            <a:r>
              <a:rPr lang="tr-TR" sz="2700" dirty="0" smtClean="0"/>
              <a:t> </a:t>
            </a:r>
            <a:r>
              <a:rPr lang="tr-TR" sz="2700" dirty="0" err="1" smtClean="0"/>
              <a:t>the</a:t>
            </a:r>
            <a:r>
              <a:rPr lang="tr-TR" sz="2700" dirty="0" smtClean="0"/>
              <a:t> </a:t>
            </a:r>
            <a:r>
              <a:rPr lang="tr-TR" sz="2700" dirty="0" err="1" smtClean="0"/>
              <a:t>fraction</a:t>
            </a:r>
            <a:r>
              <a:rPr lang="tr-TR" sz="2700" dirty="0" smtClean="0"/>
              <a:t> of </a:t>
            </a:r>
            <a:r>
              <a:rPr lang="tr-TR" sz="2700" dirty="0" err="1" smtClean="0"/>
              <a:t>the</a:t>
            </a:r>
            <a:r>
              <a:rPr lang="tr-TR" sz="2700" dirty="0" smtClean="0"/>
              <a:t> </a:t>
            </a:r>
            <a:r>
              <a:rPr lang="tr-TR" sz="2700" dirty="0" err="1" smtClean="0"/>
              <a:t>codeword</a:t>
            </a:r>
            <a:r>
              <a:rPr lang="tr-TR" sz="2700" dirty="0" smtClean="0"/>
              <a:t> </a:t>
            </a:r>
            <a:r>
              <a:rPr lang="tr-TR" sz="2700" dirty="0" err="1" smtClean="0"/>
              <a:t>that</a:t>
            </a:r>
            <a:r>
              <a:rPr lang="tr-TR" sz="2700" dirty="0" smtClean="0"/>
              <a:t> </a:t>
            </a:r>
            <a:r>
              <a:rPr lang="tr-TR" sz="2700" dirty="0" err="1" smtClean="0"/>
              <a:t>consist</a:t>
            </a:r>
            <a:r>
              <a:rPr lang="tr-TR" sz="2700" dirty="0" smtClean="0"/>
              <a:t> of </a:t>
            </a:r>
            <a:r>
              <a:rPr lang="tr-TR" sz="2700" dirty="0" err="1" smtClean="0"/>
              <a:t>the</a:t>
            </a:r>
            <a:r>
              <a:rPr lang="tr-TR" sz="2700" dirty="0" smtClean="0"/>
              <a:t> </a:t>
            </a:r>
            <a:r>
              <a:rPr lang="tr-TR" sz="2700" dirty="0" err="1" smtClean="0"/>
              <a:t>information</a:t>
            </a:r>
            <a:r>
              <a:rPr lang="tr-TR" sz="2700" dirty="0" smtClean="0"/>
              <a:t> </a:t>
            </a:r>
            <a:r>
              <a:rPr lang="tr-TR" sz="2700" dirty="0" err="1" smtClean="0"/>
              <a:t>symbols</a:t>
            </a:r>
            <a:r>
              <a:rPr lang="tr-TR" sz="2700" dirty="0" smtClean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700" dirty="0" smtClean="0"/>
              <a:t>Blok kod C={00000, 10100,  11110, 11001}  iki bitlik ikili sayıları göstermek için kullanılabilir.</a:t>
            </a:r>
          </a:p>
          <a:p>
            <a:pPr lvl="3"/>
            <a:r>
              <a:rPr lang="tr-TR" dirty="0" smtClean="0"/>
              <a:t>Kodlanmamış Bitler 		Şifreler</a:t>
            </a:r>
          </a:p>
          <a:p>
            <a:pPr lvl="4"/>
            <a:r>
              <a:rPr lang="tr-TR" dirty="0" smtClean="0"/>
              <a:t>00				00000	</a:t>
            </a:r>
          </a:p>
          <a:p>
            <a:pPr lvl="4"/>
            <a:r>
              <a:rPr lang="tr-TR" dirty="0" smtClean="0"/>
              <a:t>01				10100</a:t>
            </a:r>
          </a:p>
          <a:p>
            <a:pPr lvl="4"/>
            <a:r>
              <a:rPr lang="tr-TR" dirty="0" smtClean="0"/>
              <a:t>10				11110</a:t>
            </a:r>
          </a:p>
          <a:p>
            <a:pPr lvl="4"/>
            <a:r>
              <a:rPr lang="tr-TR" dirty="0" smtClean="0"/>
              <a:t>11				11001</a:t>
            </a:r>
          </a:p>
          <a:p>
            <a:r>
              <a:rPr lang="tr-TR" sz="2700" dirty="0" smtClean="0"/>
              <a:t>Burada </a:t>
            </a:r>
            <a:r>
              <a:rPr lang="tr-TR" sz="2700" i="1" dirty="0" smtClean="0"/>
              <a:t>M=4, k=2 </a:t>
            </a:r>
            <a:r>
              <a:rPr lang="tr-TR" sz="2700" dirty="0" smtClean="0"/>
              <a:t>ve </a:t>
            </a:r>
            <a:r>
              <a:rPr lang="tr-TR" sz="2700" i="1" dirty="0" smtClean="0"/>
              <a:t>n=5</a:t>
            </a:r>
            <a:r>
              <a:rPr lang="tr-TR" sz="2700" dirty="0" smtClean="0"/>
              <a:t> olur.</a:t>
            </a:r>
          </a:p>
          <a:p>
            <a:r>
              <a:rPr lang="tr-TR" sz="2700" dirty="0" smtClean="0"/>
              <a:t>Bit akımını çözmek için 1001010011…</a:t>
            </a:r>
          </a:p>
          <a:p>
            <a:pPr lvl="1"/>
            <a:r>
              <a:rPr lang="tr-TR" dirty="0" smtClean="0"/>
              <a:t>İlk adımda bitleri ikişerli gruplarız. 10 01 01 00 11 …</a:t>
            </a:r>
          </a:p>
          <a:p>
            <a:pPr lvl="1"/>
            <a:r>
              <a:rPr lang="tr-TR" dirty="0" smtClean="0"/>
              <a:t>İkinci adımda uygun şifreler yerlerine yazılır.</a:t>
            </a:r>
          </a:p>
          <a:p>
            <a:pPr lvl="1"/>
            <a:r>
              <a:rPr lang="tr-TR" dirty="0" smtClean="0"/>
              <a:t>11110 10100 10100 00000 11001 …</a:t>
            </a:r>
          </a:p>
          <a:p>
            <a:r>
              <a:rPr lang="tr-TR" sz="2700" dirty="0" smtClean="0"/>
              <a:t>Asgari uzaklık </a:t>
            </a:r>
            <a:r>
              <a:rPr lang="tr-TR" sz="2700" i="1" dirty="0" smtClean="0"/>
              <a:t>d</a:t>
            </a:r>
            <a:r>
              <a:rPr lang="tr-TR" sz="2700" i="1" baseline="30000" dirty="0" smtClean="0"/>
              <a:t>*</a:t>
            </a:r>
            <a:r>
              <a:rPr lang="tr-TR" sz="2700" i="1" dirty="0" smtClean="0"/>
              <a:t>=</a:t>
            </a:r>
            <a:r>
              <a:rPr lang="tr-TR" sz="2700" i="1" dirty="0" err="1" smtClean="0"/>
              <a:t>min</a:t>
            </a:r>
            <a:r>
              <a:rPr lang="tr-TR" sz="2700" i="1" dirty="0" smtClean="0"/>
              <a:t> d(</a:t>
            </a:r>
            <a:r>
              <a:rPr lang="tr-TR" sz="2700" i="1" dirty="0" err="1" smtClean="0"/>
              <a:t>c</a:t>
            </a:r>
            <a:r>
              <a:rPr lang="tr-TR" sz="2700" i="1" baseline="-25000" dirty="0" err="1" smtClean="0"/>
              <a:t>i</a:t>
            </a:r>
            <a:r>
              <a:rPr lang="tr-TR" sz="2700" i="1" dirty="0" smtClean="0"/>
              <a:t>, </a:t>
            </a:r>
            <a:r>
              <a:rPr lang="tr-TR" sz="2700" i="1" dirty="0" err="1" smtClean="0"/>
              <a:t>c</a:t>
            </a:r>
            <a:r>
              <a:rPr lang="tr-TR" sz="2700" i="1" baseline="-25000" dirty="0" err="1" smtClean="0"/>
              <a:t>j</a:t>
            </a:r>
            <a:r>
              <a:rPr lang="tr-TR" sz="2700" i="1" dirty="0" smtClean="0"/>
              <a:t>) =2.</a:t>
            </a:r>
            <a:endParaRPr lang="tr-TR" sz="27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541</TotalTime>
  <Words>1194</Words>
  <Application>Microsoft Office PowerPoint</Application>
  <PresentationFormat>Ekran Gösterisi (4:3)</PresentationFormat>
  <Paragraphs>179</Paragraphs>
  <Slides>27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Kaynak</vt:lpstr>
      <vt:lpstr>Kablosuz Kanallarda Kodlama</vt:lpstr>
      <vt:lpstr>Ana Başlıklar</vt:lpstr>
      <vt:lpstr>Giriş</vt:lpstr>
      <vt:lpstr>Kanal Kodlama Ana Fikri</vt:lpstr>
      <vt:lpstr>Kanal Kodlayıcılı Dijital bir iletim sistemi</vt:lpstr>
      <vt:lpstr>Tanımlar</vt:lpstr>
      <vt:lpstr>Blok Kodlar(Block Codes)</vt:lpstr>
      <vt:lpstr>Tanımlara devam edelim …</vt:lpstr>
      <vt:lpstr>Örnek</vt:lpstr>
      <vt:lpstr>Doğrusal Blok Kodlar(Linear Block Codes)</vt:lpstr>
      <vt:lpstr>Doğrusal Blok Kodların Matris Tanımı</vt:lpstr>
      <vt:lpstr>Örnek</vt:lpstr>
      <vt:lpstr>Eşlik Kontrol Matrisi(Parity Check Matrix)</vt:lpstr>
      <vt:lpstr>Örnek</vt:lpstr>
      <vt:lpstr>Syndrome Decoding (Belirti Çözme)</vt:lpstr>
      <vt:lpstr>Cyclic Codes(Dairesel Kodlar)</vt:lpstr>
      <vt:lpstr>… Devamı</vt:lpstr>
      <vt:lpstr>… devamı</vt:lpstr>
      <vt:lpstr>Dairesel kod üretmek için bir yöntem</vt:lpstr>
      <vt:lpstr>Dairesel Kodların Matris Tanımı</vt:lpstr>
      <vt:lpstr>Burst Errors</vt:lpstr>
      <vt:lpstr>Patlama Hataları Örneği</vt:lpstr>
      <vt:lpstr>Bose-Chaudhuri Hocquenghem(BCH) Codes</vt:lpstr>
      <vt:lpstr>BCH kodları ve RS kodları</vt:lpstr>
      <vt:lpstr>BCH kodları için Üreteç Polinom</vt:lpstr>
      <vt:lpstr>BCH kodlarının Çözümü</vt:lpstr>
      <vt:lpstr>Reed Solomon Codes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Kablosuz Kanallarda Kodlama</dc:title>
  <dc:creator>irfan</dc:creator>
  <cp:lastModifiedBy>irfan</cp:lastModifiedBy>
  <cp:revision>58</cp:revision>
  <dcterms:created xsi:type="dcterms:W3CDTF">2010-12-28T21:06:45Z</dcterms:created>
  <dcterms:modified xsi:type="dcterms:W3CDTF">2010-12-31T15:41:26Z</dcterms:modified>
</cp:coreProperties>
</file>