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1589" autoAdjust="0"/>
  </p:normalViewPr>
  <p:slideViewPr>
    <p:cSldViewPr>
      <p:cViewPr varScale="1">
        <p:scale>
          <a:sx n="67" d="100"/>
          <a:sy n="67" d="100"/>
        </p:scale>
        <p:origin x="-147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16A43E-AED9-4810-AA65-AB65FC55865F}" type="datetimeFigureOut">
              <a:rPr lang="tr-TR" smtClean="0"/>
              <a:pPr/>
              <a:t>31.12.2010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CBAA40-471F-4A7E-9922-41E335591B9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Rapor istatistiklerinin gönderilmesi</a:t>
            </a:r>
            <a:r>
              <a:rPr lang="tr-TR" baseline="0" dirty="0" smtClean="0"/>
              <a:t> uygulamanın performansının kontrolü için bir geribildirim olarak kullanılabilir.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BAA40-471F-4A7E-9922-41E335591B9E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 Üçgen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grpSp>
        <p:nvGrpSpPr>
          <p:cNvPr id="2" name="1 Grup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Serbest Form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Serbest Form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0D32DB6-1CE8-48B9-8BF3-64A10E47CC26}" type="datetimeFigureOut">
              <a:rPr lang="tr-TR" smtClean="0"/>
              <a:pPr/>
              <a:t>31.12.2010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A5E9EB0-C4C8-4359-9E72-710F8FACD7D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D32DB6-1CE8-48B9-8BF3-64A10E47CC26}" type="datetimeFigureOut">
              <a:rPr lang="tr-TR" smtClean="0"/>
              <a:pPr/>
              <a:t>31.12.2010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5E9EB0-C4C8-4359-9E72-710F8FACD7D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D32DB6-1CE8-48B9-8BF3-64A10E47CC26}" type="datetimeFigureOut">
              <a:rPr lang="tr-TR" smtClean="0"/>
              <a:pPr/>
              <a:t>31.12.2010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5E9EB0-C4C8-4359-9E72-710F8FACD7D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D32DB6-1CE8-48B9-8BF3-64A10E47CC26}" type="datetimeFigureOut">
              <a:rPr lang="tr-TR" smtClean="0"/>
              <a:pPr/>
              <a:t>31.12.2010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5E9EB0-C4C8-4359-9E72-710F8FACD7D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D32DB6-1CE8-48B9-8BF3-64A10E47CC26}" type="datetimeFigureOut">
              <a:rPr lang="tr-TR" smtClean="0"/>
              <a:pPr/>
              <a:t>31.12.2010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5E9EB0-C4C8-4359-9E72-710F8FACD7D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Köşeli Çift Ayraç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Köşeli Çift Ayraç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D32DB6-1CE8-48B9-8BF3-64A10E47CC26}" type="datetimeFigureOut">
              <a:rPr lang="tr-TR" smtClean="0"/>
              <a:pPr/>
              <a:t>31.12.2010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5E9EB0-C4C8-4359-9E72-710F8FACD7D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D32DB6-1CE8-48B9-8BF3-64A10E47CC26}" type="datetimeFigureOut">
              <a:rPr lang="tr-TR" smtClean="0"/>
              <a:pPr/>
              <a:t>31.12.2010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5E9EB0-C4C8-4359-9E72-710F8FACD7D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D32DB6-1CE8-48B9-8BF3-64A10E47CC26}" type="datetimeFigureOut">
              <a:rPr lang="tr-TR" smtClean="0"/>
              <a:pPr/>
              <a:t>31.12.2010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5E9EB0-C4C8-4359-9E72-710F8FACD7D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D32DB6-1CE8-48B9-8BF3-64A10E47CC26}" type="datetimeFigureOut">
              <a:rPr lang="tr-TR" smtClean="0"/>
              <a:pPr/>
              <a:t>31.12.2010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5E9EB0-C4C8-4359-9E72-710F8FACD7D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0D32DB6-1CE8-48B9-8BF3-64A10E47CC26}" type="datetimeFigureOut">
              <a:rPr lang="tr-TR" smtClean="0"/>
              <a:pPr/>
              <a:t>31.12.2010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5E9EB0-C4C8-4359-9E72-710F8FACD7D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0D32DB6-1CE8-48B9-8BF3-64A10E47CC26}" type="datetimeFigureOut">
              <a:rPr lang="tr-TR" smtClean="0"/>
              <a:pPr/>
              <a:t>31.12.2010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A5E9EB0-C4C8-4359-9E72-710F8FACD7D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Köşeli Çift Ayraç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Köşeli Çift Ayraç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0D32DB6-1CE8-48B9-8BF3-64A10E47CC26}" type="datetimeFigureOut">
              <a:rPr lang="tr-TR" smtClean="0"/>
              <a:pPr/>
              <a:t>31.12.2010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A5E9EB0-C4C8-4359-9E72-710F8FACD7D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dirty="0" smtClean="0"/>
              <a:t>Çoklu Ortam Ve Gerçek Zamanlı Uygulamalar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İrfan Köprücü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RTP verinin zamanında iletimini yada </a:t>
            </a:r>
            <a:r>
              <a:rPr lang="tr-TR" dirty="0" err="1" smtClean="0"/>
              <a:t>QoS</a:t>
            </a:r>
            <a:r>
              <a:rPr lang="tr-TR" dirty="0" smtClean="0"/>
              <a:t> gereksinimlerini garanti edecek hiçbir mekanizma sağlamaz.</a:t>
            </a:r>
          </a:p>
          <a:p>
            <a:pPr lvl="0"/>
            <a:r>
              <a:rPr lang="tr-TR" dirty="0" smtClean="0"/>
              <a:t>RTP </a:t>
            </a:r>
            <a:r>
              <a:rPr lang="tr-TR" dirty="0" err="1" smtClean="0"/>
              <a:t>kapsülleme</a:t>
            </a:r>
            <a:r>
              <a:rPr lang="tr-TR" dirty="0" smtClean="0"/>
              <a:t> sadece uç sistemde görülür. Ara yönlendiriciler de görünmez. </a:t>
            </a:r>
            <a:r>
              <a:rPr lang="tr-TR" dirty="0" err="1" smtClean="0"/>
              <a:t>Best</a:t>
            </a:r>
            <a:r>
              <a:rPr lang="tr-TR" dirty="0" smtClean="0"/>
              <a:t>-</a:t>
            </a:r>
            <a:r>
              <a:rPr lang="tr-TR" dirty="0" err="1" smtClean="0"/>
              <a:t>effort</a:t>
            </a:r>
            <a:r>
              <a:rPr lang="tr-TR" dirty="0" smtClean="0"/>
              <a:t> servisi sağlayan yönlendiriciler bile RTP paketlerin varacağı yere zamanında vardığından emin olmak için bir şey yapmaz.</a:t>
            </a:r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u="sng" dirty="0" smtClean="0"/>
              <a:t>RTP ve </a:t>
            </a:r>
            <a:r>
              <a:rPr lang="tr-TR" u="sng" dirty="0" err="1" smtClean="0"/>
              <a:t>QoS</a:t>
            </a:r>
            <a:r>
              <a:rPr lang="tr-TR" u="sng" dirty="0" smtClean="0"/>
              <a:t>: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Multicast</a:t>
            </a:r>
            <a:r>
              <a:rPr lang="tr-TR" dirty="0" smtClean="0"/>
              <a:t> iletişimlerde RTP ile birlikte kullanılır.</a:t>
            </a:r>
          </a:p>
          <a:p>
            <a:r>
              <a:rPr lang="tr-TR" dirty="0" smtClean="0"/>
              <a:t>RTP oturumundaki her katılımcı periyodik olarak diğer tüm katılımcılara RTCP kontrol paketleri iletir.</a:t>
            </a:r>
          </a:p>
          <a:p>
            <a:r>
              <a:rPr lang="tr-TR" dirty="0" smtClean="0"/>
              <a:t>Her RTCP paketi gönderici ve/veya alıcı raporlarını içerir.</a:t>
            </a:r>
          </a:p>
          <a:p>
            <a:pPr>
              <a:buNone/>
            </a:pPr>
            <a:r>
              <a:rPr lang="tr-TR" dirty="0" smtClean="0"/>
              <a:t>	   </a:t>
            </a:r>
            <a:r>
              <a:rPr lang="tr-TR" sz="2000" dirty="0" smtClean="0"/>
              <a:t>-rapor istatistikleri uygulama için kullanışlıdır.</a:t>
            </a:r>
            <a:endParaRPr lang="tr-TR" sz="2000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u="sng" dirty="0" smtClean="0"/>
              <a:t>RTCP(Real-Time </a:t>
            </a:r>
            <a:r>
              <a:rPr lang="tr-TR" u="sng" dirty="0" err="1" smtClean="0"/>
              <a:t>Control</a:t>
            </a:r>
            <a:r>
              <a:rPr lang="tr-TR" u="sng" dirty="0" smtClean="0"/>
              <a:t> </a:t>
            </a:r>
            <a:r>
              <a:rPr lang="tr-TR" u="sng" dirty="0" err="1" smtClean="0"/>
              <a:t>Protocol</a:t>
            </a:r>
            <a:r>
              <a:rPr lang="tr-TR" u="sng" dirty="0" smtClean="0"/>
              <a:t>)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İstatistikler gönderilen paket sayısı, kaybolan paket sayısı ve </a:t>
            </a:r>
            <a:r>
              <a:rPr lang="tr-TR" dirty="0" err="1" smtClean="0"/>
              <a:t>interarrival</a:t>
            </a:r>
            <a:r>
              <a:rPr lang="tr-TR" dirty="0" smtClean="0"/>
              <a:t> </a:t>
            </a:r>
            <a:r>
              <a:rPr lang="tr-TR" dirty="0" err="1" smtClean="0"/>
              <a:t>jitter</a:t>
            </a:r>
            <a:r>
              <a:rPr lang="tr-TR" dirty="0" smtClean="0"/>
              <a:t> gibi bilgileri içerir.</a:t>
            </a:r>
          </a:p>
          <a:p>
            <a:r>
              <a:rPr lang="tr-TR" dirty="0" smtClean="0"/>
              <a:t>Geribildirimler oturum performansını kontrol etmede kullanılabilirler.</a:t>
            </a:r>
          </a:p>
          <a:p>
            <a:pPr>
              <a:buNone/>
            </a:pPr>
            <a:r>
              <a:rPr lang="tr-TR" dirty="0" smtClean="0"/>
              <a:t>		</a:t>
            </a:r>
            <a:r>
              <a:rPr lang="tr-TR" sz="2000" dirty="0" smtClean="0"/>
              <a:t>-Gönderici geribildirimlere göre iletişimini değiştirebilir.</a:t>
            </a:r>
          </a:p>
          <a:p>
            <a:pPr>
              <a:buNone/>
            </a:pPr>
            <a:endParaRPr lang="tr-TR" sz="2000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RTCP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19440"/>
          </a:xfrm>
        </p:spPr>
        <p:txBody>
          <a:bodyPr/>
          <a:lstStyle/>
          <a:p>
            <a:pPr>
              <a:buNone/>
            </a:pPr>
            <a:r>
              <a:rPr lang="tr-TR" u="sng" dirty="0" smtClean="0"/>
              <a:t>Alıcı Raporu</a:t>
            </a:r>
          </a:p>
          <a:p>
            <a:r>
              <a:rPr lang="tr-TR" dirty="0" smtClean="0"/>
              <a:t>Paket kayıp oranı, son sıra numarası, ortalama </a:t>
            </a:r>
            <a:r>
              <a:rPr lang="tr-TR" dirty="0" err="1" smtClean="0"/>
              <a:t>interarrival</a:t>
            </a:r>
            <a:r>
              <a:rPr lang="tr-TR" dirty="0" smtClean="0"/>
              <a:t> </a:t>
            </a:r>
            <a:r>
              <a:rPr lang="tr-TR" dirty="0" err="1" smtClean="0"/>
              <a:t>jitter</a:t>
            </a:r>
            <a:endParaRPr lang="tr-TR" dirty="0" smtClean="0"/>
          </a:p>
          <a:p>
            <a:pPr>
              <a:buNone/>
            </a:pPr>
            <a:r>
              <a:rPr lang="tr-TR" u="sng" dirty="0" smtClean="0"/>
              <a:t>Gönderici Raporu</a:t>
            </a:r>
          </a:p>
          <a:p>
            <a:pPr marL="624078" indent="-514350"/>
            <a:r>
              <a:rPr lang="tr-TR" dirty="0" smtClean="0"/>
              <a:t>RTP akımının kaynağını tanımlayan kod (SSRC), gönderilen paket sayısı, gönderilen bayt sayısı</a:t>
            </a:r>
          </a:p>
          <a:p>
            <a:pPr marL="624078" indent="-514350">
              <a:buNone/>
            </a:pPr>
            <a:r>
              <a:rPr lang="tr-TR" u="sng" dirty="0" smtClean="0"/>
              <a:t>Kaynak Tanımı</a:t>
            </a:r>
          </a:p>
          <a:p>
            <a:pPr marL="624078" indent="-514350"/>
            <a:r>
              <a:rPr lang="tr-TR" dirty="0" smtClean="0"/>
              <a:t>Göndereninin e-mail adresi, gönderenin adı,     ilgili RTP paketinin SSRC kodu</a:t>
            </a:r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RTCP Paketleri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RTCP farklı çoklu ortam akımlarını RTP oturumu içinde </a:t>
            </a:r>
            <a:r>
              <a:rPr lang="tr-TR" dirty="0" err="1" smtClean="0"/>
              <a:t>eşzamanlayabilir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Örneğin video konferans uygulamalarında her gönderici bir RTP oturumu ses, bir RTP oturumu video için oluşturur.</a:t>
            </a:r>
          </a:p>
          <a:p>
            <a:r>
              <a:rPr lang="tr-TR" dirty="0" smtClean="0"/>
              <a:t>Zaman damgaları(</a:t>
            </a:r>
            <a:r>
              <a:rPr lang="tr-TR" dirty="0" err="1" smtClean="0"/>
              <a:t>timestamps</a:t>
            </a:r>
            <a:r>
              <a:rPr lang="tr-TR" dirty="0" smtClean="0"/>
              <a:t>) ses ve video ya saat vuruşlarına göre bağlanır.</a:t>
            </a:r>
          </a:p>
          <a:p>
            <a:pPr>
              <a:buNone/>
            </a:pPr>
            <a:r>
              <a:rPr lang="tr-TR" dirty="0" smtClean="0"/>
              <a:t>		</a:t>
            </a:r>
            <a:r>
              <a:rPr lang="tr-TR" sz="2000" dirty="0" smtClean="0"/>
              <a:t>-Duvar saati vuruşları değil tabii…</a:t>
            </a:r>
            <a:endParaRPr lang="tr-TR" sz="2000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Akımların </a:t>
            </a:r>
            <a:r>
              <a:rPr lang="tr-TR" dirty="0" err="1" smtClean="0"/>
              <a:t>Eşzamanlanması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Her RTCP gönderici rapor paketi,(ilgili RTP akımı ile ilgili en son üretilen paket) :</a:t>
            </a:r>
          </a:p>
          <a:p>
            <a:pPr>
              <a:buNone/>
            </a:pPr>
            <a:r>
              <a:rPr lang="tr-TR" dirty="0" smtClean="0"/>
              <a:t>		</a:t>
            </a:r>
            <a:r>
              <a:rPr lang="tr-TR" sz="2100" dirty="0" smtClean="0"/>
              <a:t>-RTP paketlerinin zaman damgasını</a:t>
            </a:r>
          </a:p>
          <a:p>
            <a:pPr>
              <a:buNone/>
            </a:pPr>
            <a:r>
              <a:rPr lang="tr-TR" sz="2100" dirty="0" smtClean="0"/>
              <a:t>		-paketin oluşturulma zamanını     içerir.</a:t>
            </a:r>
          </a:p>
          <a:p>
            <a:pPr>
              <a:buNone/>
            </a:pPr>
            <a:endParaRPr lang="tr-TR" sz="2000" dirty="0" smtClean="0"/>
          </a:p>
          <a:p>
            <a:r>
              <a:rPr lang="tr-TR" dirty="0" smtClean="0"/>
              <a:t>Alıcılar bu bilgileri ses ve videoyu çalarken </a:t>
            </a:r>
            <a:r>
              <a:rPr lang="tr-TR" dirty="0" err="1" smtClean="0"/>
              <a:t>eşzamanlamak</a:t>
            </a:r>
            <a:r>
              <a:rPr lang="tr-TR" dirty="0" smtClean="0"/>
              <a:t> için kullanabilirler.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…Devamı</a:t>
            </a: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RTCP, trafiğini oturum bant genişliğinin %5’i ile sınırlamaya çalışır.</a:t>
            </a:r>
          </a:p>
          <a:p>
            <a:pPr>
              <a:buNone/>
            </a:pPr>
            <a:r>
              <a:rPr lang="tr-TR" u="sng" dirty="0" smtClean="0"/>
              <a:t>Örnek:</a:t>
            </a:r>
          </a:p>
          <a:p>
            <a:pPr>
              <a:buFont typeface="Arial" pitchFamily="34" charset="0"/>
              <a:buChar char="•"/>
            </a:pPr>
            <a:r>
              <a:rPr lang="tr-TR" dirty="0" smtClean="0"/>
              <a:t>Eğer bir kullanıcı 2Mbps hızında video gönderiyor ise RTCP trafiğini 100Kbps ile sınırlar.</a:t>
            </a:r>
          </a:p>
          <a:p>
            <a:pPr>
              <a:buFont typeface="Arial" pitchFamily="34" charset="0"/>
              <a:buChar char="•"/>
            </a:pPr>
            <a:r>
              <a:rPr lang="tr-TR" dirty="0" smtClean="0"/>
              <a:t>RTCP, bu hızın %75’ini alıcıya, ve kalan %25’ini de göndericiye tahsis eder.  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RTCP Bant Genişliği Ayarlama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Kullanıcı etkileşimini sağlar.</a:t>
            </a:r>
          </a:p>
          <a:p>
            <a:r>
              <a:rPr lang="tr-TR" dirty="0" smtClean="0"/>
              <a:t>Yardımcı uygulama: genellikle web tarayıcıları tarafından istenen içeriği gösterir, örneğin </a:t>
            </a:r>
            <a:r>
              <a:rPr lang="tr-TR" dirty="0" err="1" smtClean="0"/>
              <a:t>real</a:t>
            </a:r>
            <a:r>
              <a:rPr lang="tr-TR" dirty="0" smtClean="0"/>
              <a:t> </a:t>
            </a:r>
            <a:r>
              <a:rPr lang="tr-TR" dirty="0" err="1" smtClean="0"/>
              <a:t>player</a:t>
            </a:r>
            <a:r>
              <a:rPr lang="tr-TR" dirty="0" smtClean="0"/>
              <a:t> </a:t>
            </a:r>
          </a:p>
          <a:p>
            <a:r>
              <a:rPr lang="tr-TR" dirty="0" smtClean="0"/>
              <a:t>Tipik özellikleri: </a:t>
            </a:r>
          </a:p>
          <a:p>
            <a:pPr>
              <a:buNone/>
            </a:pPr>
            <a:r>
              <a:rPr lang="tr-TR" dirty="0" smtClean="0"/>
              <a:t>		-Sıkıştırılmış yayını geri açma   </a:t>
            </a:r>
          </a:p>
          <a:p>
            <a:pPr>
              <a:buNone/>
            </a:pPr>
            <a:r>
              <a:rPr lang="tr-TR" dirty="0" smtClean="0"/>
              <a:t>		-</a:t>
            </a:r>
            <a:r>
              <a:rPr lang="tr-TR" dirty="0" err="1" smtClean="0"/>
              <a:t>Jitter</a:t>
            </a:r>
            <a:r>
              <a:rPr lang="tr-TR" dirty="0" smtClean="0"/>
              <a:t> temizleme</a:t>
            </a:r>
          </a:p>
          <a:p>
            <a:pPr>
              <a:buNone/>
            </a:pPr>
            <a:r>
              <a:rPr lang="tr-TR" dirty="0" smtClean="0"/>
              <a:t>		-Hata düzeltme</a:t>
            </a:r>
          </a:p>
          <a:p>
            <a:pPr>
              <a:buNone/>
            </a:pPr>
            <a:r>
              <a:rPr lang="tr-TR" dirty="0" smtClean="0"/>
              <a:t>		-Kullanıcı ara yüzü (ileri, geri sarma)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RTSP(Real Time </a:t>
            </a:r>
            <a:r>
              <a:rPr lang="tr-TR" dirty="0" err="1" smtClean="0"/>
              <a:t>Streaming</a:t>
            </a:r>
            <a:r>
              <a:rPr lang="tr-TR" dirty="0" smtClean="0"/>
              <a:t>  </a:t>
            </a:r>
            <a:r>
              <a:rPr lang="tr-TR" dirty="0" err="1" smtClean="0"/>
              <a:t>Protocol</a:t>
            </a:r>
            <a:r>
              <a:rPr lang="tr-TR" dirty="0" smtClean="0"/>
              <a:t>)</a:t>
            </a: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RTSP neleri yapamaz:</a:t>
            </a:r>
          </a:p>
          <a:p>
            <a:pPr>
              <a:buNone/>
            </a:pPr>
            <a:r>
              <a:rPr lang="tr-TR" dirty="0" smtClean="0"/>
              <a:t>		</a:t>
            </a:r>
            <a:r>
              <a:rPr lang="tr-TR" sz="2200" dirty="0" smtClean="0"/>
              <a:t>-Ses veya görüntünün ağ üzerinde akarken nasıl </a:t>
            </a:r>
            <a:r>
              <a:rPr lang="tr-TR" sz="2200" dirty="0" err="1" smtClean="0"/>
              <a:t>kapsüllendiğini</a:t>
            </a:r>
            <a:r>
              <a:rPr lang="tr-TR" sz="2200" dirty="0" smtClean="0"/>
              <a:t> belirtmez.</a:t>
            </a:r>
          </a:p>
          <a:p>
            <a:pPr>
              <a:buNone/>
            </a:pPr>
            <a:r>
              <a:rPr lang="tr-TR" sz="2200" dirty="0" smtClean="0"/>
              <a:t>		-Akımın nasıl iletileceği ile ilgilenmez. (</a:t>
            </a:r>
            <a:r>
              <a:rPr lang="tr-TR" sz="2200" dirty="0" err="1" smtClean="0"/>
              <a:t>tcp</a:t>
            </a:r>
            <a:r>
              <a:rPr lang="tr-TR" sz="2200" dirty="0" smtClean="0"/>
              <a:t> ya da </a:t>
            </a:r>
            <a:r>
              <a:rPr lang="tr-TR" sz="2200" dirty="0" err="1" smtClean="0"/>
              <a:t>udp</a:t>
            </a:r>
            <a:r>
              <a:rPr lang="tr-TR" sz="2200" dirty="0" smtClean="0"/>
              <a:t> ile transfer edilebilir.)</a:t>
            </a:r>
          </a:p>
          <a:p>
            <a:pPr>
              <a:buNone/>
            </a:pPr>
            <a:r>
              <a:rPr lang="tr-TR" sz="2200" dirty="0" smtClean="0"/>
              <a:t>		-Medya çaların ses veya videoyu nasıl tamponlayacağını belirlemez.</a:t>
            </a:r>
            <a:endParaRPr lang="tr-TR" sz="2200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… devamı </a:t>
            </a:r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Ses ya da video dosya olarak tutulur.</a:t>
            </a:r>
          </a:p>
          <a:p>
            <a:r>
              <a:rPr lang="tr-TR" dirty="0" smtClean="0"/>
              <a:t>Dosyalar HTTP nesnesi olarak transfer edilir.</a:t>
            </a:r>
          </a:p>
          <a:p>
            <a:pPr lvl="1"/>
            <a:r>
              <a:rPr lang="tr-TR" dirty="0" smtClean="0"/>
              <a:t>İstemci tamamını alır.</a:t>
            </a:r>
          </a:p>
          <a:p>
            <a:pPr lvl="1"/>
            <a:r>
              <a:rPr lang="tr-TR" dirty="0" smtClean="0"/>
              <a:t>Daha sonra </a:t>
            </a:r>
            <a:r>
              <a:rPr lang="tr-TR" dirty="0" err="1" smtClean="0"/>
              <a:t>media</a:t>
            </a:r>
            <a:r>
              <a:rPr lang="tr-TR" dirty="0" smtClean="0"/>
              <a:t> çalara gönderir.</a:t>
            </a:r>
          </a:p>
          <a:p>
            <a:pPr lvl="1"/>
            <a:r>
              <a:rPr lang="tr-TR" dirty="0" smtClean="0"/>
              <a:t>Tamamını yükleyene kadar bekleme zorunluluğu vardır.</a:t>
            </a:r>
          </a:p>
          <a:p>
            <a:pPr lvl="1"/>
            <a:r>
              <a:rPr lang="tr-TR" dirty="0" smtClean="0"/>
              <a:t>Akım hattı kurulmaz.</a:t>
            </a:r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İnternet Çoklu Ortam: (en kolay yaklaşım)</a:t>
            </a:r>
            <a:endParaRPr lang="tr-TR" dirty="0"/>
          </a:p>
        </p:txBody>
      </p:sp>
      <p:pic>
        <p:nvPicPr>
          <p:cNvPr id="20482" name="Picture 2" descr="C:\Users\irfan\Desktop\media_simples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4000504"/>
            <a:ext cx="3086100" cy="1857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b="1" u="sng" dirty="0" smtClean="0"/>
              <a:t>Prensipler</a:t>
            </a:r>
            <a:endParaRPr lang="tr-TR" dirty="0" smtClean="0"/>
          </a:p>
          <a:p>
            <a:pPr lvl="0"/>
            <a:r>
              <a:rPr lang="tr-TR" dirty="0" smtClean="0"/>
              <a:t>Çoklu ortam uygulamalarının sınıflandırılması</a:t>
            </a:r>
          </a:p>
          <a:p>
            <a:pPr lvl="0"/>
            <a:r>
              <a:rPr lang="tr-TR" dirty="0" smtClean="0"/>
              <a:t>Uygulamaların ihtiyaç duyacağı ağ servislerini belirlemek</a:t>
            </a:r>
          </a:p>
          <a:p>
            <a:pPr lvl="0"/>
            <a:r>
              <a:rPr lang="tr-TR" dirty="0" smtClean="0"/>
              <a:t>Uygulamaların gerçek zamanlı olmasından dolayı ayrılan yüksek önceliklerden olabildiğine faydalanmak</a:t>
            </a:r>
          </a:p>
          <a:p>
            <a:pPr lvl="0"/>
            <a:r>
              <a:rPr lang="tr-TR" dirty="0" smtClean="0"/>
              <a:t>Servis kalitesinin(</a:t>
            </a:r>
            <a:r>
              <a:rPr lang="tr-TR" dirty="0" err="1" smtClean="0"/>
              <a:t>QoS</a:t>
            </a:r>
            <a:r>
              <a:rPr lang="tr-TR" dirty="0" smtClean="0"/>
              <a:t>) sağlanması için mekanizmaların belirlenmesi</a:t>
            </a:r>
          </a:p>
          <a:p>
            <a:pPr>
              <a:buNone/>
            </a:pPr>
            <a:r>
              <a:rPr lang="tr-TR" b="1" u="sng" dirty="0" smtClean="0"/>
              <a:t>Protokoller ve Mimariler</a:t>
            </a:r>
            <a:endParaRPr lang="tr-TR" dirty="0" smtClean="0"/>
          </a:p>
          <a:p>
            <a:pPr lvl="0"/>
            <a:r>
              <a:rPr lang="tr-TR" dirty="0" err="1" smtClean="0"/>
              <a:t>Best</a:t>
            </a:r>
            <a:r>
              <a:rPr lang="tr-TR" dirty="0" smtClean="0"/>
              <a:t>-</a:t>
            </a:r>
            <a:r>
              <a:rPr lang="tr-TR" dirty="0" err="1" smtClean="0"/>
              <a:t>Effort</a:t>
            </a:r>
            <a:r>
              <a:rPr lang="tr-TR" dirty="0" smtClean="0"/>
              <a:t>(bkz. Terimler Sözlüğü) için özel protokoller</a:t>
            </a:r>
          </a:p>
          <a:p>
            <a:pPr lvl="0"/>
            <a:r>
              <a:rPr lang="tr-TR" dirty="0" err="1" smtClean="0"/>
              <a:t>QoS</a:t>
            </a:r>
            <a:r>
              <a:rPr lang="tr-TR" dirty="0" smtClean="0"/>
              <a:t>(bkz. Terimler Sözlüğü) için mimariler</a:t>
            </a:r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Hedefler</a:t>
            </a:r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Tarayıcı </a:t>
            </a:r>
            <a:r>
              <a:rPr lang="tr-TR" u="sng" dirty="0" smtClean="0"/>
              <a:t>Meta file</a:t>
            </a:r>
            <a:r>
              <a:rPr lang="tr-TR" dirty="0" smtClean="0"/>
              <a:t>‘ı alır.</a:t>
            </a:r>
          </a:p>
          <a:p>
            <a:r>
              <a:rPr lang="tr-TR" dirty="0" smtClean="0"/>
              <a:t>Meta </a:t>
            </a:r>
            <a:r>
              <a:rPr lang="tr-TR" dirty="0" err="1" smtClean="0"/>
              <a:t>file’ı</a:t>
            </a:r>
            <a:r>
              <a:rPr lang="tr-TR" dirty="0" smtClean="0"/>
              <a:t> geçirerek çalan programı çalıştırır.</a:t>
            </a:r>
          </a:p>
          <a:p>
            <a:r>
              <a:rPr lang="tr-TR" dirty="0" smtClean="0"/>
              <a:t>Çalan program sunucu ile iletişime geçer.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Kademeli İndirme</a:t>
            </a:r>
            <a:endParaRPr lang="tr-TR" dirty="0"/>
          </a:p>
        </p:txBody>
      </p:sp>
      <p:pic>
        <p:nvPicPr>
          <p:cNvPr id="21507" name="Picture 3" descr="C:\Users\irfan\Desktop\Prgressiv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3214686"/>
            <a:ext cx="2959100" cy="287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İstemci aldığı akımı tamponlar ve tampondaki yayın çalınırken yeni akımı tamponlar.Bu nedenle yayın biraz geç çalınır.</a:t>
            </a:r>
          </a:p>
          <a:p>
            <a:r>
              <a:rPr lang="tr-TR" dirty="0" smtClean="0"/>
              <a:t>Tamponlama sayesinde ağ taraflı gecikmeler</a:t>
            </a:r>
          </a:p>
          <a:p>
            <a:pPr>
              <a:buNone/>
            </a:pPr>
            <a:r>
              <a:rPr lang="tr-TR" dirty="0" smtClean="0"/>
              <a:t>ve sinyaldeki </a:t>
            </a:r>
          </a:p>
          <a:p>
            <a:pPr>
              <a:buNone/>
            </a:pPr>
            <a:r>
              <a:rPr lang="tr-TR" dirty="0" smtClean="0"/>
              <a:t>değişimlerde sorun</a:t>
            </a:r>
          </a:p>
          <a:p>
            <a:pPr>
              <a:buNone/>
            </a:pPr>
            <a:r>
              <a:rPr lang="tr-TR" dirty="0" smtClean="0"/>
              <a:t>olmaktan çıkar.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İstemci tamponlama</a:t>
            </a:r>
            <a:endParaRPr lang="tr-TR" dirty="0"/>
          </a:p>
        </p:txBody>
      </p:sp>
      <p:pic>
        <p:nvPicPr>
          <p:cNvPr id="22531" name="Picture 3" descr="C:\Users\irfan\Desktop\küçük_akı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3286124"/>
            <a:ext cx="3914775" cy="3190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Sunucu istemci için uygun bir hızda gönderir. (ağ yoğunluğuna bakmaksızın!!!)</a:t>
            </a:r>
          </a:p>
          <a:p>
            <a:r>
              <a:rPr lang="tr-TR" dirty="0" smtClean="0"/>
              <a:t>2-5 saniye kadar geç çalınır. Bu zaman ağ gecikmesini karşılamaya yeter.</a:t>
            </a:r>
          </a:p>
          <a:p>
            <a:r>
              <a:rPr lang="tr-TR" dirty="0" smtClean="0"/>
              <a:t>Hata düzeltme: Zaman yeterliyse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Çoklu Ortam Akımı: UDP</a:t>
            </a:r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Mümkün olan en yüksek hızda gönderilir.</a:t>
            </a:r>
          </a:p>
          <a:p>
            <a:r>
              <a:rPr lang="tr-TR" dirty="0" smtClean="0"/>
              <a:t>Daha uzun çalma gecikmesi olur.</a:t>
            </a:r>
          </a:p>
          <a:p>
            <a:r>
              <a:rPr lang="tr-TR" dirty="0" smtClean="0"/>
              <a:t>HTTP/TCP güvenlik duvarlarından(firewall) daha kolay geçer.</a:t>
            </a:r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Çoklu Ortam Akımı: TCP</a:t>
            </a:r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Senaryo</a:t>
            </a:r>
          </a:p>
          <a:p>
            <a:pPr lvl="1"/>
            <a:r>
              <a:rPr lang="tr-TR" dirty="0" err="1" smtClean="0"/>
              <a:t>Metafile</a:t>
            </a:r>
            <a:r>
              <a:rPr lang="tr-TR" dirty="0" smtClean="0"/>
              <a:t> web tarayıcısı ile iletişime geçer.</a:t>
            </a:r>
          </a:p>
          <a:p>
            <a:pPr lvl="1"/>
            <a:r>
              <a:rPr lang="tr-TR" dirty="0" smtClean="0"/>
              <a:t>Tarayıcı çalar programı çalıştırır.</a:t>
            </a:r>
          </a:p>
          <a:p>
            <a:pPr lvl="1"/>
            <a:r>
              <a:rPr lang="tr-TR" dirty="0" smtClean="0"/>
              <a:t>Çalar program bir RTSP kontrol bağlantısı ve sunucuya veri bağlantısı kurar.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RTSP Örneği:</a:t>
            </a:r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RTSP Çalışması</a:t>
            </a:r>
            <a:endParaRPr lang="tr-TR" dirty="0"/>
          </a:p>
        </p:txBody>
      </p:sp>
      <p:pic>
        <p:nvPicPr>
          <p:cNvPr id="23555" name="Picture 3" descr="C:\Users\irfan\Desktop\RTS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0163" y="1481146"/>
            <a:ext cx="5229225" cy="45196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H323 </a:t>
            </a:r>
            <a:r>
              <a:rPr lang="tr-TR" dirty="0" err="1" smtClean="0"/>
              <a:t>best</a:t>
            </a:r>
            <a:r>
              <a:rPr lang="tr-TR" dirty="0" smtClean="0"/>
              <a:t>-</a:t>
            </a:r>
            <a:r>
              <a:rPr lang="tr-TR" dirty="0" err="1" smtClean="0"/>
              <a:t>effort</a:t>
            </a:r>
            <a:r>
              <a:rPr lang="tr-TR" dirty="0" smtClean="0"/>
              <a:t> yerel ağları üzerinde çoklu ortam iletişimi için geliştirilmiş bir ITU (</a:t>
            </a:r>
            <a:r>
              <a:rPr lang="tr-TR" dirty="0" err="1" smtClean="0"/>
              <a:t>International</a:t>
            </a:r>
            <a:r>
              <a:rPr lang="tr-TR" dirty="0" smtClean="0"/>
              <a:t> </a:t>
            </a:r>
            <a:r>
              <a:rPr lang="tr-TR" dirty="0" err="1" smtClean="0"/>
              <a:t>Telecommunication</a:t>
            </a:r>
            <a:r>
              <a:rPr lang="tr-TR" dirty="0" smtClean="0"/>
              <a:t> </a:t>
            </a:r>
            <a:r>
              <a:rPr lang="tr-TR" dirty="0" err="1" smtClean="0"/>
              <a:t>Union</a:t>
            </a:r>
            <a:r>
              <a:rPr lang="tr-TR" dirty="0" smtClean="0"/>
              <a:t>) standardıdır.</a:t>
            </a:r>
          </a:p>
          <a:p>
            <a:r>
              <a:rPr lang="tr-TR" dirty="0" smtClean="0"/>
              <a:t>Data ağları üzerinde </a:t>
            </a:r>
            <a:r>
              <a:rPr lang="tr-TR" dirty="0" err="1" smtClean="0"/>
              <a:t>videokonferans</a:t>
            </a:r>
            <a:r>
              <a:rPr lang="tr-TR" dirty="0" smtClean="0"/>
              <a:t> için kullanılan Geniş standartlar kümesi olan (H.32X) ‘</a:t>
            </a:r>
            <a:r>
              <a:rPr lang="tr-TR" dirty="0" err="1" smtClean="0"/>
              <a:t>nin</a:t>
            </a:r>
            <a:r>
              <a:rPr lang="tr-TR" dirty="0" smtClean="0"/>
              <a:t> bir parçasıdır.</a:t>
            </a:r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H.323</a:t>
            </a:r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Videokonferans</a:t>
            </a:r>
            <a:r>
              <a:rPr lang="tr-TR" dirty="0" smtClean="0"/>
              <a:t> gibi gerçek zamanlı uygulamalar, mail gibi diğer uygulamalara nazaran daha fazla öncelik, garanti edilmiş minimum bant genişliği ve kısa iletim zamanı gibi önceliklere sahiptir. Buna </a:t>
            </a:r>
            <a:r>
              <a:rPr lang="tr-TR" b="1" dirty="0" err="1" smtClean="0"/>
              <a:t>Best</a:t>
            </a:r>
            <a:r>
              <a:rPr lang="tr-TR" b="1" dirty="0" smtClean="0"/>
              <a:t>-</a:t>
            </a:r>
            <a:r>
              <a:rPr lang="tr-TR" b="1" dirty="0" err="1" smtClean="0"/>
              <a:t>Effort</a:t>
            </a:r>
            <a:r>
              <a:rPr lang="tr-TR" dirty="0" smtClean="0"/>
              <a:t> denir.</a:t>
            </a:r>
          </a:p>
          <a:p>
            <a:r>
              <a:rPr lang="tr-TR" b="1" dirty="0" smtClean="0"/>
              <a:t>SSRC</a:t>
            </a:r>
            <a:r>
              <a:rPr lang="tr-TR" dirty="0" smtClean="0"/>
              <a:t> : (32 bit) Senkronizasyon kaynak tanımlayıcıları tek bir şekilde bir </a:t>
            </a:r>
            <a:r>
              <a:rPr lang="tr-TR" dirty="0" err="1" smtClean="0"/>
              <a:t>streamin</a:t>
            </a:r>
            <a:r>
              <a:rPr lang="tr-TR" dirty="0" smtClean="0"/>
              <a:t> kaynağını tanımlar. aynı RTP oturumu içindeki senkronizasyon kaynağı tek ve eşsiz olmalıdır. Bu tanımlayıcı rastgele seçilir.</a:t>
            </a:r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Terimler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r-TR" sz="2800" b="1" u="sng" dirty="0" smtClean="0"/>
              <a:t>Çoklu Ortam Uygulamalarının Çeşitleri</a:t>
            </a:r>
            <a:endParaRPr lang="tr-TR" sz="2400" b="1" dirty="0" smtClean="0"/>
          </a:p>
          <a:p>
            <a:pPr lvl="0"/>
            <a:r>
              <a:rPr lang="tr-TR" sz="2800" dirty="0" smtClean="0"/>
              <a:t>Belli bir yerde saklanan çoklu ortamın yayını</a:t>
            </a:r>
          </a:p>
          <a:p>
            <a:pPr lvl="0"/>
            <a:r>
              <a:rPr lang="tr-TR" sz="2800" dirty="0" smtClean="0"/>
              <a:t>Canlı yayınların akımı</a:t>
            </a:r>
          </a:p>
          <a:p>
            <a:pPr lvl="0"/>
            <a:r>
              <a:rPr lang="tr-TR" sz="2800" dirty="0" smtClean="0"/>
              <a:t>Gerçek zamanlı ve etkileşimli yayın</a:t>
            </a:r>
          </a:p>
          <a:p>
            <a:pPr>
              <a:buNone/>
            </a:pPr>
            <a:endParaRPr lang="tr-TR" sz="2800" dirty="0" smtClean="0"/>
          </a:p>
          <a:p>
            <a:pPr>
              <a:buNone/>
            </a:pPr>
            <a:r>
              <a:rPr lang="tr-TR" sz="2800" b="1" u="sng" dirty="0" smtClean="0"/>
              <a:t>Temel Karakteristikleri</a:t>
            </a:r>
            <a:endParaRPr lang="tr-TR" sz="2400" b="1" dirty="0" smtClean="0"/>
          </a:p>
          <a:p>
            <a:pPr lvl="0"/>
            <a:r>
              <a:rPr lang="tr-TR" sz="2800" dirty="0" smtClean="0"/>
              <a:t>Gecikmeye duyarlı</a:t>
            </a:r>
          </a:p>
          <a:p>
            <a:pPr lvl="1"/>
            <a:r>
              <a:rPr lang="tr-TR" sz="2400" dirty="0" smtClean="0"/>
              <a:t>Uçtan-Uca Gecikme(</a:t>
            </a:r>
            <a:r>
              <a:rPr lang="tr-TR" sz="2400" dirty="0" err="1" smtClean="0"/>
              <a:t>end</a:t>
            </a:r>
            <a:r>
              <a:rPr lang="tr-TR" sz="2400" dirty="0" smtClean="0"/>
              <a:t>-</a:t>
            </a:r>
            <a:r>
              <a:rPr lang="tr-TR" sz="2400" dirty="0" err="1" smtClean="0"/>
              <a:t>to</a:t>
            </a:r>
            <a:r>
              <a:rPr lang="tr-TR" sz="2400" dirty="0" smtClean="0"/>
              <a:t>-</a:t>
            </a:r>
            <a:r>
              <a:rPr lang="tr-TR" sz="2400" dirty="0" err="1" smtClean="0"/>
              <a:t>end</a:t>
            </a:r>
            <a:r>
              <a:rPr lang="tr-TR" sz="2400" dirty="0" smtClean="0"/>
              <a:t> </a:t>
            </a:r>
            <a:r>
              <a:rPr lang="tr-TR" sz="2400" dirty="0" err="1" smtClean="0"/>
              <a:t>delay</a:t>
            </a:r>
            <a:r>
              <a:rPr lang="tr-TR" sz="2400" dirty="0" smtClean="0"/>
              <a:t>)</a:t>
            </a:r>
          </a:p>
          <a:p>
            <a:pPr lvl="1"/>
            <a:r>
              <a:rPr lang="tr-TR" sz="2400" dirty="0" err="1" smtClean="0"/>
              <a:t>delay</a:t>
            </a:r>
            <a:r>
              <a:rPr lang="tr-TR" sz="2400" dirty="0" smtClean="0"/>
              <a:t> </a:t>
            </a:r>
            <a:r>
              <a:rPr lang="tr-TR" sz="2400" dirty="0" err="1" smtClean="0"/>
              <a:t>jitter</a:t>
            </a:r>
            <a:r>
              <a:rPr lang="tr-TR" sz="2400" dirty="0" smtClean="0"/>
              <a:t>(</a:t>
            </a:r>
            <a:r>
              <a:rPr lang="tr-TR" sz="2400" dirty="0" err="1" smtClean="0"/>
              <a:t>Variation</a:t>
            </a:r>
            <a:r>
              <a:rPr lang="tr-TR" sz="2400" dirty="0" smtClean="0"/>
              <a:t>) Sinyalin frekansındaki değişimler.</a:t>
            </a:r>
          </a:p>
          <a:p>
            <a:pPr lvl="0"/>
            <a:r>
              <a:rPr lang="tr-TR" sz="2800" dirty="0" smtClean="0"/>
              <a:t>Kayıp toleransı vardır. Sık olmayan kayıplar dert edilmeyecek bozukluklara neden olur.</a:t>
            </a:r>
          </a:p>
          <a:p>
            <a:pPr lvl="0"/>
            <a:r>
              <a:rPr lang="tr-TR" sz="2800" dirty="0" smtClean="0"/>
              <a:t>Veri iletiminin (kayıplar kabul edilemez ama gecikme toleransı fazladır) aksi durum söz konusudur.</a:t>
            </a:r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Çoklu Ortam Ağ Uygulamaları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 smtClean="0"/>
              <a:t>İstemci yayını durdurabilir, ileri-geri sarabilir</a:t>
            </a:r>
          </a:p>
          <a:p>
            <a:pPr lvl="0"/>
            <a:r>
              <a:rPr lang="tr-TR" dirty="0" smtClean="0"/>
              <a:t>10 saniyelik ilk gecikme kabul edilebilir</a:t>
            </a:r>
          </a:p>
          <a:p>
            <a:pPr lvl="0"/>
            <a:r>
              <a:rPr lang="tr-TR" dirty="0" smtClean="0"/>
              <a:t>1-2 saniye komut işleme süresi kabul edilebilir</a:t>
            </a:r>
          </a:p>
          <a:p>
            <a:pPr lvl="0"/>
            <a:r>
              <a:rPr lang="tr-TR" dirty="0" smtClean="0"/>
              <a:t>Ayrı bir kontrol protokolüne ihtiyaç duyar</a:t>
            </a:r>
          </a:p>
          <a:p>
            <a:pPr lvl="0"/>
            <a:r>
              <a:rPr lang="tr-TR" dirty="0" smtClean="0"/>
              <a:t>Sırası gelince çalınacak aktarılmayı bekleyen veri için zaman kısıtlaması vardır.</a:t>
            </a:r>
          </a:p>
          <a:p>
            <a:r>
              <a:rPr lang="tr-TR" dirty="0" smtClean="0"/>
              <a:t>Sunucu videonun ileri bölümlerini gönderirken istemci önceki bölümlerini oynatır.</a:t>
            </a:r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u="sng" dirty="0" smtClean="0"/>
              <a:t>1-Belli bir yerde saklanan ses ve videonun yayını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tr-TR" b="1" u="sng" dirty="0" smtClean="0"/>
              <a:t>Örnekleri:</a:t>
            </a:r>
            <a:endParaRPr lang="tr-TR" b="1" dirty="0" smtClean="0"/>
          </a:p>
          <a:p>
            <a:pPr lvl="0"/>
            <a:r>
              <a:rPr lang="tr-TR" dirty="0" smtClean="0"/>
              <a:t>İnternet radyo programlarının yayını</a:t>
            </a:r>
          </a:p>
          <a:p>
            <a:pPr lvl="0"/>
            <a:r>
              <a:rPr lang="tr-TR" dirty="0" smtClean="0"/>
              <a:t>Canlı spor karşılaşmaları yayını</a:t>
            </a:r>
          </a:p>
          <a:p>
            <a:pPr>
              <a:buNone/>
            </a:pPr>
            <a:r>
              <a:rPr lang="tr-TR" b="1" u="sng" dirty="0" smtClean="0"/>
              <a:t>Akım:</a:t>
            </a:r>
            <a:endParaRPr lang="tr-TR" b="1" dirty="0" smtClean="0"/>
          </a:p>
          <a:p>
            <a:pPr lvl="0"/>
            <a:r>
              <a:rPr lang="tr-TR" dirty="0" smtClean="0"/>
              <a:t>Kayıt tamponu(</a:t>
            </a:r>
            <a:r>
              <a:rPr lang="tr-TR" dirty="0" err="1" smtClean="0"/>
              <a:t>playback</a:t>
            </a:r>
            <a:r>
              <a:rPr lang="tr-TR" dirty="0" smtClean="0"/>
              <a:t> </a:t>
            </a:r>
            <a:r>
              <a:rPr lang="tr-TR" dirty="0" err="1" smtClean="0"/>
              <a:t>buffer</a:t>
            </a:r>
            <a:r>
              <a:rPr lang="tr-TR" dirty="0" smtClean="0"/>
              <a:t>) vardır.</a:t>
            </a:r>
          </a:p>
          <a:p>
            <a:pPr lvl="0"/>
            <a:r>
              <a:rPr lang="tr-TR" dirty="0" smtClean="0"/>
              <a:t>Yayın iletimden sonra 10 saniye geç çalınabilir.</a:t>
            </a:r>
          </a:p>
          <a:p>
            <a:pPr lvl="0"/>
            <a:r>
              <a:rPr lang="tr-TR" dirty="0" smtClean="0"/>
              <a:t>Zamanlama kısıtları vardır.</a:t>
            </a:r>
          </a:p>
          <a:p>
            <a:pPr>
              <a:buNone/>
            </a:pPr>
            <a:r>
              <a:rPr lang="tr-TR" b="1" u="sng" dirty="0" smtClean="0"/>
              <a:t>Etkileşim</a:t>
            </a:r>
            <a:r>
              <a:rPr lang="tr-TR" b="1" dirty="0" smtClean="0"/>
              <a:t>:</a:t>
            </a:r>
          </a:p>
          <a:p>
            <a:pPr lvl="0"/>
            <a:r>
              <a:rPr lang="tr-TR" dirty="0" smtClean="0"/>
              <a:t>İleri sarım mümkün değildir.</a:t>
            </a:r>
          </a:p>
          <a:p>
            <a:pPr lvl="0"/>
            <a:r>
              <a:rPr lang="tr-TR" dirty="0" smtClean="0"/>
              <a:t>Durdurma ve geri sarım mümkündür.</a:t>
            </a:r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u="sng" dirty="0" smtClean="0"/>
              <a:t>2-Canlı yayınların akımı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b="1" u="sng" dirty="0" smtClean="0"/>
              <a:t>Uygulamaları</a:t>
            </a:r>
            <a:r>
              <a:rPr lang="tr-TR" b="1" dirty="0" smtClean="0"/>
              <a:t>:</a:t>
            </a:r>
          </a:p>
          <a:p>
            <a:pPr lvl="0"/>
            <a:r>
              <a:rPr lang="tr-TR" dirty="0" err="1" smtClean="0"/>
              <a:t>Ip</a:t>
            </a:r>
            <a:r>
              <a:rPr lang="tr-TR" dirty="0" smtClean="0"/>
              <a:t> telefonlar</a:t>
            </a:r>
          </a:p>
          <a:p>
            <a:pPr lvl="0"/>
            <a:r>
              <a:rPr lang="tr-TR" dirty="0" smtClean="0"/>
              <a:t>Video konferans</a:t>
            </a:r>
          </a:p>
          <a:p>
            <a:pPr>
              <a:buNone/>
            </a:pPr>
            <a:r>
              <a:rPr lang="tr-TR" b="1" u="sng" dirty="0" smtClean="0"/>
              <a:t>Uçtan Uca(</a:t>
            </a:r>
            <a:r>
              <a:rPr lang="tr-TR" b="1" u="sng" dirty="0" err="1" smtClean="0"/>
              <a:t>end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to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end</a:t>
            </a:r>
            <a:r>
              <a:rPr lang="tr-TR" b="1" u="sng" dirty="0" smtClean="0"/>
              <a:t>) gecikme gereksinimleri:</a:t>
            </a:r>
            <a:endParaRPr lang="tr-TR" b="1" dirty="0" smtClean="0"/>
          </a:p>
          <a:p>
            <a:pPr lvl="0"/>
            <a:r>
              <a:rPr lang="tr-TR" dirty="0" smtClean="0"/>
              <a:t>Ses için: 150 milisaniyeden az olması iyi, 400 milisaniyeye kadar kabul edilebilir.</a:t>
            </a:r>
          </a:p>
          <a:p>
            <a:pPr lvl="0"/>
            <a:r>
              <a:rPr lang="tr-TR" dirty="0" smtClean="0"/>
              <a:t>Uygulama seviyesi işlemleri(paketleme) ve ağ gecikmesi de bu zamana dahil</a:t>
            </a:r>
          </a:p>
          <a:p>
            <a:pPr lvl="0"/>
            <a:r>
              <a:rPr lang="tr-TR" dirty="0" smtClean="0"/>
              <a:t>Uzun gecikmeler fark edilebilir, etkileşimi de azaltır</a:t>
            </a:r>
          </a:p>
          <a:p>
            <a:pPr lvl="0">
              <a:buNone/>
            </a:pPr>
            <a:r>
              <a:rPr lang="tr-TR" b="1" u="sng" dirty="0" smtClean="0"/>
              <a:t>Oturum başlangıcı</a:t>
            </a:r>
            <a:r>
              <a:rPr lang="tr-TR" b="1" dirty="0" smtClean="0"/>
              <a:t>:</a:t>
            </a:r>
          </a:p>
          <a:p>
            <a:pPr lvl="0"/>
            <a:r>
              <a:rPr lang="tr-TR" dirty="0" smtClean="0"/>
              <a:t>Arayan kişi kendi IP adresini, </a:t>
            </a:r>
            <a:r>
              <a:rPr lang="tr-TR" dirty="0" err="1" smtClean="0"/>
              <a:t>port</a:t>
            </a:r>
            <a:r>
              <a:rPr lang="tr-TR" dirty="0" smtClean="0"/>
              <a:t> numarasını ve çözümleme algoritmasını nasıl karşı tarafa iletir?</a:t>
            </a:r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u="sng" dirty="0" smtClean="0"/>
              <a:t>3-Gerçek zamanlı etkileşimli çoklu ortam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Gecikme ve kayıp için garantisi yoktur.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u="sng" dirty="0" smtClean="0"/>
              <a:t>TCP/UDP/IP:</a:t>
            </a:r>
            <a:endParaRPr lang="tr-TR" dirty="0"/>
          </a:p>
        </p:txBody>
      </p:sp>
      <p:sp>
        <p:nvSpPr>
          <p:cNvPr id="4" name="3 Yuvarlatılmış Dikdörtgen"/>
          <p:cNvSpPr/>
          <p:nvPr/>
        </p:nvSpPr>
        <p:spPr>
          <a:xfrm>
            <a:off x="714348" y="2357430"/>
            <a:ext cx="7429552" cy="15716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Fakat Çoklu ortam ağ uygulamaları verimli olması için </a:t>
            </a:r>
            <a:r>
              <a:rPr lang="tr-TR" dirty="0" err="1"/>
              <a:t>QoS</a:t>
            </a:r>
            <a:r>
              <a:rPr lang="tr-TR" dirty="0"/>
              <a:t> ve belli bir seviye performansa gereksinim duyar.  Günümüz internet çoklu ortam uygulamaları kayıp ve gecikmenin etkilerini azaltmak için uygulama seviyesi teknikler kullanırlar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tr-TR" dirty="0" smtClean="0"/>
              <a:t>RTP video ve ses paketleri taşıyan paketler için bir paket yapısı belirtir</a:t>
            </a:r>
          </a:p>
          <a:p>
            <a:pPr lvl="0"/>
            <a:r>
              <a:rPr lang="tr-TR" dirty="0" smtClean="0"/>
              <a:t>RTP paketi:</a:t>
            </a:r>
          </a:p>
          <a:p>
            <a:pPr lvl="0">
              <a:buNone/>
            </a:pPr>
            <a:r>
              <a:rPr lang="tr-TR" dirty="0" smtClean="0"/>
              <a:t>		-Taşıdığı verinin türünü</a:t>
            </a:r>
          </a:p>
          <a:p>
            <a:pPr lvl="0">
              <a:buNone/>
            </a:pPr>
            <a:r>
              <a:rPr lang="tr-TR" dirty="0" smtClean="0"/>
              <a:t>		-Paket sıra numarası   </a:t>
            </a:r>
          </a:p>
          <a:p>
            <a:pPr lvl="0">
              <a:buNone/>
            </a:pPr>
            <a:r>
              <a:rPr lang="tr-TR" dirty="0" smtClean="0"/>
              <a:t>		-Zaman bilgisi 	taşır.</a:t>
            </a:r>
          </a:p>
          <a:p>
            <a:pPr lvl="0"/>
            <a:r>
              <a:rPr lang="tr-TR" dirty="0" smtClean="0"/>
              <a:t>RTP uç sistemlerde çalışır.</a:t>
            </a:r>
          </a:p>
          <a:p>
            <a:pPr lvl="0"/>
            <a:r>
              <a:rPr lang="tr-TR" dirty="0" smtClean="0"/>
              <a:t>RTP paketleri UDP </a:t>
            </a:r>
            <a:r>
              <a:rPr lang="tr-TR" dirty="0" err="1" smtClean="0"/>
              <a:t>segmentinde</a:t>
            </a:r>
            <a:r>
              <a:rPr lang="tr-TR" dirty="0" smtClean="0"/>
              <a:t> oluşturulur.</a:t>
            </a:r>
          </a:p>
          <a:p>
            <a:pPr lvl="0"/>
            <a:r>
              <a:rPr lang="tr-TR" dirty="0" smtClean="0"/>
              <a:t>Uyumlu Çalışma: Eğer iki farklı marka IP telefon uygulaması, RTP kullanıyorsa birlikte iletişime geçebilirler.</a:t>
            </a:r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Real-Time Protokol(RTP) [RFC1988]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RTP kütüphaneleri UDP </a:t>
            </a:r>
            <a:r>
              <a:rPr lang="tr-TR" dirty="0" err="1" smtClean="0"/>
              <a:t>nin</a:t>
            </a:r>
            <a:r>
              <a:rPr lang="tr-TR" dirty="0" smtClean="0"/>
              <a:t> yeteneklerini artırarak yeni bir iletim katmanı ara yüzü sunar. </a:t>
            </a:r>
            <a:r>
              <a:rPr lang="tr-TR" dirty="0" err="1" smtClean="0"/>
              <a:t>Port</a:t>
            </a:r>
            <a:r>
              <a:rPr lang="tr-TR" dirty="0" smtClean="0"/>
              <a:t> numarası ve IP adresleri yanı sıra taşıdığı verinin tür bilgisi, paket sıra numarası ve zaman bilgisi de ekler.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u="sng" dirty="0" smtClean="0"/>
              <a:t>RTP UDP </a:t>
            </a:r>
            <a:r>
              <a:rPr lang="tr-TR" u="sng" dirty="0" err="1" smtClean="0"/>
              <a:t>nin</a:t>
            </a:r>
            <a:r>
              <a:rPr lang="tr-TR" u="sng" dirty="0" smtClean="0"/>
              <a:t> üzerinde çalışır:</a:t>
            </a:r>
            <a:endParaRPr lang="tr-TR" dirty="0"/>
          </a:p>
        </p:txBody>
      </p:sp>
      <p:pic>
        <p:nvPicPr>
          <p:cNvPr id="4" name="3 Resim" descr="C:\Users\irfan\Desktop\rtp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3643314"/>
            <a:ext cx="4000528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240</TotalTime>
  <Words>965</Words>
  <Application>Microsoft Office PowerPoint</Application>
  <PresentationFormat>Ekran Gösterisi (4:3)</PresentationFormat>
  <Paragraphs>153</Paragraphs>
  <Slides>27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28" baseType="lpstr">
      <vt:lpstr>Kalabalık</vt:lpstr>
      <vt:lpstr>Çoklu Ortam Ve Gerçek Zamanlı Uygulamalar</vt:lpstr>
      <vt:lpstr>Hedefler</vt:lpstr>
      <vt:lpstr>Çoklu Ortam Ağ Uygulamaları</vt:lpstr>
      <vt:lpstr>1-Belli bir yerde saklanan ses ve videonun yayını</vt:lpstr>
      <vt:lpstr>2-Canlı yayınların akımı</vt:lpstr>
      <vt:lpstr>3-Gerçek zamanlı etkileşimli çoklu ortam</vt:lpstr>
      <vt:lpstr>TCP/UDP/IP:</vt:lpstr>
      <vt:lpstr>Real-Time Protokol(RTP) [RFC1988]</vt:lpstr>
      <vt:lpstr>RTP UDP nin üzerinde çalışır:</vt:lpstr>
      <vt:lpstr>RTP ve QoS:</vt:lpstr>
      <vt:lpstr>RTCP(Real-Time Control Protocol)</vt:lpstr>
      <vt:lpstr>RTCP</vt:lpstr>
      <vt:lpstr>RTCP Paketleri</vt:lpstr>
      <vt:lpstr>Akımların Eşzamanlanması</vt:lpstr>
      <vt:lpstr>…Devamı</vt:lpstr>
      <vt:lpstr>RTCP Bant Genişliği Ayarlama</vt:lpstr>
      <vt:lpstr>RTSP(Real Time Streaming  Protocol)</vt:lpstr>
      <vt:lpstr>… devamı </vt:lpstr>
      <vt:lpstr>İnternet Çoklu Ortam: (en kolay yaklaşım)</vt:lpstr>
      <vt:lpstr>Kademeli İndirme</vt:lpstr>
      <vt:lpstr>İstemci tamponlama</vt:lpstr>
      <vt:lpstr>Çoklu Ortam Akımı: UDP</vt:lpstr>
      <vt:lpstr>Çoklu Ortam Akımı: TCP</vt:lpstr>
      <vt:lpstr>RTSP Örneği:</vt:lpstr>
      <vt:lpstr>RTSP Çalışması</vt:lpstr>
      <vt:lpstr>H.323</vt:lpstr>
      <vt:lpstr>Terimler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Çoklu Ortam Ve Gerçek Zamanlı Uygulamalar</dc:title>
  <dc:creator>irfan</dc:creator>
  <cp:lastModifiedBy>irfan</cp:lastModifiedBy>
  <cp:revision>27</cp:revision>
  <dcterms:created xsi:type="dcterms:W3CDTF">2010-12-27T15:50:13Z</dcterms:created>
  <dcterms:modified xsi:type="dcterms:W3CDTF">2010-12-31T15:54:38Z</dcterms:modified>
</cp:coreProperties>
</file>