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0"/>
  </p:notesMasterIdLst>
  <p:sldIdLst>
    <p:sldId id="256" r:id="rId2"/>
    <p:sldId id="264" r:id="rId3"/>
    <p:sldId id="265" r:id="rId4"/>
    <p:sldId id="268" r:id="rId5"/>
    <p:sldId id="267" r:id="rId6"/>
    <p:sldId id="269" r:id="rId7"/>
    <p:sldId id="266" r:id="rId8"/>
    <p:sldId id="270" r:id="rId9"/>
    <p:sldId id="275" r:id="rId10"/>
    <p:sldId id="281" r:id="rId11"/>
    <p:sldId id="280" r:id="rId12"/>
    <p:sldId id="278" r:id="rId13"/>
    <p:sldId id="277" r:id="rId14"/>
    <p:sldId id="276" r:id="rId15"/>
    <p:sldId id="274" r:id="rId16"/>
    <p:sldId id="273" r:id="rId17"/>
    <p:sldId id="272" r:id="rId18"/>
    <p:sldId id="271" r:id="rId19"/>
    <p:sldId id="282" r:id="rId20"/>
    <p:sldId id="286" r:id="rId21"/>
    <p:sldId id="285" r:id="rId22"/>
    <p:sldId id="284" r:id="rId23"/>
    <p:sldId id="283" r:id="rId24"/>
    <p:sldId id="287" r:id="rId25"/>
    <p:sldId id="292" r:id="rId26"/>
    <p:sldId id="291" r:id="rId27"/>
    <p:sldId id="289" r:id="rId28"/>
    <p:sldId id="288" r:id="rId29"/>
    <p:sldId id="295" r:id="rId30"/>
    <p:sldId id="294" r:id="rId31"/>
    <p:sldId id="293" r:id="rId32"/>
    <p:sldId id="257" r:id="rId33"/>
    <p:sldId id="258" r:id="rId34"/>
    <p:sldId id="259" r:id="rId35"/>
    <p:sldId id="260" r:id="rId36"/>
    <p:sldId id="261" r:id="rId37"/>
    <p:sldId id="262" r:id="rId38"/>
    <p:sldId id="263" r:id="rId3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36" autoAdjust="0"/>
    <p:restoredTop sz="94622" autoAdjust="0"/>
  </p:normalViewPr>
  <p:slideViewPr>
    <p:cSldViewPr>
      <p:cViewPr varScale="1">
        <p:scale>
          <a:sx n="74" d="100"/>
          <a:sy n="74" d="100"/>
        </p:scale>
        <p:origin x="-104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56A36B1-4E3E-439C-8E97-4A88B26EAAC8}" type="datetimeFigureOut">
              <a:rPr lang="tr-TR" smtClean="0"/>
              <a:pPr/>
              <a:t>20.12.2010</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63338C6-8018-41CF-B7AB-9DA3303AA7FB}"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7764621" y="1174097"/>
            <a:ext cx="2286000" cy="381000"/>
          </a:xfrm>
        </p:spPr>
        <p:txBody>
          <a:bodyPr/>
          <a:lstStyle/>
          <a:p>
            <a:fld id="{D9F75050-0E15-4C5B-92B0-66D068882F1F}" type="datetimeFigureOut">
              <a:rPr lang="tr-TR" smtClean="0"/>
              <a:pPr/>
              <a:t>20.12.2010</a:t>
            </a:fld>
            <a:endParaRPr lang="tr-TR"/>
          </a:p>
        </p:txBody>
      </p:sp>
      <p:sp>
        <p:nvSpPr>
          <p:cNvPr id="17" name="16 Altbilgi Yer Tutucusu"/>
          <p:cNvSpPr>
            <a:spLocks noGrp="1"/>
          </p:cNvSpPr>
          <p:nvPr>
            <p:ph type="ftr" sz="quarter" idx="11"/>
          </p:nvPr>
        </p:nvSpPr>
        <p:spPr bwMode="auto">
          <a:xfrm rot="5400000">
            <a:off x="7077269" y="4181669"/>
            <a:ext cx="3657600" cy="384048"/>
          </a:xfrm>
        </p:spPr>
        <p:txBody>
          <a:bodyPr/>
          <a:lstStyle/>
          <a:p>
            <a:endParaRPr lang="tr-TR"/>
          </a:p>
        </p:txBody>
      </p:sp>
      <p:sp>
        <p:nvSpPr>
          <p:cNvPr id="10" name="9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Düz Bağlayıcı"/>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Oval"/>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Oval"/>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Slayt Numarası Yer Tutucusu"/>
          <p:cNvSpPr>
            <a:spLocks noGrp="1"/>
          </p:cNvSpPr>
          <p:nvPr>
            <p:ph type="sldNum" sz="quarter" idx="12"/>
          </p:nvPr>
        </p:nvSpPr>
        <p:spPr bwMode="auto">
          <a:xfrm>
            <a:off x="1325544" y="4928702"/>
            <a:ext cx="609600" cy="517524"/>
          </a:xfrm>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20.12.2010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20.12.2010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D9F75050-0E15-4C5B-92B0-66D068882F1F}" type="datetimeFigureOut">
              <a:rPr lang="tr-TR" smtClean="0"/>
              <a:pPr/>
              <a:t>20.12.2010</a:t>
            </a:fld>
            <a:endParaRPr lang="tr-TR"/>
          </a:p>
        </p:txBody>
      </p:sp>
      <p:sp>
        <p:nvSpPr>
          <p:cNvPr id="9" name="8 Slayt Numarası Yer Tutucusu"/>
          <p:cNvSpPr>
            <a:spLocks noGrp="1"/>
          </p:cNvSpPr>
          <p:nvPr>
            <p:ph type="sldNum" sz="quarter" idx="15"/>
          </p:nvPr>
        </p:nvSpPr>
        <p:spPr/>
        <p:txBody>
          <a:bodyPr rtlCol="0"/>
          <a:lstStyle/>
          <a:p>
            <a:fld id="{B1DEFA8C-F947-479F-BE07-76B6B3F80BF1}"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7763256" y="1170432"/>
            <a:ext cx="2286000" cy="381000"/>
          </a:xfrm>
        </p:spPr>
        <p:txBody>
          <a:bodyPr/>
          <a:lstStyle/>
          <a:p>
            <a:fld id="{D9F75050-0E15-4C5B-92B0-66D068882F1F}" type="datetimeFigureOut">
              <a:rPr lang="tr-TR" smtClean="0"/>
              <a:pPr/>
              <a:t>20.12.2010</a:t>
            </a:fld>
            <a:endParaRPr lang="tr-TR"/>
          </a:p>
        </p:txBody>
      </p:sp>
      <p:sp>
        <p:nvSpPr>
          <p:cNvPr id="5" name="4 Altbilgi Yer Tutucusu"/>
          <p:cNvSpPr>
            <a:spLocks noGrp="1"/>
          </p:cNvSpPr>
          <p:nvPr>
            <p:ph type="ftr" sz="quarter" idx="11"/>
          </p:nvPr>
        </p:nvSpPr>
        <p:spPr bwMode="auto">
          <a:xfrm rot="5400000">
            <a:off x="7077456" y="4178808"/>
            <a:ext cx="3657600" cy="384048"/>
          </a:xfrm>
        </p:spPr>
        <p:txBody>
          <a:bodyPr/>
          <a:lstStyle/>
          <a:p>
            <a:endParaRPr lang="tr-TR"/>
          </a:p>
        </p:txBody>
      </p:sp>
      <p:sp>
        <p:nvSpPr>
          <p:cNvPr id="9" name="8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Oval"/>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Oval"/>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Oval"/>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Düz Bağlayıcı"/>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Slayt Numarası Yer Tutucusu"/>
          <p:cNvSpPr>
            <a:spLocks noGrp="1"/>
          </p:cNvSpPr>
          <p:nvPr>
            <p:ph type="sldNum" sz="quarter" idx="12"/>
          </p:nvPr>
        </p:nvSpPr>
        <p:spPr bwMode="auto">
          <a:xfrm>
            <a:off x="1340616" y="4928702"/>
            <a:ext cx="609600" cy="517524"/>
          </a:xfrm>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20.12.2010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20.12.2010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D9F75050-0E15-4C5B-92B0-66D068882F1F}" type="datetimeFigureOut">
              <a:rPr lang="tr-TR" smtClean="0"/>
              <a:pPr/>
              <a:t>20.12.2010</a:t>
            </a:fld>
            <a:endParaRPr lang="tr-TR"/>
          </a:p>
        </p:txBody>
      </p:sp>
      <p:sp>
        <p:nvSpPr>
          <p:cNvPr id="7" name="6 Slayt Numarası Yer Tutucusu"/>
          <p:cNvSpPr>
            <a:spLocks noGrp="1"/>
          </p:cNvSpPr>
          <p:nvPr>
            <p:ph type="sldNum" sz="quarter" idx="11"/>
          </p:nvPr>
        </p:nvSpPr>
        <p:spPr/>
        <p:txBody>
          <a:bodyPr rtlCol="0"/>
          <a:lstStyle/>
          <a:p>
            <a:fld id="{B1DEFA8C-F947-479F-BE07-76B6B3F80BF1}"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20.12.2010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Başlık"/>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İçerik Yer Tutucusu"/>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D9F75050-0E15-4C5B-92B0-66D068882F1F}" type="datetimeFigureOut">
              <a:rPr lang="tr-TR" smtClean="0"/>
              <a:pPr/>
              <a:t>20.12.2010</a:t>
            </a:fld>
            <a:endParaRPr lang="tr-TR"/>
          </a:p>
        </p:txBody>
      </p:sp>
      <p:sp>
        <p:nvSpPr>
          <p:cNvPr id="22" name="21 Slayt Numarası Yer Tutucusu"/>
          <p:cNvSpPr>
            <a:spLocks noGrp="1"/>
          </p:cNvSpPr>
          <p:nvPr>
            <p:ph type="sldNum" sz="quarter" idx="15"/>
          </p:nvPr>
        </p:nvSpPr>
        <p:spPr/>
        <p:txBody>
          <a:bodyPr rtlCol="0"/>
          <a:lstStyle/>
          <a:p>
            <a:fld id="{B1DEFA8C-F947-479F-BE07-76B6B3F80BF1}"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Başlık"/>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Dikdörtgen"/>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Veri Yer Tutucusu"/>
          <p:cNvSpPr>
            <a:spLocks noGrp="1"/>
          </p:cNvSpPr>
          <p:nvPr>
            <p:ph type="dt" sz="half" idx="10"/>
          </p:nvPr>
        </p:nvSpPr>
        <p:spPr/>
        <p:txBody>
          <a:bodyPr rtlCol="0"/>
          <a:lstStyle/>
          <a:p>
            <a:fld id="{D9F75050-0E15-4C5B-92B0-66D068882F1F}" type="datetimeFigureOut">
              <a:rPr lang="tr-TR" smtClean="0"/>
              <a:pPr/>
              <a:t>20.12.2010</a:t>
            </a:fld>
            <a:endParaRPr lang="tr-TR"/>
          </a:p>
        </p:txBody>
      </p:sp>
      <p:sp>
        <p:nvSpPr>
          <p:cNvPr id="18" name="17 Slayt Numarası Yer Tutucusu"/>
          <p:cNvSpPr>
            <a:spLocks noGrp="1"/>
          </p:cNvSpPr>
          <p:nvPr>
            <p:ph type="sldNum" sz="quarter" idx="11"/>
          </p:nvPr>
        </p:nvSpPr>
        <p:spPr/>
        <p:txBody>
          <a:bodyPr rtlCol="0"/>
          <a:lstStyle/>
          <a:p>
            <a:fld id="{B1DEFA8C-F947-479F-BE07-76B6B3F80BF1}"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Başlık Yer Tutucusu"/>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9F75050-0E15-4C5B-92B0-66D068882F1F}" type="datetimeFigureOut">
              <a:rPr lang="tr-TR" smtClean="0"/>
              <a:pPr/>
              <a:t>20.12.2010</a:t>
            </a:fld>
            <a:endParaRPr lang="tr-TR"/>
          </a:p>
        </p:txBody>
      </p:sp>
      <p:sp>
        <p:nvSpPr>
          <p:cNvPr id="3" name="2 Altbilgi Yer Tutucusu"/>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6 Düz Bağlayıcı"/>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Slayt Numarası Yer Tutucusu"/>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png"/></Relationships>
</file>

<file path=ppt/slides/_rels/slide13.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2.xml"/><Relationship Id="rId4" Type="http://schemas.openxmlformats.org/officeDocument/2006/relationships/image" Target="../media/image27.png"/></Relationships>
</file>

<file path=ppt/slides/_rels/slide17.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8.png"/><Relationship Id="rId1" Type="http://schemas.openxmlformats.org/officeDocument/2006/relationships/slideLayout" Target="../slideLayouts/slideLayout2.xml"/><Relationship Id="rId4" Type="http://schemas.openxmlformats.org/officeDocument/2006/relationships/image" Target="../media/image30.png"/></Relationships>
</file>

<file path=ppt/slides/_rels/slide18.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3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image" Target="../media/image3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image" Target="../media/image35.png"/><Relationship Id="rId1" Type="http://schemas.openxmlformats.org/officeDocument/2006/relationships/slideLayout" Target="../slideLayouts/slideLayout2.xml"/><Relationship Id="rId4" Type="http://schemas.openxmlformats.org/officeDocument/2006/relationships/image" Target="../media/image37.png"/></Relationships>
</file>

<file path=ppt/slides/_rels/slide21.xml.rels><?xml version="1.0" encoding="UTF-8" standalone="yes"?>
<Relationships xmlns="http://schemas.openxmlformats.org/package/2006/relationships"><Relationship Id="rId2" Type="http://schemas.openxmlformats.org/officeDocument/2006/relationships/image" Target="../media/image38.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9.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image" Target="../media/image41.png"/><Relationship Id="rId1" Type="http://schemas.openxmlformats.org/officeDocument/2006/relationships/slideLayout" Target="../slideLayouts/slideLayout2.xml"/><Relationship Id="rId5" Type="http://schemas.openxmlformats.org/officeDocument/2006/relationships/image" Target="../media/image44.png"/><Relationship Id="rId4" Type="http://schemas.openxmlformats.org/officeDocument/2006/relationships/image" Target="../media/image43.png"/></Relationships>
</file>

<file path=ppt/slides/_rels/slide26.xml.rels><?xml version="1.0" encoding="UTF-8" standalone="yes"?>
<Relationships xmlns="http://schemas.openxmlformats.org/package/2006/relationships"><Relationship Id="rId3" Type="http://schemas.openxmlformats.org/officeDocument/2006/relationships/image" Target="../media/image46.png"/><Relationship Id="rId2" Type="http://schemas.openxmlformats.org/officeDocument/2006/relationships/image" Target="../media/image45.png"/><Relationship Id="rId1" Type="http://schemas.openxmlformats.org/officeDocument/2006/relationships/slideLayout" Target="../slideLayouts/slideLayout2.xml"/><Relationship Id="rId5" Type="http://schemas.openxmlformats.org/officeDocument/2006/relationships/image" Target="../media/image48.png"/><Relationship Id="rId4" Type="http://schemas.openxmlformats.org/officeDocument/2006/relationships/image" Target="../media/image47.png"/></Relationships>
</file>

<file path=ppt/slides/_rels/slide27.xml.rels><?xml version="1.0" encoding="UTF-8" standalone="yes"?>
<Relationships xmlns="http://schemas.openxmlformats.org/package/2006/relationships"><Relationship Id="rId3" Type="http://schemas.openxmlformats.org/officeDocument/2006/relationships/image" Target="../media/image50.png"/><Relationship Id="rId2" Type="http://schemas.openxmlformats.org/officeDocument/2006/relationships/image" Target="../media/image49.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5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5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54.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55.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56.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5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Başlık"/>
          <p:cNvSpPr>
            <a:spLocks noGrp="1"/>
          </p:cNvSpPr>
          <p:nvPr>
            <p:ph type="ctrTitle"/>
          </p:nvPr>
        </p:nvSpPr>
        <p:spPr/>
        <p:txBody>
          <a:bodyPr/>
          <a:lstStyle/>
          <a:p>
            <a:r>
              <a:rPr lang="tr-TR" dirty="0" err="1" smtClean="0"/>
              <a:t>Multiple</a:t>
            </a:r>
            <a:r>
              <a:rPr lang="tr-TR" dirty="0" smtClean="0"/>
              <a:t> </a:t>
            </a:r>
            <a:r>
              <a:rPr lang="tr-TR" dirty="0" err="1" smtClean="0"/>
              <a:t>Antennas</a:t>
            </a:r>
            <a:endParaRPr lang="tr-TR" dirty="0"/>
          </a:p>
        </p:txBody>
      </p:sp>
      <p:sp>
        <p:nvSpPr>
          <p:cNvPr id="7" name="6 Alt Başlık"/>
          <p:cNvSpPr>
            <a:spLocks noGrp="1"/>
          </p:cNvSpPr>
          <p:nvPr>
            <p:ph type="subTitle" idx="1"/>
          </p:nvPr>
        </p:nvSpPr>
        <p:spPr/>
        <p:txBody>
          <a:bodyPr/>
          <a:lstStyle/>
          <a:p>
            <a:r>
              <a:rPr lang="tr-TR" smtClean="0"/>
              <a:t>Hazırlayan: Temel YAVUZ</a:t>
            </a:r>
          </a:p>
          <a:p>
            <a:r>
              <a:rPr lang="tr-TR" smtClean="0"/>
              <a:t>20.12.2010</a:t>
            </a:r>
            <a:endParaRPr lang="tr-TR" dirty="0"/>
          </a:p>
        </p:txBody>
      </p:sp>
      <p:pic>
        <p:nvPicPr>
          <p:cNvPr id="4" name="3 Resim" descr="logo"/>
          <p:cNvPicPr/>
          <p:nvPr/>
        </p:nvPicPr>
        <p:blipFill>
          <a:blip r:embed="rId2" cstate="print"/>
          <a:srcRect/>
          <a:stretch>
            <a:fillRect/>
          </a:stretch>
        </p:blipFill>
        <p:spPr bwMode="auto">
          <a:xfrm>
            <a:off x="4355976" y="692696"/>
            <a:ext cx="1209675" cy="1238250"/>
          </a:xfrm>
          <a:prstGeom prst="rect">
            <a:avLst/>
          </a:prstGeom>
          <a:noFill/>
          <a:ln w="9525">
            <a:noFill/>
            <a:miter lim="800000"/>
            <a:headEnd/>
            <a:tailEnd/>
          </a:ln>
        </p:spPr>
      </p:pic>
      <p:sp>
        <p:nvSpPr>
          <p:cNvPr id="3993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sp>
        <p:nvSpPr>
          <p:cNvPr id="39939" name="Rectangle 3"/>
          <p:cNvSpPr>
            <a:spLocks noChangeArrowheads="1"/>
          </p:cNvSpPr>
          <p:nvPr/>
        </p:nvSpPr>
        <p:spPr bwMode="auto">
          <a:xfrm>
            <a:off x="971600" y="1700808"/>
            <a:ext cx="7632848" cy="14465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tr-TR" sz="900" b="0" i="0" u="none" strike="noStrike" cap="none" normalizeH="0" baseline="0" dirty="0" smtClean="0">
              <a:ln>
                <a:noFill/>
              </a:ln>
              <a:solidFill>
                <a:schemeClr val="tx1"/>
              </a:solidFill>
              <a:effectLst/>
              <a:latin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tr-TR"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tr-TR" sz="1800" b="1" i="0" u="none" strike="noStrike" cap="none" normalizeH="0" baseline="0" dirty="0" smtClean="0">
                <a:ln>
                  <a:noFill/>
                </a:ln>
                <a:solidFill>
                  <a:schemeClr val="tx1"/>
                </a:solidFill>
                <a:effectLst/>
                <a:ea typeface="Calibri" pitchFamily="34" charset="0"/>
                <a:cs typeface="Times New Roman" pitchFamily="18" charset="0"/>
              </a:rPr>
              <a:t>T.C.</a:t>
            </a:r>
            <a:endParaRPr kumimoji="0" lang="tr-TR" sz="900" b="0" i="0" u="none" strike="noStrike" cap="none" normalizeH="0" baseline="0" dirty="0" smtClean="0">
              <a:ln>
                <a:noFill/>
              </a:ln>
              <a:solidFill>
                <a:schemeClr val="tx1"/>
              </a:solidFill>
              <a:effectLst/>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tr-TR" sz="1800" b="1" i="0" u="none" strike="noStrike" cap="none" normalizeH="0" baseline="0" dirty="0" smtClean="0">
                <a:ln>
                  <a:noFill/>
                </a:ln>
                <a:solidFill>
                  <a:schemeClr val="tx1"/>
                </a:solidFill>
                <a:effectLst/>
                <a:ea typeface="Calibri" pitchFamily="34" charset="0"/>
                <a:cs typeface="Times New Roman" pitchFamily="18" charset="0"/>
              </a:rPr>
              <a:t>		              TRAKYA ÜNİVERSİTESİ  </a:t>
            </a:r>
            <a:endParaRPr kumimoji="0" lang="tr-TR" sz="900" b="0" i="0" u="none" strike="noStrike" cap="none" normalizeH="0" baseline="0" dirty="0" smtClean="0">
              <a:ln>
                <a:noFill/>
              </a:ln>
              <a:solidFill>
                <a:schemeClr val="tx1"/>
              </a:solidFill>
              <a:effectLst/>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tr-TR" sz="1800" b="1" i="0" u="none" strike="noStrike" cap="none" normalizeH="0" baseline="0" dirty="0" smtClean="0">
                <a:ln>
                  <a:noFill/>
                </a:ln>
                <a:solidFill>
                  <a:schemeClr val="tx1"/>
                </a:solidFill>
                <a:effectLst/>
                <a:ea typeface="Calibri" pitchFamily="34" charset="0"/>
                <a:cs typeface="Times New Roman" pitchFamily="18" charset="0"/>
              </a:rPr>
              <a:t>                            FEN BİLİMLERİ ENSTİTÜSÜ</a:t>
            </a:r>
            <a:endParaRPr kumimoji="0" lang="tr-TR" sz="900" b="0" i="0" u="none" strike="noStrike" cap="none" normalizeH="0" baseline="0" dirty="0" smtClean="0">
              <a:ln>
                <a:noFill/>
              </a:ln>
              <a:solidFill>
                <a:schemeClr val="tx1"/>
              </a:solidFill>
              <a:effectLst/>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tr-TR" sz="1800" b="1" i="0" u="none" strike="noStrike" cap="none" normalizeH="0" baseline="0" dirty="0" smtClean="0">
                <a:ln>
                  <a:noFill/>
                </a:ln>
                <a:solidFill>
                  <a:schemeClr val="tx1"/>
                </a:solidFill>
                <a:effectLst/>
                <a:ea typeface="Calibri" pitchFamily="34" charset="0"/>
                <a:cs typeface="Times New Roman" pitchFamily="18" charset="0"/>
              </a:rPr>
              <a:t>                       Bilgisayar Mühendisliği Ana Bilim Dalı</a:t>
            </a:r>
            <a:endParaRPr kumimoji="0" lang="tr-TR" sz="1800" b="0" i="0" u="none" strike="noStrike" cap="none" normalizeH="0" baseline="0" dirty="0" smtClean="0">
              <a:ln>
                <a:noFill/>
              </a:ln>
              <a:solidFill>
                <a:schemeClr val="tx1"/>
              </a:solidFill>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76672"/>
            <a:ext cx="8229600" cy="5649491"/>
          </a:xfrm>
        </p:spPr>
        <p:txBody>
          <a:bodyPr>
            <a:normAutofit fontScale="92500" lnSpcReduction="10000"/>
          </a:bodyPr>
          <a:lstStyle/>
          <a:p>
            <a:pPr>
              <a:buNone/>
            </a:pPr>
            <a:r>
              <a:rPr lang="tr-TR" dirty="0" smtClean="0"/>
              <a:t>				Farklılıklar</a:t>
            </a:r>
          </a:p>
          <a:p>
            <a:r>
              <a:rPr lang="tr-TR" sz="2400" dirty="0" err="1" smtClean="0"/>
              <a:t>Ergodik</a:t>
            </a:r>
            <a:r>
              <a:rPr lang="tr-TR" sz="2400" dirty="0" smtClean="0"/>
              <a:t> kapasite sonlu derinlikte boş sayfa eklemeyi varsayar. </a:t>
            </a:r>
          </a:p>
          <a:p>
            <a:r>
              <a:rPr lang="tr-TR" sz="2400" dirty="0" smtClean="0"/>
              <a:t>Yavaş azalan çevre için mümkün değildir.</a:t>
            </a:r>
          </a:p>
          <a:p>
            <a:r>
              <a:rPr lang="tr-TR" sz="2400" dirty="0" smtClean="0"/>
              <a:t>Zayıflama en önemli konusu olmasına rağmen güvenilmezdir.</a:t>
            </a:r>
          </a:p>
          <a:p>
            <a:r>
              <a:rPr lang="tr-TR" sz="2400" dirty="0" smtClean="0"/>
              <a:t>Birebir  </a:t>
            </a:r>
            <a:r>
              <a:rPr lang="tr-TR" sz="2400" dirty="0" err="1" smtClean="0"/>
              <a:t>Rayleigh</a:t>
            </a:r>
            <a:r>
              <a:rPr lang="tr-TR" sz="2400" dirty="0" smtClean="0"/>
              <a:t> </a:t>
            </a:r>
            <a:r>
              <a:rPr lang="tr-TR" sz="2400" dirty="0" err="1" smtClean="0"/>
              <a:t>fading</a:t>
            </a:r>
            <a:r>
              <a:rPr lang="tr-TR" sz="2400" dirty="0" smtClean="0"/>
              <a:t> kanalında çok basit hata ihtimali vardır.</a:t>
            </a:r>
          </a:p>
          <a:p>
            <a:r>
              <a:rPr lang="tr-TR" sz="2400" dirty="0" smtClean="0"/>
              <a:t>BPSK  için örnek:</a:t>
            </a:r>
            <a:endParaRPr lang="tr-TR" sz="1600" dirty="0" smtClean="0"/>
          </a:p>
          <a:p>
            <a:pPr>
              <a:buNone/>
            </a:pPr>
            <a:r>
              <a:rPr lang="tr-TR" sz="2400" dirty="0" smtClean="0"/>
              <a:t>                            	    en yüksek SNR (</a:t>
            </a:r>
            <a:r>
              <a:rPr lang="tr-TR" sz="2400" dirty="0" err="1" smtClean="0"/>
              <a:t>Signal</a:t>
            </a:r>
            <a:r>
              <a:rPr lang="tr-TR" sz="2400" dirty="0" smtClean="0"/>
              <a:t>-</a:t>
            </a:r>
            <a:r>
              <a:rPr lang="tr-TR" sz="2400" dirty="0" err="1" smtClean="0"/>
              <a:t>to</a:t>
            </a:r>
            <a:r>
              <a:rPr lang="tr-TR" sz="2400" dirty="0" smtClean="0"/>
              <a:t>-</a:t>
            </a:r>
            <a:r>
              <a:rPr lang="tr-TR" sz="2400" dirty="0" err="1" smtClean="0"/>
              <a:t>Noise</a:t>
            </a:r>
            <a:r>
              <a:rPr lang="tr-TR" sz="2400" dirty="0" smtClean="0"/>
              <a:t> </a:t>
            </a:r>
            <a:r>
              <a:rPr lang="tr-TR" sz="2400" dirty="0" err="1" smtClean="0"/>
              <a:t>Ratio</a:t>
            </a:r>
            <a:r>
              <a:rPr lang="tr-TR" sz="2400" dirty="0" smtClean="0"/>
              <a:t>,Sinyal-Gürültü Oranı )       </a:t>
            </a:r>
          </a:p>
          <a:p>
            <a:r>
              <a:rPr lang="tr-TR" sz="2400" dirty="0" smtClean="0"/>
              <a:t>Fakat , M  N kanalında,</a:t>
            </a:r>
          </a:p>
          <a:p>
            <a:pPr>
              <a:buNone/>
            </a:pPr>
            <a:r>
              <a:rPr lang="tr-TR" sz="2400" dirty="0" smtClean="0"/>
              <a:t>					 en yüksek SNR </a:t>
            </a:r>
          </a:p>
          <a:p>
            <a:r>
              <a:rPr lang="tr-TR" sz="2400" dirty="0" smtClean="0"/>
              <a:t>Çoklu antenler  </a:t>
            </a:r>
            <a:r>
              <a:rPr lang="tr-TR" sz="2400" dirty="0" err="1" smtClean="0"/>
              <a:t>maximum</a:t>
            </a:r>
            <a:r>
              <a:rPr lang="tr-TR" sz="2400" dirty="0" smtClean="0"/>
              <a:t> bir MN çeşitlilik kazanımı sağlar.</a:t>
            </a:r>
          </a:p>
        </p:txBody>
      </p:sp>
      <p:pic>
        <p:nvPicPr>
          <p:cNvPr id="34819" name="Picture 3"/>
          <p:cNvPicPr>
            <a:picLocks noChangeAspect="1" noChangeArrowheads="1"/>
          </p:cNvPicPr>
          <p:nvPr/>
        </p:nvPicPr>
        <p:blipFill>
          <a:blip r:embed="rId2" cstate="print"/>
          <a:srcRect/>
          <a:stretch>
            <a:fillRect/>
          </a:stretch>
        </p:blipFill>
        <p:spPr bwMode="auto">
          <a:xfrm>
            <a:off x="1979712" y="3546199"/>
            <a:ext cx="1584176" cy="458865"/>
          </a:xfrm>
          <a:prstGeom prst="rect">
            <a:avLst/>
          </a:prstGeom>
          <a:noFill/>
          <a:ln w="9525">
            <a:noFill/>
            <a:miter lim="800000"/>
            <a:headEnd/>
            <a:tailEnd/>
          </a:ln>
        </p:spPr>
      </p:pic>
      <p:pic>
        <p:nvPicPr>
          <p:cNvPr id="34820" name="Picture 4"/>
          <p:cNvPicPr>
            <a:picLocks noChangeAspect="1" noChangeArrowheads="1"/>
          </p:cNvPicPr>
          <p:nvPr/>
        </p:nvPicPr>
        <p:blipFill>
          <a:blip r:embed="rId3" cstate="print"/>
          <a:srcRect/>
          <a:stretch>
            <a:fillRect/>
          </a:stretch>
        </p:blipFill>
        <p:spPr bwMode="auto">
          <a:xfrm>
            <a:off x="2267744" y="4725144"/>
            <a:ext cx="1933575" cy="36195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76672"/>
            <a:ext cx="8229600" cy="6120680"/>
          </a:xfrm>
        </p:spPr>
        <p:txBody>
          <a:bodyPr>
            <a:normAutofit fontScale="92500" lnSpcReduction="10000"/>
          </a:bodyPr>
          <a:lstStyle/>
          <a:p>
            <a:pPr>
              <a:buNone/>
            </a:pPr>
            <a:r>
              <a:rPr lang="tr-TR" dirty="0" smtClean="0"/>
              <a:t>			Farlılık ve Çoğullama</a:t>
            </a:r>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r>
              <a:rPr lang="tr-TR" sz="2400" dirty="0" smtClean="0"/>
              <a:t>Fakat her biri durumun sadece tek boyutlu bir yansımasıdır.</a:t>
            </a:r>
          </a:p>
          <a:p>
            <a:pPr>
              <a:buNone/>
            </a:pPr>
            <a:r>
              <a:rPr lang="tr-TR" sz="2400" dirty="0" smtClean="0"/>
              <a:t>Problemi </a:t>
            </a:r>
            <a:r>
              <a:rPr lang="tr-TR" sz="2400" dirty="0" err="1" smtClean="0"/>
              <a:t>formule</a:t>
            </a:r>
            <a:r>
              <a:rPr lang="tr-TR" sz="2400" dirty="0" smtClean="0"/>
              <a:t> etmenin doğru yolu iki tür kazancın </a:t>
            </a:r>
          </a:p>
          <a:p>
            <a:pPr>
              <a:buNone/>
            </a:pPr>
            <a:r>
              <a:rPr lang="tr-TR" sz="2400" dirty="0" smtClean="0"/>
              <a:t> karşılaştırılmasıdır.</a:t>
            </a:r>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a:p>
        </p:txBody>
      </p:sp>
      <p:pic>
        <p:nvPicPr>
          <p:cNvPr id="35842" name="Picture 2"/>
          <p:cNvPicPr>
            <a:picLocks noChangeAspect="1" noChangeArrowheads="1"/>
          </p:cNvPicPr>
          <p:nvPr/>
        </p:nvPicPr>
        <p:blipFill>
          <a:blip r:embed="rId2" cstate="print"/>
          <a:srcRect/>
          <a:stretch>
            <a:fillRect/>
          </a:stretch>
        </p:blipFill>
        <p:spPr bwMode="auto">
          <a:xfrm>
            <a:off x="1176114" y="980728"/>
            <a:ext cx="5772150" cy="382905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04664"/>
            <a:ext cx="8229600" cy="6192688"/>
          </a:xfrm>
        </p:spPr>
        <p:txBody>
          <a:bodyPr>
            <a:normAutofit fontScale="92500" lnSpcReduction="20000"/>
          </a:bodyPr>
          <a:lstStyle/>
          <a:p>
            <a:pPr>
              <a:buNone/>
            </a:pPr>
            <a:r>
              <a:rPr lang="tr-TR" dirty="0" smtClean="0"/>
              <a:t>			Ana Karşılaştırma</a:t>
            </a:r>
          </a:p>
          <a:p>
            <a:r>
              <a:rPr lang="tr-TR" sz="2400" dirty="0" smtClean="0"/>
              <a:t>Yüksek SNR ve yavaş zayıflama durumuna odaklanır.</a:t>
            </a:r>
          </a:p>
          <a:p>
            <a:r>
              <a:rPr lang="tr-TR" sz="2400" dirty="0" smtClean="0"/>
              <a:t>T uzunluklu bloğun uzay zaman kodlama tablosu  şunları gerçekleştirir:</a:t>
            </a:r>
          </a:p>
          <a:p>
            <a:pPr>
              <a:buNone/>
            </a:pPr>
            <a:r>
              <a:rPr lang="tr-TR" sz="2400" dirty="0" smtClean="0"/>
              <a:t>		Mekansal Çoğullama Kazanımı r : </a:t>
            </a:r>
          </a:p>
          <a:p>
            <a:pPr>
              <a:buNone/>
            </a:pPr>
            <a:r>
              <a:rPr lang="tr-TR" sz="2400" dirty="0" smtClean="0"/>
              <a:t>			eğer veri oranı 				ise</a:t>
            </a:r>
          </a:p>
          <a:p>
            <a:pPr>
              <a:buNone/>
            </a:pPr>
            <a:r>
              <a:rPr lang="tr-TR" sz="2400" dirty="0" smtClean="0"/>
              <a:t>		Çeşitlilik Kazanımı 	d: </a:t>
            </a:r>
          </a:p>
          <a:p>
            <a:pPr>
              <a:buNone/>
            </a:pPr>
            <a:r>
              <a:rPr lang="tr-TR" sz="2400" dirty="0" smtClean="0"/>
              <a:t>			eğer hata ihtimali 			ise	</a:t>
            </a:r>
          </a:p>
          <a:p>
            <a:pPr>
              <a:buNone/>
            </a:pPr>
            <a:r>
              <a:rPr lang="tr-TR" sz="2400" dirty="0" smtClean="0"/>
              <a:t>		Ana karşılaştırma: her r için, </a:t>
            </a:r>
            <a:r>
              <a:rPr lang="tr-TR" sz="2400" dirty="0" err="1" smtClean="0"/>
              <a:t>max</a:t>
            </a:r>
            <a:r>
              <a:rPr lang="tr-TR" sz="2400" dirty="0" smtClean="0"/>
              <a:t> çeşitlilik </a:t>
            </a:r>
          </a:p>
          <a:p>
            <a:pPr>
              <a:buNone/>
            </a:pPr>
            <a:r>
              <a:rPr lang="tr-TR" sz="2400" dirty="0" smtClean="0"/>
              <a:t>			kazanımı: </a:t>
            </a:r>
          </a:p>
          <a:p>
            <a:pPr>
              <a:buNone/>
            </a:pPr>
            <a:endParaRPr lang="tr-TR" sz="2400" dirty="0" smtClean="0"/>
          </a:p>
          <a:p>
            <a:pPr>
              <a:buNone/>
            </a:pPr>
            <a:endParaRPr lang="tr-TR" sz="2400" dirty="0" smtClean="0"/>
          </a:p>
          <a:p>
            <a:pPr>
              <a:buNone/>
            </a:pPr>
            <a:endParaRPr lang="tr-TR" sz="2400" dirty="0" smtClean="0"/>
          </a:p>
          <a:p>
            <a:pPr>
              <a:buNone/>
            </a:pPr>
            <a:r>
              <a:rPr lang="tr-TR" sz="2400" dirty="0" smtClean="0"/>
              <a:t>Eşit olarak:</a:t>
            </a:r>
          </a:p>
          <a:p>
            <a:pPr>
              <a:buNone/>
            </a:pPr>
            <a:endParaRPr lang="tr-TR" sz="2400" dirty="0" smtClean="0"/>
          </a:p>
          <a:p>
            <a:pPr>
              <a:buNone/>
            </a:pPr>
            <a:endParaRPr lang="tr-TR" sz="2400" dirty="0" smtClean="0"/>
          </a:p>
          <a:p>
            <a:pPr>
              <a:buNone/>
            </a:pPr>
            <a:r>
              <a:rPr lang="tr-TR" sz="2400" dirty="0" smtClean="0"/>
              <a:t>Veri oranı ve hata olasılığı arasındaki bir karşılaştırma.</a:t>
            </a:r>
          </a:p>
        </p:txBody>
      </p:sp>
      <p:pic>
        <p:nvPicPr>
          <p:cNvPr id="36866" name="Picture 2"/>
          <p:cNvPicPr>
            <a:picLocks noChangeAspect="1" noChangeArrowheads="1"/>
          </p:cNvPicPr>
          <p:nvPr/>
        </p:nvPicPr>
        <p:blipFill>
          <a:blip r:embed="rId2" cstate="print"/>
          <a:srcRect/>
          <a:stretch>
            <a:fillRect/>
          </a:stretch>
        </p:blipFill>
        <p:spPr bwMode="auto">
          <a:xfrm>
            <a:off x="4427984" y="1988840"/>
            <a:ext cx="3200400" cy="419100"/>
          </a:xfrm>
          <a:prstGeom prst="rect">
            <a:avLst/>
          </a:prstGeom>
          <a:noFill/>
          <a:ln w="9525">
            <a:noFill/>
            <a:miter lim="800000"/>
            <a:headEnd/>
            <a:tailEnd/>
          </a:ln>
        </p:spPr>
      </p:pic>
      <p:pic>
        <p:nvPicPr>
          <p:cNvPr id="36867" name="Picture 3"/>
          <p:cNvPicPr>
            <a:picLocks noChangeAspect="1" noChangeArrowheads="1"/>
          </p:cNvPicPr>
          <p:nvPr/>
        </p:nvPicPr>
        <p:blipFill>
          <a:blip r:embed="rId3" cstate="print"/>
          <a:srcRect/>
          <a:stretch>
            <a:fillRect/>
          </a:stretch>
        </p:blipFill>
        <p:spPr bwMode="auto">
          <a:xfrm>
            <a:off x="5004048" y="2636912"/>
            <a:ext cx="1581150" cy="466725"/>
          </a:xfrm>
          <a:prstGeom prst="rect">
            <a:avLst/>
          </a:prstGeom>
          <a:noFill/>
          <a:ln w="9525">
            <a:noFill/>
            <a:miter lim="800000"/>
            <a:headEnd/>
            <a:tailEnd/>
          </a:ln>
        </p:spPr>
      </p:pic>
      <p:pic>
        <p:nvPicPr>
          <p:cNvPr id="36869" name="Picture 5"/>
          <p:cNvPicPr>
            <a:picLocks noChangeAspect="1" noChangeArrowheads="1"/>
          </p:cNvPicPr>
          <p:nvPr/>
        </p:nvPicPr>
        <p:blipFill>
          <a:blip r:embed="rId4" cstate="print"/>
          <a:srcRect/>
          <a:stretch>
            <a:fillRect/>
          </a:stretch>
        </p:blipFill>
        <p:spPr bwMode="auto">
          <a:xfrm>
            <a:off x="3851920" y="3429000"/>
            <a:ext cx="1323975" cy="438150"/>
          </a:xfrm>
          <a:prstGeom prst="rect">
            <a:avLst/>
          </a:prstGeom>
          <a:noFill/>
          <a:ln w="9525">
            <a:noFill/>
            <a:miter lim="800000"/>
            <a:headEnd/>
            <a:tailEnd/>
          </a:ln>
        </p:spPr>
      </p:pic>
      <p:pic>
        <p:nvPicPr>
          <p:cNvPr id="36870" name="Picture 6"/>
          <p:cNvPicPr>
            <a:picLocks noChangeAspect="1" noChangeArrowheads="1"/>
          </p:cNvPicPr>
          <p:nvPr/>
        </p:nvPicPr>
        <p:blipFill>
          <a:blip r:embed="rId5" cstate="print"/>
          <a:srcRect/>
          <a:stretch>
            <a:fillRect/>
          </a:stretch>
        </p:blipFill>
        <p:spPr bwMode="auto">
          <a:xfrm>
            <a:off x="5004048" y="4293096"/>
            <a:ext cx="1952625" cy="466725"/>
          </a:xfrm>
          <a:prstGeom prst="rect">
            <a:avLst/>
          </a:prstGeom>
          <a:noFill/>
          <a:ln w="9525">
            <a:noFill/>
            <a:miter lim="800000"/>
            <a:headEnd/>
            <a:tailEnd/>
          </a:ln>
        </p:spPr>
      </p:pic>
      <p:pic>
        <p:nvPicPr>
          <p:cNvPr id="36871" name="Picture 7"/>
          <p:cNvPicPr>
            <a:picLocks noChangeAspect="1" noChangeArrowheads="1"/>
          </p:cNvPicPr>
          <p:nvPr/>
        </p:nvPicPr>
        <p:blipFill>
          <a:blip r:embed="rId6" cstate="print"/>
          <a:srcRect/>
          <a:stretch>
            <a:fillRect/>
          </a:stretch>
        </p:blipFill>
        <p:spPr bwMode="auto">
          <a:xfrm>
            <a:off x="4932040" y="5229200"/>
            <a:ext cx="1914525" cy="457200"/>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sz="quarter" idx="1"/>
          </p:nvPr>
        </p:nvSpPr>
        <p:spPr>
          <a:xfrm>
            <a:off x="457200" y="620688"/>
            <a:ext cx="8229600" cy="5505475"/>
          </a:xfrm>
        </p:spPr>
        <p:txBody>
          <a:bodyPr/>
          <a:lstStyle/>
          <a:p>
            <a:pPr>
              <a:buNone/>
            </a:pPr>
            <a:r>
              <a:rPr lang="tr-TR" dirty="0" smtClean="0"/>
              <a:t>			En Uygun Karşılaştırma</a:t>
            </a:r>
          </a:p>
          <a:p>
            <a:pPr>
              <a:buNone/>
            </a:pPr>
            <a:r>
              <a:rPr lang="tr-TR" sz="2400" dirty="0" smtClean="0"/>
              <a:t>Eğer blok uzunluğu 			ise</a:t>
            </a:r>
            <a:endParaRPr lang="tr-TR" sz="2400" dirty="0"/>
          </a:p>
        </p:txBody>
      </p:sp>
      <p:pic>
        <p:nvPicPr>
          <p:cNvPr id="37892" name="Picture 4"/>
          <p:cNvPicPr>
            <a:picLocks noChangeAspect="1" noChangeArrowheads="1"/>
          </p:cNvPicPr>
          <p:nvPr/>
        </p:nvPicPr>
        <p:blipFill>
          <a:blip r:embed="rId2" cstate="print"/>
          <a:srcRect/>
          <a:stretch>
            <a:fillRect/>
          </a:stretch>
        </p:blipFill>
        <p:spPr bwMode="auto">
          <a:xfrm>
            <a:off x="3563888" y="1196752"/>
            <a:ext cx="2028825" cy="323850"/>
          </a:xfrm>
          <a:prstGeom prst="rect">
            <a:avLst/>
          </a:prstGeom>
          <a:noFill/>
          <a:ln w="9525">
            <a:noFill/>
            <a:miter lim="800000"/>
            <a:headEnd/>
            <a:tailEnd/>
          </a:ln>
        </p:spPr>
      </p:pic>
      <p:pic>
        <p:nvPicPr>
          <p:cNvPr id="37894" name="Picture 6"/>
          <p:cNvPicPr>
            <a:picLocks noChangeAspect="1" noChangeArrowheads="1"/>
          </p:cNvPicPr>
          <p:nvPr/>
        </p:nvPicPr>
        <p:blipFill>
          <a:blip r:embed="rId3" cstate="print"/>
          <a:srcRect/>
          <a:stretch>
            <a:fillRect/>
          </a:stretch>
        </p:blipFill>
        <p:spPr bwMode="auto">
          <a:xfrm>
            <a:off x="1475656" y="1700808"/>
            <a:ext cx="5772150" cy="4600575"/>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548680"/>
            <a:ext cx="8229600" cy="6120680"/>
          </a:xfrm>
        </p:spPr>
        <p:txBody>
          <a:bodyPr>
            <a:normAutofit lnSpcReduction="10000"/>
          </a:bodyPr>
          <a:lstStyle/>
          <a:p>
            <a:pPr>
              <a:buNone/>
            </a:pPr>
            <a:r>
              <a:rPr lang="tr-TR" dirty="0" smtClean="0"/>
              <a:t>			En Uygun Karşılaştırma</a:t>
            </a:r>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r>
              <a:rPr lang="tr-TR" sz="2400" dirty="0" smtClean="0"/>
              <a:t>r ‘</a:t>
            </a:r>
            <a:r>
              <a:rPr lang="tr-TR" sz="2400" dirty="0" err="1" smtClean="0"/>
              <a:t>nin</a:t>
            </a:r>
            <a:r>
              <a:rPr lang="tr-TR" sz="2400" dirty="0" smtClean="0"/>
              <a:t> çoğullama kazanımı için (r </a:t>
            </a:r>
            <a:r>
              <a:rPr lang="tr-TR" sz="2400" dirty="0" err="1" smtClean="0"/>
              <a:t>integer</a:t>
            </a:r>
            <a:r>
              <a:rPr lang="tr-TR" sz="2400" dirty="0" smtClean="0"/>
              <a:t>), en iyi çeşitlilik kazanımı</a:t>
            </a:r>
          </a:p>
          <a:p>
            <a:pPr>
              <a:buNone/>
            </a:pPr>
            <a:endParaRPr lang="tr-TR" sz="2400"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a:p>
        </p:txBody>
      </p:sp>
      <p:pic>
        <p:nvPicPr>
          <p:cNvPr id="38914" name="Picture 2"/>
          <p:cNvPicPr>
            <a:picLocks noChangeAspect="1" noChangeArrowheads="1"/>
          </p:cNvPicPr>
          <p:nvPr/>
        </p:nvPicPr>
        <p:blipFill>
          <a:blip r:embed="rId2" cstate="print"/>
          <a:srcRect/>
          <a:stretch>
            <a:fillRect/>
          </a:stretch>
        </p:blipFill>
        <p:spPr bwMode="auto">
          <a:xfrm>
            <a:off x="1733550" y="1162050"/>
            <a:ext cx="5676900" cy="4533900"/>
          </a:xfrm>
          <a:prstGeom prst="rect">
            <a:avLst/>
          </a:prstGeom>
          <a:noFill/>
          <a:ln w="9525">
            <a:noFill/>
            <a:miter lim="800000"/>
            <a:headEnd/>
            <a:tailEnd/>
          </a:ln>
        </p:spPr>
      </p:pic>
      <p:pic>
        <p:nvPicPr>
          <p:cNvPr id="38915" name="Picture 3"/>
          <p:cNvPicPr>
            <a:picLocks noChangeAspect="1" noChangeArrowheads="1"/>
          </p:cNvPicPr>
          <p:nvPr/>
        </p:nvPicPr>
        <p:blipFill>
          <a:blip r:embed="rId3" cstate="print"/>
          <a:srcRect/>
          <a:stretch>
            <a:fillRect/>
          </a:stretch>
        </p:blipFill>
        <p:spPr bwMode="auto">
          <a:xfrm>
            <a:off x="755576" y="6237312"/>
            <a:ext cx="2047875" cy="381000"/>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0"/>
            <a:ext cx="8229600" cy="6669360"/>
          </a:xfrm>
        </p:spPr>
        <p:txBody>
          <a:bodyPr>
            <a:normAutofit fontScale="70000" lnSpcReduction="20000"/>
          </a:bodyPr>
          <a:lstStyle/>
          <a:p>
            <a:pPr>
              <a:buNone/>
            </a:pPr>
            <a:r>
              <a:rPr lang="tr-TR" dirty="0" smtClean="0"/>
              <a:t>				</a:t>
            </a:r>
            <a:r>
              <a:rPr lang="tr-TR" sz="4600" dirty="0" smtClean="0"/>
              <a:t>Çoklu Giriş</a:t>
            </a: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r>
              <a:rPr lang="tr-TR" sz="2400" dirty="0" smtClean="0"/>
              <a:t>Noktadan noktaya erişim için, çoklu antenler çeşitlilik ve çoğullama kazanımı sağlar.</a:t>
            </a:r>
          </a:p>
          <a:p>
            <a:r>
              <a:rPr lang="tr-TR" sz="2400" dirty="0" smtClean="0"/>
              <a:t>Çoklu antenler sinyalleri K Kullanıcıları ile diğer kullanıcılardan ayırt ederler.</a:t>
            </a:r>
          </a:p>
          <a:p>
            <a:r>
              <a:rPr lang="tr-TR" sz="2400" dirty="0" smtClean="0"/>
              <a:t>i.i.d. </a:t>
            </a:r>
            <a:r>
              <a:rPr lang="tr-TR" sz="2400" dirty="0" err="1" smtClean="0"/>
              <a:t>Rayleigh</a:t>
            </a:r>
            <a:r>
              <a:rPr lang="tr-TR" sz="2400" dirty="0" smtClean="0"/>
              <a:t> </a:t>
            </a:r>
            <a:r>
              <a:rPr lang="tr-TR" sz="2400" dirty="0" err="1" smtClean="0"/>
              <a:t>Fading</a:t>
            </a:r>
            <a:r>
              <a:rPr lang="tr-TR" sz="2400" dirty="0" smtClean="0"/>
              <a:t>  Modeli her kullanıcı için, antenleri M gönderir, N alır.</a:t>
            </a:r>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a:p>
        </p:txBody>
      </p:sp>
      <p:pic>
        <p:nvPicPr>
          <p:cNvPr id="29697" name="Picture 1"/>
          <p:cNvPicPr>
            <a:picLocks noChangeAspect="1" noChangeArrowheads="1"/>
          </p:cNvPicPr>
          <p:nvPr/>
        </p:nvPicPr>
        <p:blipFill>
          <a:blip r:embed="rId2" cstate="print"/>
          <a:srcRect/>
          <a:stretch>
            <a:fillRect/>
          </a:stretch>
        </p:blipFill>
        <p:spPr bwMode="auto">
          <a:xfrm>
            <a:off x="2257425" y="476672"/>
            <a:ext cx="4629150" cy="4219575"/>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04664"/>
            <a:ext cx="8229600" cy="5721499"/>
          </a:xfrm>
        </p:spPr>
        <p:txBody>
          <a:bodyPr/>
          <a:lstStyle/>
          <a:p>
            <a:pPr>
              <a:buNone/>
            </a:pPr>
            <a:r>
              <a:rPr lang="tr-TR" dirty="0" smtClean="0"/>
              <a:t>  		 Çoklu Kullanıcılı Çeşitlilik-Çoğullama 				Karşılaştırması</a:t>
            </a:r>
          </a:p>
          <a:p>
            <a:pPr>
              <a:buNone/>
            </a:pPr>
            <a:r>
              <a:rPr lang="tr-TR" sz="2400" dirty="0" smtClean="0"/>
              <a:t>Her kullanıcın bir hata olasılığını başardığını varsayalım:</a:t>
            </a:r>
          </a:p>
          <a:p>
            <a:pPr>
              <a:buNone/>
            </a:pPr>
            <a:endParaRPr lang="tr-TR" sz="2400" dirty="0" smtClean="0"/>
          </a:p>
          <a:p>
            <a:pPr>
              <a:buNone/>
            </a:pPr>
            <a:r>
              <a:rPr lang="tr-TR" sz="2400" dirty="0" smtClean="0"/>
              <a:t>Ve veri oranı</a:t>
            </a:r>
          </a:p>
          <a:p>
            <a:pPr>
              <a:buNone/>
            </a:pPr>
            <a:endParaRPr lang="tr-TR" sz="2400" dirty="0" smtClean="0"/>
          </a:p>
          <a:p>
            <a:pPr>
              <a:buNone/>
            </a:pPr>
            <a:r>
              <a:rPr lang="tr-TR" sz="2400" dirty="0" smtClean="0"/>
              <a:t>		Hangisi en uygun karşılaştırmadır,</a:t>
            </a:r>
          </a:p>
          <a:p>
            <a:pPr>
              <a:buNone/>
            </a:pPr>
            <a:r>
              <a:rPr lang="tr-TR" sz="2400" dirty="0" smtClean="0"/>
              <a:t>		d (çeşitlilik kazanımı) ve r (çoğullama kazanımı)?</a:t>
            </a:r>
          </a:p>
          <a:p>
            <a:pPr>
              <a:buNone/>
            </a:pPr>
            <a:r>
              <a:rPr lang="tr-TR" sz="2400" dirty="0" smtClean="0"/>
              <a:t>Varsayalım ki bir blok uzunluğu</a:t>
            </a:r>
            <a:endParaRPr lang="tr-TR" sz="2400" dirty="0"/>
          </a:p>
        </p:txBody>
      </p:sp>
      <p:pic>
        <p:nvPicPr>
          <p:cNvPr id="30721" name="Picture 1"/>
          <p:cNvPicPr>
            <a:picLocks noChangeAspect="1" noChangeArrowheads="1"/>
          </p:cNvPicPr>
          <p:nvPr/>
        </p:nvPicPr>
        <p:blipFill>
          <a:blip r:embed="rId2" cstate="print"/>
          <a:srcRect/>
          <a:stretch>
            <a:fillRect/>
          </a:stretch>
        </p:blipFill>
        <p:spPr bwMode="auto">
          <a:xfrm>
            <a:off x="2699792" y="1556792"/>
            <a:ext cx="1609725" cy="390525"/>
          </a:xfrm>
          <a:prstGeom prst="rect">
            <a:avLst/>
          </a:prstGeom>
          <a:noFill/>
          <a:ln w="9525">
            <a:noFill/>
            <a:miter lim="800000"/>
            <a:headEnd/>
            <a:tailEnd/>
          </a:ln>
        </p:spPr>
      </p:pic>
      <p:pic>
        <p:nvPicPr>
          <p:cNvPr id="30722" name="Picture 2"/>
          <p:cNvPicPr>
            <a:picLocks noChangeAspect="1" noChangeArrowheads="1"/>
          </p:cNvPicPr>
          <p:nvPr/>
        </p:nvPicPr>
        <p:blipFill>
          <a:blip r:embed="rId3" cstate="print"/>
          <a:srcRect/>
          <a:stretch>
            <a:fillRect/>
          </a:stretch>
        </p:blipFill>
        <p:spPr bwMode="auto">
          <a:xfrm>
            <a:off x="2699792" y="2492896"/>
            <a:ext cx="3486150" cy="400050"/>
          </a:xfrm>
          <a:prstGeom prst="rect">
            <a:avLst/>
          </a:prstGeom>
          <a:noFill/>
          <a:ln w="9525">
            <a:noFill/>
            <a:miter lim="800000"/>
            <a:headEnd/>
            <a:tailEnd/>
          </a:ln>
        </p:spPr>
      </p:pic>
      <p:pic>
        <p:nvPicPr>
          <p:cNvPr id="30723" name="Picture 3"/>
          <p:cNvPicPr>
            <a:picLocks noChangeAspect="1" noChangeArrowheads="1"/>
          </p:cNvPicPr>
          <p:nvPr/>
        </p:nvPicPr>
        <p:blipFill>
          <a:blip r:embed="rId4" cstate="print"/>
          <a:srcRect/>
          <a:stretch>
            <a:fillRect/>
          </a:stretch>
        </p:blipFill>
        <p:spPr bwMode="auto">
          <a:xfrm>
            <a:off x="5364088" y="4293096"/>
            <a:ext cx="2295525" cy="333375"/>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04664"/>
            <a:ext cx="8229600" cy="6264696"/>
          </a:xfrm>
        </p:spPr>
        <p:txBody>
          <a:bodyPr/>
          <a:lstStyle/>
          <a:p>
            <a:pPr>
              <a:buNone/>
            </a:pPr>
            <a:r>
              <a:rPr lang="tr-TR" dirty="0" smtClean="0"/>
              <a:t>		Çoklu Kullanıcılı Ç-Ç Karşılaştırması</a:t>
            </a:r>
          </a:p>
          <a:p>
            <a:pPr>
              <a:buNone/>
            </a:pPr>
            <a:endParaRPr lang="tr-TR" dirty="0" smtClean="0"/>
          </a:p>
          <a:p>
            <a:pPr>
              <a:buNone/>
            </a:pPr>
            <a:endParaRPr lang="tr-TR" dirty="0" smtClean="0"/>
          </a:p>
          <a:p>
            <a:pPr lvl="1">
              <a:buNone/>
            </a:pPr>
            <a:endParaRPr lang="tr-TR" dirty="0" smtClean="0"/>
          </a:p>
          <a:p>
            <a:pPr lvl="1">
              <a:buNone/>
            </a:pPr>
            <a:endParaRPr lang="tr-TR" sz="2000" dirty="0" smtClean="0"/>
          </a:p>
          <a:p>
            <a:pPr lvl="1">
              <a:buNone/>
            </a:pPr>
            <a:endParaRPr lang="tr-TR" sz="2000" dirty="0" smtClean="0"/>
          </a:p>
          <a:p>
            <a:pPr lvl="1">
              <a:buNone/>
            </a:pPr>
            <a:endParaRPr lang="tr-TR" sz="2000" dirty="0" smtClean="0"/>
          </a:p>
          <a:p>
            <a:pPr lvl="1">
              <a:buNone/>
            </a:pPr>
            <a:endParaRPr lang="tr-TR" sz="2000" dirty="0" smtClean="0"/>
          </a:p>
          <a:p>
            <a:pPr lvl="1">
              <a:buNone/>
            </a:pPr>
            <a:endParaRPr lang="tr-TR" sz="2000" dirty="0" smtClean="0"/>
          </a:p>
          <a:p>
            <a:pPr lvl="1">
              <a:buNone/>
            </a:pPr>
            <a:endParaRPr lang="tr-TR" sz="2000" dirty="0" smtClean="0"/>
          </a:p>
          <a:p>
            <a:pPr lvl="1">
              <a:buNone/>
            </a:pPr>
            <a:endParaRPr lang="tr-TR" sz="2000" dirty="0" smtClean="0"/>
          </a:p>
          <a:p>
            <a:pPr lvl="1">
              <a:buNone/>
            </a:pPr>
            <a:endParaRPr lang="tr-TR" sz="2000" dirty="0" smtClean="0"/>
          </a:p>
          <a:p>
            <a:pPr lvl="1">
              <a:buNone/>
            </a:pPr>
            <a:endParaRPr lang="tr-TR" sz="2000" dirty="0" smtClean="0"/>
          </a:p>
          <a:p>
            <a:pPr lvl="1">
              <a:buNone/>
            </a:pPr>
            <a:endParaRPr lang="tr-TR" sz="2000" dirty="0" smtClean="0"/>
          </a:p>
          <a:p>
            <a:pPr lvl="1"/>
            <a:r>
              <a:rPr lang="tr-TR" sz="2400" dirty="0" smtClean="0"/>
              <a:t>           </a:t>
            </a:r>
            <a:r>
              <a:rPr lang="tr-TR" sz="2000" dirty="0" smtClean="0"/>
              <a:t>için , çeşitlilik MN ‘</a:t>
            </a:r>
            <a:r>
              <a:rPr lang="tr-TR" sz="2000" dirty="0" err="1" smtClean="0"/>
              <a:t>dir</a:t>
            </a:r>
            <a:r>
              <a:rPr lang="tr-TR" sz="2000" dirty="0" smtClean="0"/>
              <a:t>.</a:t>
            </a:r>
            <a:endParaRPr lang="tr-TR" sz="1200" dirty="0" smtClean="0"/>
          </a:p>
          <a:p>
            <a:pPr lvl="1"/>
            <a:r>
              <a:rPr lang="tr-TR" sz="2000" dirty="0" smtClean="0"/>
              <a:t>                                    için, çeşitlilik 0 ’dır.</a:t>
            </a:r>
          </a:p>
        </p:txBody>
      </p:sp>
      <p:pic>
        <p:nvPicPr>
          <p:cNvPr id="31745" name="Picture 1"/>
          <p:cNvPicPr>
            <a:picLocks noChangeAspect="1" noChangeArrowheads="1"/>
          </p:cNvPicPr>
          <p:nvPr/>
        </p:nvPicPr>
        <p:blipFill>
          <a:blip r:embed="rId2" cstate="print"/>
          <a:srcRect/>
          <a:stretch>
            <a:fillRect/>
          </a:stretch>
        </p:blipFill>
        <p:spPr bwMode="auto">
          <a:xfrm>
            <a:off x="1547664" y="980728"/>
            <a:ext cx="5705475" cy="4591050"/>
          </a:xfrm>
          <a:prstGeom prst="rect">
            <a:avLst/>
          </a:prstGeom>
          <a:noFill/>
          <a:ln w="9525">
            <a:noFill/>
            <a:miter lim="800000"/>
            <a:headEnd/>
            <a:tailEnd/>
          </a:ln>
        </p:spPr>
      </p:pic>
      <p:pic>
        <p:nvPicPr>
          <p:cNvPr id="31746" name="Picture 2"/>
          <p:cNvPicPr>
            <a:picLocks noChangeAspect="1" noChangeArrowheads="1"/>
          </p:cNvPicPr>
          <p:nvPr/>
        </p:nvPicPr>
        <p:blipFill>
          <a:blip r:embed="rId3" cstate="print"/>
          <a:srcRect/>
          <a:stretch>
            <a:fillRect/>
          </a:stretch>
        </p:blipFill>
        <p:spPr bwMode="auto">
          <a:xfrm>
            <a:off x="1293912" y="5927179"/>
            <a:ext cx="685800" cy="238125"/>
          </a:xfrm>
          <a:prstGeom prst="rect">
            <a:avLst/>
          </a:prstGeom>
          <a:noFill/>
          <a:ln w="9525">
            <a:noFill/>
            <a:miter lim="800000"/>
            <a:headEnd/>
            <a:tailEnd/>
          </a:ln>
        </p:spPr>
      </p:pic>
      <p:pic>
        <p:nvPicPr>
          <p:cNvPr id="31747" name="Picture 3"/>
          <p:cNvPicPr>
            <a:picLocks noChangeAspect="1" noChangeArrowheads="1"/>
          </p:cNvPicPr>
          <p:nvPr/>
        </p:nvPicPr>
        <p:blipFill>
          <a:blip r:embed="rId4" cstate="print"/>
          <a:srcRect/>
          <a:stretch>
            <a:fillRect/>
          </a:stretch>
        </p:blipFill>
        <p:spPr bwMode="auto">
          <a:xfrm>
            <a:off x="1376189" y="6216352"/>
            <a:ext cx="1971675" cy="381000"/>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60648"/>
            <a:ext cx="8229600" cy="6408712"/>
          </a:xfrm>
        </p:spPr>
        <p:txBody>
          <a:bodyPr/>
          <a:lstStyle/>
          <a:p>
            <a:pPr>
              <a:buNone/>
            </a:pPr>
            <a:r>
              <a:rPr lang="tr-TR" dirty="0" smtClean="0"/>
              <a:t>Çoklu Kullanıcılı 	Karşılaştırma: M &lt; N/(K+1)</a:t>
            </a:r>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r>
              <a:rPr lang="tr-TR" sz="2400" dirty="0" smtClean="0"/>
              <a:t>Her kullanıcı için çeşitlilik-çoğullama karşılaştırması </a:t>
            </a:r>
          </a:p>
          <a:p>
            <a:r>
              <a:rPr lang="tr-TR" sz="2400" dirty="0" smtClean="0"/>
              <a:t>Sanki o sistemdeki tek kullanıcıymış  gibi</a:t>
            </a:r>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a:p>
        </p:txBody>
      </p:sp>
      <p:pic>
        <p:nvPicPr>
          <p:cNvPr id="32769" name="Picture 1"/>
          <p:cNvPicPr>
            <a:picLocks noChangeAspect="1" noChangeArrowheads="1"/>
          </p:cNvPicPr>
          <p:nvPr/>
        </p:nvPicPr>
        <p:blipFill>
          <a:blip r:embed="rId2" cstate="print"/>
          <a:srcRect/>
          <a:stretch>
            <a:fillRect/>
          </a:stretch>
        </p:blipFill>
        <p:spPr bwMode="auto">
          <a:xfrm>
            <a:off x="1043608" y="764704"/>
            <a:ext cx="5591175" cy="4543425"/>
          </a:xfrm>
          <a:prstGeom prst="rect">
            <a:avLst/>
          </a:prstGeom>
          <a:noFill/>
          <a:ln w="9525">
            <a:noFill/>
            <a:miter lim="800000"/>
            <a:headEnd/>
            <a:tailEnd/>
          </a:ln>
        </p:spPr>
      </p:pic>
      <p:pic>
        <p:nvPicPr>
          <p:cNvPr id="32771" name="Picture 3"/>
          <p:cNvPicPr>
            <a:picLocks noChangeAspect="1" noChangeArrowheads="1"/>
          </p:cNvPicPr>
          <p:nvPr/>
        </p:nvPicPr>
        <p:blipFill>
          <a:blip r:embed="rId3" cstate="print"/>
          <a:srcRect/>
          <a:stretch>
            <a:fillRect/>
          </a:stretch>
        </p:blipFill>
        <p:spPr bwMode="auto">
          <a:xfrm>
            <a:off x="7020272" y="6076528"/>
            <a:ext cx="1009650" cy="304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04664"/>
            <a:ext cx="8229600" cy="6264696"/>
          </a:xfrm>
        </p:spPr>
        <p:txBody>
          <a:bodyPr/>
          <a:lstStyle/>
          <a:p>
            <a:pPr>
              <a:buNone/>
            </a:pPr>
            <a:r>
              <a:rPr lang="tr-TR" dirty="0" smtClean="0"/>
              <a:t>	Çoklu Kullanıcılı Karşılaştırma: M &gt; N/(K+1)</a:t>
            </a:r>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smtClean="0"/>
          </a:p>
          <a:p>
            <a:pPr>
              <a:buNone/>
            </a:pPr>
            <a:endParaRPr lang="tr-TR" dirty="0" smtClean="0"/>
          </a:p>
          <a:p>
            <a:endParaRPr lang="tr-TR" dirty="0" smtClean="0"/>
          </a:p>
          <a:p>
            <a:r>
              <a:rPr lang="tr-TR" sz="2400" dirty="0" smtClean="0"/>
              <a:t> 			Tekli kullanıcı karşılaştırma eğrisi</a:t>
            </a:r>
          </a:p>
          <a:p>
            <a:endParaRPr lang="tr-TR" dirty="0"/>
          </a:p>
        </p:txBody>
      </p:sp>
      <p:pic>
        <p:nvPicPr>
          <p:cNvPr id="39938" name="Picture 2"/>
          <p:cNvPicPr>
            <a:picLocks noChangeAspect="1" noChangeArrowheads="1"/>
          </p:cNvPicPr>
          <p:nvPr/>
        </p:nvPicPr>
        <p:blipFill>
          <a:blip r:embed="rId2" cstate="print"/>
          <a:srcRect/>
          <a:stretch>
            <a:fillRect/>
          </a:stretch>
        </p:blipFill>
        <p:spPr bwMode="auto">
          <a:xfrm>
            <a:off x="1979712" y="980728"/>
            <a:ext cx="4581525" cy="4572000"/>
          </a:xfrm>
          <a:prstGeom prst="rect">
            <a:avLst/>
          </a:prstGeom>
          <a:noFill/>
          <a:ln w="9525">
            <a:noFill/>
            <a:miter lim="800000"/>
            <a:headEnd/>
            <a:tailEnd/>
          </a:ln>
        </p:spPr>
      </p:pic>
      <p:pic>
        <p:nvPicPr>
          <p:cNvPr id="39940" name="Picture 4"/>
          <p:cNvPicPr>
            <a:picLocks noChangeAspect="1" noChangeArrowheads="1"/>
          </p:cNvPicPr>
          <p:nvPr/>
        </p:nvPicPr>
        <p:blipFill>
          <a:blip r:embed="rId3" cstate="print"/>
          <a:srcRect/>
          <a:stretch>
            <a:fillRect/>
          </a:stretch>
        </p:blipFill>
        <p:spPr bwMode="auto">
          <a:xfrm>
            <a:off x="1043608" y="5805264"/>
            <a:ext cx="1962150" cy="3333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1196752"/>
          </a:xfrm>
        </p:spPr>
        <p:txBody>
          <a:bodyPr>
            <a:normAutofit/>
          </a:bodyPr>
          <a:lstStyle/>
          <a:p>
            <a:r>
              <a:rPr lang="tr-TR" dirty="0" smtClean="0"/>
              <a:t>Kablosuz Ağlarda Çoklu Giriş Çoklu Çıkış (MIMO)</a:t>
            </a:r>
            <a:endParaRPr lang="tr-TR" dirty="0"/>
          </a:p>
        </p:txBody>
      </p:sp>
      <p:sp>
        <p:nvSpPr>
          <p:cNvPr id="3" name="2 İçerik Yer Tutucusu"/>
          <p:cNvSpPr>
            <a:spLocks noGrp="1"/>
          </p:cNvSpPr>
          <p:nvPr>
            <p:ph sz="quarter" idx="1"/>
          </p:nvPr>
        </p:nvSpPr>
        <p:spPr/>
        <p:txBody>
          <a:bodyPr/>
          <a:lstStyle/>
          <a:p>
            <a:pPr algn="just"/>
            <a:endParaRPr lang="tr-TR" sz="2400" dirty="0" smtClean="0"/>
          </a:p>
          <a:p>
            <a:pPr algn="just"/>
            <a:endParaRPr lang="tr-TR" sz="2400" dirty="0" smtClean="0"/>
          </a:p>
          <a:p>
            <a:pPr algn="just"/>
            <a:r>
              <a:rPr lang="tr-TR" sz="2400" dirty="0" smtClean="0"/>
              <a:t>Son yıllarda araştırmalarda artış olan alanlar</a:t>
            </a:r>
          </a:p>
          <a:p>
            <a:pPr lvl="1" algn="just"/>
            <a:r>
              <a:rPr lang="tr-TR" sz="2000" dirty="0" smtClean="0"/>
              <a:t>Bilgi teorisi</a:t>
            </a:r>
          </a:p>
          <a:p>
            <a:pPr lvl="1" algn="just"/>
            <a:r>
              <a:rPr lang="tr-TR" sz="2000" dirty="0" smtClean="0"/>
              <a:t>Kodlama</a:t>
            </a:r>
          </a:p>
          <a:p>
            <a:pPr lvl="1" algn="just"/>
            <a:r>
              <a:rPr lang="tr-TR" sz="2000" dirty="0" smtClean="0"/>
              <a:t>Sinyal işleme</a:t>
            </a:r>
          </a:p>
          <a:p>
            <a:pPr algn="just"/>
            <a:r>
              <a:rPr lang="tr-TR" sz="2400" dirty="0" smtClean="0"/>
              <a:t>Sabit nokta kanalları üzerine odaklanıldı.	</a:t>
            </a:r>
          </a:p>
          <a:p>
            <a:pPr algn="just"/>
            <a:r>
              <a:rPr lang="tr-TR" sz="2400" dirty="0" smtClean="0"/>
              <a:t>Çoklu antenleri anlayabilmek için geniş bir görünüme ihtiyaç vardır.	</a:t>
            </a:r>
            <a:endParaRPr lang="tr-TR" sz="2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88640"/>
            <a:ext cx="8229600" cy="6480720"/>
          </a:xfrm>
        </p:spPr>
        <p:txBody>
          <a:bodyPr>
            <a:normAutofit fontScale="85000" lnSpcReduction="20000"/>
          </a:bodyPr>
          <a:lstStyle/>
          <a:p>
            <a:pPr>
              <a:buNone/>
            </a:pPr>
            <a:r>
              <a:rPr lang="tr-TR" dirty="0" smtClean="0"/>
              <a:t>	Çoklu Kullanıcılı Karşılaştırma: M &gt; N/(K+1)</a:t>
            </a:r>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sz="2400" dirty="0" smtClean="0"/>
          </a:p>
          <a:p>
            <a:pPr>
              <a:buNone/>
            </a:pPr>
            <a:endParaRPr lang="tr-TR" sz="2400" dirty="0" smtClean="0"/>
          </a:p>
          <a:p>
            <a:pPr>
              <a:buNone/>
            </a:pPr>
            <a:endParaRPr lang="tr-TR" dirty="0" smtClean="0"/>
          </a:p>
          <a:p>
            <a:pPr>
              <a:buNone/>
            </a:pPr>
            <a:endParaRPr lang="tr-TR" sz="2400" dirty="0" smtClean="0"/>
          </a:p>
          <a:p>
            <a:pPr>
              <a:buNone/>
            </a:pPr>
            <a:endParaRPr lang="tr-TR" dirty="0" smtClean="0"/>
          </a:p>
          <a:p>
            <a:pPr>
              <a:buNone/>
            </a:pPr>
            <a:endParaRPr lang="tr-TR" sz="2400" dirty="0" smtClean="0"/>
          </a:p>
          <a:p>
            <a:pPr>
              <a:buNone/>
            </a:pPr>
            <a:endParaRPr lang="tr-TR" dirty="0" smtClean="0"/>
          </a:p>
          <a:p>
            <a:pPr>
              <a:buNone/>
            </a:pPr>
            <a:endParaRPr lang="tr-TR" sz="2400" dirty="0" smtClean="0"/>
          </a:p>
          <a:p>
            <a:pPr>
              <a:buNone/>
            </a:pPr>
            <a:endParaRPr lang="tr-TR" dirty="0" smtClean="0"/>
          </a:p>
          <a:p>
            <a:pPr>
              <a:buNone/>
            </a:pPr>
            <a:endParaRPr lang="tr-TR" sz="2400" dirty="0" smtClean="0"/>
          </a:p>
          <a:p>
            <a:r>
              <a:rPr lang="tr-TR" sz="2400" dirty="0" smtClean="0"/>
              <a:t>                   ‘den 		       ‘ya r :</a:t>
            </a:r>
          </a:p>
          <a:p>
            <a:pPr lvl="1"/>
            <a:r>
              <a:rPr lang="tr-TR" sz="2000" dirty="0" smtClean="0"/>
              <a:t>K kullanıcıları birlikteymiş gibi karşılaştır: Antenler KM ve oran </a:t>
            </a:r>
            <a:r>
              <a:rPr lang="tr-TR" sz="2000" dirty="0" err="1" smtClean="0"/>
              <a:t>Kr</a:t>
            </a:r>
            <a:r>
              <a:rPr lang="tr-TR" sz="2000" dirty="0" smtClean="0"/>
              <a:t>, </a:t>
            </a:r>
          </a:p>
          <a:p>
            <a:pPr>
              <a:buNone/>
            </a:pPr>
            <a:endParaRPr lang="tr-TR" sz="2400"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a:p>
        </p:txBody>
      </p:sp>
      <p:pic>
        <p:nvPicPr>
          <p:cNvPr id="40962" name="Picture 2"/>
          <p:cNvPicPr>
            <a:picLocks noChangeAspect="1" noChangeArrowheads="1"/>
          </p:cNvPicPr>
          <p:nvPr/>
        </p:nvPicPr>
        <p:blipFill>
          <a:blip r:embed="rId2" cstate="print"/>
          <a:srcRect/>
          <a:stretch>
            <a:fillRect/>
          </a:stretch>
        </p:blipFill>
        <p:spPr bwMode="auto">
          <a:xfrm>
            <a:off x="1763688" y="1052736"/>
            <a:ext cx="4695825" cy="4562475"/>
          </a:xfrm>
          <a:prstGeom prst="rect">
            <a:avLst/>
          </a:prstGeom>
          <a:noFill/>
          <a:ln w="9525">
            <a:noFill/>
            <a:miter lim="800000"/>
            <a:headEnd/>
            <a:tailEnd/>
          </a:ln>
        </p:spPr>
      </p:pic>
      <p:pic>
        <p:nvPicPr>
          <p:cNvPr id="40963" name="Picture 3"/>
          <p:cNvPicPr>
            <a:picLocks noChangeAspect="1" noChangeArrowheads="1"/>
          </p:cNvPicPr>
          <p:nvPr/>
        </p:nvPicPr>
        <p:blipFill>
          <a:blip r:embed="rId3" cstate="print"/>
          <a:srcRect/>
          <a:stretch>
            <a:fillRect/>
          </a:stretch>
        </p:blipFill>
        <p:spPr bwMode="auto">
          <a:xfrm>
            <a:off x="827584" y="5949280"/>
            <a:ext cx="1314450" cy="266700"/>
          </a:xfrm>
          <a:prstGeom prst="rect">
            <a:avLst/>
          </a:prstGeom>
          <a:noFill/>
          <a:ln w="9525">
            <a:noFill/>
            <a:miter lim="800000"/>
            <a:headEnd/>
            <a:tailEnd/>
          </a:ln>
        </p:spPr>
      </p:pic>
      <p:pic>
        <p:nvPicPr>
          <p:cNvPr id="40964" name="Picture 4"/>
          <p:cNvPicPr>
            <a:picLocks noChangeAspect="1" noChangeArrowheads="1"/>
          </p:cNvPicPr>
          <p:nvPr/>
        </p:nvPicPr>
        <p:blipFill>
          <a:blip r:embed="rId4" cstate="print"/>
          <a:srcRect/>
          <a:stretch>
            <a:fillRect/>
          </a:stretch>
        </p:blipFill>
        <p:spPr bwMode="auto">
          <a:xfrm>
            <a:off x="2900933" y="5949280"/>
            <a:ext cx="1743075" cy="2762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332656"/>
            <a:ext cx="8229600" cy="6264696"/>
          </a:xfrm>
        </p:spPr>
        <p:txBody>
          <a:bodyPr>
            <a:normAutofit/>
          </a:bodyPr>
          <a:lstStyle/>
          <a:p>
            <a:pPr>
              <a:buNone/>
            </a:pPr>
            <a:r>
              <a:rPr lang="tr-TR" dirty="0" smtClean="0"/>
              <a:t>	  		İlk Örneğe Bakalım</a:t>
            </a:r>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sz="2400" dirty="0" smtClean="0"/>
          </a:p>
          <a:p>
            <a:pPr>
              <a:buNone/>
            </a:pPr>
            <a:endParaRPr lang="tr-TR" dirty="0" smtClean="0"/>
          </a:p>
          <a:p>
            <a:pPr>
              <a:buNone/>
            </a:pPr>
            <a:endParaRPr lang="tr-TR" sz="2400" dirty="0" smtClean="0"/>
          </a:p>
          <a:p>
            <a:pPr>
              <a:buNone/>
            </a:pPr>
            <a:r>
              <a:rPr lang="tr-TR" sz="2400" dirty="0" smtClean="0"/>
              <a:t>Soru: Her cihaza ayrı bir anten daha eklenirse ne olur?</a:t>
            </a:r>
            <a:endParaRPr lang="tr-TR" sz="1800" dirty="0" smtClean="0"/>
          </a:p>
          <a:p>
            <a:pPr>
              <a:buNone/>
            </a:pPr>
            <a:endParaRPr lang="tr-TR" sz="2400" dirty="0"/>
          </a:p>
        </p:txBody>
      </p:sp>
      <p:pic>
        <p:nvPicPr>
          <p:cNvPr id="41987" name="Picture 3"/>
          <p:cNvPicPr>
            <a:picLocks noChangeAspect="1" noChangeArrowheads="1"/>
          </p:cNvPicPr>
          <p:nvPr/>
        </p:nvPicPr>
        <p:blipFill>
          <a:blip r:embed="rId2" cstate="print"/>
          <a:srcRect/>
          <a:stretch>
            <a:fillRect/>
          </a:stretch>
        </p:blipFill>
        <p:spPr bwMode="auto">
          <a:xfrm>
            <a:off x="1691680" y="836712"/>
            <a:ext cx="5476875" cy="482453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332656"/>
            <a:ext cx="8229600" cy="6336704"/>
          </a:xfrm>
        </p:spPr>
        <p:txBody>
          <a:bodyPr>
            <a:normAutofit/>
          </a:bodyPr>
          <a:lstStyle/>
          <a:p>
            <a:pPr>
              <a:buNone/>
            </a:pPr>
            <a:r>
              <a:rPr lang="tr-TR" dirty="0" smtClean="0"/>
              <a:t>  		Bir iletim anteninin senaryosu</a:t>
            </a:r>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lvl="4"/>
            <a:r>
              <a:rPr lang="tr-TR" sz="1400" dirty="0" smtClean="0"/>
              <a:t>Mekansal Çoğullama Kazanımı:  r = R/SNR</a:t>
            </a:r>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a:p>
        </p:txBody>
      </p:sp>
      <p:pic>
        <p:nvPicPr>
          <p:cNvPr id="43011" name="Picture 3"/>
          <p:cNvPicPr>
            <a:picLocks noChangeAspect="1" noChangeArrowheads="1"/>
          </p:cNvPicPr>
          <p:nvPr/>
        </p:nvPicPr>
        <p:blipFill>
          <a:blip r:embed="rId2" cstate="print"/>
          <a:srcRect/>
          <a:stretch>
            <a:fillRect/>
          </a:stretch>
        </p:blipFill>
        <p:spPr bwMode="auto">
          <a:xfrm>
            <a:off x="1475656" y="1124744"/>
            <a:ext cx="5191125" cy="49053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88640"/>
            <a:ext cx="8229600" cy="5937523"/>
          </a:xfrm>
        </p:spPr>
        <p:txBody>
          <a:bodyPr>
            <a:normAutofit fontScale="92500" lnSpcReduction="20000"/>
          </a:bodyPr>
          <a:lstStyle/>
          <a:p>
            <a:pPr>
              <a:buNone/>
            </a:pPr>
            <a:r>
              <a:rPr lang="tr-TR" dirty="0" smtClean="0"/>
              <a:t> 		Cevap: Bir iletim anteni daha ekleme</a:t>
            </a:r>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r>
              <a:rPr lang="tr-TR" sz="2400" dirty="0" smtClean="0"/>
              <a:t>Serbestlik derecesinde bir artış yok</a:t>
            </a:r>
          </a:p>
          <a:p>
            <a:r>
              <a:rPr lang="tr-TR" sz="2400" dirty="0" smtClean="0"/>
              <a:t>Ancak, </a:t>
            </a:r>
            <a:r>
              <a:rPr lang="tr-TR" sz="2400" dirty="0" err="1" smtClean="0"/>
              <a:t>max</a:t>
            </a:r>
            <a:r>
              <a:rPr lang="tr-TR" sz="2400" dirty="0" smtClean="0"/>
              <a:t> çeşitlilik kazanımı N den 2N’e çıkar.</a:t>
            </a:r>
          </a:p>
          <a:p>
            <a:r>
              <a:rPr lang="tr-TR" sz="2400" dirty="0" smtClean="0"/>
              <a:t>Çeşitlilik kazanımı d(r) her r için gelişir.</a:t>
            </a:r>
          </a:p>
        </p:txBody>
      </p:sp>
      <p:pic>
        <p:nvPicPr>
          <p:cNvPr id="44034" name="Picture 2"/>
          <p:cNvPicPr>
            <a:picLocks noChangeAspect="1" noChangeArrowheads="1"/>
          </p:cNvPicPr>
          <p:nvPr/>
        </p:nvPicPr>
        <p:blipFill>
          <a:blip r:embed="rId2" cstate="print"/>
          <a:srcRect/>
          <a:stretch>
            <a:fillRect/>
          </a:stretch>
        </p:blipFill>
        <p:spPr bwMode="auto">
          <a:xfrm>
            <a:off x="2123728" y="692696"/>
            <a:ext cx="4162425" cy="40862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548680"/>
            <a:ext cx="8229600" cy="5577483"/>
          </a:xfrm>
        </p:spPr>
        <p:txBody>
          <a:bodyPr/>
          <a:lstStyle/>
          <a:p>
            <a:pPr>
              <a:buNone/>
            </a:pPr>
            <a:r>
              <a:rPr lang="tr-TR" dirty="0" smtClean="0"/>
              <a:t>		Kullanıcılar arasında karşılaştırma</a:t>
            </a:r>
          </a:p>
          <a:p>
            <a:r>
              <a:rPr lang="tr-TR" sz="2400" dirty="0" smtClean="0"/>
              <a:t>Simetrik ve eşit oran durumlarına baktık.</a:t>
            </a:r>
          </a:p>
          <a:p>
            <a:endParaRPr lang="tr-TR" sz="2400" dirty="0" smtClean="0"/>
          </a:p>
          <a:p>
            <a:r>
              <a:rPr lang="tr-TR" sz="2400" dirty="0" smtClean="0"/>
              <a:t>Genel olarak şöyle sorabiliriz:</a:t>
            </a:r>
          </a:p>
          <a:p>
            <a:pPr>
              <a:buNone/>
            </a:pPr>
            <a:r>
              <a:rPr lang="tr-TR" sz="2400" dirty="0" smtClean="0"/>
              <a:t> </a:t>
            </a:r>
          </a:p>
          <a:p>
            <a:pPr>
              <a:buNone/>
            </a:pPr>
            <a:r>
              <a:rPr lang="tr-TR" sz="2400" dirty="0" smtClean="0"/>
              <a:t>	Verilen çeşitlilik kazanımı d için, mevcut çoğullama 	kazanımları arasındaki en uygun karşılaştırma hangisidir?</a:t>
            </a:r>
          </a:p>
          <a:p>
            <a:r>
              <a:rPr lang="tr-TR" sz="2400" dirty="0" smtClean="0"/>
              <a:t>Verilen bir d için, çoğullama kazanımı alanı tarafından C(d) verilir.</a:t>
            </a:r>
          </a:p>
          <a:p>
            <a:pPr>
              <a:buNone/>
            </a:pPr>
            <a:endParaRPr lang="tr-TR" sz="2400"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88640"/>
            <a:ext cx="8229600" cy="6669360"/>
          </a:xfrm>
        </p:spPr>
        <p:txBody>
          <a:bodyPr>
            <a:normAutofit fontScale="92500" lnSpcReduction="20000"/>
          </a:bodyPr>
          <a:lstStyle/>
          <a:p>
            <a:pPr>
              <a:buNone/>
            </a:pPr>
            <a:r>
              <a:rPr lang="tr-TR" dirty="0" smtClean="0"/>
              <a:t>	 			Kübik Alan</a:t>
            </a:r>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r>
              <a:rPr lang="tr-TR" sz="2400" dirty="0" smtClean="0"/>
              <a:t>Çoğullama kazanım alanı bir küptür.</a:t>
            </a:r>
          </a:p>
          <a:p>
            <a:r>
              <a:rPr lang="tr-TR" sz="2400" dirty="0" smtClean="0"/>
              <a:t>Tek kullanıcılı performans bütün kullanıcılar için aynıdır.</a:t>
            </a:r>
          </a:p>
          <a:p>
            <a:r>
              <a:rPr lang="tr-TR" sz="2400" dirty="0" smtClean="0"/>
              <a:t>Gereksinim:</a:t>
            </a:r>
          </a:p>
          <a:p>
            <a:pPr lvl="1"/>
            <a:r>
              <a:rPr lang="tr-TR" sz="2000" dirty="0" smtClean="0"/>
              <a:t>                                     (alan antenlerin büyük sayısı), veya</a:t>
            </a:r>
          </a:p>
          <a:p>
            <a:pPr lvl="1"/>
            <a:r>
              <a:rPr lang="tr-TR" sz="2000" dirty="0" smtClean="0"/>
              <a:t>                                       fakat 				   yüksek çeşitlilik gereksinimi</a:t>
            </a:r>
            <a:endParaRPr lang="tr-TR" sz="2000" dirty="0"/>
          </a:p>
        </p:txBody>
      </p:sp>
      <p:pic>
        <p:nvPicPr>
          <p:cNvPr id="45058" name="Picture 2"/>
          <p:cNvPicPr>
            <a:picLocks noChangeAspect="1" noChangeArrowheads="1"/>
          </p:cNvPicPr>
          <p:nvPr/>
        </p:nvPicPr>
        <p:blipFill>
          <a:blip r:embed="rId2" cstate="print"/>
          <a:srcRect/>
          <a:stretch>
            <a:fillRect/>
          </a:stretch>
        </p:blipFill>
        <p:spPr bwMode="auto">
          <a:xfrm>
            <a:off x="2555776" y="764704"/>
            <a:ext cx="3552825" cy="3362325"/>
          </a:xfrm>
          <a:prstGeom prst="rect">
            <a:avLst/>
          </a:prstGeom>
          <a:noFill/>
          <a:ln w="9525">
            <a:noFill/>
            <a:miter lim="800000"/>
            <a:headEnd/>
            <a:tailEnd/>
          </a:ln>
        </p:spPr>
      </p:pic>
      <p:pic>
        <p:nvPicPr>
          <p:cNvPr id="45060" name="Picture 4"/>
          <p:cNvPicPr>
            <a:picLocks noChangeAspect="1" noChangeArrowheads="1"/>
          </p:cNvPicPr>
          <p:nvPr/>
        </p:nvPicPr>
        <p:blipFill>
          <a:blip r:embed="rId3" cstate="print"/>
          <a:srcRect/>
          <a:stretch>
            <a:fillRect/>
          </a:stretch>
        </p:blipFill>
        <p:spPr bwMode="auto">
          <a:xfrm>
            <a:off x="1331640" y="5661248"/>
            <a:ext cx="1952625" cy="266700"/>
          </a:xfrm>
          <a:prstGeom prst="rect">
            <a:avLst/>
          </a:prstGeom>
          <a:noFill/>
          <a:ln w="9525">
            <a:noFill/>
            <a:miter lim="800000"/>
            <a:headEnd/>
            <a:tailEnd/>
          </a:ln>
        </p:spPr>
      </p:pic>
      <p:pic>
        <p:nvPicPr>
          <p:cNvPr id="45061" name="Picture 5"/>
          <p:cNvPicPr>
            <a:picLocks noChangeAspect="1" noChangeArrowheads="1"/>
          </p:cNvPicPr>
          <p:nvPr/>
        </p:nvPicPr>
        <p:blipFill>
          <a:blip r:embed="rId4" cstate="print"/>
          <a:srcRect/>
          <a:stretch>
            <a:fillRect/>
          </a:stretch>
        </p:blipFill>
        <p:spPr bwMode="auto">
          <a:xfrm>
            <a:off x="1331640" y="5949280"/>
            <a:ext cx="1933575" cy="285750"/>
          </a:xfrm>
          <a:prstGeom prst="rect">
            <a:avLst/>
          </a:prstGeom>
          <a:noFill/>
          <a:ln w="9525">
            <a:noFill/>
            <a:miter lim="800000"/>
            <a:headEnd/>
            <a:tailEnd/>
          </a:ln>
        </p:spPr>
      </p:pic>
      <p:pic>
        <p:nvPicPr>
          <p:cNvPr id="45062" name="Picture 6"/>
          <p:cNvPicPr>
            <a:picLocks noChangeAspect="1" noChangeArrowheads="1"/>
          </p:cNvPicPr>
          <p:nvPr/>
        </p:nvPicPr>
        <p:blipFill>
          <a:blip r:embed="rId5" cstate="print"/>
          <a:srcRect/>
          <a:stretch>
            <a:fillRect/>
          </a:stretch>
        </p:blipFill>
        <p:spPr bwMode="auto">
          <a:xfrm>
            <a:off x="4700736" y="5975945"/>
            <a:ext cx="2895600" cy="3333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60648"/>
            <a:ext cx="8229600" cy="5865515"/>
          </a:xfrm>
        </p:spPr>
        <p:txBody>
          <a:bodyPr/>
          <a:lstStyle/>
          <a:p>
            <a:pPr>
              <a:buNone/>
            </a:pPr>
            <a:r>
              <a:rPr lang="tr-TR" dirty="0" smtClean="0"/>
              <a:t>		Çoğullama Alanı: Genel Durum</a:t>
            </a:r>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sz="2400" dirty="0" smtClean="0"/>
          </a:p>
          <a:p>
            <a:r>
              <a:rPr lang="tr-TR" sz="2400" dirty="0" smtClean="0"/>
              <a:t>                ,                ile noktadan noktaya M D karşılaştırmasıdır ve N </a:t>
            </a:r>
            <a:r>
              <a:rPr lang="tr-TR" sz="2400" dirty="0" err="1" smtClean="0"/>
              <a:t>Rx</a:t>
            </a:r>
            <a:r>
              <a:rPr lang="tr-TR" sz="2400" dirty="0" smtClean="0"/>
              <a:t> antenleridir.</a:t>
            </a:r>
          </a:p>
          <a:p>
            <a:r>
              <a:rPr lang="tr-TR" sz="2400" dirty="0" smtClean="0"/>
              <a:t>d azalırken, baskım altında olanlardan daha çoğu aktif olur.</a:t>
            </a:r>
          </a:p>
          <a:p>
            <a:r>
              <a:rPr lang="tr-TR" sz="2400" dirty="0" smtClean="0"/>
              <a:t>Son olarak, 		baskı altında olan aktif olur: </a:t>
            </a:r>
          </a:p>
          <a:p>
            <a:pPr>
              <a:buNone/>
            </a:pPr>
            <a:r>
              <a:rPr lang="tr-TR" sz="2400" dirty="0" smtClean="0"/>
              <a:t>	C(d) bir </a:t>
            </a:r>
            <a:r>
              <a:rPr lang="tr-TR" sz="2400" dirty="0" err="1" smtClean="0"/>
              <a:t>polimatroit</a:t>
            </a:r>
            <a:r>
              <a:rPr lang="tr-TR" sz="2400" dirty="0" smtClean="0"/>
              <a:t> ’tir.</a:t>
            </a:r>
          </a:p>
        </p:txBody>
      </p:sp>
      <p:pic>
        <p:nvPicPr>
          <p:cNvPr id="46083" name="Picture 3"/>
          <p:cNvPicPr>
            <a:picLocks noChangeAspect="1" noChangeArrowheads="1"/>
          </p:cNvPicPr>
          <p:nvPr/>
        </p:nvPicPr>
        <p:blipFill>
          <a:blip r:embed="rId2" cstate="print"/>
          <a:srcRect/>
          <a:stretch>
            <a:fillRect/>
          </a:stretch>
        </p:blipFill>
        <p:spPr bwMode="auto">
          <a:xfrm>
            <a:off x="611560" y="1124744"/>
            <a:ext cx="7781925" cy="1962150"/>
          </a:xfrm>
          <a:prstGeom prst="rect">
            <a:avLst/>
          </a:prstGeom>
          <a:noFill/>
          <a:ln w="9525">
            <a:noFill/>
            <a:miter lim="800000"/>
            <a:headEnd/>
            <a:tailEnd/>
          </a:ln>
        </p:spPr>
      </p:pic>
      <p:pic>
        <p:nvPicPr>
          <p:cNvPr id="46084" name="Picture 4"/>
          <p:cNvPicPr>
            <a:picLocks noChangeAspect="1" noChangeArrowheads="1"/>
          </p:cNvPicPr>
          <p:nvPr/>
        </p:nvPicPr>
        <p:blipFill>
          <a:blip r:embed="rId3" cstate="print"/>
          <a:srcRect/>
          <a:stretch>
            <a:fillRect/>
          </a:stretch>
        </p:blipFill>
        <p:spPr bwMode="auto">
          <a:xfrm>
            <a:off x="1023020" y="3356992"/>
            <a:ext cx="1028700" cy="381000"/>
          </a:xfrm>
          <a:prstGeom prst="rect">
            <a:avLst/>
          </a:prstGeom>
          <a:noFill/>
          <a:ln w="9525">
            <a:noFill/>
            <a:miter lim="800000"/>
            <a:headEnd/>
            <a:tailEnd/>
          </a:ln>
        </p:spPr>
      </p:pic>
      <p:pic>
        <p:nvPicPr>
          <p:cNvPr id="46085" name="Picture 5"/>
          <p:cNvPicPr>
            <a:picLocks noChangeAspect="1" noChangeArrowheads="1"/>
          </p:cNvPicPr>
          <p:nvPr/>
        </p:nvPicPr>
        <p:blipFill>
          <a:blip r:embed="rId4" cstate="print"/>
          <a:srcRect/>
          <a:stretch>
            <a:fillRect/>
          </a:stretch>
        </p:blipFill>
        <p:spPr bwMode="auto">
          <a:xfrm>
            <a:off x="2339752" y="3429000"/>
            <a:ext cx="1000125" cy="381000"/>
          </a:xfrm>
          <a:prstGeom prst="rect">
            <a:avLst/>
          </a:prstGeom>
          <a:noFill/>
          <a:ln w="9525">
            <a:noFill/>
            <a:miter lim="800000"/>
            <a:headEnd/>
            <a:tailEnd/>
          </a:ln>
        </p:spPr>
      </p:pic>
      <p:pic>
        <p:nvPicPr>
          <p:cNvPr id="46086" name="Picture 6"/>
          <p:cNvPicPr>
            <a:picLocks noChangeAspect="1" noChangeArrowheads="1"/>
          </p:cNvPicPr>
          <p:nvPr/>
        </p:nvPicPr>
        <p:blipFill>
          <a:blip r:embed="rId5" cstate="print"/>
          <a:srcRect/>
          <a:stretch>
            <a:fillRect/>
          </a:stretch>
        </p:blipFill>
        <p:spPr bwMode="auto">
          <a:xfrm>
            <a:off x="2950096" y="5085184"/>
            <a:ext cx="685800" cy="2571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76672"/>
            <a:ext cx="8229600" cy="5649491"/>
          </a:xfrm>
        </p:spPr>
        <p:txBody>
          <a:bodyPr>
            <a:normAutofit lnSpcReduction="10000"/>
          </a:bodyPr>
          <a:lstStyle/>
          <a:p>
            <a:pPr>
              <a:buNone/>
            </a:pPr>
            <a:r>
              <a:rPr lang="tr-TR" dirty="0" smtClean="0"/>
              <a:t>			İki Kullanıcı Örneği</a:t>
            </a:r>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r>
              <a:rPr lang="tr-TR" sz="2400" dirty="0" smtClean="0"/>
              <a:t>		          , toplanmış 2M iletimli antenler ile sistemdeki toplam çoğullama kazanımıdır.</a:t>
            </a:r>
            <a:endParaRPr lang="tr-TR" dirty="0" smtClean="0"/>
          </a:p>
          <a:p>
            <a:pPr>
              <a:buNone/>
            </a:pPr>
            <a:endParaRPr lang="tr-TR" dirty="0"/>
          </a:p>
        </p:txBody>
      </p:sp>
      <p:pic>
        <p:nvPicPr>
          <p:cNvPr id="47106" name="Picture 2"/>
          <p:cNvPicPr>
            <a:picLocks noChangeAspect="1" noChangeArrowheads="1"/>
          </p:cNvPicPr>
          <p:nvPr/>
        </p:nvPicPr>
        <p:blipFill>
          <a:blip r:embed="rId2" cstate="print"/>
          <a:srcRect/>
          <a:stretch>
            <a:fillRect/>
          </a:stretch>
        </p:blipFill>
        <p:spPr bwMode="auto">
          <a:xfrm>
            <a:off x="1979712" y="1196752"/>
            <a:ext cx="4314825" cy="3867150"/>
          </a:xfrm>
          <a:prstGeom prst="rect">
            <a:avLst/>
          </a:prstGeom>
          <a:noFill/>
          <a:ln w="9525">
            <a:noFill/>
            <a:miter lim="800000"/>
            <a:headEnd/>
            <a:tailEnd/>
          </a:ln>
        </p:spPr>
      </p:pic>
      <p:pic>
        <p:nvPicPr>
          <p:cNvPr id="47107" name="Picture 3"/>
          <p:cNvPicPr>
            <a:picLocks noChangeAspect="1" noChangeArrowheads="1"/>
          </p:cNvPicPr>
          <p:nvPr/>
        </p:nvPicPr>
        <p:blipFill>
          <a:blip r:embed="rId3" cstate="print"/>
          <a:srcRect/>
          <a:stretch>
            <a:fillRect/>
          </a:stretch>
        </p:blipFill>
        <p:spPr bwMode="auto">
          <a:xfrm>
            <a:off x="1252761" y="5373216"/>
            <a:ext cx="942975" cy="3143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548680"/>
            <a:ext cx="8229600" cy="5577483"/>
          </a:xfrm>
        </p:spPr>
        <p:txBody>
          <a:bodyPr>
            <a:normAutofit lnSpcReduction="10000"/>
          </a:bodyPr>
          <a:lstStyle/>
          <a:p>
            <a:pPr>
              <a:buNone/>
            </a:pPr>
            <a:r>
              <a:rPr lang="tr-TR" dirty="0" smtClean="0"/>
              <a:t>		Uygun Alıcı: Yükleme/Boşaltma</a:t>
            </a:r>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r>
              <a:rPr lang="tr-TR" sz="2400" dirty="0" smtClean="0"/>
              <a:t>Her kullanıcı için M=1 anten iletimi durumunu düşünün</a:t>
            </a:r>
          </a:p>
          <a:p>
            <a:r>
              <a:rPr lang="tr-TR" sz="2400" dirty="0" smtClean="0"/>
              <a:t>Kullanıcı sayısı K &lt; N</a:t>
            </a:r>
            <a:endParaRPr lang="tr-TR" sz="2400" dirty="0"/>
          </a:p>
        </p:txBody>
      </p:sp>
      <p:pic>
        <p:nvPicPr>
          <p:cNvPr id="48130" name="Picture 2"/>
          <p:cNvPicPr>
            <a:picLocks noChangeAspect="1" noChangeArrowheads="1"/>
          </p:cNvPicPr>
          <p:nvPr/>
        </p:nvPicPr>
        <p:blipFill>
          <a:blip r:embed="rId2" cstate="print"/>
          <a:srcRect/>
          <a:stretch>
            <a:fillRect/>
          </a:stretch>
        </p:blipFill>
        <p:spPr bwMode="auto">
          <a:xfrm>
            <a:off x="1259632" y="1268760"/>
            <a:ext cx="5953125" cy="302433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88640"/>
            <a:ext cx="8229600" cy="6408712"/>
          </a:xfrm>
        </p:spPr>
        <p:txBody>
          <a:bodyPr/>
          <a:lstStyle/>
          <a:p>
            <a:pPr>
              <a:buNone/>
            </a:pPr>
            <a:r>
              <a:rPr lang="tr-TR" dirty="0" smtClean="0"/>
              <a:t>			Yükleme için Karşılaştırma</a:t>
            </a:r>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r>
              <a:rPr lang="tr-TR" sz="2400" dirty="0" err="1" smtClean="0"/>
              <a:t>Max</a:t>
            </a:r>
            <a:r>
              <a:rPr lang="tr-TR" sz="2400" dirty="0" smtClean="0"/>
              <a:t> çeşitlilik kazanımı N – K + 1 ‘</a:t>
            </a:r>
            <a:r>
              <a:rPr lang="tr-TR" sz="2400" dirty="0" err="1" smtClean="0"/>
              <a:t>dir</a:t>
            </a:r>
            <a:r>
              <a:rPr lang="tr-TR" sz="2400" dirty="0" smtClean="0"/>
              <a:t>.</a:t>
            </a:r>
          </a:p>
          <a:p>
            <a:r>
              <a:rPr lang="tr-TR" sz="2400" dirty="0" smtClean="0"/>
              <a:t>K-1 farklılık K-1 zararlı durumu düzeltir.</a:t>
            </a:r>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a:p>
        </p:txBody>
      </p:sp>
      <p:pic>
        <p:nvPicPr>
          <p:cNvPr id="49154" name="Picture 2"/>
          <p:cNvPicPr>
            <a:picLocks noChangeAspect="1" noChangeArrowheads="1"/>
          </p:cNvPicPr>
          <p:nvPr/>
        </p:nvPicPr>
        <p:blipFill>
          <a:blip r:embed="rId2" cstate="print"/>
          <a:srcRect/>
          <a:stretch>
            <a:fillRect/>
          </a:stretch>
        </p:blipFill>
        <p:spPr bwMode="auto">
          <a:xfrm>
            <a:off x="1979712" y="764704"/>
            <a:ext cx="4333875" cy="42005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İçerik Yer Tutucusu"/>
          <p:cNvSpPr>
            <a:spLocks noGrp="1"/>
          </p:cNvSpPr>
          <p:nvPr>
            <p:ph sz="quarter" idx="1"/>
          </p:nvPr>
        </p:nvSpPr>
        <p:spPr>
          <a:xfrm>
            <a:off x="611560" y="404664"/>
            <a:ext cx="8229600" cy="5721499"/>
          </a:xfrm>
        </p:spPr>
        <p:txBody>
          <a:bodyPr/>
          <a:lstStyle/>
          <a:p>
            <a:pPr>
              <a:buNone/>
            </a:pPr>
            <a:r>
              <a:rPr lang="tr-TR" dirty="0" smtClean="0"/>
              <a:t>			Çoklu Giriş Örneği</a:t>
            </a:r>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r>
              <a:rPr lang="tr-TR" sz="1800" dirty="0" smtClean="0"/>
              <a:t>		</a:t>
            </a:r>
          </a:p>
          <a:p>
            <a:pPr algn="just">
              <a:buNone/>
            </a:pPr>
            <a:r>
              <a:rPr lang="tr-TR" sz="1800" dirty="0" smtClean="0"/>
              <a:t>		</a:t>
            </a:r>
            <a:r>
              <a:rPr lang="tr-TR" sz="2400" dirty="0" smtClean="0"/>
              <a:t>Her cihaza ayrı bir anten daha eklenirse ne olur?</a:t>
            </a:r>
            <a:endParaRPr lang="tr-TR" sz="1800" dirty="0" smtClean="0"/>
          </a:p>
        </p:txBody>
      </p:sp>
      <p:pic>
        <p:nvPicPr>
          <p:cNvPr id="9" name="Picture 3"/>
          <p:cNvPicPr>
            <a:picLocks noChangeAspect="1" noChangeArrowheads="1"/>
          </p:cNvPicPr>
          <p:nvPr/>
        </p:nvPicPr>
        <p:blipFill>
          <a:blip r:embed="rId2" cstate="print"/>
          <a:srcRect/>
          <a:stretch>
            <a:fillRect/>
          </a:stretch>
        </p:blipFill>
        <p:spPr bwMode="auto">
          <a:xfrm>
            <a:off x="1634189" y="908721"/>
            <a:ext cx="4810019" cy="3744416"/>
          </a:xfrm>
          <a:prstGeom prst="rect">
            <a:avLst/>
          </a:prstGeom>
          <a:noFill/>
          <a:ln w="9525">
            <a:noFill/>
            <a:miter lim="800000"/>
            <a:headEnd/>
            <a:tailEnd/>
          </a:ln>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04664"/>
            <a:ext cx="8229600" cy="6120680"/>
          </a:xfrm>
        </p:spPr>
        <p:txBody>
          <a:bodyPr/>
          <a:lstStyle/>
          <a:p>
            <a:pPr>
              <a:buNone/>
            </a:pPr>
            <a:r>
              <a:rPr lang="tr-TR" dirty="0" smtClean="0"/>
              <a:t>			Yükleme için Karşılaştırma</a:t>
            </a:r>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sz="2400" dirty="0" smtClean="0"/>
          </a:p>
          <a:p>
            <a:r>
              <a:rPr lang="tr-TR" sz="2400" dirty="0" smtClean="0"/>
              <a:t>Bir anten eklemenin sağladıkları:</a:t>
            </a:r>
          </a:p>
          <a:p>
            <a:pPr lvl="1"/>
            <a:r>
              <a:rPr lang="tr-TR" sz="2000" dirty="0" smtClean="0"/>
              <a:t>Kullanıcılar için daha fazla güvenilirlik</a:t>
            </a:r>
          </a:p>
          <a:p>
            <a:pPr lvl="1"/>
            <a:r>
              <a:rPr lang="tr-TR" sz="2000" dirty="0" smtClean="0"/>
              <a:t>Veya aynı güvenilirlikte 1 kullanıcı daha barındırma</a:t>
            </a:r>
          </a:p>
          <a:p>
            <a:pPr>
              <a:buNone/>
            </a:pPr>
            <a:endParaRPr lang="tr-TR" dirty="0"/>
          </a:p>
        </p:txBody>
      </p:sp>
      <p:pic>
        <p:nvPicPr>
          <p:cNvPr id="50180" name="Picture 4"/>
          <p:cNvPicPr>
            <a:picLocks noChangeAspect="1" noChangeArrowheads="1"/>
          </p:cNvPicPr>
          <p:nvPr/>
        </p:nvPicPr>
        <p:blipFill>
          <a:blip r:embed="rId2" cstate="print"/>
          <a:srcRect/>
          <a:stretch>
            <a:fillRect/>
          </a:stretch>
        </p:blipFill>
        <p:spPr bwMode="auto">
          <a:xfrm>
            <a:off x="2483768" y="1124744"/>
            <a:ext cx="4038600" cy="3600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88640"/>
            <a:ext cx="8229600" cy="6480720"/>
          </a:xfrm>
        </p:spPr>
        <p:txBody>
          <a:bodyPr>
            <a:normAutofit fontScale="92500"/>
          </a:bodyPr>
          <a:lstStyle/>
          <a:p>
            <a:pPr>
              <a:buNone/>
            </a:pPr>
            <a:r>
              <a:rPr lang="tr-TR" dirty="0" smtClean="0"/>
              <a:t>			Yükleme için Karşılaştırma</a:t>
            </a:r>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r>
              <a:rPr lang="tr-TR" sz="2400" dirty="0" smtClean="0"/>
              <a:t>En uygun karşılaştırma grafiği düz bir çizgidir</a:t>
            </a:r>
          </a:p>
          <a:p>
            <a:pPr lvl="1"/>
            <a:r>
              <a:rPr lang="tr-TR" sz="2000" dirty="0" smtClean="0"/>
              <a:t>Fakat, N </a:t>
            </a:r>
            <a:r>
              <a:rPr lang="tr-TR" sz="2000" dirty="0" err="1" smtClean="0"/>
              <a:t>max</a:t>
            </a:r>
            <a:r>
              <a:rPr lang="tr-TR" sz="2000" dirty="0" smtClean="0"/>
              <a:t>-çeşitlilik kazanımı ile</a:t>
            </a:r>
          </a:p>
          <a:p>
            <a:pPr marL="342900" lvl="1" indent="-342900">
              <a:buNone/>
            </a:pPr>
            <a:r>
              <a:rPr lang="tr-TR" sz="2400" dirty="0" smtClean="0"/>
              <a:t>	Bir anten ekleme Kullanıcılar için daha fazla güvenilirlik ve aynı güvenilirlikte 1 kullanıcı daha barındırma sağlar.</a:t>
            </a:r>
          </a:p>
          <a:p>
            <a:endParaRPr lang="tr-TR" sz="2400" dirty="0" smtClean="0"/>
          </a:p>
          <a:p>
            <a:pPr lvl="1">
              <a:buNone/>
            </a:pPr>
            <a:endParaRPr lang="tr-TR" sz="2000" dirty="0" smtClean="0"/>
          </a:p>
          <a:p>
            <a:pPr lvl="1">
              <a:buNone/>
            </a:pPr>
            <a:endParaRPr lang="tr-TR" sz="2000" dirty="0" smtClean="0"/>
          </a:p>
        </p:txBody>
      </p:sp>
      <p:pic>
        <p:nvPicPr>
          <p:cNvPr id="51203" name="Picture 3"/>
          <p:cNvPicPr>
            <a:picLocks noChangeAspect="1" noChangeArrowheads="1"/>
          </p:cNvPicPr>
          <p:nvPr/>
        </p:nvPicPr>
        <p:blipFill>
          <a:blip r:embed="rId2" cstate="print"/>
          <a:srcRect/>
          <a:stretch>
            <a:fillRect/>
          </a:stretch>
        </p:blipFill>
        <p:spPr bwMode="auto">
          <a:xfrm>
            <a:off x="2555776" y="908720"/>
            <a:ext cx="4210050" cy="3962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Uzay-Zaman Modülasyon ve Kodlama</a:t>
            </a:r>
            <a:br>
              <a:rPr lang="tr-TR" dirty="0" smtClean="0"/>
            </a:br>
            <a:endParaRPr lang="tr-TR" dirty="0"/>
          </a:p>
        </p:txBody>
      </p:sp>
      <p:sp>
        <p:nvSpPr>
          <p:cNvPr id="3" name="2 İçerik Yer Tutucusu"/>
          <p:cNvSpPr>
            <a:spLocks noGrp="1"/>
          </p:cNvSpPr>
          <p:nvPr>
            <p:ph sz="quarter" idx="1"/>
          </p:nvPr>
        </p:nvSpPr>
        <p:spPr/>
        <p:txBody>
          <a:bodyPr>
            <a:normAutofit lnSpcReduction="10000"/>
          </a:bodyPr>
          <a:lstStyle/>
          <a:p>
            <a:r>
              <a:rPr lang="tr-TR" sz="2400" dirty="0" smtClean="0"/>
              <a:t>Bir MIMO kanal  girdi-çıktı ilişkisine sahip olduğundan bu yana, kanal üzerinden gönderilen her sembol zamanı bir vektörle ifade edilir. Üstelik, sinyal tasarımı, hem mekan (çoklu anten üzerinden) hem de zaman (birden fazla sembol kez yoluyla) üzerinden genişlediğinde, bu tipik bir </a:t>
            </a:r>
            <a:r>
              <a:rPr lang="tr-TR" sz="2400" b="1" dirty="0" smtClean="0"/>
              <a:t>uzay-zaman kodu</a:t>
            </a:r>
            <a:r>
              <a:rPr lang="tr-TR" sz="2400" dirty="0" smtClean="0"/>
              <a:t> olarak anılır.</a:t>
            </a:r>
          </a:p>
          <a:p>
            <a:endParaRPr lang="tr-TR" sz="2400" dirty="0" smtClean="0"/>
          </a:p>
          <a:p>
            <a:r>
              <a:rPr lang="tr-TR" sz="2400" dirty="0" smtClean="0"/>
              <a:t>Bu bölümde tartışılan tüm kodlar dahil birçok uzay-zaman kodları, yarı-statik kanallar için tasarlanmıştır. Yarı-statik kanal için kanalın T sembolü kadar bir blok boyunca sabit olduğu ve iletim esnasında bilinmediği varsayılır.</a:t>
            </a:r>
          </a:p>
          <a:p>
            <a:endParaRPr lang="tr-TR"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764704"/>
            <a:ext cx="8229600" cy="5688632"/>
          </a:xfrm>
        </p:spPr>
        <p:txBody>
          <a:bodyPr>
            <a:normAutofit/>
          </a:bodyPr>
          <a:lstStyle/>
          <a:p>
            <a:r>
              <a:rPr lang="tr-TR" dirty="0" smtClean="0"/>
              <a:t>1. ML Algılama ve Parça Parça Hata Olasılığı</a:t>
            </a:r>
          </a:p>
          <a:p>
            <a:pPr>
              <a:buNone/>
            </a:pPr>
            <a:endParaRPr lang="tr-TR" b="1" dirty="0" smtClean="0"/>
          </a:p>
          <a:p>
            <a:r>
              <a:rPr lang="tr-TR" dirty="0" smtClean="0"/>
              <a:t>2. </a:t>
            </a:r>
            <a:r>
              <a:rPr lang="tr-TR" dirty="0" err="1" smtClean="0"/>
              <a:t>Rank</a:t>
            </a:r>
            <a:r>
              <a:rPr lang="tr-TR" dirty="0" smtClean="0"/>
              <a:t> ve Determinant Kriter</a:t>
            </a:r>
          </a:p>
          <a:p>
            <a:pPr>
              <a:buNone/>
            </a:pPr>
            <a:endParaRPr lang="tr-TR" b="1" dirty="0" smtClean="0"/>
          </a:p>
          <a:p>
            <a:r>
              <a:rPr lang="tr-TR" dirty="0" smtClean="0"/>
              <a:t>3. Uzay-Zaman Kafesi ve Blok Kodları</a:t>
            </a:r>
          </a:p>
          <a:p>
            <a:pPr>
              <a:buNone/>
            </a:pPr>
            <a:r>
              <a:rPr lang="tr-TR" dirty="0" smtClean="0"/>
              <a:t>	</a:t>
            </a:r>
            <a:r>
              <a:rPr lang="tr-TR" sz="2400" dirty="0" smtClean="0"/>
              <a:t>Rütbe ve belirleyici kriterler öncelikle uzay-zaman kafes kodları (</a:t>
            </a:r>
            <a:r>
              <a:rPr lang="tr-TR" sz="2400" dirty="0" err="1" smtClean="0"/>
              <a:t>STTCs</a:t>
            </a:r>
            <a:r>
              <a:rPr lang="tr-TR" sz="2400" dirty="0" smtClean="0"/>
              <a:t>) tasarımına uygulanmıştır.</a:t>
            </a:r>
            <a:br>
              <a:rPr lang="tr-TR" sz="2400" dirty="0" smtClean="0"/>
            </a:br>
            <a:r>
              <a:rPr lang="tr-TR" sz="2400" dirty="0" err="1" smtClean="0"/>
              <a:t>STTCs</a:t>
            </a:r>
            <a:r>
              <a:rPr lang="tr-TR" sz="2400" dirty="0" smtClean="0"/>
              <a:t> MIMO sistemlerine geleneksel kafes kodların bir eki şeklindedir. Bir kafes kullanılarak tanımlanır ve </a:t>
            </a:r>
            <a:r>
              <a:rPr lang="tr-TR" sz="2400" dirty="0" err="1" smtClean="0"/>
              <a:t>Viterbi</a:t>
            </a:r>
            <a:r>
              <a:rPr lang="tr-TR" sz="2400" dirty="0" smtClean="0"/>
              <a:t> algoritması ile ML dizi tahmini kullanılarak çözümlenir. </a:t>
            </a:r>
            <a:endParaRPr lang="tr-TR" b="1" dirty="0" smtClean="0"/>
          </a:p>
          <a:p>
            <a:pPr>
              <a:buNone/>
            </a:pPr>
            <a:endParaRPr lang="tr-TR"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692696"/>
            <a:ext cx="8229600" cy="5433467"/>
          </a:xfrm>
        </p:spPr>
        <p:txBody>
          <a:bodyPr>
            <a:normAutofit lnSpcReduction="10000"/>
          </a:bodyPr>
          <a:lstStyle/>
          <a:p>
            <a:pPr algn="just"/>
            <a:r>
              <a:rPr lang="tr-TR" sz="2400" dirty="0" err="1" smtClean="0"/>
              <a:t>STTCs</a:t>
            </a:r>
            <a:r>
              <a:rPr lang="tr-TR" sz="2400" dirty="0" smtClean="0"/>
              <a:t> mükemmel çeşitlilik ve kodlama kazancı sağlar, ancak çözme karmaşıklığı çeşitlilik düzeyi ve iletim hızı ile katlanarak artar. Uzay-zaman blok kodları (</a:t>
            </a:r>
            <a:r>
              <a:rPr lang="tr-TR" sz="2400" dirty="0" err="1" smtClean="0"/>
              <a:t>STBCs</a:t>
            </a:r>
            <a:r>
              <a:rPr lang="tr-TR" sz="2400" dirty="0" smtClean="0"/>
              <a:t>) aynı zamanda lineer alıcı karmaşıklığı ile mükemmel bir çeşitlilik ve kodlama kazancı sağlayan alternatif bir uzay-zaman kodudur. </a:t>
            </a:r>
          </a:p>
          <a:p>
            <a:pPr algn="just">
              <a:buNone/>
            </a:pPr>
            <a:endParaRPr lang="tr-TR" sz="2400" dirty="0" smtClean="0"/>
          </a:p>
          <a:p>
            <a:pPr algn="just"/>
            <a:endParaRPr lang="tr-TR" sz="2400" dirty="0" smtClean="0"/>
          </a:p>
          <a:p>
            <a:pPr algn="just"/>
            <a:r>
              <a:rPr lang="tr-TR" sz="2400" dirty="0" err="1" smtClean="0"/>
              <a:t>STBCs</a:t>
            </a:r>
            <a:r>
              <a:rPr lang="tr-TR" sz="2400" dirty="0" smtClean="0"/>
              <a:t> ilgi </a:t>
            </a:r>
            <a:r>
              <a:rPr lang="tr-TR" sz="2400" dirty="0" err="1" smtClean="0"/>
              <a:t>Alamouti</a:t>
            </a:r>
            <a:r>
              <a:rPr lang="tr-TR" sz="2400" dirty="0" smtClean="0"/>
              <a:t> kodu tarafından başlatıldı. </a:t>
            </a:r>
            <a:r>
              <a:rPr lang="tr-TR" sz="2400" dirty="0" err="1" smtClean="0"/>
              <a:t>Alamouti</a:t>
            </a:r>
            <a:r>
              <a:rPr lang="tr-TR" sz="2400" dirty="0" smtClean="0"/>
              <a:t> kodunda iki antenli iletim sistemi için doğrusal alıcı işleme ile tam çeşitleme elde edilir. Ancak, bu kodlar tam çeşitleme elde ederken, onlar sağlamaz ve bu nedenle </a:t>
            </a:r>
            <a:r>
              <a:rPr lang="tr-TR" sz="2400" dirty="0" err="1" smtClean="0"/>
              <a:t>STTCs</a:t>
            </a:r>
            <a:r>
              <a:rPr lang="tr-TR" sz="2400" dirty="0" smtClean="0"/>
              <a:t>, kodlama kazancının yanı sıra iki tam çeşitleme kazancı da elde eder.</a:t>
            </a:r>
            <a:endParaRPr lang="tr-TR" sz="2400"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836712"/>
            <a:ext cx="8229600" cy="5289451"/>
          </a:xfrm>
        </p:spPr>
        <p:txBody>
          <a:bodyPr/>
          <a:lstStyle/>
          <a:p>
            <a:pPr>
              <a:buNone/>
            </a:pPr>
            <a:r>
              <a:rPr lang="tr-TR" b="1" dirty="0" smtClean="0"/>
              <a:t>	</a:t>
            </a:r>
            <a:r>
              <a:rPr lang="tr-TR" dirty="0" smtClean="0"/>
              <a:t>4. Mekansal Çoğullama ve BLAST Mimarileri</a:t>
            </a:r>
          </a:p>
          <a:p>
            <a:pPr>
              <a:buNone/>
            </a:pPr>
            <a:endParaRPr lang="tr-TR" b="1" dirty="0" smtClean="0"/>
          </a:p>
          <a:p>
            <a:pPr algn="just">
              <a:buNone/>
            </a:pPr>
            <a:endParaRPr lang="tr-TR" dirty="0" smtClean="0"/>
          </a:p>
          <a:p>
            <a:pPr algn="just">
              <a:buNone/>
            </a:pPr>
            <a:r>
              <a:rPr lang="tr-TR" dirty="0" smtClean="0"/>
              <a:t>	</a:t>
            </a:r>
            <a:r>
              <a:rPr lang="tr-TR" sz="2400" dirty="0" smtClean="0"/>
              <a:t>Mekansal çoklamanın temel dayanağı boyutları kullanarak sembol başına </a:t>
            </a:r>
            <a:r>
              <a:rPr lang="tr-TR" sz="2400" dirty="0" err="1" smtClean="0"/>
              <a:t>Mt</a:t>
            </a:r>
            <a:r>
              <a:rPr lang="tr-TR" sz="2400" dirty="0" smtClean="0"/>
              <a:t> bağımsız sembolleri göndermektir. </a:t>
            </a:r>
          </a:p>
          <a:p>
            <a:pPr algn="just">
              <a:buNone/>
            </a:pPr>
            <a:r>
              <a:rPr lang="tr-TR" sz="2400" dirty="0" smtClean="0"/>
              <a:t>	Bu Şekil 2 gösterildiği bir seri kodlama yoluyla yapılabilir.</a:t>
            </a:r>
            <a:endParaRPr lang="tr-TR" sz="2400"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çerik Yer Tutucusu"/>
          <p:cNvPicPr>
            <a:picLocks noGrp="1"/>
          </p:cNvPicPr>
          <p:nvPr>
            <p:ph sz="quarter" idx="1"/>
          </p:nvPr>
        </p:nvPicPr>
        <p:blipFill>
          <a:blip r:embed="rId2" cstate="print"/>
          <a:srcRect/>
          <a:stretch>
            <a:fillRect/>
          </a:stretch>
        </p:blipFill>
        <p:spPr bwMode="auto">
          <a:xfrm>
            <a:off x="1115616" y="1122040"/>
            <a:ext cx="5553075" cy="2667000"/>
          </a:xfrm>
          <a:prstGeom prst="rect">
            <a:avLst/>
          </a:prstGeom>
          <a:noFill/>
          <a:ln w="9525">
            <a:noFill/>
            <a:miter lim="800000"/>
            <a:headEnd/>
            <a:tailEnd/>
          </a:ln>
        </p:spPr>
      </p:pic>
      <p:sp>
        <p:nvSpPr>
          <p:cNvPr id="6" name="5 Dikdörtgen"/>
          <p:cNvSpPr/>
          <p:nvPr/>
        </p:nvSpPr>
        <p:spPr>
          <a:xfrm>
            <a:off x="1043608" y="4181018"/>
            <a:ext cx="6480720" cy="400110"/>
          </a:xfrm>
          <a:prstGeom prst="rect">
            <a:avLst/>
          </a:prstGeom>
        </p:spPr>
        <p:txBody>
          <a:bodyPr wrap="square">
            <a:spAutoFit/>
          </a:bodyPr>
          <a:lstStyle/>
          <a:p>
            <a:r>
              <a:rPr lang="tr-TR" sz="2000" dirty="0" smtClean="0"/>
              <a:t>Şekil 1: Seri Kodlama ile Mekansal Çoğullama</a:t>
            </a:r>
            <a:endParaRPr lang="tr-TR" sz="2000"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çerik Yer Tutucusu"/>
          <p:cNvPicPr>
            <a:picLocks noGrp="1"/>
          </p:cNvPicPr>
          <p:nvPr>
            <p:ph sz="quarter" idx="1"/>
          </p:nvPr>
        </p:nvPicPr>
        <p:blipFill>
          <a:blip r:embed="rId2" cstate="print"/>
          <a:srcRect/>
          <a:stretch>
            <a:fillRect/>
          </a:stretch>
        </p:blipFill>
        <p:spPr bwMode="auto">
          <a:xfrm>
            <a:off x="1657350" y="1196752"/>
            <a:ext cx="5829300" cy="3000375"/>
          </a:xfrm>
          <a:prstGeom prst="rect">
            <a:avLst/>
          </a:prstGeom>
          <a:noFill/>
          <a:ln w="9525">
            <a:noFill/>
            <a:miter lim="800000"/>
            <a:headEnd/>
            <a:tailEnd/>
          </a:ln>
        </p:spPr>
      </p:pic>
      <p:sp>
        <p:nvSpPr>
          <p:cNvPr id="5" name="4 Dikdörtgen"/>
          <p:cNvSpPr/>
          <p:nvPr/>
        </p:nvSpPr>
        <p:spPr>
          <a:xfrm>
            <a:off x="971600" y="4653136"/>
            <a:ext cx="6696744" cy="400110"/>
          </a:xfrm>
          <a:prstGeom prst="rect">
            <a:avLst/>
          </a:prstGeom>
        </p:spPr>
        <p:txBody>
          <a:bodyPr wrap="square">
            <a:spAutoFit/>
          </a:bodyPr>
          <a:lstStyle/>
          <a:p>
            <a:r>
              <a:rPr lang="tr-TR" sz="2000" dirty="0" smtClean="0"/>
              <a:t>Şekil 2: Paralel Kodlama ile Mekansal Çoğullama: VBLAST</a:t>
            </a:r>
            <a:endParaRPr lang="tr-TR" sz="2000"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çerik Yer Tutucusu"/>
          <p:cNvPicPr>
            <a:picLocks noGrp="1"/>
          </p:cNvPicPr>
          <p:nvPr>
            <p:ph sz="quarter" idx="1"/>
          </p:nvPr>
        </p:nvPicPr>
        <p:blipFill>
          <a:blip r:embed="rId2" cstate="print"/>
          <a:srcRect/>
          <a:stretch>
            <a:fillRect/>
          </a:stretch>
        </p:blipFill>
        <p:spPr bwMode="auto">
          <a:xfrm>
            <a:off x="1043608" y="620688"/>
            <a:ext cx="5810250" cy="2095500"/>
          </a:xfrm>
          <a:prstGeom prst="rect">
            <a:avLst/>
          </a:prstGeom>
          <a:noFill/>
          <a:ln w="9525">
            <a:noFill/>
            <a:miter lim="800000"/>
            <a:headEnd/>
            <a:tailEnd/>
          </a:ln>
        </p:spPr>
      </p:pic>
      <p:sp>
        <p:nvSpPr>
          <p:cNvPr id="1028" name="Rectangle 4"/>
          <p:cNvSpPr>
            <a:spLocks noChangeArrowheads="1"/>
          </p:cNvSpPr>
          <p:nvPr/>
        </p:nvSpPr>
        <p:spPr bwMode="auto">
          <a:xfrm>
            <a:off x="1187624" y="3332311"/>
            <a:ext cx="6336704"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000" i="0" u="none" strike="noStrike" cap="none" normalizeH="0" baseline="0" dirty="0" smtClean="0">
                <a:ln>
                  <a:noFill/>
                </a:ln>
                <a:solidFill>
                  <a:srgbClr val="000000"/>
                </a:solidFill>
                <a:effectLst/>
                <a:ea typeface="Times New Roman" pitchFamily="18" charset="0"/>
                <a:cs typeface="Arial" pitchFamily="34" charset="0"/>
              </a:rPr>
              <a:t>Şekil 3: Lineer Karmaşıklık </a:t>
            </a:r>
            <a:r>
              <a:rPr lang="tr-TR" sz="2000" dirty="0" smtClean="0">
                <a:solidFill>
                  <a:srgbClr val="000000"/>
                </a:solidFill>
                <a:ea typeface="Times New Roman" pitchFamily="18" charset="0"/>
                <a:cs typeface="Arial" pitchFamily="34" charset="0"/>
              </a:rPr>
              <a:t>: </a:t>
            </a:r>
            <a:r>
              <a:rPr kumimoji="0" lang="tr-TR" sz="2000" i="0" u="none" strike="noStrike" cap="none" normalizeH="0" baseline="0" dirty="0" smtClean="0">
                <a:ln>
                  <a:noFill/>
                </a:ln>
                <a:solidFill>
                  <a:srgbClr val="000000"/>
                </a:solidFill>
                <a:effectLst/>
                <a:ea typeface="Times New Roman" pitchFamily="18" charset="0"/>
                <a:cs typeface="Arial" pitchFamily="34" charset="0"/>
              </a:rPr>
              <a:t>VBLAST Alıcı</a:t>
            </a:r>
            <a:endParaRPr kumimoji="0" lang="tr-TR" sz="2000" i="0" u="none" strike="noStrike" cap="none" normalizeH="0" baseline="0" dirty="0" smtClean="0">
              <a:ln>
                <a:noFill/>
              </a:ln>
              <a:solidFill>
                <a:schemeClr val="tx1"/>
              </a:solidFill>
              <a:effectLs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76672"/>
            <a:ext cx="8229600" cy="6192688"/>
          </a:xfrm>
        </p:spPr>
        <p:txBody>
          <a:bodyPr>
            <a:normAutofit lnSpcReduction="10000"/>
          </a:bodyPr>
          <a:lstStyle/>
          <a:p>
            <a:pPr>
              <a:buNone/>
            </a:pPr>
            <a:r>
              <a:rPr lang="tr-TR" dirty="0" smtClean="0"/>
              <a:t>			Çoklu Giriş Örneği</a:t>
            </a:r>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lgn="just">
              <a:buNone/>
            </a:pPr>
            <a:r>
              <a:rPr lang="tr-TR" sz="1800" dirty="0" smtClean="0"/>
              <a:t>		</a:t>
            </a:r>
            <a:r>
              <a:rPr lang="tr-TR" sz="2400" dirty="0" smtClean="0"/>
              <a:t>Her cihaza ayrı bir anten daha eklenirse ne olur?</a:t>
            </a:r>
          </a:p>
          <a:p>
            <a:pPr algn="just"/>
            <a:r>
              <a:rPr lang="tr-TR" sz="2400" dirty="0" smtClean="0"/>
              <a:t>Bu kısımda noktalar arası bağlantıyı gözden geçirelim:</a:t>
            </a:r>
            <a:endParaRPr lang="tr-TR" sz="1800" dirty="0" smtClean="0"/>
          </a:p>
          <a:p>
            <a:pPr>
              <a:buNone/>
            </a:pPr>
            <a:endParaRPr lang="tr-TR" sz="2400" dirty="0" smtClean="0"/>
          </a:p>
        </p:txBody>
      </p:sp>
      <p:pic>
        <p:nvPicPr>
          <p:cNvPr id="25602" name="Picture 2"/>
          <p:cNvPicPr>
            <a:picLocks noChangeAspect="1" noChangeArrowheads="1"/>
          </p:cNvPicPr>
          <p:nvPr/>
        </p:nvPicPr>
        <p:blipFill>
          <a:blip r:embed="rId2" cstate="print"/>
          <a:srcRect/>
          <a:stretch>
            <a:fillRect/>
          </a:stretch>
        </p:blipFill>
        <p:spPr bwMode="auto">
          <a:xfrm>
            <a:off x="2152650" y="1352550"/>
            <a:ext cx="4838700" cy="415290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548680"/>
            <a:ext cx="8229600" cy="6048672"/>
          </a:xfrm>
        </p:spPr>
        <p:txBody>
          <a:bodyPr>
            <a:normAutofit/>
          </a:bodyPr>
          <a:lstStyle/>
          <a:p>
            <a:pPr>
              <a:buNone/>
            </a:pPr>
            <a:r>
              <a:rPr lang="tr-TR" dirty="0" smtClean="0"/>
              <a:t>				Örnek</a:t>
            </a:r>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lgn="just">
              <a:buNone/>
            </a:pPr>
            <a:r>
              <a:rPr lang="tr-TR" sz="1800" dirty="0" smtClean="0"/>
              <a:t>	</a:t>
            </a:r>
          </a:p>
          <a:p>
            <a:pPr algn="just">
              <a:buNone/>
            </a:pPr>
            <a:endParaRPr lang="tr-TR" sz="1800" dirty="0" smtClean="0"/>
          </a:p>
          <a:p>
            <a:pPr algn="just">
              <a:buNone/>
            </a:pPr>
            <a:r>
              <a:rPr lang="tr-TR" sz="2400" dirty="0" smtClean="0"/>
              <a:t>Her cihaza ayrı bir anten daha eklenirse ne olur?</a:t>
            </a:r>
          </a:p>
          <a:p>
            <a:pPr algn="just"/>
            <a:r>
              <a:rPr lang="tr-TR" sz="2400" dirty="0" smtClean="0"/>
              <a:t>Bu kısımda noktalar arası bağlantıyı gözden geçirelim:</a:t>
            </a:r>
            <a:endParaRPr lang="tr-TR" sz="1800" dirty="0" smtClean="0"/>
          </a:p>
          <a:p>
            <a:pPr algn="just">
              <a:buNone/>
            </a:pPr>
            <a:r>
              <a:rPr lang="tr-TR" sz="1800" dirty="0" smtClean="0"/>
              <a:t>          </a:t>
            </a:r>
            <a:r>
              <a:rPr lang="tr-TR" sz="2400" dirty="0" smtClean="0"/>
              <a:t> --Bağlantı kapasitesini yaklaşık olarak ikiye katlar.</a:t>
            </a:r>
          </a:p>
          <a:p>
            <a:pPr>
              <a:buNone/>
            </a:pPr>
            <a:endParaRPr lang="tr-TR" sz="2400" dirty="0" smtClean="0"/>
          </a:p>
          <a:p>
            <a:pPr>
              <a:buNone/>
            </a:pPr>
            <a:endParaRPr lang="tr-TR" dirty="0" smtClean="0"/>
          </a:p>
          <a:p>
            <a:pPr>
              <a:buNone/>
            </a:pPr>
            <a:endParaRPr lang="tr-TR" dirty="0"/>
          </a:p>
        </p:txBody>
      </p:sp>
      <p:pic>
        <p:nvPicPr>
          <p:cNvPr id="26630" name="Picture 6"/>
          <p:cNvPicPr>
            <a:picLocks noChangeAspect="1" noChangeArrowheads="1"/>
          </p:cNvPicPr>
          <p:nvPr/>
        </p:nvPicPr>
        <p:blipFill>
          <a:blip r:embed="rId2" cstate="print"/>
          <a:srcRect/>
          <a:stretch>
            <a:fillRect/>
          </a:stretch>
        </p:blipFill>
        <p:spPr bwMode="auto">
          <a:xfrm>
            <a:off x="1907704" y="1196752"/>
            <a:ext cx="5095875" cy="4048125"/>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04664"/>
            <a:ext cx="8229600" cy="6264696"/>
          </a:xfrm>
        </p:spPr>
        <p:txBody>
          <a:bodyPr>
            <a:normAutofit fontScale="92500" lnSpcReduction="20000"/>
          </a:bodyPr>
          <a:lstStyle/>
          <a:p>
            <a:pPr>
              <a:buNone/>
            </a:pPr>
            <a:r>
              <a:rPr lang="tr-TR" dirty="0" smtClean="0"/>
              <a:t>				Örnek</a:t>
            </a:r>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lgn="just"/>
            <a:r>
              <a:rPr lang="tr-TR" sz="2400" dirty="0" smtClean="0"/>
              <a:t>Ağa bakarak:</a:t>
            </a:r>
          </a:p>
          <a:p>
            <a:pPr lvl="1" algn="just"/>
            <a:r>
              <a:rPr lang="tr-TR" sz="2400" dirty="0" smtClean="0"/>
              <a:t>Kullanıcıların sayısı alıcı antenlerin sayısından daha fazladır.</a:t>
            </a:r>
          </a:p>
          <a:p>
            <a:pPr lvl="1" algn="just"/>
            <a:r>
              <a:rPr lang="tr-TR" sz="2400" dirty="0" smtClean="0"/>
              <a:t>Genel sistem kapasitesindeki artış önemsizdir.</a:t>
            </a:r>
          </a:p>
          <a:p>
            <a:pPr algn="just"/>
            <a:r>
              <a:rPr lang="tr-TR" sz="2400" dirty="0" smtClean="0"/>
              <a:t>Fakat antene bir şey eklenmesi hala kazandırır mı?</a:t>
            </a:r>
          </a:p>
          <a:p>
            <a:pPr lvl="1">
              <a:buNone/>
            </a:pPr>
            <a:endParaRPr lang="tr-TR" sz="2400" dirty="0" smtClean="0"/>
          </a:p>
          <a:p>
            <a:endParaRPr lang="tr-TR" sz="2400" dirty="0" smtClean="0"/>
          </a:p>
          <a:p>
            <a:pPr>
              <a:buNone/>
            </a:pPr>
            <a:endParaRPr lang="tr-TR" sz="2400" dirty="0" smtClean="0"/>
          </a:p>
          <a:p>
            <a:pPr>
              <a:buNone/>
            </a:pPr>
            <a:endParaRPr lang="tr-TR" dirty="0" smtClean="0"/>
          </a:p>
          <a:p>
            <a:pPr>
              <a:buNone/>
            </a:pPr>
            <a:endParaRPr lang="tr-TR" sz="2400" dirty="0" smtClean="0"/>
          </a:p>
          <a:p>
            <a:pPr>
              <a:buNone/>
            </a:pPr>
            <a:endParaRPr lang="tr-TR" dirty="0" smtClean="0"/>
          </a:p>
          <a:p>
            <a:pPr>
              <a:buNone/>
            </a:pPr>
            <a:endParaRPr lang="tr-TR" dirty="0"/>
          </a:p>
        </p:txBody>
      </p:sp>
      <p:pic>
        <p:nvPicPr>
          <p:cNvPr id="24577" name="Picture 1"/>
          <p:cNvPicPr>
            <a:picLocks noChangeAspect="1" noChangeArrowheads="1"/>
          </p:cNvPicPr>
          <p:nvPr/>
        </p:nvPicPr>
        <p:blipFill>
          <a:blip r:embed="rId2" cstate="print"/>
          <a:srcRect/>
          <a:stretch>
            <a:fillRect/>
          </a:stretch>
        </p:blipFill>
        <p:spPr bwMode="auto">
          <a:xfrm>
            <a:off x="2411760" y="764704"/>
            <a:ext cx="4457700" cy="4067175"/>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620688"/>
            <a:ext cx="8229600" cy="5505475"/>
          </a:xfrm>
        </p:spPr>
        <p:txBody>
          <a:bodyPr/>
          <a:lstStyle/>
          <a:p>
            <a:pPr>
              <a:buNone/>
            </a:pPr>
            <a:r>
              <a:rPr lang="tr-TR" dirty="0" smtClean="0"/>
              <a:t>			</a:t>
            </a:r>
          </a:p>
          <a:p>
            <a:pPr>
              <a:buNone/>
            </a:pPr>
            <a:r>
              <a:rPr lang="tr-TR" dirty="0" smtClean="0"/>
              <a:t>			Çalışmanın Özeti</a:t>
            </a:r>
          </a:p>
          <a:p>
            <a:pPr>
              <a:buNone/>
            </a:pPr>
            <a:endParaRPr lang="tr-TR" dirty="0" smtClean="0"/>
          </a:p>
          <a:p>
            <a:pPr algn="just"/>
            <a:r>
              <a:rPr lang="tr-TR" sz="2400" dirty="0" smtClean="0"/>
              <a:t>Noktadan noktaya kanallarındaki Çeşitlilik / Çoklama karşılaştırılmasının gözden geçirilmesi.</a:t>
            </a:r>
          </a:p>
          <a:p>
            <a:pPr algn="just">
              <a:buNone/>
            </a:pPr>
            <a:endParaRPr lang="tr-TR" sz="2400" dirty="0" smtClean="0"/>
          </a:p>
          <a:p>
            <a:pPr algn="just"/>
            <a:r>
              <a:rPr lang="tr-TR" sz="2400" dirty="0" smtClean="0"/>
              <a:t>Çoklu Giriş Yapısının geliştirilmesi</a:t>
            </a:r>
          </a:p>
          <a:p>
            <a:pPr algn="just"/>
            <a:endParaRPr lang="tr-TR" sz="2400" dirty="0" smtClean="0"/>
          </a:p>
          <a:p>
            <a:pPr algn="just"/>
            <a:r>
              <a:rPr lang="tr-TR" sz="2400" dirty="0" smtClean="0"/>
              <a:t>Genel ağ teorisi hakkında bir kuram</a:t>
            </a:r>
          </a:p>
          <a:p>
            <a:pPr algn="just"/>
            <a:endParaRPr lang="tr-TR" sz="2400" dirty="0" smtClean="0"/>
          </a:p>
          <a:p>
            <a:pPr algn="just"/>
            <a:endParaRPr lang="tr-TR" sz="2400" dirty="0" smtClean="0"/>
          </a:p>
          <a:p>
            <a:pPr algn="just"/>
            <a:endParaRPr lang="tr-TR" sz="2400" dirty="0" smtClean="0"/>
          </a:p>
          <a:p>
            <a:pPr>
              <a:buNone/>
            </a:pP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539552" y="332656"/>
            <a:ext cx="8229600" cy="6336704"/>
          </a:xfrm>
        </p:spPr>
        <p:txBody>
          <a:bodyPr/>
          <a:lstStyle/>
          <a:p>
            <a:pPr>
              <a:buNone/>
            </a:pPr>
            <a:r>
              <a:rPr lang="tr-TR" dirty="0" smtClean="0"/>
              <a:t>		Noktadan Noktaya MIMO Kanalı</a:t>
            </a:r>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r>
              <a:rPr lang="tr-TR" sz="2000" dirty="0" smtClean="0"/>
              <a:t>Antenlere, M gönderici N alıcıdır.</a:t>
            </a:r>
          </a:p>
          <a:p>
            <a:pPr>
              <a:buNone/>
            </a:pPr>
            <a:r>
              <a:rPr lang="tr-TR" sz="2000" dirty="0" smtClean="0"/>
              <a:t>I.I.D. </a:t>
            </a:r>
            <a:r>
              <a:rPr lang="tr-TR" sz="2000" dirty="0" err="1" smtClean="0"/>
              <a:t>Rayleigh</a:t>
            </a:r>
            <a:r>
              <a:rPr lang="tr-TR" sz="2000" dirty="0" smtClean="0"/>
              <a:t> </a:t>
            </a:r>
            <a:r>
              <a:rPr lang="tr-TR" sz="2000" dirty="0" err="1" smtClean="0"/>
              <a:t>Fading</a:t>
            </a:r>
            <a:r>
              <a:rPr lang="tr-TR" sz="2000" dirty="0" smtClean="0"/>
              <a:t>  Modeli</a:t>
            </a:r>
          </a:p>
          <a:p>
            <a:pPr>
              <a:buNone/>
            </a:pPr>
            <a:endParaRPr lang="tr-TR" dirty="0"/>
          </a:p>
        </p:txBody>
      </p:sp>
      <p:pic>
        <p:nvPicPr>
          <p:cNvPr id="33793" name="Picture 1"/>
          <p:cNvPicPr>
            <a:picLocks noChangeAspect="1" noChangeArrowheads="1"/>
          </p:cNvPicPr>
          <p:nvPr/>
        </p:nvPicPr>
        <p:blipFill>
          <a:blip r:embed="rId2" cstate="print"/>
          <a:srcRect/>
          <a:stretch>
            <a:fillRect/>
          </a:stretch>
        </p:blipFill>
        <p:spPr bwMode="auto">
          <a:xfrm>
            <a:off x="899592" y="1052736"/>
            <a:ext cx="6153150" cy="461010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332656"/>
            <a:ext cx="8229600" cy="5793507"/>
          </a:xfrm>
        </p:spPr>
        <p:txBody>
          <a:bodyPr/>
          <a:lstStyle/>
          <a:p>
            <a:pPr>
              <a:buNone/>
            </a:pPr>
            <a:r>
              <a:rPr lang="tr-TR" dirty="0" smtClean="0"/>
              <a:t> 			Serbestlik Dereceleri</a:t>
            </a:r>
          </a:p>
          <a:p>
            <a:r>
              <a:rPr lang="tr-TR" sz="2400" dirty="0" smtClean="0"/>
              <a:t>Noktadan noktaya bağlantı:  Antenleri M gönderir, N alır.</a:t>
            </a:r>
          </a:p>
          <a:p>
            <a:endParaRPr lang="tr-TR" sz="2400" dirty="0" smtClean="0"/>
          </a:p>
          <a:p>
            <a:r>
              <a:rPr lang="tr-TR" sz="2400" dirty="0" smtClean="0"/>
              <a:t>i.i.d. </a:t>
            </a:r>
            <a:r>
              <a:rPr lang="tr-TR" sz="2400" dirty="0" err="1" smtClean="0"/>
              <a:t>Rayleigh</a:t>
            </a:r>
            <a:r>
              <a:rPr lang="tr-TR" sz="2400" dirty="0" smtClean="0"/>
              <a:t> </a:t>
            </a:r>
            <a:r>
              <a:rPr lang="tr-TR" sz="2400" dirty="0" err="1" smtClean="0"/>
              <a:t>Fading</a:t>
            </a:r>
            <a:r>
              <a:rPr lang="tr-TR" sz="2400" dirty="0" smtClean="0"/>
              <a:t>  Modeli (</a:t>
            </a:r>
            <a:r>
              <a:rPr lang="tr-TR" sz="2400" dirty="0" err="1" smtClean="0"/>
              <a:t>Foschini</a:t>
            </a:r>
            <a:r>
              <a:rPr lang="tr-TR" sz="2400" dirty="0" smtClean="0"/>
              <a:t> 96)</a:t>
            </a:r>
          </a:p>
          <a:p>
            <a:endParaRPr lang="tr-TR" sz="400" dirty="0" smtClean="0"/>
          </a:p>
          <a:p>
            <a:endParaRPr lang="tr-TR" sz="400" dirty="0" smtClean="0"/>
          </a:p>
          <a:p>
            <a:endParaRPr lang="tr-TR" sz="400" dirty="0" smtClean="0"/>
          </a:p>
          <a:p>
            <a:endParaRPr lang="tr-TR" sz="400" dirty="0" smtClean="0"/>
          </a:p>
          <a:p>
            <a:endParaRPr lang="tr-TR" sz="400" dirty="0" smtClean="0"/>
          </a:p>
          <a:p>
            <a:endParaRPr lang="tr-TR" sz="400" dirty="0" smtClean="0"/>
          </a:p>
          <a:p>
            <a:endParaRPr lang="tr-TR" sz="400" dirty="0" smtClean="0"/>
          </a:p>
          <a:p>
            <a:endParaRPr lang="tr-TR" sz="400" dirty="0" smtClean="0"/>
          </a:p>
          <a:p>
            <a:endParaRPr lang="tr-TR" sz="400" dirty="0" smtClean="0"/>
          </a:p>
          <a:p>
            <a:endParaRPr lang="tr-TR" sz="400" dirty="0" smtClean="0"/>
          </a:p>
          <a:p>
            <a:endParaRPr lang="tr-TR" sz="400" dirty="0" smtClean="0"/>
          </a:p>
          <a:p>
            <a:endParaRPr lang="tr-TR" sz="400" dirty="0" smtClean="0"/>
          </a:p>
          <a:p>
            <a:r>
              <a:rPr lang="tr-TR" sz="2400" dirty="0" smtClean="0"/>
              <a:t>Çoklu antenler                        derecesinde serbestlik sağlar</a:t>
            </a:r>
          </a:p>
          <a:p>
            <a:r>
              <a:rPr lang="tr-TR" sz="2400" dirty="0" smtClean="0"/>
              <a:t>Mekansal çoklama kazanımı                          ‘dır.</a:t>
            </a:r>
          </a:p>
          <a:p>
            <a:r>
              <a:rPr lang="tr-TR" sz="2400" dirty="0" smtClean="0"/>
              <a:t>      </a:t>
            </a:r>
            <a:r>
              <a:rPr lang="tr-TR" sz="2400" dirty="0" err="1" smtClean="0"/>
              <a:t>Ergodik</a:t>
            </a:r>
            <a:r>
              <a:rPr lang="tr-TR" sz="2400" dirty="0" smtClean="0"/>
              <a:t> kapasitedir.</a:t>
            </a:r>
          </a:p>
          <a:p>
            <a:endParaRPr lang="tr-TR" sz="2400" dirty="0" smtClean="0"/>
          </a:p>
        </p:txBody>
      </p:sp>
      <p:pic>
        <p:nvPicPr>
          <p:cNvPr id="28675" name="Picture 3"/>
          <p:cNvPicPr>
            <a:picLocks noChangeAspect="1" noChangeArrowheads="1"/>
          </p:cNvPicPr>
          <p:nvPr/>
        </p:nvPicPr>
        <p:blipFill>
          <a:blip r:embed="rId2" cstate="print"/>
          <a:srcRect/>
          <a:stretch>
            <a:fillRect/>
          </a:stretch>
        </p:blipFill>
        <p:spPr bwMode="auto">
          <a:xfrm>
            <a:off x="1835696" y="2708920"/>
            <a:ext cx="4810125" cy="514350"/>
          </a:xfrm>
          <a:prstGeom prst="rect">
            <a:avLst/>
          </a:prstGeom>
          <a:noFill/>
          <a:ln w="9525">
            <a:noFill/>
            <a:miter lim="800000"/>
            <a:headEnd/>
            <a:tailEnd/>
          </a:ln>
        </p:spPr>
      </p:pic>
      <p:pic>
        <p:nvPicPr>
          <p:cNvPr id="28676" name="Picture 4"/>
          <p:cNvPicPr>
            <a:picLocks noChangeAspect="1" noChangeArrowheads="1"/>
          </p:cNvPicPr>
          <p:nvPr/>
        </p:nvPicPr>
        <p:blipFill>
          <a:blip r:embed="rId3" cstate="print"/>
          <a:srcRect/>
          <a:stretch>
            <a:fillRect/>
          </a:stretch>
        </p:blipFill>
        <p:spPr bwMode="auto">
          <a:xfrm>
            <a:off x="5364088" y="5013176"/>
            <a:ext cx="1371600" cy="314325"/>
          </a:xfrm>
          <a:prstGeom prst="rect">
            <a:avLst/>
          </a:prstGeom>
          <a:noFill/>
          <a:ln w="9525">
            <a:noFill/>
            <a:miter lim="800000"/>
            <a:headEnd/>
            <a:tailEnd/>
          </a:ln>
        </p:spPr>
      </p:pic>
      <p:pic>
        <p:nvPicPr>
          <p:cNvPr id="28678" name="Picture 6"/>
          <p:cNvPicPr>
            <a:picLocks noChangeAspect="1" noChangeArrowheads="1"/>
          </p:cNvPicPr>
          <p:nvPr/>
        </p:nvPicPr>
        <p:blipFill>
          <a:blip r:embed="rId4" cstate="print"/>
          <a:srcRect/>
          <a:stretch>
            <a:fillRect/>
          </a:stretch>
        </p:blipFill>
        <p:spPr bwMode="auto">
          <a:xfrm>
            <a:off x="3275856" y="4221088"/>
            <a:ext cx="1400175" cy="314325"/>
          </a:xfrm>
          <a:prstGeom prst="rect">
            <a:avLst/>
          </a:prstGeom>
          <a:noFill/>
          <a:ln w="9525">
            <a:noFill/>
            <a:miter lim="800000"/>
            <a:headEnd/>
            <a:tailEnd/>
          </a:ln>
        </p:spPr>
      </p:pic>
      <p:pic>
        <p:nvPicPr>
          <p:cNvPr id="28679" name="Picture 7"/>
          <p:cNvPicPr>
            <a:picLocks noChangeAspect="1" noChangeArrowheads="1"/>
          </p:cNvPicPr>
          <p:nvPr/>
        </p:nvPicPr>
        <p:blipFill>
          <a:blip r:embed="rId5" cstate="print"/>
          <a:srcRect/>
          <a:stretch>
            <a:fillRect/>
          </a:stretch>
        </p:blipFill>
        <p:spPr bwMode="auto">
          <a:xfrm>
            <a:off x="827584" y="5445224"/>
            <a:ext cx="372455" cy="360040"/>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328</TotalTime>
  <Words>274</Words>
  <Application>Microsoft Office PowerPoint</Application>
  <PresentationFormat>Ekran Gösterisi (4:3)</PresentationFormat>
  <Paragraphs>493</Paragraphs>
  <Slides>38</Slides>
  <Notes>0</Notes>
  <HiddenSlides>0</HiddenSlides>
  <MMClips>0</MMClips>
  <ScaleCrop>false</ScaleCrop>
  <HeadingPairs>
    <vt:vector size="4" baseType="variant">
      <vt:variant>
        <vt:lpstr>Tema</vt:lpstr>
      </vt:variant>
      <vt:variant>
        <vt:i4>1</vt:i4>
      </vt:variant>
      <vt:variant>
        <vt:lpstr>Slayt Başlıkları</vt:lpstr>
      </vt:variant>
      <vt:variant>
        <vt:i4>38</vt:i4>
      </vt:variant>
    </vt:vector>
  </HeadingPairs>
  <TitlesOfParts>
    <vt:vector size="39" baseType="lpstr">
      <vt:lpstr>Cumba</vt:lpstr>
      <vt:lpstr>Multiple Antennas</vt:lpstr>
      <vt:lpstr>Kablosuz Ağlarda Çoklu Giriş Çoklu Çıkış (MIMO)</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lpstr>Slayt 16</vt:lpstr>
      <vt:lpstr>Slayt 17</vt:lpstr>
      <vt:lpstr>Slayt 18</vt:lpstr>
      <vt:lpstr>Slayt 19</vt:lpstr>
      <vt:lpstr>Slayt 20</vt:lpstr>
      <vt:lpstr>Slayt 21</vt:lpstr>
      <vt:lpstr>Slayt 22</vt:lpstr>
      <vt:lpstr>Slayt 23</vt:lpstr>
      <vt:lpstr>Slayt 24</vt:lpstr>
      <vt:lpstr>Slayt 25</vt:lpstr>
      <vt:lpstr>Slayt 26</vt:lpstr>
      <vt:lpstr>Slayt 27</vt:lpstr>
      <vt:lpstr>Slayt 28</vt:lpstr>
      <vt:lpstr>Slayt 29</vt:lpstr>
      <vt:lpstr>Slayt 30</vt:lpstr>
      <vt:lpstr>Slayt 31</vt:lpstr>
      <vt:lpstr>Uzay-Zaman Modülasyon ve Kodlama </vt:lpstr>
      <vt:lpstr>Slayt 33</vt:lpstr>
      <vt:lpstr>Slayt 34</vt:lpstr>
      <vt:lpstr>Slayt 35</vt:lpstr>
      <vt:lpstr>Slayt 36</vt:lpstr>
      <vt:lpstr>Slayt 37</vt:lpstr>
      <vt:lpstr>Slayt 38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Multiple Antennas</dc:title>
  <cp:lastModifiedBy>Temel</cp:lastModifiedBy>
  <cp:revision>5</cp:revision>
  <dcterms:modified xsi:type="dcterms:W3CDTF">2010-12-20T12:41:36Z</dcterms:modified>
</cp:coreProperties>
</file>