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2" r:id="rId6"/>
    <p:sldId id="263" r:id="rId7"/>
    <p:sldId id="272" r:id="rId8"/>
    <p:sldId id="271" r:id="rId9"/>
    <p:sldId id="270" r:id="rId10"/>
    <p:sldId id="273" r:id="rId11"/>
    <p:sldId id="299" r:id="rId12"/>
    <p:sldId id="300" r:id="rId13"/>
    <p:sldId id="274" r:id="rId14"/>
    <p:sldId id="275" r:id="rId15"/>
    <p:sldId id="276" r:id="rId16"/>
    <p:sldId id="277" r:id="rId17"/>
    <p:sldId id="278" r:id="rId18"/>
    <p:sldId id="279" r:id="rId19"/>
    <p:sldId id="280" r:id="rId20"/>
    <p:sldId id="281"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8" name="27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17" name="16 Altbilgi Yer Tutucusu"/>
          <p:cNvSpPr>
            <a:spLocks noGrp="1"/>
          </p:cNvSpPr>
          <p:nvPr>
            <p:ph type="ftr" sz="quarter" idx="11"/>
          </p:nvPr>
        </p:nvSpPr>
        <p:spPr/>
        <p:txBody>
          <a:bodyPr/>
          <a:lstStyle>
            <a:extLst/>
          </a:lstStyle>
          <a:p>
            <a:endParaRPr lang="tr-TR"/>
          </a:p>
        </p:txBody>
      </p:sp>
      <p:sp>
        <p:nvSpPr>
          <p:cNvPr id="29" name="2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2" name="31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Dikdörtgen"/>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Dikdörtgen"/>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Dikdörtgen"/>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Dikdörtgen"/>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Başlık"/>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56" name="55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981200" cy="5851525"/>
          </a:xfrm>
        </p:spPr>
        <p:txBody>
          <a:bodyPr vert="eaVert" anchor="ct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58674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4" name="13 Serbest Form"/>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Serbest Form"/>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Serbest Form"/>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Serbest Form"/>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Serbest Form"/>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Serbest Form"/>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Serbest Form"/>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Serbest Form"/>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Serbest Form"/>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Serbest Form"/>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Serbest Form"/>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Serbest Form"/>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Serbest Form"/>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Serbest Form"/>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Serbest Form"/>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etin Yer Tutucusu"/>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Dikdörtgen"/>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tr-TR" smtClean="0"/>
              <a:t>Asıl başlık stili için tıklatın</a:t>
            </a:r>
            <a:endParaRPr kumimoji="0" lang="en-US"/>
          </a:p>
        </p:txBody>
      </p:sp>
      <p:sp>
        <p:nvSpPr>
          <p:cNvPr id="8" name="7 Dikdörtgen"/>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Dikdörtgen"/>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Dikdörtgen"/>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2064"/>
            <a:ext cx="8229600" cy="9144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5" name="24 Dikdörtgen"/>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504824" y="512064"/>
            <a:ext cx="7772400" cy="914400"/>
          </a:xfrm>
        </p:spPr>
        <p:txBody>
          <a:bodyPr anchor="t"/>
          <a:lstStyle>
            <a:lvl1pPr>
              <a:defRPr sz="400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6" name="15 Dikdörtgen"/>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Dikdörtgen"/>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Dikdörtgen"/>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Dikdörtgen"/>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Dikdörtgen"/>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Dikdörtgen"/>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Dikdörtgen"/>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Dikdörtgen"/>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Dikdörtgen"/>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2064"/>
            <a:ext cx="7772400" cy="914400"/>
          </a:xfrm>
        </p:spPr>
        <p:txBody>
          <a:bodyPr/>
          <a:lstStyle>
            <a:lvl1pPr>
              <a:defRPr sz="4000" cap="none" baseline="0"/>
            </a:lvl1pPr>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73050"/>
            <a:ext cx="8229600" cy="1162050"/>
          </a:xfrm>
        </p:spPr>
        <p:txBody>
          <a:bodyPr anchor="ctr"/>
          <a:lstStyle>
            <a:lvl1pPr algn="l">
              <a:buNone/>
              <a:defRPr sz="3600" b="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22.12.2010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7 Dikdörtgen"/>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Düz Bağlayıcı"/>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
          <p:cNvGrpSpPr/>
          <p:nvPr/>
        </p:nvGrpSpPr>
        <p:grpSpPr>
          <a:xfrm rot="5400000">
            <a:off x="8514581" y="1219200"/>
            <a:ext cx="132763" cy="128466"/>
            <a:chOff x="6668087" y="1297746"/>
            <a:chExt cx="161840" cy="156602"/>
          </a:xfrm>
        </p:grpSpPr>
        <p:cxnSp>
          <p:nvCxnSpPr>
            <p:cNvPr id="15" name="14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Başlık"/>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tr-TR" smtClean="0"/>
              <a:t>Resim eklemek için simgeyi tıklatın</a:t>
            </a:r>
            <a:endParaRPr kumimoji="0" lang="en-US"/>
          </a:p>
        </p:txBody>
      </p:sp>
      <p:sp>
        <p:nvSpPr>
          <p:cNvPr id="4" name="3 Metin Yer Tutucusu"/>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grpSp>
        <p:nvGrpSpPr>
          <p:cNvPr id="14" name="13 Grup"/>
          <p:cNvGrpSpPr/>
          <p:nvPr/>
        </p:nvGrpSpPr>
        <p:grpSpPr>
          <a:xfrm rot="5400000">
            <a:off x="8666981" y="1371600"/>
            <a:ext cx="132763" cy="128466"/>
            <a:chOff x="6668087" y="1297746"/>
            <a:chExt cx="161840" cy="156602"/>
          </a:xfrm>
        </p:grpSpPr>
        <p:cxnSp>
          <p:nvCxnSpPr>
            <p:cNvPr id="11" name="10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
          <p:cNvGrpSpPr/>
          <p:nvPr/>
        </p:nvGrpSpPr>
        <p:grpSpPr>
          <a:xfrm rot="5400000">
            <a:off x="8320088" y="1474763"/>
            <a:ext cx="132763" cy="128466"/>
            <a:chOff x="6668087" y="1297746"/>
            <a:chExt cx="161840" cy="156602"/>
          </a:xfrm>
        </p:grpSpPr>
        <p:cxnSp>
          <p:nvCxnSpPr>
            <p:cNvPr id="19" name="18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Veri Yer Tutucusu"/>
          <p:cNvSpPr>
            <a:spLocks noGrp="1"/>
          </p:cNvSpPr>
          <p:nvPr>
            <p:ph type="dt" sz="half" idx="10"/>
          </p:nvPr>
        </p:nvSpPr>
        <p:spPr>
          <a:xfrm>
            <a:off x="6477000" y="55499"/>
            <a:ext cx="2133600" cy="365125"/>
          </a:xfrm>
        </p:spPr>
        <p:txBody>
          <a:bodyPr/>
          <a:lstStyle>
            <a:extLst/>
          </a:lstStyle>
          <a:p>
            <a:fld id="{D9F75050-0E15-4C5B-92B0-66D068882F1F}" type="datetimeFigureOut">
              <a:rPr lang="tr-TR" smtClean="0"/>
              <a:pPr/>
              <a:t>22.12.2010</a:t>
            </a:fld>
            <a:endParaRPr lang="tr-TR"/>
          </a:p>
        </p:txBody>
      </p:sp>
      <p:sp>
        <p:nvSpPr>
          <p:cNvPr id="6" name="5 Altbilgi Yer Tutucusu"/>
          <p:cNvSpPr>
            <a:spLocks noGrp="1"/>
          </p:cNvSpPr>
          <p:nvPr>
            <p:ph type="ftr" sz="quarter" idx="11"/>
          </p:nvPr>
        </p:nvSpPr>
        <p:spPr>
          <a:xfrm>
            <a:off x="914400" y="55499"/>
            <a:ext cx="5562600" cy="365125"/>
          </a:xfrm>
        </p:spPr>
        <p:txBody>
          <a:bodyPr/>
          <a:lstStyle>
            <a:extLst/>
          </a:lstStyle>
          <a:p>
            <a:endParaRPr lang="tr-TR"/>
          </a:p>
        </p:txBody>
      </p:sp>
      <p:sp>
        <p:nvSpPr>
          <p:cNvPr id="7" name="6 Slayt Numarası Yer Tutucusu"/>
          <p:cNvSpPr>
            <a:spLocks noGrp="1"/>
          </p:cNvSpPr>
          <p:nvPr>
            <p:ph type="sldNum" sz="quarter" idx="12"/>
          </p:nvPr>
        </p:nvSpPr>
        <p:spPr>
          <a:xfrm>
            <a:off x="8610600" y="55499"/>
            <a:ext cx="457200" cy="365125"/>
          </a:xfrm>
        </p:spPr>
        <p:txBody>
          <a:bodyPr/>
          <a:lstStyle>
            <a:extLst/>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Dikdörtgen"/>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Dikdörtgen"/>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Dikdörtgen"/>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Başlık Yer Tutucusu"/>
          <p:cNvSpPr>
            <a:spLocks noGrp="1"/>
          </p:cNvSpPr>
          <p:nvPr>
            <p:ph type="title"/>
          </p:nvPr>
        </p:nvSpPr>
        <p:spPr>
          <a:xfrm>
            <a:off x="914400" y="512064"/>
            <a:ext cx="7772400" cy="914400"/>
          </a:xfrm>
          <a:prstGeom prst="rect">
            <a:avLst/>
          </a:prstGeom>
        </p:spPr>
        <p:txBody>
          <a:bodyPr vert="horz" anchor="t">
            <a:noAutofit/>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9F75050-0E15-4C5B-92B0-66D068882F1F}" type="datetimeFigureOut">
              <a:rPr lang="tr-TR" smtClean="0"/>
              <a:pPr/>
              <a:t>22.12.2010</a:t>
            </a:fld>
            <a:endParaRPr lang="tr-TR"/>
          </a:p>
        </p:txBody>
      </p:sp>
      <p:sp>
        <p:nvSpPr>
          <p:cNvPr id="3" name="2 Altbilgi Yer Tutucusu"/>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tr-TR"/>
          </a:p>
        </p:txBody>
      </p:sp>
      <p:sp>
        <p:nvSpPr>
          <p:cNvPr id="23" name="22 Slayt Numarası Yer Tutucusu"/>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60648"/>
            <a:ext cx="7772400" cy="6057856"/>
          </a:xfrm>
        </p:spPr>
        <p:txBody>
          <a:bodyPr/>
          <a:lstStyle/>
          <a:p>
            <a:pPr algn="ctr"/>
            <a:r>
              <a:rPr lang="tr-TR" dirty="0" smtClean="0"/>
              <a:t/>
            </a:r>
            <a:br>
              <a:rPr lang="tr-TR" dirty="0" smtClean="0"/>
            </a:br>
            <a:r>
              <a:rPr lang="tr-TR" dirty="0" smtClean="0"/>
              <a:t/>
            </a:r>
            <a:br>
              <a:rPr lang="tr-TR" dirty="0" smtClean="0"/>
            </a:br>
            <a:r>
              <a:rPr lang="tr-TR" dirty="0" smtClean="0"/>
              <a:t>BİLGİSAYAR AĞLARI</a:t>
            </a:r>
            <a:br>
              <a:rPr lang="tr-TR" dirty="0" smtClean="0"/>
            </a:br>
            <a:r>
              <a:rPr lang="tr-TR" dirty="0" smtClean="0"/>
              <a:t/>
            </a:r>
            <a:br>
              <a:rPr lang="tr-TR" dirty="0" smtClean="0"/>
            </a:br>
            <a:r>
              <a:rPr lang="tr-TR" dirty="0" smtClean="0"/>
              <a:t>TEKNOLOJİ VE GELECEKTEKİ EĞİLİMLER</a:t>
            </a:r>
            <a:br>
              <a:rPr lang="tr-TR" dirty="0" smtClean="0"/>
            </a:br>
            <a:r>
              <a:rPr lang="tr-TR" dirty="0" smtClean="0"/>
              <a:t/>
            </a:r>
            <a:br>
              <a:rPr lang="tr-TR" dirty="0" smtClean="0"/>
            </a:br>
            <a:r>
              <a:rPr lang="tr-TR" dirty="0" smtClean="0"/>
              <a:t/>
            </a:r>
            <a:br>
              <a:rPr lang="tr-TR" dirty="0" smtClean="0"/>
            </a:br>
            <a:r>
              <a:rPr lang="tr-TR" sz="3200" dirty="0" smtClean="0"/>
              <a:t>HAZIRLAYAN:Onur bulut</a:t>
            </a:r>
            <a:endParaRPr lang="tr-TR"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115616" y="332656"/>
            <a:ext cx="7416824" cy="4431983"/>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9.2 </a:t>
            </a:r>
            <a:r>
              <a:rPr lang="tr-TR" sz="2200" b="1" dirty="0" err="1" smtClean="0">
                <a:solidFill>
                  <a:srgbClr val="FF0000"/>
                </a:solidFill>
                <a:latin typeface="Arial" pitchFamily="34" charset="0"/>
                <a:cs typeface="Arial" pitchFamily="34" charset="0"/>
              </a:rPr>
              <a:t>Multimedya</a:t>
            </a:r>
            <a:r>
              <a:rPr lang="tr-TR" sz="2200" b="1" dirty="0" smtClean="0">
                <a:solidFill>
                  <a:srgbClr val="FF0000"/>
                </a:solidFill>
                <a:latin typeface="Arial" pitchFamily="34" charset="0"/>
                <a:cs typeface="Arial" pitchFamily="34" charset="0"/>
              </a:rPr>
              <a:t> İletişimi</a:t>
            </a:r>
          </a:p>
          <a:p>
            <a:endParaRPr lang="tr-TR" sz="2200" b="1" dirty="0" smtClean="0">
              <a:solidFill>
                <a:srgbClr val="FF0000"/>
              </a:solidFill>
              <a:latin typeface="Arial" pitchFamily="34" charset="0"/>
              <a:cs typeface="Arial" pitchFamily="34" charset="0"/>
            </a:endParaRPr>
          </a:p>
          <a:p>
            <a:r>
              <a:rPr lang="tr-TR" sz="2200" dirty="0" smtClean="0">
                <a:latin typeface="Arial" pitchFamily="34" charset="0"/>
                <a:cs typeface="Arial" pitchFamily="34" charset="0"/>
              </a:rPr>
              <a:t>Gelecekteki gelişmeler hakkında düşünmenin bir yolu, bilgisayar ve iletişim kaynakları için olan uygulama ihtiyaçlarını düşünmektir (Tablo 9-1). </a:t>
            </a:r>
          </a:p>
          <a:p>
            <a:endParaRPr lang="tr-TR" sz="2200" dirty="0" smtClean="0">
              <a:latin typeface="Arial" pitchFamily="34" charset="0"/>
              <a:cs typeface="Arial" pitchFamily="34" charset="0"/>
            </a:endParaRPr>
          </a:p>
          <a:p>
            <a:r>
              <a:rPr lang="tr-TR" sz="2200" dirty="0" smtClean="0">
                <a:latin typeface="Arial" pitchFamily="34" charset="0"/>
                <a:cs typeface="Arial" pitchFamily="34" charset="0"/>
              </a:rPr>
              <a:t>Videonun bilgi tüketim şekli üzerindeki etkisi açıktır. Bu yazı zamanında (2010) video, bütün tüketici Internet trafiğinin çeyreğini temsil etmektedir. Sadece </a:t>
            </a:r>
            <a:r>
              <a:rPr lang="tr-TR" sz="2200" dirty="0" err="1" smtClean="0">
                <a:latin typeface="Arial" pitchFamily="34" charset="0"/>
                <a:cs typeface="Arial" pitchFamily="34" charset="0"/>
              </a:rPr>
              <a:t>YouTube’a</a:t>
            </a:r>
            <a:r>
              <a:rPr lang="tr-TR" sz="2200" dirty="0" smtClean="0">
                <a:latin typeface="Arial" pitchFamily="34" charset="0"/>
                <a:cs typeface="Arial" pitchFamily="34" charset="0"/>
              </a:rPr>
              <a:t> dakikada 13 saatlik video yüklenmektedir. </a:t>
            </a:r>
          </a:p>
          <a:p>
            <a:endParaRPr lang="tr-TR" sz="2200" dirty="0" smtClean="0">
              <a:latin typeface="Arial" pitchFamily="34" charset="0"/>
              <a:cs typeface="Arial" pitchFamily="34" charset="0"/>
            </a:endParaRPr>
          </a:p>
          <a:p>
            <a:endParaRPr lang="tr-TR" sz="2200" dirty="0" smtClean="0">
              <a:latin typeface="Arial" pitchFamily="34" charset="0"/>
              <a:cs typeface="Arial" pitchFamily="34" charset="0"/>
            </a:endParaRPr>
          </a:p>
          <a:p>
            <a:endParaRPr lang="tr-TR" dirty="0"/>
          </a:p>
        </p:txBody>
      </p:sp>
      <p:graphicFrame>
        <p:nvGraphicFramePr>
          <p:cNvPr id="3" name="2 Tablo"/>
          <p:cNvGraphicFramePr>
            <a:graphicFrameLocks noGrp="1"/>
          </p:cNvGraphicFramePr>
          <p:nvPr/>
        </p:nvGraphicFramePr>
        <p:xfrm>
          <a:off x="539552" y="4149080"/>
          <a:ext cx="8208912" cy="2266776"/>
        </p:xfrm>
        <a:graphic>
          <a:graphicData uri="http://schemas.openxmlformats.org/drawingml/2006/table">
            <a:tbl>
              <a:tblPr/>
              <a:tblGrid>
                <a:gridCol w="1641569"/>
                <a:gridCol w="1641569"/>
                <a:gridCol w="1641569"/>
                <a:gridCol w="1641569"/>
                <a:gridCol w="1642636"/>
              </a:tblGrid>
              <a:tr h="575764">
                <a:tc>
                  <a:txBody>
                    <a:bodyPr/>
                    <a:lstStyle/>
                    <a:p>
                      <a:pPr algn="just">
                        <a:lnSpc>
                          <a:spcPct val="115000"/>
                        </a:lnSpc>
                        <a:spcAft>
                          <a:spcPts val="0"/>
                        </a:spcAft>
                      </a:pPr>
                      <a:r>
                        <a:rPr lang="tr-TR" sz="2000" dirty="0">
                          <a:latin typeface="Arial" pitchFamily="34" charset="0"/>
                          <a:ea typeface="Calibri"/>
                          <a:cs typeface="Arial" pitchFamily="34" charset="0"/>
                        </a:rPr>
                        <a:t>Kaynak/Veri Tipi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Metin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Video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r h="575764">
                <a:tc>
                  <a:txBody>
                    <a:bodyPr/>
                    <a:lstStyle/>
                    <a:p>
                      <a:pPr algn="just">
                        <a:lnSpc>
                          <a:spcPct val="115000"/>
                        </a:lnSpc>
                        <a:spcAft>
                          <a:spcPts val="0"/>
                        </a:spcAft>
                      </a:pPr>
                      <a:r>
                        <a:rPr lang="tr-TR" sz="2000">
                          <a:latin typeface="Arial" pitchFamily="34" charset="0"/>
                          <a:ea typeface="Calibri"/>
                          <a:cs typeface="Arial" pitchFamily="34" charset="0"/>
                        </a:rPr>
                        <a:t>Aktarım Oranı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10 bit/sn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10 Kbit/sn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10 Mbit/sn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10 Gbit/sn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r h="432348">
                <a:tc>
                  <a:txBody>
                    <a:bodyPr/>
                    <a:lstStyle/>
                    <a:p>
                      <a:pPr algn="just">
                        <a:lnSpc>
                          <a:spcPct val="115000"/>
                        </a:lnSpc>
                        <a:spcAft>
                          <a:spcPts val="0"/>
                        </a:spcAft>
                      </a:pPr>
                      <a:r>
                        <a:rPr lang="tr-TR" sz="2000">
                          <a:latin typeface="Arial" pitchFamily="34" charset="0"/>
                          <a:ea typeface="Calibri"/>
                          <a:cs typeface="Arial" pitchFamily="34" charset="0"/>
                        </a:rPr>
                        <a:t>İşleme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KIPS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MIPS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GIPS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dirty="0">
                          <a:latin typeface="Arial" pitchFamily="34" charset="0"/>
                          <a:ea typeface="Calibri"/>
                          <a:cs typeface="Arial" pitchFamily="34" charset="0"/>
                        </a:rPr>
                        <a:t>TIPS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r h="432348">
                <a:tc>
                  <a:txBody>
                    <a:bodyPr/>
                    <a:lstStyle/>
                    <a:p>
                      <a:pPr algn="just">
                        <a:lnSpc>
                          <a:spcPct val="115000"/>
                        </a:lnSpc>
                        <a:spcAft>
                          <a:spcPts val="0"/>
                        </a:spcAft>
                      </a:pPr>
                      <a:r>
                        <a:rPr lang="tr-TR" sz="2000">
                          <a:latin typeface="Arial" pitchFamily="34" charset="0"/>
                          <a:ea typeface="Calibri"/>
                          <a:cs typeface="Arial" pitchFamily="34" charset="0"/>
                        </a:rPr>
                        <a:t>Bellek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KB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MB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GB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just">
                        <a:lnSpc>
                          <a:spcPct val="115000"/>
                        </a:lnSpc>
                        <a:spcAft>
                          <a:spcPts val="0"/>
                        </a:spcAft>
                      </a:pPr>
                      <a:r>
                        <a:rPr lang="tr-TR" sz="2000" dirty="0">
                          <a:latin typeface="Arial" pitchFamily="34" charset="0"/>
                          <a:ea typeface="Calibri"/>
                          <a:cs typeface="Arial" pitchFamily="34" charset="0"/>
                        </a:rPr>
                        <a:t>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Metin kutusu"/>
          <p:cNvSpPr txBox="1"/>
          <p:nvPr/>
        </p:nvSpPr>
        <p:spPr>
          <a:xfrm>
            <a:off x="539552" y="332656"/>
            <a:ext cx="8208912" cy="6263253"/>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9.2.1 Internet Telefonu ve </a:t>
            </a:r>
            <a:r>
              <a:rPr lang="tr-TR" sz="2200" b="1" dirty="0" err="1" smtClean="0">
                <a:solidFill>
                  <a:srgbClr val="FF0000"/>
                </a:solidFill>
                <a:latin typeface="Arial" pitchFamily="34" charset="0"/>
                <a:cs typeface="Arial" pitchFamily="34" charset="0"/>
              </a:rPr>
              <a:t>VoIP</a:t>
            </a:r>
            <a:endParaRPr lang="tr-TR" sz="2200" b="1" dirty="0" smtClean="0">
              <a:solidFill>
                <a:srgbClr val="FF0000"/>
              </a:solidFill>
              <a:latin typeface="Arial" pitchFamily="34" charset="0"/>
              <a:cs typeface="Arial" pitchFamily="34" charset="0"/>
            </a:endParaRPr>
          </a:p>
          <a:p>
            <a:endParaRPr lang="tr-TR" sz="2200" b="1" dirty="0" smtClean="0">
              <a:solidFill>
                <a:srgbClr val="FF0000"/>
              </a:solidFill>
              <a:latin typeface="Arial" pitchFamily="34" charset="0"/>
              <a:cs typeface="Arial" pitchFamily="34" charset="0"/>
            </a:endParaRPr>
          </a:p>
          <a:p>
            <a:pPr algn="just"/>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paket haline getirilmiş bütün esler için kullanılan genel bir terimdir, bu paketler </a:t>
            </a:r>
            <a:r>
              <a:rPr lang="tr-TR" sz="2100" dirty="0" err="1" smtClean="0">
                <a:latin typeface="Arial" pitchFamily="34" charset="0"/>
                <a:cs typeface="Arial" pitchFamily="34" charset="0"/>
              </a:rPr>
              <a:t>Skype</a:t>
            </a:r>
            <a:r>
              <a:rPr lang="tr-TR" sz="2100" dirty="0" smtClean="0">
                <a:latin typeface="Arial" pitchFamily="34" charset="0"/>
                <a:cs typeface="Arial" pitchFamily="34" charset="0"/>
              </a:rPr>
              <a:t>.com ya da kablo işleticileri tarafından sağlanan Internet telefonu olabilmektedir.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IP telefon ile aynı anlamda kullanılabilmektedir ve bunlar genelde işletmelerle alakalıdır. Ve, hizmet kalitesiyle ilgili gerçek problemler vardır.</a:t>
            </a:r>
          </a:p>
          <a:p>
            <a:pPr algn="just"/>
            <a:endParaRPr lang="tr-TR" sz="2100" dirty="0" smtClean="0">
              <a:latin typeface="Arial" pitchFamily="34" charset="0"/>
              <a:cs typeface="Arial" pitchFamily="34" charset="0"/>
            </a:endParaRPr>
          </a:p>
          <a:p>
            <a:pPr algn="just"/>
            <a:r>
              <a:rPr lang="tr-TR" sz="2100" dirty="0" smtClean="0">
                <a:latin typeface="Arial" pitchFamily="34" charset="0"/>
                <a:cs typeface="Arial" pitchFamily="34" charset="0"/>
              </a:rPr>
              <a:t>IP telefonu, gerçekten LAN tabanlı bir sistemdir ve işletmenin içinde bir uygulamadır. </a:t>
            </a:r>
            <a:r>
              <a:rPr lang="tr-TR" sz="2100" dirty="0" err="1" smtClean="0">
                <a:latin typeface="Arial" pitchFamily="34" charset="0"/>
                <a:cs typeface="Arial" pitchFamily="34" charset="0"/>
              </a:rPr>
              <a:t>VoIP’in</a:t>
            </a:r>
            <a:r>
              <a:rPr lang="tr-TR" sz="2100" dirty="0" smtClean="0">
                <a:latin typeface="Arial" pitchFamily="34" charset="0"/>
                <a:cs typeface="Arial" pitchFamily="34" charset="0"/>
              </a:rPr>
              <a:t> popülerliği artmaktadır çünkü şirketler bunu uzun mesafeli ve uluslar arası iletişim için tasarruf olarak görmektedir. LAN tabanlı bir sistemden, Internet’e geçiş çok kolay olmamıştır. Geleneksel telefon hizmetleri tipik olarak mükemmel ses kalitesi ve üstün güvenilirlik sağlama özellikleri ile ün kazanmıştır. Sonuç olarak, kullanıcılar telefon sistemlerinin yüksek kalite sağlamasını beklemektedir. Birçok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kurulumu bu beklentileri karşılayamamaktadır, bunun nedenlerinden en önemlisi de kurumların network altyapılarını tam olarak değerlendirememeleridir.</a:t>
            </a:r>
            <a:endParaRPr lang="tr-TR" sz="21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539553" y="1916829"/>
          <a:ext cx="7920882" cy="2390671"/>
        </p:xfrm>
        <a:graphic>
          <a:graphicData uri="http://schemas.openxmlformats.org/drawingml/2006/table">
            <a:tbl>
              <a:tblPr/>
              <a:tblGrid>
                <a:gridCol w="2160239"/>
                <a:gridCol w="1224136"/>
                <a:gridCol w="1512168"/>
                <a:gridCol w="1439337"/>
                <a:gridCol w="1585002"/>
              </a:tblGrid>
              <a:tr h="576067">
                <a:tc>
                  <a:txBody>
                    <a:bodyPr/>
                    <a:lstStyle/>
                    <a:p>
                      <a:pPr algn="just">
                        <a:lnSpc>
                          <a:spcPct val="115000"/>
                        </a:lnSpc>
                        <a:spcAft>
                          <a:spcPts val="0"/>
                        </a:spcAft>
                      </a:pPr>
                      <a:r>
                        <a:rPr lang="tr-TR" sz="2000" dirty="0">
                          <a:latin typeface="Arial" pitchFamily="34" charset="0"/>
                          <a:ea typeface="Calibri"/>
                          <a:cs typeface="Arial" pitchFamily="34" charset="0"/>
                        </a:rPr>
                        <a:t>Kaynak/Veri Tipi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Metin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dirty="0">
                          <a:latin typeface="Arial" pitchFamily="34" charset="0"/>
                          <a:ea typeface="Calibri"/>
                          <a:cs typeface="Arial" pitchFamily="34" charset="0"/>
                        </a:rPr>
                        <a:t>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Video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r>
              <a:tr h="604868">
                <a:tc>
                  <a:txBody>
                    <a:bodyPr/>
                    <a:lstStyle/>
                    <a:p>
                      <a:pPr algn="just">
                        <a:lnSpc>
                          <a:spcPct val="115000"/>
                        </a:lnSpc>
                        <a:spcAft>
                          <a:spcPts val="0"/>
                        </a:spcAft>
                      </a:pPr>
                      <a:r>
                        <a:rPr lang="tr-TR" sz="2000">
                          <a:latin typeface="Arial" pitchFamily="34" charset="0"/>
                          <a:ea typeface="Calibri"/>
                          <a:cs typeface="Arial" pitchFamily="34" charset="0"/>
                        </a:rPr>
                        <a:t>Aktarım Oranı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10 bit/sn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10 Kbit/sn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10 Mbit/sn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10 Gbit/sn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r>
              <a:tr h="604868">
                <a:tc>
                  <a:txBody>
                    <a:bodyPr/>
                    <a:lstStyle/>
                    <a:p>
                      <a:pPr algn="just">
                        <a:lnSpc>
                          <a:spcPct val="115000"/>
                        </a:lnSpc>
                        <a:spcAft>
                          <a:spcPts val="0"/>
                        </a:spcAft>
                      </a:pPr>
                      <a:r>
                        <a:rPr lang="tr-TR" sz="2000">
                          <a:latin typeface="Arial" pitchFamily="34" charset="0"/>
                          <a:ea typeface="Calibri"/>
                          <a:cs typeface="Arial" pitchFamily="34" charset="0"/>
                        </a:rPr>
                        <a:t>İşleme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KIPS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MIPS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GIPS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TIPS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r>
              <a:tr h="604868">
                <a:tc>
                  <a:txBody>
                    <a:bodyPr/>
                    <a:lstStyle/>
                    <a:p>
                      <a:pPr algn="just">
                        <a:lnSpc>
                          <a:spcPct val="115000"/>
                        </a:lnSpc>
                        <a:spcAft>
                          <a:spcPts val="0"/>
                        </a:spcAft>
                      </a:pPr>
                      <a:r>
                        <a:rPr lang="tr-TR" sz="2000">
                          <a:latin typeface="Arial" pitchFamily="34" charset="0"/>
                          <a:ea typeface="Calibri"/>
                          <a:cs typeface="Arial" pitchFamily="34" charset="0"/>
                        </a:rPr>
                        <a:t>Bellek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KB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MB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a:latin typeface="Arial" pitchFamily="34" charset="0"/>
                          <a:ea typeface="Calibri"/>
                          <a:cs typeface="Arial" pitchFamily="34" charset="0"/>
                        </a:rPr>
                        <a:t>GB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15000"/>
                        </a:lnSpc>
                        <a:spcAft>
                          <a:spcPts val="0"/>
                        </a:spcAft>
                      </a:pPr>
                      <a:r>
                        <a:rPr lang="tr-TR" sz="2000" dirty="0">
                          <a:latin typeface="Arial" pitchFamily="34" charset="0"/>
                          <a:ea typeface="Calibri"/>
                          <a:cs typeface="Arial" pitchFamily="34" charset="0"/>
                        </a:rPr>
                        <a:t>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r>
            </a:tbl>
          </a:graphicData>
        </a:graphic>
      </p:graphicFrame>
      <p:sp>
        <p:nvSpPr>
          <p:cNvPr id="57345" name="Rectangle 1"/>
          <p:cNvSpPr>
            <a:spLocks noChangeArrowheads="1"/>
          </p:cNvSpPr>
          <p:nvPr/>
        </p:nvSpPr>
        <p:spPr bwMode="auto">
          <a:xfrm>
            <a:off x="2339752" y="1124744"/>
            <a:ext cx="3791807"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Tablo 9-1 : Uygulama hiyerarşisi</a:t>
            </a:r>
            <a:endParaRPr kumimoji="0" lang="tr-TR"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539552" y="764704"/>
            <a:ext cx="7920880" cy="3139321"/>
          </a:xfrm>
          <a:prstGeom prst="rect">
            <a:avLst/>
          </a:prstGeom>
          <a:noFill/>
        </p:spPr>
        <p:txBody>
          <a:bodyPr wrap="square" rtlCol="0">
            <a:spAutoFit/>
          </a:bodyPr>
          <a:lstStyle/>
          <a:p>
            <a:pPr algn="just"/>
            <a:r>
              <a:rPr lang="tr-TR" sz="2200" dirty="0" smtClean="0">
                <a:latin typeface="Arial" pitchFamily="34" charset="0"/>
                <a:cs typeface="Arial" pitchFamily="34" charset="0"/>
              </a:rPr>
              <a:t>Aslında, arama kalitesi ve mevcudiyetin, belli kabul edilebilir sınırlar dahilinde değişmesi beklenir. Tüketiciler fiyat, erişilebilirlik ve </a:t>
            </a:r>
            <a:r>
              <a:rPr lang="tr-TR" sz="2200" dirty="0" err="1" smtClean="0">
                <a:latin typeface="Arial" pitchFamily="34" charset="0"/>
                <a:cs typeface="Arial" pitchFamily="34" charset="0"/>
              </a:rPr>
              <a:t>mobiliteye</a:t>
            </a:r>
            <a:r>
              <a:rPr lang="tr-TR" sz="2200" dirty="0" smtClean="0">
                <a:latin typeface="Arial" pitchFamily="34" charset="0"/>
                <a:cs typeface="Arial" pitchFamily="34" charset="0"/>
              </a:rPr>
              <a:t> göre değerlendirmeler yaparlar ve bu karışımı anlamak önemlidir. Eğer kablo şirketinizden aldığınız bir ev telefonu kullanıyorsanız, </a:t>
            </a:r>
            <a:r>
              <a:rPr lang="tr-TR" sz="2200" dirty="0" err="1" smtClean="0">
                <a:latin typeface="Arial" pitchFamily="34" charset="0"/>
                <a:cs typeface="Arial" pitchFamily="34" charset="0"/>
              </a:rPr>
              <a:t>Skype</a:t>
            </a:r>
            <a:r>
              <a:rPr lang="tr-TR" sz="2200" dirty="0" smtClean="0">
                <a:latin typeface="Arial" pitchFamily="34" charset="0"/>
                <a:cs typeface="Arial" pitchFamily="34" charset="0"/>
              </a:rPr>
              <a:t> gibi ücretsiz bir hizmetten farklı derecede bir hizmet vereceklerdir. Tüketiciler, ucuzluk için, konuşma kalitesinden çok az taviz vereceklerdir. Şirketler, geleneksel PSTN yerine </a:t>
            </a:r>
            <a:r>
              <a:rPr lang="tr-TR" sz="2200" dirty="0" err="1" smtClean="0">
                <a:latin typeface="Arial" pitchFamily="34" charset="0"/>
                <a:cs typeface="Arial" pitchFamily="34" charset="0"/>
              </a:rPr>
              <a:t>VoIP</a:t>
            </a:r>
            <a:r>
              <a:rPr lang="tr-TR" sz="2200" dirty="0" smtClean="0">
                <a:latin typeface="Arial" pitchFamily="34" charset="0"/>
                <a:cs typeface="Arial" pitchFamily="34" charset="0"/>
              </a:rPr>
              <a:t> uygulamalarına yöneldikçe, bir çok sorun da beraberinde gelmektedir:</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611560" y="404664"/>
            <a:ext cx="7920880" cy="5447645"/>
          </a:xfrm>
          <a:prstGeom prst="rect">
            <a:avLst/>
          </a:prstGeom>
          <a:noFill/>
        </p:spPr>
        <p:txBody>
          <a:bodyPr wrap="square" rtlCol="0">
            <a:spAutoFit/>
          </a:bodyPr>
          <a:lstStyle/>
          <a:p>
            <a:r>
              <a:rPr lang="tr-TR" sz="2200" dirty="0" smtClean="0">
                <a:latin typeface="Arial" pitchFamily="34" charset="0"/>
                <a:cs typeface="Arial" pitchFamily="34" charset="0"/>
              </a:rPr>
              <a:t>Güvenilirlik Endişeleri</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Klasik kamu telefon şebekesi (PSTN) çok yüksek güvenilirlik sunmaktadır ve kullanıcılar ahizeyi kaldırdıklarında çevir tonu alacaklarını bilmektedirler. Bilgisayarlar ve bilgisayar şebekeleri hala bu güvenilirliğe sahip değildir. Bu şirketler için çok önemlidir, çünkü müşteriler, ortaklar ve tedarikçileri ile temas halinde kalmak için telefon kullanırlar. Telefon kesintisi, işlerini büyük sektelere uğratabilir. Ayrıca, düzenli telefon hatları elektrik hatlarından bağımsızdır ve elektrik kesintisinde bile telefonlar çalışmaktadır. </a:t>
            </a:r>
            <a:r>
              <a:rPr lang="tr-TR" sz="2200" dirty="0" err="1" smtClean="0">
                <a:latin typeface="Arial" pitchFamily="34" charset="0"/>
                <a:cs typeface="Arial" pitchFamily="34" charset="0"/>
              </a:rPr>
              <a:t>VoIP</a:t>
            </a:r>
            <a:r>
              <a:rPr lang="tr-TR" sz="2200" dirty="0" smtClean="0">
                <a:latin typeface="Arial" pitchFamily="34" charset="0"/>
                <a:cs typeface="Arial" pitchFamily="34" charset="0"/>
              </a:rPr>
              <a:t> ise hem elektriğe hem de Internet’e bağımlıdır. Bunlardan birinin kesilmesi, telefon hizmetinin kesilmesi anlamına gelmektedir. Fazladan Internet bağlantısı sağlamak ve yedek güç üniteleri kullanmak bu problemi çözebilir fakat bu da maliyeti arttırmaktadır.</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539552" y="404664"/>
            <a:ext cx="8064896" cy="6540252"/>
          </a:xfrm>
          <a:prstGeom prst="rect">
            <a:avLst/>
          </a:prstGeom>
          <a:noFill/>
        </p:spPr>
        <p:txBody>
          <a:bodyPr wrap="square" rtlCol="0">
            <a:spAutoFit/>
          </a:bodyPr>
          <a:lstStyle/>
          <a:p>
            <a:r>
              <a:rPr lang="tr-TR" sz="2200" dirty="0" smtClean="0">
                <a:latin typeface="Arial" pitchFamily="34" charset="0"/>
                <a:cs typeface="Arial" pitchFamily="34" charset="0"/>
              </a:rPr>
              <a:t>Network Hizmet Kalitesi</a:t>
            </a:r>
          </a:p>
          <a:p>
            <a:endParaRPr lang="tr-TR" sz="2200" dirty="0" smtClean="0">
              <a:latin typeface="Arial" pitchFamily="34" charset="0"/>
              <a:cs typeface="Arial" pitchFamily="34" charset="0"/>
            </a:endParaRPr>
          </a:p>
          <a:p>
            <a:pPr algn="just"/>
            <a:r>
              <a:rPr lang="tr-TR" sz="2100" dirty="0" smtClean="0">
                <a:latin typeface="Arial" pitchFamily="34" charset="0"/>
                <a:cs typeface="Arial" pitchFamily="34" charset="0"/>
              </a:rPr>
              <a:t>Okuyucu bu noktaya kadar aktarımdaki gecikmelerin bir telefon görüşmesini bozacağını ve bundan şikayet edileceğini biliyor. Bu gibi problemlerin önlenmesi için, IP şebekesi yöneticilere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paketlerine öncelik vermesine müsaade edecek Hizmet Kalitesi (</a:t>
            </a:r>
            <a:r>
              <a:rPr lang="tr-TR" sz="2100" dirty="0" err="1" smtClean="0">
                <a:latin typeface="Arial" pitchFamily="34" charset="0"/>
                <a:cs typeface="Arial" pitchFamily="34" charset="0"/>
              </a:rPr>
              <a:t>QoS</a:t>
            </a:r>
            <a:r>
              <a:rPr lang="tr-TR" sz="2100" dirty="0" smtClean="0">
                <a:latin typeface="Arial" pitchFamily="34" charset="0"/>
                <a:cs typeface="Arial" pitchFamily="34" charset="0"/>
              </a:rPr>
              <a:t>) mekanizmalarını desteklemelidir. Bu,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şebekesinin yönetiminin bir veri şebekesini yönetmekten daha zor olduğu ve daha yüksek bir uzmanlık seviyesi gerektirdiği anlamına gelmektedir. </a:t>
            </a:r>
          </a:p>
          <a:p>
            <a:pPr algn="just"/>
            <a:endParaRPr lang="tr-TR" sz="2100" dirty="0" smtClean="0">
              <a:latin typeface="Arial" pitchFamily="34" charset="0"/>
              <a:cs typeface="Arial" pitchFamily="34" charset="0"/>
            </a:endParaRPr>
          </a:p>
          <a:p>
            <a:pPr algn="just"/>
            <a:r>
              <a:rPr lang="tr-TR" sz="2100" dirty="0" smtClean="0">
                <a:latin typeface="Arial" pitchFamily="34" charset="0"/>
                <a:cs typeface="Arial" pitchFamily="34" charset="0"/>
              </a:rPr>
              <a:t>Harici mikrofonlar ve hoparlörler, Internet bağlantı hızları ve işletim sistemleri gibi diğer faktörler de arama kalitesinde rol oynamaktadır ve bir hizmet sağlayıcının karnesine zayıf verirken düşünülmesi gereken faktörlerdir. Ayrıca </a:t>
            </a:r>
            <a:r>
              <a:rPr lang="tr-TR" sz="2100" dirty="0" err="1" smtClean="0">
                <a:latin typeface="Arial" pitchFamily="34" charset="0"/>
                <a:cs typeface="Arial" pitchFamily="34" charset="0"/>
              </a:rPr>
              <a:t>analogdan</a:t>
            </a:r>
            <a:r>
              <a:rPr lang="tr-TR" sz="2100" dirty="0" smtClean="0">
                <a:latin typeface="Arial" pitchFamily="34" charset="0"/>
                <a:cs typeface="Arial" pitchFamily="34" charset="0"/>
              </a:rPr>
              <a:t> dijitale dönüştürme süreci de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kalitesini etkileyebilmektedir, bu da </a:t>
            </a:r>
            <a:r>
              <a:rPr lang="tr-TR" sz="2100" dirty="0" err="1" smtClean="0">
                <a:latin typeface="Arial" pitchFamily="34" charset="0"/>
                <a:cs typeface="Arial" pitchFamily="34" charset="0"/>
              </a:rPr>
              <a:t>distorsiyon</a:t>
            </a:r>
            <a:r>
              <a:rPr lang="tr-TR" sz="2100" dirty="0" smtClean="0">
                <a:latin typeface="Arial" pitchFamily="34" charset="0"/>
                <a:cs typeface="Arial" pitchFamily="34" charset="0"/>
              </a:rPr>
              <a:t> ve yankıya neden olmaktadır. Diğer bir sorun ise sinyal seviyesidir ve bu da yüksek arka plan gürültüsüne neden olmaktadır. </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683568" y="476672"/>
            <a:ext cx="7848872" cy="5863144"/>
          </a:xfrm>
          <a:prstGeom prst="rect">
            <a:avLst/>
          </a:prstGeom>
          <a:noFill/>
        </p:spPr>
        <p:txBody>
          <a:bodyPr wrap="square" rtlCol="0">
            <a:spAutoFit/>
          </a:bodyPr>
          <a:lstStyle/>
          <a:p>
            <a:r>
              <a:rPr lang="tr-TR" sz="2100" dirty="0" smtClean="0">
                <a:latin typeface="Arial" pitchFamily="34" charset="0"/>
                <a:cs typeface="Arial" pitchFamily="34" charset="0"/>
              </a:rPr>
              <a:t>Karmaşıklık ve Karıştırma</a:t>
            </a:r>
          </a:p>
          <a:p>
            <a:endParaRPr lang="tr-TR" sz="2100" dirty="0" smtClean="0">
              <a:latin typeface="Arial" pitchFamily="34" charset="0"/>
              <a:cs typeface="Arial" pitchFamily="34" charset="0"/>
            </a:endParaRPr>
          </a:p>
          <a:p>
            <a:pPr algn="just"/>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iletişiminin karmaşıklığı ve alışıldık olmayan yapısı, birçok şirket için başka bir mani teşkil etmektedir. Bir veri </a:t>
            </a:r>
            <a:r>
              <a:rPr lang="tr-TR" sz="2100" dirty="0" err="1" smtClean="0">
                <a:latin typeface="Arial" pitchFamily="34" charset="0"/>
                <a:cs typeface="Arial" pitchFamily="34" charset="0"/>
              </a:rPr>
              <a:t>networkü</a:t>
            </a:r>
            <a:r>
              <a:rPr lang="tr-TR" sz="2100" dirty="0" smtClean="0">
                <a:latin typeface="Arial" pitchFamily="34" charset="0"/>
                <a:cs typeface="Arial" pitchFamily="34" charset="0"/>
              </a:rPr>
              <a:t> işletmede tecrübeli network yöneticilerinin çoğu </a:t>
            </a:r>
            <a:r>
              <a:rPr lang="tr-TR" sz="2100" dirty="0" err="1" smtClean="0">
                <a:latin typeface="Arial" pitchFamily="34" charset="0"/>
                <a:cs typeface="Arial" pitchFamily="34" charset="0"/>
              </a:rPr>
              <a:t>VoIP’in</a:t>
            </a:r>
            <a:r>
              <a:rPr lang="tr-TR" sz="2100" dirty="0" smtClean="0">
                <a:latin typeface="Arial" pitchFamily="34" charset="0"/>
                <a:cs typeface="Arial" pitchFamily="34" charset="0"/>
              </a:rPr>
              <a:t> nasıl çalıştığını, hangi ekipmanların gerekli olduğunu ya da bu ekipmanı nasıl kurup, idame ettireceğini bilemeyebilir. Ayrıca,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terminolojisi de kafa karıştırıcı olabilir. </a:t>
            </a:r>
          </a:p>
          <a:p>
            <a:pPr algn="just"/>
            <a:endParaRPr lang="tr-TR" sz="2100" dirty="0" smtClean="0">
              <a:latin typeface="Arial" pitchFamily="34" charset="0"/>
              <a:cs typeface="Arial" pitchFamily="34" charset="0"/>
            </a:endParaRPr>
          </a:p>
          <a:p>
            <a:pPr algn="just"/>
            <a:r>
              <a:rPr lang="tr-TR" sz="2100" dirty="0" smtClean="0">
                <a:latin typeface="Arial" pitchFamily="34" charset="0"/>
                <a:cs typeface="Arial" pitchFamily="34" charset="0"/>
              </a:rPr>
              <a:t>Zaten çok çalışmakta olan IT personeli, yeni bir uzmanlık alanını öğrenmek ve bir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sisteminin bileşenlerinin bakımını yapmak istemeyeceklerdir. Bir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şebekesini mevcut veri şebekesi üzerine nasıl entegre edeceklerinden emin de olmayabilirler.</a:t>
            </a:r>
          </a:p>
          <a:p>
            <a:pPr algn="just"/>
            <a:endParaRPr lang="tr-TR" sz="2100" dirty="0" smtClean="0">
              <a:latin typeface="Arial" pitchFamily="34" charset="0"/>
              <a:cs typeface="Arial" pitchFamily="34" charset="0"/>
            </a:endParaRPr>
          </a:p>
          <a:p>
            <a:pPr algn="just"/>
            <a:r>
              <a:rPr lang="tr-TR" sz="2100" dirty="0" smtClean="0">
                <a:latin typeface="Arial" pitchFamily="34" charset="0"/>
                <a:cs typeface="Arial" pitchFamily="34" charset="0"/>
              </a:rPr>
              <a:t>Tabii ki de bu sorunların çözümleri vardır. Hazırlayıcı bilgiye sahip danışmanlar bir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şebekesi kurabilirler ya da daha kolayını seçerek hazır </a:t>
            </a:r>
            <a:r>
              <a:rPr lang="tr-TR" sz="2100" dirty="0" err="1" smtClean="0">
                <a:latin typeface="Arial" pitchFamily="34" charset="0"/>
                <a:cs typeface="Arial" pitchFamily="34" charset="0"/>
              </a:rPr>
              <a:t>VoIP</a:t>
            </a:r>
            <a:r>
              <a:rPr lang="tr-TR" sz="2100" dirty="0" smtClean="0">
                <a:latin typeface="Arial" pitchFamily="34" charset="0"/>
                <a:cs typeface="Arial" pitchFamily="34" charset="0"/>
              </a:rPr>
              <a:t> hizmetleri satın alabilirler.</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188640"/>
            <a:ext cx="8424936" cy="6699657"/>
          </a:xfrm>
          <a:prstGeom prst="rect">
            <a:avLst/>
          </a:prstGeom>
          <a:noFill/>
        </p:spPr>
        <p:txBody>
          <a:bodyPr wrap="square" rtlCol="0">
            <a:spAutoFit/>
          </a:bodyPr>
          <a:lstStyle/>
          <a:p>
            <a:r>
              <a:rPr lang="tr-TR" sz="2000" dirty="0" smtClean="0">
                <a:latin typeface="Arial" pitchFamily="34" charset="0"/>
                <a:cs typeface="Arial" pitchFamily="34" charset="0"/>
              </a:rPr>
              <a:t>Güvenlik</a:t>
            </a:r>
          </a:p>
          <a:p>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IP telefon ortamlarını güvenliğe kavuşturmak da bir meseledir. Konuşmaların bölünmesi ve dinlenmesi problemdir. Mümkün olsa da, geleneksel telefon hatlarını dinlemek zordur. Geleneksel telefon iletişimi, tek bir varlık tarafından (telefon şirketi) kontrol edilen ayrı devreler üzerinden yol alır. Fakat </a:t>
            </a:r>
            <a:r>
              <a:rPr lang="tr-TR" sz="2000" dirty="0" err="1" smtClean="0">
                <a:latin typeface="Arial" pitchFamily="34" charset="0"/>
                <a:cs typeface="Arial" pitchFamily="34" charset="0"/>
              </a:rPr>
              <a:t>VoIP</a:t>
            </a:r>
            <a:r>
              <a:rPr lang="tr-TR" sz="2000" dirty="0" smtClean="0">
                <a:latin typeface="Arial" pitchFamily="34" charset="0"/>
                <a:cs typeface="Arial" pitchFamily="34" charset="0"/>
              </a:rPr>
              <a:t> paketi “Internet bulutunun” içine girdiğinde, çeşitli </a:t>
            </a:r>
            <a:r>
              <a:rPr lang="tr-TR" sz="2000" dirty="0" err="1" smtClean="0">
                <a:latin typeface="Arial" pitchFamily="34" charset="0"/>
                <a:cs typeface="Arial" pitchFamily="34" charset="0"/>
              </a:rPr>
              <a:t>router</a:t>
            </a:r>
            <a:r>
              <a:rPr lang="tr-TR" sz="2000" dirty="0" smtClean="0">
                <a:latin typeface="Arial" pitchFamily="34" charset="0"/>
                <a:cs typeface="Arial" pitchFamily="34" charset="0"/>
              </a:rPr>
              <a:t> ve sunuculardan geçer. Potansiyel tehlikeler şunlardır:</a:t>
            </a:r>
          </a:p>
          <a:p>
            <a:pPr lvl="1" algn="just">
              <a:buFont typeface="Arial" pitchFamily="34" charset="0"/>
              <a:buChar char="•"/>
            </a:pPr>
            <a:endParaRPr lang="tr-TR" sz="2000" dirty="0" smtClean="0">
              <a:latin typeface="Arial" pitchFamily="34" charset="0"/>
              <a:cs typeface="Arial" pitchFamily="34" charset="0"/>
            </a:endParaRPr>
          </a:p>
          <a:p>
            <a:pPr lvl="1" algn="just">
              <a:buFont typeface="Arial" pitchFamily="34" charset="0"/>
              <a:buChar char="•"/>
            </a:pPr>
            <a:r>
              <a:rPr lang="tr-TR" sz="2000" dirty="0" err="1" smtClean="0">
                <a:latin typeface="Arial" pitchFamily="34" charset="0"/>
                <a:cs typeface="Arial" pitchFamily="34" charset="0"/>
              </a:rPr>
              <a:t>Toll</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Fraud</a:t>
            </a:r>
            <a:r>
              <a:rPr lang="tr-TR" sz="2000" dirty="0" smtClean="0">
                <a:latin typeface="Arial" pitchFamily="34" charset="0"/>
                <a:cs typeface="Arial" pitchFamily="34" charset="0"/>
              </a:rPr>
              <a:t>: yetkisiz aramalar yapmak için, içerideki veya dışarıdaki bireyler tarafından, kaynakların kullanılması</a:t>
            </a:r>
          </a:p>
          <a:p>
            <a:pPr lvl="1" algn="just">
              <a:buFont typeface="Arial" pitchFamily="34" charset="0"/>
              <a:buChar char="•"/>
            </a:pPr>
            <a:r>
              <a:rPr lang="tr-TR" sz="2000" dirty="0" smtClean="0">
                <a:latin typeface="Arial" pitchFamily="34" charset="0"/>
                <a:cs typeface="Arial" pitchFamily="34" charset="0"/>
              </a:rPr>
              <a:t>Hizmet Reddi Saldırıları: tipik olarak veri şebekesini ve bileşenlerini hedef alan ve sesli arama kabiliyetleri üzerinde büyük etkisi olan saldırılardır.</a:t>
            </a:r>
          </a:p>
          <a:p>
            <a:pPr lvl="1" algn="just">
              <a:buFont typeface="Arial" pitchFamily="34" charset="0"/>
              <a:buChar char="•"/>
            </a:pPr>
            <a:r>
              <a:rPr lang="tr-TR" sz="2000" dirty="0" smtClean="0">
                <a:latin typeface="Arial" pitchFamily="34" charset="0"/>
                <a:cs typeface="Arial" pitchFamily="34" charset="0"/>
              </a:rPr>
              <a:t>Dinleme: bir </a:t>
            </a:r>
            <a:r>
              <a:rPr lang="tr-TR" sz="2000" dirty="0" err="1" smtClean="0">
                <a:latin typeface="Arial" pitchFamily="34" charset="0"/>
                <a:cs typeface="Arial" pitchFamily="34" charset="0"/>
              </a:rPr>
              <a:t>hacker’ın</a:t>
            </a:r>
            <a:r>
              <a:rPr lang="tr-TR" sz="2000" dirty="0" smtClean="0">
                <a:latin typeface="Arial" pitchFamily="34" charset="0"/>
                <a:cs typeface="Arial" pitchFamily="34" charset="0"/>
              </a:rPr>
              <a:t> sesli arama paketlerini alması ve konuşmayı duymak için bu paketleri oynatması yeteneğidir.</a:t>
            </a:r>
          </a:p>
          <a:p>
            <a:pPr lvl="1" algn="just">
              <a:buFont typeface="Arial" pitchFamily="34" charset="0"/>
              <a:buChar char="•"/>
            </a:pPr>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Şifreleme ve diğer güvenlik mekanizmaları, </a:t>
            </a:r>
            <a:r>
              <a:rPr lang="tr-TR" sz="2000" dirty="0" err="1" smtClean="0">
                <a:latin typeface="Arial" pitchFamily="34" charset="0"/>
                <a:cs typeface="Arial" pitchFamily="34" charset="0"/>
              </a:rPr>
              <a:t>VoIP</a:t>
            </a:r>
            <a:r>
              <a:rPr lang="tr-TR" sz="2000" dirty="0" smtClean="0">
                <a:latin typeface="Arial" pitchFamily="34" charset="0"/>
                <a:cs typeface="Arial" pitchFamily="34" charset="0"/>
              </a:rPr>
              <a:t> emniyetli hale getirebilir, hatta </a:t>
            </a:r>
            <a:r>
              <a:rPr lang="tr-TR" sz="2000" dirty="0" err="1" smtClean="0">
                <a:latin typeface="Arial" pitchFamily="34" charset="0"/>
                <a:cs typeface="Arial" pitchFamily="34" charset="0"/>
              </a:rPr>
              <a:t>PSTN’den</a:t>
            </a:r>
            <a:r>
              <a:rPr lang="tr-TR" sz="2000" dirty="0" smtClean="0">
                <a:latin typeface="Arial" pitchFamily="34" charset="0"/>
                <a:cs typeface="Arial" pitchFamily="34" charset="0"/>
              </a:rPr>
              <a:t> bile emniyetli olabilir. Sesimizi LAN içerisinde şifreleyebiliriz. Veri ve sesin (ya da </a:t>
            </a:r>
            <a:r>
              <a:rPr lang="tr-TR" sz="2000" dirty="0" err="1" smtClean="0">
                <a:latin typeface="Arial" pitchFamily="34" charset="0"/>
                <a:cs typeface="Arial" pitchFamily="34" charset="0"/>
              </a:rPr>
              <a:t>multimedya</a:t>
            </a:r>
            <a:r>
              <a:rPr lang="tr-TR" sz="2000" dirty="0" smtClean="0">
                <a:latin typeface="Arial" pitchFamily="34" charset="0"/>
                <a:cs typeface="Arial" pitchFamily="34" charset="0"/>
              </a:rPr>
              <a:t>) birleştirilmesi de başka bir sorundur.</a:t>
            </a:r>
            <a:endParaRPr lang="tr-T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539552" y="548680"/>
            <a:ext cx="8280920" cy="5786199"/>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9.2.2 Özgün İletişim </a:t>
            </a:r>
          </a:p>
          <a:p>
            <a:pPr algn="just"/>
            <a:endParaRPr lang="tr-TR" sz="2200" b="1" dirty="0" smtClean="0">
              <a:solidFill>
                <a:srgbClr val="FF0000"/>
              </a:solidFill>
              <a:latin typeface="Arial" pitchFamily="34" charset="0"/>
              <a:cs typeface="Arial" pitchFamily="34" charset="0"/>
            </a:endParaRPr>
          </a:p>
          <a:p>
            <a:pPr algn="just"/>
            <a:r>
              <a:rPr lang="tr-TR" sz="2200" dirty="0" smtClean="0">
                <a:latin typeface="Arial" pitchFamily="34" charset="0"/>
                <a:cs typeface="Arial" pitchFamily="34" charset="0"/>
              </a:rPr>
              <a:t>Özgün İletişim (UC), hem iş hem de sosyal amaçlarla bir tek birey tarafından kontrol edilen, entegre, </a:t>
            </a:r>
            <a:r>
              <a:rPr lang="tr-TR" sz="2200" dirty="0" err="1" smtClean="0">
                <a:latin typeface="Arial" pitchFamily="34" charset="0"/>
                <a:cs typeface="Arial" pitchFamily="34" charset="0"/>
              </a:rPr>
              <a:t>multimedya</a:t>
            </a:r>
            <a:r>
              <a:rPr lang="tr-TR" sz="2200" dirty="0" smtClean="0">
                <a:latin typeface="Arial" pitchFamily="34" charset="0"/>
                <a:cs typeface="Arial" pitchFamily="34" charset="0"/>
              </a:rPr>
              <a:t> iletişimleri için kullanılan genel bir terimdir. </a:t>
            </a:r>
            <a:r>
              <a:rPr lang="tr-TR" sz="2200" dirty="0" err="1" smtClean="0">
                <a:latin typeface="Arial" pitchFamily="34" charset="0"/>
                <a:cs typeface="Arial" pitchFamily="34" charset="0"/>
              </a:rPr>
              <a:t>UC’nin</a:t>
            </a:r>
            <a:r>
              <a:rPr lang="tr-TR" sz="2200" dirty="0" smtClean="0">
                <a:latin typeface="Arial" pitchFamily="34" charset="0"/>
                <a:cs typeface="Arial" pitchFamily="34" charset="0"/>
              </a:rPr>
              <a:t> ses, veri ve videoyu birleştirerek, pürüzsüz bir iletişim vermesi beklenir. UC, iletişimin seçilen yöntem ile eş zamanlı olarak verilmesi anlamına gelmektedir. Amacı, iş süreçlerini optimize etmek ve gecikmeyi azaltarak, akışları yöneterek ve cihaz-ortam bağımlılıklarını ortadan kaldırarak insani iletişimi güçlendirmektir. </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Artan bir mobil işgücü ile, işletmeler nadiren tek bir yerde merkezlenmiş durumdadır. Özgün iletişim, bu sürekli devam eden ve hep var olan iletişim tarzını kolaylaştırmaktadır. Ayrıca, özgün iletişim teknolojisi, her kişinin spesifik işine ya da bir şirketin belli bir kısmına uygulanabilmektedir.</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539552" y="764704"/>
            <a:ext cx="8280920" cy="4832092"/>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9.2.3 Kablosuz </a:t>
            </a:r>
            <a:r>
              <a:rPr lang="tr-TR" sz="2200" b="1" dirty="0" err="1" smtClean="0">
                <a:solidFill>
                  <a:srgbClr val="FF0000"/>
                </a:solidFill>
                <a:latin typeface="Arial" pitchFamily="34" charset="0"/>
                <a:cs typeface="Arial" pitchFamily="34" charset="0"/>
              </a:rPr>
              <a:t>Multimedya</a:t>
            </a:r>
            <a:endParaRPr lang="tr-TR" sz="2200" b="1" dirty="0" smtClean="0">
              <a:solidFill>
                <a:srgbClr val="FF0000"/>
              </a:solidFill>
              <a:latin typeface="Arial" pitchFamily="34" charset="0"/>
              <a:cs typeface="Arial" pitchFamily="34" charset="0"/>
            </a:endParaRPr>
          </a:p>
          <a:p>
            <a:endParaRPr lang="tr-TR" sz="2200" b="1" dirty="0" smtClean="0">
              <a:solidFill>
                <a:srgbClr val="FF0000"/>
              </a:solidFill>
              <a:latin typeface="Arial" pitchFamily="34" charset="0"/>
              <a:cs typeface="Arial" pitchFamily="34" charset="0"/>
            </a:endParaRPr>
          </a:p>
          <a:p>
            <a:pPr algn="just"/>
            <a:r>
              <a:rPr lang="tr-TR" sz="2200" dirty="0" err="1" smtClean="0">
                <a:latin typeface="Arial" pitchFamily="34" charset="0"/>
                <a:cs typeface="Arial" pitchFamily="34" charset="0"/>
              </a:rPr>
              <a:t>Pew</a:t>
            </a:r>
            <a:r>
              <a:rPr lang="tr-TR" sz="2200" dirty="0" smtClean="0">
                <a:latin typeface="Arial" pitchFamily="34" charset="0"/>
                <a:cs typeface="Arial" pitchFamily="34" charset="0"/>
              </a:rPr>
              <a:t> Internet ve </a:t>
            </a:r>
            <a:r>
              <a:rPr lang="tr-TR" sz="2200" dirty="0" err="1" smtClean="0">
                <a:latin typeface="Arial" pitchFamily="34" charset="0"/>
                <a:cs typeface="Arial" pitchFamily="34" charset="0"/>
              </a:rPr>
              <a:t>American</a:t>
            </a:r>
            <a:r>
              <a:rPr lang="tr-TR" sz="2200" dirty="0" smtClean="0">
                <a:latin typeface="Arial" pitchFamily="34" charset="0"/>
                <a:cs typeface="Arial" pitchFamily="34" charset="0"/>
              </a:rPr>
              <a:t> Life Project tarafından yapılan bir çalışma, cep telefonlarının Internet erişimi için birincil nokta olacağını, dokunmatik ekranlar ve ses tanıma gibi teknolojilerin de 2020 yılına kadar daha çok halim olacağını tahmin etmektedir. Katılımcılar, telefon işlemlerinin, birçok işletici tarafından uluslar arası olarak kabul edilen belli evrensel standart ve protokoller altında yürütüleceğini tahmin etmektedir.</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KOBİ’ler için, araştırmanın sonuçları, uluslar arası işlemlerin ve büyümenin, mobil altyapı ile daha esnek olarak yapılabileceğini göstermektedir. Çünkü </a:t>
            </a:r>
            <a:r>
              <a:rPr lang="tr-TR" sz="2200" dirty="0" err="1" smtClean="0">
                <a:latin typeface="Arial" pitchFamily="34" charset="0"/>
                <a:cs typeface="Arial" pitchFamily="34" charset="0"/>
              </a:rPr>
              <a:t>webe</a:t>
            </a:r>
            <a:r>
              <a:rPr lang="tr-TR" sz="2200" dirty="0" smtClean="0">
                <a:latin typeface="Arial" pitchFamily="34" charset="0"/>
                <a:cs typeface="Arial" pitchFamily="34" charset="0"/>
              </a:rPr>
              <a:t> mobil cihazlardan ve akıllı telefonlarda erişilebilmektedir.</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115616" y="332656"/>
            <a:ext cx="7200800" cy="6463308"/>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9.1 Network Teknolojileri</a:t>
            </a:r>
          </a:p>
          <a:p>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Kablosuz </a:t>
            </a:r>
            <a:r>
              <a:rPr lang="tr-TR" sz="2200" dirty="0" err="1" smtClean="0">
                <a:latin typeface="Arial" pitchFamily="34" charset="0"/>
                <a:cs typeface="Arial" pitchFamily="34" charset="0"/>
              </a:rPr>
              <a:t>networklerle</a:t>
            </a:r>
            <a:r>
              <a:rPr lang="tr-TR" sz="2200" dirty="0" smtClean="0">
                <a:latin typeface="Arial" pitchFamily="34" charset="0"/>
                <a:cs typeface="Arial" pitchFamily="34" charset="0"/>
              </a:rPr>
              <a:t> ilgili olarak söylenen faydalar, genelde düşük maliyet ve hızlı genişleme imkanlarıdır. Yeni ortaya çıkan pazarlarda bile, cep telefonları bilgisayarlardan daha yaygındır ve kablosuz sistemler, optik, kablolu, DSL ya da diğer veri devrelerinden daha çok tercih edilmektedir. </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Cep telefonu haricindeki teknolojiden, bugünkü IP tabanlı mobil bağlantıya olan evrim, aynı zamanda network kaynaklarına erişme ihtiyacındaki çalışanların serbest dolaşım fonksiyonelliği için yeni ufuklar açmaktadır. IP </a:t>
            </a:r>
            <a:r>
              <a:rPr lang="tr-TR" sz="2200" dirty="0" err="1" smtClean="0">
                <a:latin typeface="Arial" pitchFamily="34" charset="0"/>
                <a:cs typeface="Arial" pitchFamily="34" charset="0"/>
              </a:rPr>
              <a:t>networklerin</a:t>
            </a:r>
            <a:r>
              <a:rPr lang="tr-TR" sz="2200" dirty="0" smtClean="0">
                <a:latin typeface="Arial" pitchFamily="34" charset="0"/>
                <a:cs typeface="Arial" pitchFamily="34" charset="0"/>
              </a:rPr>
              <a:t> iyileştirilmiş güvenliği ve LTE/4G bant genişliği, cep telefonundan başka bir şeyleri olmasa bile, kullanıcıların daha verimli çalışmasına ve prodüktivitelerini arttırmalarına müsaade edecektir.</a:t>
            </a:r>
          </a:p>
          <a:p>
            <a:pPr algn="just"/>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539552" y="764704"/>
            <a:ext cx="8208912" cy="4832092"/>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9.2.4 Video konferans</a:t>
            </a:r>
          </a:p>
          <a:p>
            <a:endParaRPr lang="tr-TR" sz="2200" b="1" dirty="0" smtClean="0">
              <a:solidFill>
                <a:srgbClr val="FF0000"/>
              </a:solidFill>
              <a:latin typeface="Arial" pitchFamily="34" charset="0"/>
              <a:cs typeface="Arial" pitchFamily="34" charset="0"/>
            </a:endParaRPr>
          </a:p>
          <a:p>
            <a:pPr algn="just"/>
            <a:r>
              <a:rPr lang="tr-TR" sz="2200" dirty="0" smtClean="0">
                <a:latin typeface="Arial" pitchFamily="34" charset="0"/>
                <a:cs typeface="Arial" pitchFamily="34" charset="0"/>
              </a:rPr>
              <a:t>Video konferans sistemleri, son zamanlarda seyahat harcamalarını azaltmayı (ekonomik) ve yeşile yönelmeyi (çevresel) de içeren nedenlerle popüler hale gelmiştir. </a:t>
            </a:r>
            <a:r>
              <a:rPr lang="tr-TR" sz="2200" dirty="0" err="1" smtClean="0">
                <a:latin typeface="Arial" pitchFamily="34" charset="0"/>
                <a:cs typeface="Arial" pitchFamily="34" charset="0"/>
              </a:rPr>
              <a:t>Ferran</a:t>
            </a:r>
            <a:r>
              <a:rPr lang="tr-TR" sz="2200" dirty="0" smtClean="0">
                <a:latin typeface="Arial" pitchFamily="34" charset="0"/>
                <a:cs typeface="Arial" pitchFamily="34" charset="0"/>
              </a:rPr>
              <a:t> ve </a:t>
            </a:r>
            <a:r>
              <a:rPr lang="tr-TR" sz="2200" dirty="0" err="1" smtClean="0">
                <a:latin typeface="Arial" pitchFamily="34" charset="0"/>
                <a:cs typeface="Arial" pitchFamily="34" charset="0"/>
              </a:rPr>
              <a:t>Watts</a:t>
            </a:r>
            <a:r>
              <a:rPr lang="tr-TR" sz="2200" dirty="0" smtClean="0">
                <a:latin typeface="Arial" pitchFamily="34" charset="0"/>
                <a:cs typeface="Arial" pitchFamily="34" charset="0"/>
              </a:rPr>
              <a:t> (2008) tarafından yapılan bir çalışma, algılanan hizmet kalitesinin önemini ve çeşitli yönlerini ortaya koymaktadır. Çalışma, karşılıklı olarak ya da video ile mülakat yapılan 282 </a:t>
            </a:r>
            <a:r>
              <a:rPr lang="tr-TR" sz="2200" dirty="0" err="1" smtClean="0">
                <a:latin typeface="Arial" pitchFamily="34" charset="0"/>
                <a:cs typeface="Arial" pitchFamily="34" charset="0"/>
              </a:rPr>
              <a:t>fizisyeni</a:t>
            </a:r>
            <a:r>
              <a:rPr lang="tr-TR" sz="2200" dirty="0" smtClean="0">
                <a:latin typeface="Arial" pitchFamily="34" charset="0"/>
                <a:cs typeface="Arial" pitchFamily="34" charset="0"/>
              </a:rPr>
              <a:t> içermektedir. Video konferansa katılanlar, toplantılar hakkındaki değerlendirmeyi içerikten ziyade konuşmacıya dayandırmaktadırlar. Ayrıca konuşmacının takibinin de zor olduğunu söylemişlerdir. Yazarlar, beyinlerimizin insanların ne söylediklerine yönelmeden önce, insanlar hakkında bilgi topladığını öne sürmektedir.</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467544" y="404664"/>
            <a:ext cx="8280920" cy="6124754"/>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9.3 Eşyaların İnterneti</a:t>
            </a:r>
          </a:p>
          <a:p>
            <a:endParaRPr lang="tr-TR" sz="2200" b="1" dirty="0" smtClean="0">
              <a:solidFill>
                <a:srgbClr val="FF0000"/>
              </a:solidFill>
              <a:latin typeface="Arial" pitchFamily="34" charset="0"/>
              <a:cs typeface="Arial" pitchFamily="34" charset="0"/>
            </a:endParaRPr>
          </a:p>
          <a:p>
            <a:pPr algn="just"/>
            <a:r>
              <a:rPr lang="tr-TR" sz="2200" dirty="0" smtClean="0">
                <a:latin typeface="Arial" pitchFamily="34" charset="0"/>
                <a:cs typeface="Arial" pitchFamily="34" charset="0"/>
              </a:rPr>
              <a:t>Bu terim, ev eşyaları gibi nesnelerden oluşan bir şebeke anlamına gelmektedir. Bu, genelde kendi kendini </a:t>
            </a:r>
            <a:r>
              <a:rPr lang="tr-TR" sz="2200" dirty="0" err="1" smtClean="0">
                <a:latin typeface="Arial" pitchFamily="34" charset="0"/>
                <a:cs typeface="Arial" pitchFamily="34" charset="0"/>
              </a:rPr>
              <a:t>konfigüre</a:t>
            </a:r>
            <a:r>
              <a:rPr lang="tr-TR" sz="2200" dirty="0" smtClean="0">
                <a:latin typeface="Arial" pitchFamily="34" charset="0"/>
                <a:cs typeface="Arial" pitchFamily="34" charset="0"/>
              </a:rPr>
              <a:t> eden bir kablosuz şebekedir. Fikir şudur; eğer teneke kutular, ayakkabılar ya da arabanın parçalarına, küçük belirleme cihazları takılmış olsa, günlük hayatımız bir dönüşüme girerdi. Süpermarketlerin stokları bitmezdi çünkü nerede ne tüketildiği her zaman bilinirdi. Eğer, yoğurttan uçağa kadar her gün kullandığımız nesnelerin üzerinde birer radyo tanımlama etiketi (RFID) olsa, tanımlanabilir ve insanlar tarafından idare edildiği şekilde bilgisayarlar tarafından idare edilebilir. Internet Protokolü’nün yeni sürümü (IPv6), herhangi bir nesneyi tanımlayabilecek kadar büyük bir adresleme alanına sahiptir. RFID etiketi, perakende fiyatlarından yıkama yönergelerine, bir insanın sağlık kayıtlarına kadar her şey hakkında bilgi taşıyabilmektedir. </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539552" y="764704"/>
            <a:ext cx="8136904" cy="2400657"/>
          </a:xfrm>
          <a:prstGeom prst="rect">
            <a:avLst/>
          </a:prstGeom>
          <a:noFill/>
        </p:spPr>
        <p:txBody>
          <a:bodyPr wrap="square" rtlCol="0">
            <a:spAutoFit/>
          </a:bodyPr>
          <a:lstStyle/>
          <a:p>
            <a:r>
              <a:rPr lang="tr-TR" sz="2200" dirty="0" smtClean="0">
                <a:latin typeface="Arial" pitchFamily="34" charset="0"/>
                <a:cs typeface="Arial" pitchFamily="34" charset="0"/>
              </a:rPr>
              <a:t>Şu an, fiziksel olarak akla gelen her şeyi Eşyaların İnterneti’ne eklemek için bir hareket bulunmaktadır. Örneğin Japonya’da, birçok ineğin RFID çipleri bulunmaktadır ve bu da çiftçilerin tüm üretim ve dağıtım boyunca her bir hayvanı kontrol etmesini sağlamaktadır. Bu, neredeyse her şeyin online olduğu bir geleceği işaret etmektedir. </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467544" y="476672"/>
            <a:ext cx="8208912" cy="6463308"/>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9.3.1  Akıllı İskelet</a:t>
            </a:r>
          </a:p>
          <a:p>
            <a:endParaRPr lang="tr-TR" sz="2200" b="1" dirty="0" smtClean="0">
              <a:solidFill>
                <a:srgbClr val="FF0000"/>
              </a:solidFill>
              <a:latin typeface="Arial" pitchFamily="34" charset="0"/>
              <a:cs typeface="Arial" pitchFamily="34" charset="0"/>
            </a:endParaRPr>
          </a:p>
          <a:p>
            <a:pPr algn="just"/>
            <a:r>
              <a:rPr lang="tr-TR" sz="2200" dirty="0" smtClean="0">
                <a:latin typeface="Arial" pitchFamily="34" charset="0"/>
                <a:cs typeface="Arial" pitchFamily="34" charset="0"/>
              </a:rPr>
              <a:t>Bu terim, elektrik iskeletinin; elektrik cihazları ve bunların enerjiye karşı daha bilinçli hale gelen tüketicileri arasında eş zamanlı, iki yönlü, dijital iletişimi desteklemek üzere modernize edilmesi için kullanılmaktadır. Elektrik cihazlarına eş zamanlı görünürlük, kullanıcılarına da elektrik kullanımının kontrolünü vermektedir. Akıllı iskelete sahip olmanın, güneş ve rüzgar ve </a:t>
            </a:r>
            <a:r>
              <a:rPr lang="tr-TR" sz="2200" dirty="0" err="1" smtClean="0">
                <a:latin typeface="Arial" pitchFamily="34" charset="0"/>
                <a:cs typeface="Arial" pitchFamily="34" charset="0"/>
              </a:rPr>
              <a:t>hybrid</a:t>
            </a:r>
            <a:r>
              <a:rPr lang="tr-TR" sz="2200" dirty="0" smtClean="0">
                <a:latin typeface="Arial" pitchFamily="34" charset="0"/>
                <a:cs typeface="Arial" pitchFamily="34" charset="0"/>
              </a:rPr>
              <a:t> araçlar gibi yenilenebilir enerji kaynakları geliştirmede hayati öneme sahip olduğu düşünülmektedir.</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Akıllı iskelet ile, tüketici evdeki enerji kullanımına ilişkin eş zamanlı ölçümleri alabilmektedir. Bu yapı, aynı zamanda aşırı yüklenmeler olduğunda uyarı vermekte ve gerekli ayarlamaları yapmaktadır. Aktarım hatlarındaki sensörler ve tüketicinin varlıkları üzerindeki akıllı ölçüm cihazları, hatanın nerede olduğunu göstermekte ve daha sonra da güç ilgili yerlere yönlendirilmektedir. </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611560" y="620688"/>
            <a:ext cx="8064896" cy="5930215"/>
          </a:xfrm>
          <a:prstGeom prst="rect">
            <a:avLst/>
          </a:prstGeom>
          <a:noFill/>
        </p:spPr>
        <p:txBody>
          <a:bodyPr wrap="square" rtlCol="0">
            <a:spAutoFit/>
          </a:bodyPr>
          <a:lstStyle/>
          <a:p>
            <a:pPr algn="just"/>
            <a:r>
              <a:rPr lang="tr-TR" sz="2200" dirty="0" smtClean="0">
                <a:latin typeface="Arial" pitchFamily="34" charset="0"/>
                <a:cs typeface="Arial" pitchFamily="34" charset="0"/>
              </a:rPr>
              <a:t>İskelet içerisinde daha fazla bilgi toplamak aynı zamanda güneş panelleri veya rüzgar türbinleri gibi yenilenebilir elektrik kaynaklarının entegrasyonuna da yardımcı olacaktır. Şu an bu konudaki esas problem, çıktının çok değişken olmasıdır. Çünkü hava koşullarına bağlı olarak değişiklik göstermektedir. Standart bir iskeletin yönetimi, buna bağlı yenilenebilir kaynakların artmasıyla zorlaşacaktır; elektrik ve aktarım sistemleri üzerindeki arz ve talep sürekli dengede olmalıdır. Örneğin rüzgar sert eserse, bir akıllı iskelet, cihazları açabilir.</a:t>
            </a:r>
          </a:p>
          <a:p>
            <a:pPr algn="just"/>
            <a:r>
              <a:rPr lang="tr-TR" sz="2200" dirty="0" smtClean="0">
                <a:latin typeface="Arial" pitchFamily="34" charset="0"/>
                <a:cs typeface="Arial" pitchFamily="34" charset="0"/>
              </a:rPr>
              <a:t> </a:t>
            </a:r>
          </a:p>
          <a:p>
            <a:pPr algn="just"/>
            <a:r>
              <a:rPr lang="tr-TR" sz="2200" dirty="0" smtClean="0">
                <a:latin typeface="Arial" pitchFamily="34" charset="0"/>
                <a:cs typeface="Arial" pitchFamily="34" charset="0"/>
              </a:rPr>
              <a:t>Burada elde edilecek birçok kâr olduğu için, Akıllı İskelet pazarı, birçok network tedarikçisinin dikkatini çekmektedir. </a:t>
            </a:r>
            <a:r>
              <a:rPr lang="tr-TR" sz="2200" dirty="0" err="1" smtClean="0">
                <a:latin typeface="Arial" pitchFamily="34" charset="0"/>
                <a:cs typeface="Arial" pitchFamily="34" charset="0"/>
              </a:rPr>
              <a:t>Cisco</a:t>
            </a:r>
            <a:r>
              <a:rPr lang="tr-TR" sz="2200" dirty="0" smtClean="0">
                <a:latin typeface="Arial" pitchFamily="34" charset="0"/>
                <a:cs typeface="Arial" pitchFamily="34" charset="0"/>
              </a:rPr>
              <a:t>, bunun altyapısını oluşturacak olan </a:t>
            </a:r>
            <a:r>
              <a:rPr lang="tr-TR" sz="2200" dirty="0" err="1" smtClean="0">
                <a:latin typeface="Arial" pitchFamily="34" charset="0"/>
                <a:cs typeface="Arial" pitchFamily="34" charset="0"/>
              </a:rPr>
              <a:t>netwokrün</a:t>
            </a:r>
            <a:r>
              <a:rPr lang="tr-TR" sz="2200" dirty="0" smtClean="0">
                <a:latin typeface="Arial" pitchFamily="34" charset="0"/>
                <a:cs typeface="Arial" pitchFamily="34" charset="0"/>
              </a:rPr>
              <a:t>, Internet’ten 100 ya da 1000 kat daha büyük olmasını beklemektedir. Bu imalatçılar, Akıllı </a:t>
            </a:r>
            <a:r>
              <a:rPr lang="tr-TR" sz="2200" dirty="0" err="1" smtClean="0">
                <a:latin typeface="Arial" pitchFamily="34" charset="0"/>
                <a:cs typeface="Arial" pitchFamily="34" charset="0"/>
              </a:rPr>
              <a:t>İsklet’in</a:t>
            </a:r>
            <a:r>
              <a:rPr lang="tr-TR" sz="2200" dirty="0" smtClean="0">
                <a:latin typeface="Arial" pitchFamily="34" charset="0"/>
                <a:cs typeface="Arial" pitchFamily="34" charset="0"/>
              </a:rPr>
              <a:t> özel amaçlı protokoller yerine, ortak network standartları kullanmasını amaçlamaktadır.</a:t>
            </a: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611560" y="332656"/>
            <a:ext cx="8064896" cy="6509474"/>
          </a:xfrm>
          <a:prstGeom prst="rect">
            <a:avLst/>
          </a:prstGeom>
          <a:noFill/>
        </p:spPr>
        <p:txBody>
          <a:bodyPr wrap="square" rtlCol="0">
            <a:spAutoFit/>
          </a:bodyPr>
          <a:lstStyle/>
          <a:p>
            <a:pPr algn="just"/>
            <a:r>
              <a:rPr lang="tr-TR" sz="2100" dirty="0" smtClean="0">
                <a:latin typeface="Arial" pitchFamily="34" charset="0"/>
                <a:cs typeface="Arial" pitchFamily="34" charset="0"/>
              </a:rPr>
              <a:t>Akıllı İskelet’in, IPv6’nın  (Bölüm 8.1) daha çok kullanılması için bir itici güç olduğuna inanılmaktadır. Milyonlarca eşya ve cihazın adreslenebilir olması gerektiği göz önünde bulundurulduğunda, IPv6’nın gerekli olduğu görülmektedir, çünkü IPv4 adres alanı dolmuş durumdadır. Akıllı ölçüm cihazları hakkındaki güvenlik sorunları da çok önemlidir. Bu cihazlar tek başlarına tüketici cihazları değillerdir.  Sistemin altyapısının parçalarıdırlar. ABD’de binalar ile ilgili yaklaşık 150 milyon sayaç bulunmaktadır. Bunların fonksiyonlarından biri de, binaya ekip göndermeden elektriği kesip bağlamaktır. Tabii ki de bu siber suçlara açık bir mimari sunmaktadır. Zayıf tasarlanmış bir sistem, bir </a:t>
            </a:r>
            <a:r>
              <a:rPr lang="tr-TR" sz="2100" dirty="0" err="1" smtClean="0">
                <a:latin typeface="Arial" pitchFamily="34" charset="0"/>
                <a:cs typeface="Arial" pitchFamily="34" charset="0"/>
              </a:rPr>
              <a:t>hacker’ın</a:t>
            </a:r>
            <a:r>
              <a:rPr lang="tr-TR" sz="2100" dirty="0" smtClean="0">
                <a:latin typeface="Arial" pitchFamily="34" charset="0"/>
                <a:cs typeface="Arial" pitchFamily="34" charset="0"/>
              </a:rPr>
              <a:t> böyle bir iskelet üzerinden 150 milyon sayaca ulaşabilmesi anlamına gelmektedir. </a:t>
            </a:r>
          </a:p>
          <a:p>
            <a:pPr algn="just"/>
            <a:endParaRPr lang="tr-TR" sz="2100" dirty="0" smtClean="0">
              <a:latin typeface="Arial" pitchFamily="34" charset="0"/>
              <a:cs typeface="Arial" pitchFamily="34" charset="0"/>
            </a:endParaRPr>
          </a:p>
          <a:p>
            <a:pPr algn="just"/>
            <a:r>
              <a:rPr lang="tr-TR" sz="2100" dirty="0" smtClean="0">
                <a:latin typeface="Arial" pitchFamily="34" charset="0"/>
                <a:cs typeface="Arial" pitchFamily="34" charset="0"/>
              </a:rPr>
              <a:t>Akıllı İskeletteki IPv6 için olan başka bir tartışma da, cihazların bir yönetici </a:t>
            </a:r>
            <a:r>
              <a:rPr lang="tr-TR" sz="2100" dirty="0" err="1" smtClean="0">
                <a:latin typeface="Arial" pitchFamily="34" charset="0"/>
                <a:cs typeface="Arial" pitchFamily="34" charset="0"/>
              </a:rPr>
              <a:t>router’ı</a:t>
            </a:r>
            <a:r>
              <a:rPr lang="tr-TR" sz="2100" dirty="0" smtClean="0">
                <a:latin typeface="Arial" pitchFamily="34" charset="0"/>
                <a:cs typeface="Arial" pitchFamily="34" charset="0"/>
              </a:rPr>
              <a:t> yoluyla birçok sayaca bağlanmak için kablosuz şebekeyi kullanacak olmasıdır. Bu, bütün cihazların bir alt şebekeye konacağı bir protokol gerektirmektedir. Bu IPv4 ile mümkün iken, IPv6 ile kolaydır. </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395536" y="260648"/>
            <a:ext cx="8280920" cy="5940088"/>
          </a:xfrm>
          <a:prstGeom prst="rect">
            <a:avLst/>
          </a:prstGeom>
          <a:noFill/>
        </p:spPr>
        <p:txBody>
          <a:bodyPr wrap="square" rtlCol="0">
            <a:spAutoFit/>
          </a:bodyPr>
          <a:lstStyle/>
          <a:p>
            <a:r>
              <a:rPr lang="tr-TR" sz="2000" dirty="0" smtClean="0">
                <a:solidFill>
                  <a:srgbClr val="FF0000"/>
                </a:solidFill>
                <a:latin typeface="Arial" pitchFamily="34" charset="0"/>
                <a:cs typeface="Arial" pitchFamily="34" charset="0"/>
              </a:rPr>
              <a:t>Gelişmiş Ölçüm Altyapısı</a:t>
            </a:r>
          </a:p>
          <a:p>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Akıllı İskelet’in ana görevleri; tıkanıklık ve dengenin değerlendirilmesi, ekipman sağlığının izlenmesi, enerji hırsızlığının önlenmesi ve kontrol stratejileri desteği sağlamaktır. Gelişmiş sensör ve ölçüm altyapısı, her bir küçük iskelette, bu görevleri desteklemek zorundadır. Bu teknolojiler şunları içerir: gelişmiş mikro işlemcili sayaçlar ve sayaç okuma ekipmanı, geniş alan monitör sistemleri, dinamik hat oranlama, elektromanyetik imza ölçüm/analizi, kullanım süresi ve eş zamanlı fiyatlandırma araçları, gelişmiş anahtarlar ve kablolar, radyo teknolojisi ve dijital koruyucu röleler.</a:t>
            </a:r>
          </a:p>
          <a:p>
            <a:pPr algn="just"/>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Akıllı sayaçlar akıllı telefonları andırmaktadır: güçlü çipleri ve ekranları vardır ve bir iletişim ağına bağlıdırlar.  Bir ölçüm sisteminin esas amacı, sayaçlardan güvenilir bir şekilde bilgi almak ve vermektir. Örneğin bir sayacın daha iyi çekmesi için hareket ettirilmesi mümkün değildir. En iyi yaklaşım, bilginin bir sayaçtan diğerine geçtiği kablosuz </a:t>
            </a:r>
            <a:r>
              <a:rPr lang="tr-TR" sz="2000" dirty="0" err="1" smtClean="0">
                <a:latin typeface="Arial" pitchFamily="34" charset="0"/>
                <a:cs typeface="Arial" pitchFamily="34" charset="0"/>
              </a:rPr>
              <a:t>networklerdir</a:t>
            </a:r>
            <a:r>
              <a:rPr lang="tr-TR" sz="2000" dirty="0" smtClean="0">
                <a:latin typeface="Arial" pitchFamily="34" charset="0"/>
                <a:cs typeface="Arial" pitchFamily="34" charset="0"/>
              </a:rPr>
              <a:t> (Bölüm 6.1). Bu gibi </a:t>
            </a:r>
            <a:r>
              <a:rPr lang="tr-TR" sz="2000" dirty="0" err="1" smtClean="0">
                <a:latin typeface="Arial" pitchFamily="34" charset="0"/>
                <a:cs typeface="Arial" pitchFamily="34" charset="0"/>
              </a:rPr>
              <a:t>networkler</a:t>
            </a:r>
            <a:r>
              <a:rPr lang="tr-TR" sz="2000" dirty="0" smtClean="0">
                <a:latin typeface="Arial" pitchFamily="34" charset="0"/>
                <a:cs typeface="Arial" pitchFamily="34" charset="0"/>
              </a:rPr>
              <a:t>, yeni sayaçlar geldikçe kendilerini otomatik olarak yeniden </a:t>
            </a:r>
            <a:r>
              <a:rPr lang="tr-TR" sz="2000" dirty="0" err="1" smtClean="0">
                <a:latin typeface="Arial" pitchFamily="34" charset="0"/>
                <a:cs typeface="Arial" pitchFamily="34" charset="0"/>
              </a:rPr>
              <a:t>konfigüre</a:t>
            </a:r>
            <a:r>
              <a:rPr lang="tr-TR" sz="2000" dirty="0" smtClean="0">
                <a:latin typeface="Arial" pitchFamily="34" charset="0"/>
                <a:cs typeface="Arial" pitchFamily="34" charset="0"/>
              </a:rPr>
              <a:t> edebilirler.</a:t>
            </a:r>
            <a:endParaRPr lang="tr-T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539552" y="764704"/>
            <a:ext cx="8280920" cy="3477875"/>
          </a:xfrm>
          <a:prstGeom prst="rect">
            <a:avLst/>
          </a:prstGeom>
          <a:noFill/>
        </p:spPr>
        <p:txBody>
          <a:bodyPr wrap="square" rtlCol="0">
            <a:spAutoFit/>
          </a:bodyPr>
          <a:lstStyle/>
          <a:p>
            <a:pPr algn="just"/>
            <a:r>
              <a:rPr lang="tr-TR" sz="2200" dirty="0" smtClean="0">
                <a:latin typeface="Arial" pitchFamily="34" charset="0"/>
                <a:cs typeface="Arial" pitchFamily="34" charset="0"/>
              </a:rPr>
              <a:t>Akıllı İskelet’in çalışmasını mümkün kılacak önemli bir bileşen de, yazılım ve uygulamalar olacaktır. Güç sistemi otomasyonu, belli bozulma ve kesintiler için teşhisi ve çözüm bulunmasını mümkün kılacaktır. Bu teknolojiler, diğer dört saha için birbirlerine güvenmekte ve katkıda bulunmaktadır. Gelişmiş kontrol yöntemleri için olan üç teknoloji kategorisi şunlardır: dağıtılmış bilgi toplama ajanları (yapay zeka programlama tekniklerini kullanan kontrol sistemleri), analitik araçlar (yazılım algoritmaları ve yüksek hızlı bilgisayarlar) ve </a:t>
            </a:r>
            <a:r>
              <a:rPr lang="tr-TR" sz="2200" dirty="0" err="1" smtClean="0">
                <a:latin typeface="Arial" pitchFamily="34" charset="0"/>
                <a:cs typeface="Arial" pitchFamily="34" charset="0"/>
              </a:rPr>
              <a:t>operasyonel</a:t>
            </a:r>
            <a:r>
              <a:rPr lang="tr-TR" sz="2200" dirty="0" smtClean="0">
                <a:latin typeface="Arial" pitchFamily="34" charset="0"/>
                <a:cs typeface="Arial" pitchFamily="34" charset="0"/>
              </a:rPr>
              <a:t> uygulamalar (SCADA, alt istasyon otomasyonu, talep tepkisi, vb).</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611560" y="764704"/>
            <a:ext cx="7920880" cy="5170646"/>
          </a:xfrm>
          <a:prstGeom prst="rect">
            <a:avLst/>
          </a:prstGeom>
          <a:noFill/>
        </p:spPr>
        <p:txBody>
          <a:bodyPr wrap="square" rtlCol="0">
            <a:spAutoFit/>
          </a:bodyPr>
          <a:lstStyle/>
          <a:p>
            <a:r>
              <a:rPr lang="tr-TR" sz="2200" dirty="0" smtClean="0">
                <a:solidFill>
                  <a:srgbClr val="FF0000"/>
                </a:solidFill>
                <a:latin typeface="Arial" pitchFamily="34" charset="0"/>
                <a:cs typeface="Arial" pitchFamily="34" charset="0"/>
              </a:rPr>
              <a:t>Kullanım Verisi Yönetimi ve Talebe Bağlı Oran Ayarlaması</a:t>
            </a:r>
          </a:p>
          <a:p>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Bir elektrik cihazının ihtiyaç duyduğu önemli bir teknoloji, kullanım verisini yönetmesine, verileri diğer bilgiler ile birleştirmeye ve talebe göre oranları ayarlamaya müsaade edecektir. Bu, veri depolamak için geniş veritabanları ve eğilimler ile kullanım düzenlerini tespit etmek için veri irdeleme yazılımları gerektirecektir. Bilgi sistemleri, karmaşıklığı azaltacaktır ve işleticiler ile yöneticilerin sistemi artan sayıda değişkenle birlikte verimli ve etkin olarak yönetmesini sağlayacaktır. Bilgiyi görsel formatlara çeviren görselleştirme teknikleri, kullanıcı müdahalesi gerektiren işlemlerde çoklu seçenekler sunan yazılım sistemleri ve </a:t>
            </a:r>
            <a:r>
              <a:rPr lang="tr-TR" sz="2200" dirty="0" err="1" smtClean="0">
                <a:latin typeface="Arial" pitchFamily="34" charset="0"/>
                <a:cs typeface="Arial" pitchFamily="34" charset="0"/>
              </a:rPr>
              <a:t>operasyonel</a:t>
            </a:r>
            <a:r>
              <a:rPr lang="tr-TR" sz="2200" dirty="0" smtClean="0">
                <a:latin typeface="Arial" pitchFamily="34" charset="0"/>
                <a:cs typeface="Arial" pitchFamily="34" charset="0"/>
              </a:rPr>
              <a:t> eğitim ve “… olursa ne olur” analizi için </a:t>
            </a:r>
            <a:r>
              <a:rPr lang="tr-TR" sz="2200" dirty="0" err="1" smtClean="0">
                <a:latin typeface="Arial" pitchFamily="34" charset="0"/>
                <a:cs typeface="Arial" pitchFamily="34" charset="0"/>
              </a:rPr>
              <a:t>sümlatörler</a:t>
            </a:r>
            <a:r>
              <a:rPr lang="tr-TR" sz="2200" dirty="0" smtClean="0">
                <a:latin typeface="Arial" pitchFamily="34" charset="0"/>
                <a:cs typeface="Arial" pitchFamily="34" charset="0"/>
              </a:rPr>
              <a:t>, gelecek için öngörülen teknolojilerdir. </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539552" y="548680"/>
            <a:ext cx="8136904" cy="5725224"/>
          </a:xfrm>
          <a:prstGeom prst="rect">
            <a:avLst/>
          </a:prstGeom>
          <a:noFill/>
        </p:spPr>
        <p:txBody>
          <a:bodyPr wrap="square" rtlCol="0">
            <a:spAutoFit/>
          </a:bodyPr>
          <a:lstStyle/>
          <a:p>
            <a:r>
              <a:rPr lang="tr-TR" sz="2200" dirty="0" smtClean="0">
                <a:solidFill>
                  <a:srgbClr val="FF0000"/>
                </a:solidFill>
                <a:latin typeface="Arial" pitchFamily="34" charset="0"/>
                <a:cs typeface="Arial" pitchFamily="34" charset="0"/>
              </a:rPr>
              <a:t>Ev Şebekeleri (</a:t>
            </a:r>
            <a:r>
              <a:rPr lang="tr-TR" sz="2200" dirty="0" err="1" smtClean="0">
                <a:solidFill>
                  <a:srgbClr val="FF0000"/>
                </a:solidFill>
                <a:latin typeface="Arial" pitchFamily="34" charset="0"/>
                <a:cs typeface="Arial" pitchFamily="34" charset="0"/>
              </a:rPr>
              <a:t>HANs</a:t>
            </a:r>
            <a:r>
              <a:rPr lang="tr-TR" sz="2200" dirty="0" smtClean="0">
                <a:solidFill>
                  <a:srgbClr val="FF0000"/>
                </a:solidFill>
                <a:latin typeface="Arial" pitchFamily="34" charset="0"/>
                <a:cs typeface="Arial" pitchFamily="34" charset="0"/>
              </a:rPr>
              <a:t>)</a:t>
            </a:r>
          </a:p>
          <a:p>
            <a:endParaRPr lang="tr-TR" sz="2200" dirty="0" smtClean="0">
              <a:solidFill>
                <a:srgbClr val="FF0000"/>
              </a:solidFill>
              <a:latin typeface="Arial" pitchFamily="34" charset="0"/>
              <a:cs typeface="Arial" pitchFamily="34" charset="0"/>
            </a:endParaRPr>
          </a:p>
          <a:p>
            <a:pPr algn="just"/>
            <a:r>
              <a:rPr lang="tr-TR" sz="2200" dirty="0" smtClean="0">
                <a:latin typeface="Arial" pitchFamily="34" charset="0"/>
                <a:cs typeface="Arial" pitchFamily="34" charset="0"/>
              </a:rPr>
              <a:t>HAN, sayacın arkasında kalan, evin içindeki akıllı iskelet teknolojisinin tamamını kapsamaktadır. HAN, ev sahibinin güç tüketimini anlık olarak gösteren kablosuz ekranlar, sayaca bağlı termostatlar ve uzaktan açılıp kapatılabilen akıllı araçlar gibi şeyleri içerecektir. Esas soru, bütün bu cihazların nasıl bağlanacağı ve kontrol edileceğidir. HAN, elektrik tüketimini düzenlemeye mi adanacaktır yoksa bunun yanında ev güvenliğini sağlayıp, odalara müzik yayını da yapacak mıdır? Şekil 9.1, tipik bir akıllı ev şebekesi ortamını göstermektedir. </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Tüketicinin evde elektrik ile çalışan her şeyi kontrol etmesine müsaade eden bir HAN seçeneklerden biridir. Bu, hırsızları uzak tutmak ve bunun yanında enerji tüketimini kontrol etmek için kullanılan emniyetli erişim için sistemleri de içerecektir.</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043608" y="764704"/>
            <a:ext cx="7272808" cy="3477875"/>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9.1.1 Mobil </a:t>
            </a:r>
            <a:r>
              <a:rPr lang="tr-TR" sz="2200" b="1" dirty="0" err="1" smtClean="0">
                <a:solidFill>
                  <a:srgbClr val="FF0000"/>
                </a:solidFill>
                <a:latin typeface="Arial" pitchFamily="34" charset="0"/>
                <a:cs typeface="Arial" pitchFamily="34" charset="0"/>
              </a:rPr>
              <a:t>Wi</a:t>
            </a:r>
            <a:r>
              <a:rPr lang="tr-TR" sz="2200" b="1" dirty="0" smtClean="0">
                <a:solidFill>
                  <a:srgbClr val="FF0000"/>
                </a:solidFill>
                <a:latin typeface="Arial" pitchFamily="34" charset="0"/>
                <a:cs typeface="Arial" pitchFamily="34" charset="0"/>
              </a:rPr>
              <a:t>-Fi</a:t>
            </a:r>
          </a:p>
          <a:p>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Microsoft’un </a:t>
            </a:r>
            <a:r>
              <a:rPr lang="tr-TR" sz="2200" dirty="0" err="1" smtClean="0">
                <a:latin typeface="Arial" pitchFamily="34" charset="0"/>
                <a:cs typeface="Arial" pitchFamily="34" charset="0"/>
              </a:rPr>
              <a:t>ViFi</a:t>
            </a:r>
            <a:r>
              <a:rPr lang="tr-TR" sz="2200" dirty="0" smtClean="0">
                <a:latin typeface="Arial" pitchFamily="34" charset="0"/>
                <a:cs typeface="Arial" pitchFamily="34" charset="0"/>
              </a:rPr>
              <a:t> projesi, seyahat esnasındaki internet kesintilerini ortadan kaldırmak için akıllı </a:t>
            </a:r>
            <a:r>
              <a:rPr lang="tr-TR" sz="2200" dirty="0" err="1" smtClean="0">
                <a:latin typeface="Arial" pitchFamily="34" charset="0"/>
                <a:cs typeface="Arial" pitchFamily="34" charset="0"/>
              </a:rPr>
              <a:t>networkler</a:t>
            </a:r>
            <a:r>
              <a:rPr lang="tr-TR" sz="2200" dirty="0" smtClean="0">
                <a:latin typeface="Arial" pitchFamily="34" charset="0"/>
                <a:cs typeface="Arial" pitchFamily="34" charset="0"/>
              </a:rPr>
              <a:t> kullanmaktadır. </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Kullanıcıların, zirve noktası (pazar rakamları) ve gerçekleşen çıktı arasında daha çok fark görmeleri muhtemel.</a:t>
            </a:r>
          </a:p>
          <a:p>
            <a:pPr algn="just"/>
            <a:endParaRPr lang="tr-TR" sz="2200" dirty="0">
              <a:latin typeface="Arial" pitchFamily="34" charset="0"/>
              <a:cs typeface="Arial" pitchFamily="34" charset="0"/>
            </a:endParaRPr>
          </a:p>
        </p:txBody>
      </p:sp>
      <p:graphicFrame>
        <p:nvGraphicFramePr>
          <p:cNvPr id="3" name="2 Tablo"/>
          <p:cNvGraphicFramePr>
            <a:graphicFrameLocks noGrp="1"/>
          </p:cNvGraphicFramePr>
          <p:nvPr/>
        </p:nvGraphicFramePr>
        <p:xfrm>
          <a:off x="1187624" y="4149078"/>
          <a:ext cx="6984776" cy="2232250"/>
        </p:xfrm>
        <a:graphic>
          <a:graphicData uri="http://schemas.openxmlformats.org/drawingml/2006/table">
            <a:tbl>
              <a:tblPr/>
              <a:tblGrid>
                <a:gridCol w="3492388"/>
                <a:gridCol w="3492388"/>
              </a:tblGrid>
              <a:tr h="446450">
                <a:tc>
                  <a:txBody>
                    <a:bodyPr/>
                    <a:lstStyle/>
                    <a:p>
                      <a:pPr algn="just">
                        <a:lnSpc>
                          <a:spcPct val="115000"/>
                        </a:lnSpc>
                        <a:spcAft>
                          <a:spcPts val="0"/>
                        </a:spcAft>
                      </a:pPr>
                      <a:r>
                        <a:rPr lang="tr-TR" sz="2200" dirty="0">
                          <a:latin typeface="Arial" pitchFamily="34" charset="0"/>
                          <a:ea typeface="Calibri"/>
                          <a:cs typeface="Arial" pitchFamily="34" charset="0"/>
                        </a:rPr>
                        <a:t>Aktarım oranı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c>
                  <a:txBody>
                    <a:bodyPr/>
                    <a:lstStyle/>
                    <a:p>
                      <a:pPr algn="just">
                        <a:lnSpc>
                          <a:spcPct val="115000"/>
                        </a:lnSpc>
                        <a:spcAft>
                          <a:spcPts val="0"/>
                        </a:spcAft>
                      </a:pPr>
                      <a:r>
                        <a:rPr lang="tr-TR" sz="2200">
                          <a:latin typeface="Arial" pitchFamily="34" charset="0"/>
                          <a:ea typeface="Calibri"/>
                          <a:cs typeface="Arial" pitchFamily="34" charset="0"/>
                        </a:rPr>
                        <a:t>Kapsama alanının yüzdesi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r>
              <a:tr h="446450">
                <a:tc>
                  <a:txBody>
                    <a:bodyPr/>
                    <a:lstStyle/>
                    <a:p>
                      <a:pPr algn="just">
                        <a:lnSpc>
                          <a:spcPct val="115000"/>
                        </a:lnSpc>
                        <a:spcAft>
                          <a:spcPts val="0"/>
                        </a:spcAft>
                      </a:pPr>
                      <a:r>
                        <a:rPr lang="tr-TR" sz="2200">
                          <a:latin typeface="Arial" pitchFamily="34" charset="0"/>
                          <a:ea typeface="Calibri"/>
                          <a:cs typeface="Arial" pitchFamily="34" charset="0"/>
                        </a:rPr>
                        <a:t>11 Mbps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c>
                  <a:txBody>
                    <a:bodyPr/>
                    <a:lstStyle/>
                    <a:p>
                      <a:pPr algn="just">
                        <a:lnSpc>
                          <a:spcPct val="115000"/>
                        </a:lnSpc>
                        <a:spcAft>
                          <a:spcPts val="0"/>
                        </a:spcAft>
                      </a:pPr>
                      <a:r>
                        <a:rPr lang="tr-TR" sz="2200">
                          <a:latin typeface="Arial" pitchFamily="34" charset="0"/>
                          <a:ea typeface="Calibri"/>
                          <a:cs typeface="Arial" pitchFamily="34" charset="0"/>
                        </a:rPr>
                        <a:t>% 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r>
              <a:tr h="446450">
                <a:tc>
                  <a:txBody>
                    <a:bodyPr/>
                    <a:lstStyle/>
                    <a:p>
                      <a:pPr algn="just">
                        <a:lnSpc>
                          <a:spcPct val="115000"/>
                        </a:lnSpc>
                        <a:spcAft>
                          <a:spcPts val="0"/>
                        </a:spcAft>
                      </a:pPr>
                      <a:r>
                        <a:rPr lang="tr-TR" sz="2200">
                          <a:latin typeface="Arial" pitchFamily="34" charset="0"/>
                          <a:ea typeface="Calibri"/>
                          <a:cs typeface="Arial" pitchFamily="34" charset="0"/>
                        </a:rPr>
                        <a:t>5.5 Mbps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c>
                  <a:txBody>
                    <a:bodyPr/>
                    <a:lstStyle/>
                    <a:p>
                      <a:pPr algn="just">
                        <a:lnSpc>
                          <a:spcPct val="115000"/>
                        </a:lnSpc>
                        <a:spcAft>
                          <a:spcPts val="0"/>
                        </a:spcAft>
                      </a:pPr>
                      <a:endParaRPr lang="tr-TR" sz="22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r>
              <a:tr h="446450">
                <a:tc>
                  <a:txBody>
                    <a:bodyPr/>
                    <a:lstStyle/>
                    <a:p>
                      <a:pPr algn="just">
                        <a:lnSpc>
                          <a:spcPct val="115000"/>
                        </a:lnSpc>
                        <a:spcAft>
                          <a:spcPts val="0"/>
                        </a:spcAft>
                      </a:pPr>
                      <a:r>
                        <a:rPr lang="tr-TR" sz="2200">
                          <a:latin typeface="Arial" pitchFamily="34" charset="0"/>
                          <a:ea typeface="Calibri"/>
                          <a:cs typeface="Arial" pitchFamily="34" charset="0"/>
                        </a:rPr>
                        <a:t>2 Mbps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c>
                  <a:txBody>
                    <a:bodyPr/>
                    <a:lstStyle/>
                    <a:p>
                      <a:pPr algn="just">
                        <a:lnSpc>
                          <a:spcPct val="115000"/>
                        </a:lnSpc>
                        <a:spcAft>
                          <a:spcPts val="0"/>
                        </a:spcAft>
                      </a:pPr>
                      <a:endParaRPr lang="tr-TR" sz="22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r>
              <a:tr h="446450">
                <a:tc>
                  <a:txBody>
                    <a:bodyPr/>
                    <a:lstStyle/>
                    <a:p>
                      <a:pPr algn="just">
                        <a:lnSpc>
                          <a:spcPct val="115000"/>
                        </a:lnSpc>
                        <a:spcAft>
                          <a:spcPts val="0"/>
                        </a:spcAft>
                      </a:pPr>
                      <a:r>
                        <a:rPr lang="tr-TR" sz="2200">
                          <a:latin typeface="Arial" pitchFamily="34" charset="0"/>
                          <a:ea typeface="Calibri"/>
                          <a:cs typeface="Arial" pitchFamily="34" charset="0"/>
                        </a:rPr>
                        <a:t>1 Mbps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c>
                  <a:txBody>
                    <a:bodyPr/>
                    <a:lstStyle/>
                    <a:p>
                      <a:pPr algn="just">
                        <a:lnSpc>
                          <a:spcPct val="115000"/>
                        </a:lnSpc>
                        <a:spcAft>
                          <a:spcPts val="0"/>
                        </a:spcAft>
                      </a:pPr>
                      <a:r>
                        <a:rPr lang="tr-TR" sz="2200" dirty="0">
                          <a:latin typeface="Arial" pitchFamily="34" charset="0"/>
                          <a:ea typeface="Calibri"/>
                          <a:cs typeface="Arial" pitchFamily="34" charset="0"/>
                        </a:rPr>
                        <a:t>% 47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lumOff val="25000"/>
                      </a:schemeClr>
                    </a:solid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251520" y="332656"/>
            <a:ext cx="8496944" cy="1015663"/>
          </a:xfrm>
          <a:prstGeom prst="rect">
            <a:avLst/>
          </a:prstGeom>
          <a:noFill/>
        </p:spPr>
        <p:txBody>
          <a:bodyPr wrap="square" rtlCol="0">
            <a:spAutoFit/>
          </a:bodyPr>
          <a:lstStyle/>
          <a:p>
            <a:r>
              <a:rPr lang="tr-TR" sz="2000" dirty="0" err="1" smtClean="0">
                <a:latin typeface="Arial" pitchFamily="34" charset="0"/>
                <a:cs typeface="Arial" pitchFamily="34" charset="0"/>
              </a:rPr>
              <a:t>Google</a:t>
            </a:r>
            <a:r>
              <a:rPr lang="tr-TR" sz="2000" dirty="0" smtClean="0">
                <a:latin typeface="Arial" pitchFamily="34" charset="0"/>
                <a:cs typeface="Arial" pitchFamily="34" charset="0"/>
              </a:rPr>
              <a:t> ve Microsoft, ev eşyalarının güç kullanımını ölçen ve ileride de işleticilerin daha çok reklam yapmasına müsaade edecek olan, </a:t>
            </a:r>
            <a:r>
              <a:rPr lang="tr-TR" sz="2000" dirty="0" err="1" smtClean="0">
                <a:latin typeface="Arial" pitchFamily="34" charset="0"/>
                <a:cs typeface="Arial" pitchFamily="34" charset="0"/>
              </a:rPr>
              <a:t>PowerMeter</a:t>
            </a:r>
            <a:r>
              <a:rPr lang="tr-TR" sz="2000" dirty="0" smtClean="0">
                <a:latin typeface="Arial" pitchFamily="34" charset="0"/>
                <a:cs typeface="Arial" pitchFamily="34" charset="0"/>
              </a:rPr>
              <a:t> ve </a:t>
            </a:r>
            <a:r>
              <a:rPr lang="tr-TR" sz="2000" dirty="0" err="1" smtClean="0">
                <a:latin typeface="Arial" pitchFamily="34" charset="0"/>
                <a:cs typeface="Arial" pitchFamily="34" charset="0"/>
              </a:rPr>
              <a:t>Hohm</a:t>
            </a:r>
            <a:r>
              <a:rPr lang="tr-TR" sz="2000" dirty="0" smtClean="0">
                <a:latin typeface="Arial" pitchFamily="34" charset="0"/>
                <a:cs typeface="Arial" pitchFamily="34" charset="0"/>
              </a:rPr>
              <a:t> adlı web tabanlı hizmetlerine başladılar</a:t>
            </a:r>
            <a:endParaRPr lang="tr-TR" sz="2000" dirty="0">
              <a:latin typeface="Arial" pitchFamily="34" charset="0"/>
              <a:cs typeface="Arial" pitchFamily="34" charset="0"/>
            </a:endParaRPr>
          </a:p>
        </p:txBody>
      </p:sp>
      <p:pic>
        <p:nvPicPr>
          <p:cNvPr id="7169" name="Picture 1"/>
          <p:cNvPicPr>
            <a:picLocks noChangeAspect="1" noChangeArrowheads="1"/>
          </p:cNvPicPr>
          <p:nvPr/>
        </p:nvPicPr>
        <p:blipFill>
          <a:blip r:embed="rId2" cstate="print"/>
          <a:srcRect/>
          <a:stretch>
            <a:fillRect/>
          </a:stretch>
        </p:blipFill>
        <p:spPr bwMode="auto">
          <a:xfrm>
            <a:off x="539552" y="1412776"/>
            <a:ext cx="8064896" cy="4587764"/>
          </a:xfrm>
          <a:prstGeom prst="rect">
            <a:avLst/>
          </a:prstGeom>
          <a:noFill/>
          <a:ln w="9525">
            <a:noFill/>
            <a:miter lim="800000"/>
            <a:headEnd/>
            <a:tailEnd/>
          </a:ln>
        </p:spPr>
      </p:pic>
      <p:sp>
        <p:nvSpPr>
          <p:cNvPr id="5" name="4 Metin kutusu"/>
          <p:cNvSpPr txBox="1"/>
          <p:nvPr/>
        </p:nvSpPr>
        <p:spPr>
          <a:xfrm>
            <a:off x="611560" y="6165304"/>
            <a:ext cx="8064896" cy="400110"/>
          </a:xfrm>
          <a:prstGeom prst="rect">
            <a:avLst/>
          </a:prstGeom>
          <a:noFill/>
        </p:spPr>
        <p:txBody>
          <a:bodyPr wrap="square" rtlCol="0">
            <a:spAutoFit/>
          </a:bodyPr>
          <a:lstStyle/>
          <a:p>
            <a:r>
              <a:rPr lang="tr-TR" sz="2000" dirty="0" smtClean="0">
                <a:latin typeface="Arial" pitchFamily="34" charset="0"/>
                <a:cs typeface="Arial" pitchFamily="34" charset="0"/>
              </a:rPr>
              <a:t>Şekil 9-1 Tipik bir akıllı ev ortamı</a:t>
            </a: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467544" y="764704"/>
            <a:ext cx="8136904" cy="5170646"/>
          </a:xfrm>
          <a:prstGeom prst="rect">
            <a:avLst/>
          </a:prstGeom>
          <a:noFill/>
        </p:spPr>
        <p:txBody>
          <a:bodyPr wrap="square" rtlCol="0">
            <a:spAutoFit/>
          </a:bodyPr>
          <a:lstStyle/>
          <a:p>
            <a:pPr algn="just"/>
            <a:r>
              <a:rPr lang="tr-TR" sz="2200" b="1" dirty="0" smtClean="0">
                <a:solidFill>
                  <a:srgbClr val="FF0000"/>
                </a:solidFill>
                <a:latin typeface="Arial" pitchFamily="34" charset="0"/>
                <a:cs typeface="Arial" pitchFamily="34" charset="0"/>
              </a:rPr>
              <a:t>9.3.2 Eşyaların </a:t>
            </a:r>
            <a:r>
              <a:rPr lang="tr-TR" sz="2200" b="1" dirty="0" err="1" smtClean="0">
                <a:solidFill>
                  <a:srgbClr val="FF0000"/>
                </a:solidFill>
                <a:latin typeface="Arial" pitchFamily="34" charset="0"/>
                <a:cs typeface="Arial" pitchFamily="34" charset="0"/>
              </a:rPr>
              <a:t>Web’i</a:t>
            </a:r>
            <a:endParaRPr lang="tr-TR" sz="2200" b="1" dirty="0" smtClean="0">
              <a:solidFill>
                <a:srgbClr val="FF0000"/>
              </a:solidFill>
              <a:latin typeface="Arial" pitchFamily="34" charset="0"/>
              <a:cs typeface="Arial" pitchFamily="34" charset="0"/>
            </a:endParaRPr>
          </a:p>
          <a:p>
            <a:pPr algn="just"/>
            <a:endParaRPr lang="tr-TR" sz="2200" b="1" dirty="0" smtClean="0">
              <a:solidFill>
                <a:srgbClr val="FF0000"/>
              </a:solidFill>
              <a:latin typeface="Arial" pitchFamily="34" charset="0"/>
              <a:cs typeface="Arial" pitchFamily="34" charset="0"/>
            </a:endParaRPr>
          </a:p>
          <a:p>
            <a:pPr algn="just"/>
            <a:r>
              <a:rPr lang="tr-TR" sz="2200" dirty="0" smtClean="0">
                <a:latin typeface="Arial" pitchFamily="34" charset="0"/>
                <a:cs typeface="Arial" pitchFamily="34" charset="0"/>
              </a:rPr>
              <a:t>Tahmin edileceği üzere, bu terim Eşyaların İnterneti’nden esinlenilmiştir. Günlük kullanımdaki tüm eşya ve nesneler, </a:t>
            </a:r>
            <a:r>
              <a:rPr lang="tr-TR" sz="2200" dirty="0" err="1" smtClean="0">
                <a:latin typeface="Arial" pitchFamily="34" charset="0"/>
                <a:cs typeface="Arial" pitchFamily="34" charset="0"/>
              </a:rPr>
              <a:t>WWW’ye</a:t>
            </a:r>
            <a:r>
              <a:rPr lang="tr-TR" sz="2200" dirty="0" smtClean="0">
                <a:latin typeface="Arial" pitchFamily="34" charset="0"/>
                <a:cs typeface="Arial" pitchFamily="34" charset="0"/>
              </a:rPr>
              <a:t> bağlanarak birbirlerine bağlanmaktadır. Eşyaların İnterneti’nde bulunan birçok sistemdekinin tersine, burada mevcut web standartları kullanılmaktadır. Yaygın biçimde kullanılan ve iyi anlaşılmış standartlar (URI, http, RSS vb.), akıllı nesnelerin fonksiyonlarına erişmek için kullanılmaktadır. </a:t>
            </a:r>
          </a:p>
          <a:p>
            <a:pPr algn="just"/>
            <a:endParaRPr lang="tr-TR" sz="2200" dirty="0" smtClean="0">
              <a:latin typeface="Arial" pitchFamily="34" charset="0"/>
              <a:cs typeface="Arial" pitchFamily="34" charset="0"/>
            </a:endParaRPr>
          </a:p>
          <a:p>
            <a:pPr algn="just"/>
            <a:r>
              <a:rPr lang="tr-TR" sz="2200" dirty="0" err="1" smtClean="0">
                <a:latin typeface="Arial" pitchFamily="34" charset="0"/>
                <a:cs typeface="Arial" pitchFamily="34" charset="0"/>
              </a:rPr>
              <a:t>Networke</a:t>
            </a:r>
            <a:r>
              <a:rPr lang="tr-TR" sz="2200" dirty="0" smtClean="0">
                <a:latin typeface="Arial" pitchFamily="34" charset="0"/>
                <a:cs typeface="Arial" pitchFamily="34" charset="0"/>
              </a:rPr>
              <a:t> bağlanmış cihazlar tarafından sürekli olarak toplanan büyük miktarda veri olduğu düşünüldüğünde, </a:t>
            </a:r>
            <a:r>
              <a:rPr lang="tr-TR" sz="2200" dirty="0" err="1" smtClean="0">
                <a:latin typeface="Arial" pitchFamily="34" charset="0"/>
                <a:cs typeface="Arial" pitchFamily="34" charset="0"/>
              </a:rPr>
              <a:t>Web’in</a:t>
            </a:r>
            <a:r>
              <a:rPr lang="tr-TR" sz="2200" dirty="0" smtClean="0">
                <a:latin typeface="Arial" pitchFamily="34" charset="0"/>
                <a:cs typeface="Arial" pitchFamily="34" charset="0"/>
              </a:rPr>
              <a:t> verilerden çıkarımlar yapması gerektiği fikri doğmuştur. Web, geliştiriciler ona bir şeyleri açıkça açıklamadan da bazı şeyleri “anlamaya” başlayacaktır.</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467544" y="332656"/>
            <a:ext cx="8352928" cy="6217087"/>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9.4 Bulut Hesaplama</a:t>
            </a:r>
          </a:p>
          <a:p>
            <a:endParaRPr lang="tr-TR" sz="2200" dirty="0" smtClean="0">
              <a:latin typeface="Arial" pitchFamily="34" charset="0"/>
              <a:cs typeface="Arial" pitchFamily="34" charset="0"/>
            </a:endParaRPr>
          </a:p>
          <a:p>
            <a:pPr algn="just"/>
            <a:r>
              <a:rPr lang="tr-TR" sz="2100" dirty="0" smtClean="0">
                <a:latin typeface="Arial" pitchFamily="34" charset="0"/>
                <a:cs typeface="Arial" pitchFamily="34" charset="0"/>
              </a:rPr>
              <a:t>Bulut hesaplama, 1960’larda “zaman paylaşımı” olarak adlandırılan ve bazı terminaller ile ana bilgisayarları içeren eski bir fikrin yeni halidir. General </a:t>
            </a:r>
            <a:r>
              <a:rPr lang="tr-TR" sz="2100" dirty="0" err="1" smtClean="0">
                <a:latin typeface="Arial" pitchFamily="34" charset="0"/>
                <a:cs typeface="Arial" pitchFamily="34" charset="0"/>
              </a:rPr>
              <a:t>Electric</a:t>
            </a:r>
            <a:r>
              <a:rPr lang="tr-TR" sz="2100" dirty="0" smtClean="0">
                <a:latin typeface="Arial" pitchFamily="34" charset="0"/>
                <a:cs typeface="Arial" pitchFamily="34" charset="0"/>
              </a:rPr>
              <a:t>  ilk ticari zaman paylaşımı hizmetine 1965’te başlamıştır. 1990’da network hesaplaması, 2000’lerde ise iskelet hesaplaması olarak adlandırılmıştır. Bulut hesaplamanın da, kullanım başına ödeme temelli, ortamdan ayrı bir hizmet olarak sağlanan hesaplama kaynaklarına erişim amaçlı kullanılan minimal terminaller kullandığı söylenebilir. Yani ihtiyaç olana ve kullanılana ödeme yapılır. “Bulut” içinde yaşayan kaynaklara, Internet dahilinden erişilebilir. Bulutun arkasındaki işlerin nasıl yürüdüğüne dair düşünmeniz gerekmez. Bulut, her zaman hazır olmaktan ve ihtiyaçları karşılamaktan sorumludur. Bu isim, bir </a:t>
            </a:r>
            <a:r>
              <a:rPr lang="tr-TR" sz="2100" dirty="0" err="1" smtClean="0">
                <a:latin typeface="Arial" pitchFamily="34" charset="0"/>
                <a:cs typeface="Arial" pitchFamily="34" charset="0"/>
              </a:rPr>
              <a:t>networkün</a:t>
            </a:r>
            <a:r>
              <a:rPr lang="tr-TR" sz="2100" dirty="0" smtClean="0">
                <a:latin typeface="Arial" pitchFamily="34" charset="0"/>
                <a:cs typeface="Arial" pitchFamily="34" charset="0"/>
              </a:rPr>
              <a:t> genelde mimari diyagramlarda bulut şeklinde gösterilmesinden gelmektedir. Fikir şudur: şirketler rekabet avantajı sağlamak için zaman harcayıp kendi altyapılarını oluşturmak yerine, bu görevleri bu altyapıda tecrübeye sahip firmalara verecektir.   </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467544" y="764704"/>
            <a:ext cx="8208912" cy="5509200"/>
          </a:xfrm>
          <a:prstGeom prst="rect">
            <a:avLst/>
          </a:prstGeom>
          <a:noFill/>
        </p:spPr>
        <p:txBody>
          <a:bodyPr wrap="square" rtlCol="0">
            <a:spAutoFit/>
          </a:bodyPr>
          <a:lstStyle/>
          <a:p>
            <a:pPr algn="just"/>
            <a:r>
              <a:rPr lang="tr-TR" sz="2200" dirty="0" smtClean="0">
                <a:latin typeface="Arial" pitchFamily="34" charset="0"/>
                <a:cs typeface="Arial" pitchFamily="34" charset="0"/>
              </a:rPr>
              <a:t>2010’da, işletmeler verilerini buluta büyük miktarda vermiyorlar. Şu anki bulut hizmetlerinin çoğu (</a:t>
            </a:r>
            <a:r>
              <a:rPr lang="tr-TR" sz="2200" dirty="0" err="1" smtClean="0">
                <a:latin typeface="Arial" pitchFamily="34" charset="0"/>
                <a:cs typeface="Arial" pitchFamily="34" charset="0"/>
              </a:rPr>
              <a:t>Gmail</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Google</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Docs</a:t>
            </a:r>
            <a:r>
              <a:rPr lang="tr-TR" sz="2200" dirty="0" smtClean="0">
                <a:latin typeface="Arial" pitchFamily="34" charset="0"/>
                <a:cs typeface="Arial" pitchFamily="34" charset="0"/>
              </a:rPr>
              <a:t>, vb.) ABD’de çok gecikme yaşatmamaktadır. Network bant genişliği özellikle de hızlı ve ucuz olmadığı yerlerde bir problem olacaktır. Bunun gibi bazı nedenlerle, bilgiyi lokal olarak saklamak gerekmektedir. Düşünülmesi gereken birçok şey vardır, fakat fiyat herkesin en önemli olarak gördüğü şeydir. Veri depolama ucuz değildir, fakat zamanla ucuzlamaktadır. Fakat $/MB oranı ne kadar düşerse düşsün, her gün daha da fazla depolama alanlarına ihtiyaç duyuyoruz. </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Buluta yapılan güvenlik saldırıları küresel kesintilere neden olabilir. Prensipte, bir bulutun servislerini dayandırdığı çeşitli yazılım öğelerinin herhangi bir kısmındaki tek bir açık, sadece tek bir uygulamayı değil, bütün sistemi ve müşterilerini tehlikeye atabilir. </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611560" y="476672"/>
            <a:ext cx="7776864" cy="5509200"/>
          </a:xfrm>
          <a:prstGeom prst="rect">
            <a:avLst/>
          </a:prstGeom>
          <a:noFill/>
        </p:spPr>
        <p:txBody>
          <a:bodyPr wrap="square" rtlCol="0">
            <a:spAutoFit/>
          </a:bodyPr>
          <a:lstStyle/>
          <a:p>
            <a:pPr algn="just"/>
            <a:r>
              <a:rPr lang="tr-TR" sz="2200" b="1" dirty="0" smtClean="0">
                <a:solidFill>
                  <a:srgbClr val="FF0000"/>
                </a:solidFill>
                <a:latin typeface="Arial" pitchFamily="34" charset="0"/>
                <a:cs typeface="Arial" pitchFamily="34" charset="0"/>
              </a:rPr>
              <a:t>9.5 Network Tarafsızlığı ve Sıralı Hizmetler</a:t>
            </a:r>
          </a:p>
          <a:p>
            <a:pPr algn="just"/>
            <a:endParaRPr lang="tr-TR" sz="2200" b="1" dirty="0" smtClean="0">
              <a:solidFill>
                <a:srgbClr val="FF0000"/>
              </a:solidFill>
              <a:latin typeface="Arial" pitchFamily="34" charset="0"/>
              <a:cs typeface="Arial" pitchFamily="34" charset="0"/>
            </a:endParaRPr>
          </a:p>
          <a:p>
            <a:pPr algn="just"/>
            <a:r>
              <a:rPr lang="tr-TR" sz="2200" dirty="0" smtClean="0">
                <a:latin typeface="Arial" pitchFamily="34" charset="0"/>
                <a:cs typeface="Arial" pitchFamily="34" charset="0"/>
              </a:rPr>
              <a:t>Bölüm 1.6.2’de; İnternet’i tüm kullanıcılara, uygulama sağlayıcılara ve network taşıyıcılarına açık, erişilebilir ve nötr tutma çabası olan “network tarafsızlığı” üzerindeki tartışmaları kısaca özetlemiştir. Bu, teoride şu anlama gelmektedir: hiçbir taşıyıcının, üçüncü şahıslar (örn. </a:t>
            </a:r>
            <a:r>
              <a:rPr lang="tr-TR" sz="2200" dirty="0" err="1" smtClean="0">
                <a:latin typeface="Arial" pitchFamily="34" charset="0"/>
                <a:cs typeface="Arial" pitchFamily="34" charset="0"/>
              </a:rPr>
              <a:t>Google</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Voice</a:t>
            </a:r>
            <a:r>
              <a:rPr lang="tr-TR" sz="2200" dirty="0" smtClean="0">
                <a:latin typeface="Arial" pitchFamily="34" charset="0"/>
                <a:cs typeface="Arial" pitchFamily="34" charset="0"/>
              </a:rPr>
              <a:t>) tarafından yapılmış herhangi bir uygulamayı, kullanıcılarını taşıyıcının kendi özel ses uygulamalarını kullanmaya zorlayamaz. Kamunun İnterneti hem işletmeler hem de tüketiciler tarafından paylaşılmaktadır. Akıllı bir kamu politikası ve tüketici merkezli bir İnternet erişimi yönetimi, Internet’in gelecekteki iş amaçlı kullanımını temelden etkileyecektir. Amerikan Federal İletişim Komisyonu (FCC), şu an taşıyıcıları tekelleşme faaliyetinden uzak tutacak kurallar üzerinde çalışmaktadır.</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611560" y="764704"/>
            <a:ext cx="7992888" cy="4493538"/>
          </a:xfrm>
          <a:prstGeom prst="rect">
            <a:avLst/>
          </a:prstGeom>
          <a:noFill/>
        </p:spPr>
        <p:txBody>
          <a:bodyPr wrap="square" rtlCol="0">
            <a:spAutoFit/>
          </a:bodyPr>
          <a:lstStyle/>
          <a:p>
            <a:pPr algn="just"/>
            <a:r>
              <a:rPr lang="tr-TR" sz="2200" dirty="0" smtClean="0">
                <a:latin typeface="Arial" pitchFamily="34" charset="0"/>
                <a:cs typeface="Arial" pitchFamily="34" charset="0"/>
              </a:rPr>
              <a:t>Şebekenin tarafsızlığı tartışmasındaki en büyük oyuncular kimler? Bir tarafta tarafsızlık yandaşları, hatları kontrol etmek ve rekabeti ortadan kaldırmak, yapay kıtlık yaratmak ve aboneleri kendi ürünlerini almaya itmek için sıralı bir hizmet modeli arayan </a:t>
            </a:r>
            <a:r>
              <a:rPr lang="tr-TR" sz="2200" dirty="0" err="1" smtClean="0">
                <a:latin typeface="Arial" pitchFamily="34" charset="0"/>
                <a:cs typeface="Arial" pitchFamily="34" charset="0"/>
              </a:rPr>
              <a:t>telekom</a:t>
            </a:r>
            <a:r>
              <a:rPr lang="tr-TR" sz="2200" dirty="0" smtClean="0">
                <a:latin typeface="Arial" pitchFamily="34" charset="0"/>
                <a:cs typeface="Arial" pitchFamily="34" charset="0"/>
              </a:rPr>
              <a:t> şirketlerini dikte etmektedirler. Bu grup, Web için yeni ve farklı kullanımlar sunmak isteyen fakat genelde Internet verisi taşıyan şebekeler işletmeyen </a:t>
            </a:r>
            <a:r>
              <a:rPr lang="tr-TR" sz="2200" dirty="0" err="1" smtClean="0">
                <a:latin typeface="Arial" pitchFamily="34" charset="0"/>
                <a:cs typeface="Arial" pitchFamily="34" charset="0"/>
              </a:rPr>
              <a:t>Google</a:t>
            </a:r>
            <a:r>
              <a:rPr lang="tr-TR" sz="2200" dirty="0" smtClean="0">
                <a:latin typeface="Arial" pitchFamily="34" charset="0"/>
                <a:cs typeface="Arial" pitchFamily="34" charset="0"/>
              </a:rPr>
              <a:t> ve diğer şirketler ile hemen hemen aynı yapıdaki faaliyet gruplarını içermektedir.  Tartışmanın diğer tarafında ise bir grup geleneksel kablolu, kablosuz ve telekomünikasyon sağlayıcılar bulunmaktadır. </a:t>
            </a:r>
            <a:r>
              <a:rPr lang="tr-TR" sz="2200" dirty="0" err="1" smtClean="0">
                <a:latin typeface="Arial" pitchFamily="34" charset="0"/>
                <a:cs typeface="Arial" pitchFamily="34" charset="0"/>
              </a:rPr>
              <a:t>Netcompetition</a:t>
            </a:r>
            <a:r>
              <a:rPr lang="tr-TR" sz="2200" dirty="0" smtClean="0">
                <a:latin typeface="Arial" pitchFamily="34" charset="0"/>
                <a:cs typeface="Arial" pitchFamily="34" charset="0"/>
              </a:rPr>
              <a:t>.org sitesi, e-forum sitesinde, üyelerinin bir listesini yayınlamıştır. Grup, Internet’in tarafsızlık kuralları olmadan da gayet iyi işlediğini savunmaktadır. </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115616" y="764704"/>
            <a:ext cx="7344816" cy="5509200"/>
          </a:xfrm>
          <a:prstGeom prst="rect">
            <a:avLst/>
          </a:prstGeom>
          <a:noFill/>
        </p:spPr>
        <p:txBody>
          <a:bodyPr wrap="square" rtlCol="0">
            <a:spAutoFit/>
          </a:bodyPr>
          <a:lstStyle/>
          <a:p>
            <a:pPr algn="just"/>
            <a:r>
              <a:rPr lang="tr-TR" sz="2200" dirty="0" smtClean="0">
                <a:latin typeface="Arial" pitchFamily="34" charset="0"/>
                <a:cs typeface="Arial" pitchFamily="34" charset="0"/>
              </a:rPr>
              <a:t>Bu, iyi bir bağlantı ihtimalinin düşük olduğunu göstermektedir. Paylaşılan </a:t>
            </a:r>
            <a:r>
              <a:rPr lang="tr-TR" sz="2200" dirty="0" err="1" smtClean="0">
                <a:latin typeface="Arial" pitchFamily="34" charset="0"/>
                <a:cs typeface="Arial" pitchFamily="34" charset="0"/>
              </a:rPr>
              <a:t>Wi</a:t>
            </a:r>
            <a:r>
              <a:rPr lang="tr-TR" sz="2200" dirty="0" smtClean="0">
                <a:latin typeface="Arial" pitchFamily="34" charset="0"/>
                <a:cs typeface="Arial" pitchFamily="34" charset="0"/>
              </a:rPr>
              <a:t>-Fi </a:t>
            </a:r>
            <a:r>
              <a:rPr lang="tr-TR" sz="2200" dirty="0" err="1" smtClean="0">
                <a:latin typeface="Arial" pitchFamily="34" charset="0"/>
                <a:cs typeface="Arial" pitchFamily="34" charset="0"/>
              </a:rPr>
              <a:t>LAN’ları</a:t>
            </a:r>
            <a:r>
              <a:rPr lang="tr-TR" sz="2200" dirty="0" smtClean="0">
                <a:latin typeface="Arial" pitchFamily="34" charset="0"/>
                <a:cs typeface="Arial" pitchFamily="34" charset="0"/>
              </a:rPr>
              <a:t> belirgin kılmaktaki en büyük zorluklardan biri, bir kullanıcının düşük hız yaşama nedeninin düşük veri boyutu mu yoksa </a:t>
            </a:r>
            <a:r>
              <a:rPr lang="tr-TR" sz="2200" dirty="0" err="1" smtClean="0">
                <a:latin typeface="Arial" pitchFamily="34" charset="0"/>
                <a:cs typeface="Arial" pitchFamily="34" charset="0"/>
              </a:rPr>
              <a:t>networkteki</a:t>
            </a:r>
            <a:r>
              <a:rPr lang="tr-TR" sz="2200" dirty="0" smtClean="0">
                <a:latin typeface="Arial" pitchFamily="34" charset="0"/>
                <a:cs typeface="Arial" pitchFamily="34" charset="0"/>
              </a:rPr>
              <a:t> tıkanıklık mı olup olmadığının bilinmemesidir. </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IEEE 802.11n (Bkz. 6.3.1) on kat çıktı artışı ve daha çok menzil sunmaktadır. Nerede kullanılacak? Klasik kullanımda: kablosuz Internet dağıtımı. Fakat 802.11n aynı zamanda kablosuz uygulamalar için yeni fırsatlar da sunmaktadır:</a:t>
            </a:r>
          </a:p>
          <a:p>
            <a:pPr lvl="0" algn="just"/>
            <a:endParaRPr lang="tr-TR" sz="2200" dirty="0" smtClean="0">
              <a:latin typeface="Arial" pitchFamily="34" charset="0"/>
              <a:cs typeface="Arial" pitchFamily="34" charset="0"/>
            </a:endParaRPr>
          </a:p>
          <a:p>
            <a:pPr lvl="0" algn="just">
              <a:buFont typeface="Arial" pitchFamily="34" charset="0"/>
              <a:buChar char="•"/>
            </a:pPr>
            <a:r>
              <a:rPr lang="tr-TR" sz="2200" dirty="0" err="1" smtClean="0">
                <a:latin typeface="Arial" pitchFamily="34" charset="0"/>
                <a:cs typeface="Arial" pitchFamily="34" charset="0"/>
              </a:rPr>
              <a:t>Voice</a:t>
            </a:r>
            <a:r>
              <a:rPr lang="tr-TR" sz="2200" dirty="0" smtClean="0">
                <a:latin typeface="Arial" pitchFamily="34" charset="0"/>
                <a:cs typeface="Arial" pitchFamily="34" charset="0"/>
              </a:rPr>
              <a:t> IP</a:t>
            </a:r>
          </a:p>
          <a:p>
            <a:pPr lvl="0" algn="just">
              <a:buFont typeface="Arial" pitchFamily="34" charset="0"/>
              <a:buChar char="•"/>
            </a:pPr>
            <a:r>
              <a:rPr lang="tr-TR" sz="2200" dirty="0" smtClean="0">
                <a:latin typeface="Arial" pitchFamily="34" charset="0"/>
                <a:cs typeface="Arial" pitchFamily="34" charset="0"/>
              </a:rPr>
              <a:t>Profesyonel ve kişisel </a:t>
            </a:r>
            <a:r>
              <a:rPr lang="tr-TR" sz="2200" dirty="0" err="1" smtClean="0">
                <a:latin typeface="Arial" pitchFamily="34" charset="0"/>
                <a:cs typeface="Arial" pitchFamily="34" charset="0"/>
              </a:rPr>
              <a:t>multi</a:t>
            </a:r>
            <a:r>
              <a:rPr lang="tr-TR" sz="2200" dirty="0" smtClean="0">
                <a:latin typeface="Arial" pitchFamily="34" charset="0"/>
                <a:cs typeface="Arial" pitchFamily="34" charset="0"/>
              </a:rPr>
              <a:t>-medya dağıtımı</a:t>
            </a:r>
          </a:p>
          <a:p>
            <a:pPr lvl="0" algn="just">
              <a:buFont typeface="Arial" pitchFamily="34" charset="0"/>
              <a:buChar char="•"/>
            </a:pPr>
            <a:r>
              <a:rPr lang="tr-TR" sz="2200" dirty="0" smtClean="0">
                <a:latin typeface="Arial" pitchFamily="34" charset="0"/>
                <a:cs typeface="Arial" pitchFamily="34" charset="0"/>
              </a:rPr>
              <a:t>Kablosuz depolama cihazları</a:t>
            </a:r>
          </a:p>
          <a:p>
            <a:pPr algn="just"/>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115617" y="764704"/>
            <a:ext cx="7560840" cy="5447645"/>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9.1.2 Kablosuz </a:t>
            </a:r>
            <a:r>
              <a:rPr lang="tr-TR" sz="2200" b="1" dirty="0" err="1" smtClean="0">
                <a:solidFill>
                  <a:srgbClr val="FF0000"/>
                </a:solidFill>
                <a:latin typeface="Arial" pitchFamily="34" charset="0"/>
                <a:cs typeface="Arial" pitchFamily="34" charset="0"/>
              </a:rPr>
              <a:t>Genişbant</a:t>
            </a:r>
            <a:endParaRPr lang="tr-TR" sz="2200" b="1" dirty="0" smtClean="0">
              <a:solidFill>
                <a:srgbClr val="FF0000"/>
              </a:solidFill>
              <a:latin typeface="Arial" pitchFamily="34" charset="0"/>
              <a:cs typeface="Arial" pitchFamily="34" charset="0"/>
            </a:endParaRPr>
          </a:p>
          <a:p>
            <a:endParaRPr lang="tr-TR" sz="2200" b="1" dirty="0" smtClean="0">
              <a:solidFill>
                <a:srgbClr val="FF0000"/>
              </a:solidFill>
              <a:latin typeface="Arial" pitchFamily="34" charset="0"/>
              <a:cs typeface="Arial" pitchFamily="34" charset="0"/>
            </a:endParaRPr>
          </a:p>
          <a:p>
            <a:r>
              <a:rPr lang="tr-TR" sz="2200" dirty="0" smtClean="0">
                <a:latin typeface="Arial" pitchFamily="34" charset="0"/>
                <a:cs typeface="Arial" pitchFamily="34" charset="0"/>
              </a:rPr>
              <a:t>4G: </a:t>
            </a:r>
            <a:r>
              <a:rPr lang="tr-TR" sz="2200" dirty="0" err="1" smtClean="0">
                <a:latin typeface="Arial" pitchFamily="34" charset="0"/>
                <a:cs typeface="Arial" pitchFamily="34" charset="0"/>
              </a:rPr>
              <a:t>WiMAX</a:t>
            </a:r>
            <a:r>
              <a:rPr lang="tr-TR" sz="2200" dirty="0" smtClean="0">
                <a:latin typeface="Arial" pitchFamily="34" charset="0"/>
                <a:cs typeface="Arial" pitchFamily="34" charset="0"/>
              </a:rPr>
              <a:t> ve LTE</a:t>
            </a:r>
          </a:p>
          <a:p>
            <a:r>
              <a:rPr lang="tr-TR" sz="2200" dirty="0" err="1" smtClean="0">
                <a:latin typeface="Arial" pitchFamily="34" charset="0"/>
                <a:cs typeface="Arial" pitchFamily="34" charset="0"/>
              </a:rPr>
              <a:t>WiMAX</a:t>
            </a:r>
            <a:endParaRPr lang="tr-TR" sz="2200" dirty="0" smtClean="0">
              <a:latin typeface="Arial" pitchFamily="34" charset="0"/>
              <a:cs typeface="Arial" pitchFamily="34" charset="0"/>
            </a:endParaRPr>
          </a:p>
          <a:p>
            <a:r>
              <a:rPr lang="tr-TR" sz="2200" dirty="0" smtClean="0">
                <a:latin typeface="Arial" pitchFamily="34" charset="0"/>
                <a:cs typeface="Arial" pitchFamily="34" charset="0"/>
              </a:rPr>
              <a:t>“</a:t>
            </a:r>
            <a:r>
              <a:rPr lang="tr-TR" sz="2200" dirty="0" err="1" smtClean="0">
                <a:latin typeface="Arial" pitchFamily="34" charset="0"/>
                <a:cs typeface="Arial" pitchFamily="34" charset="0"/>
              </a:rPr>
              <a:t>WiMAX</a:t>
            </a:r>
            <a:r>
              <a:rPr lang="tr-TR" sz="2200" dirty="0" smtClean="0">
                <a:latin typeface="Arial" pitchFamily="34" charset="0"/>
                <a:cs typeface="Arial" pitchFamily="34" charset="0"/>
              </a:rPr>
              <a:t> 2” 2011’de geliyor: 802.16m standardı, daha yüksek veri oranları sunuyor ve </a:t>
            </a:r>
            <a:r>
              <a:rPr lang="tr-TR" sz="2200" dirty="0" err="1" smtClean="0">
                <a:latin typeface="Arial" pitchFamily="34" charset="0"/>
                <a:cs typeface="Arial" pitchFamily="34" charset="0"/>
              </a:rPr>
              <a:t>ViMAX’la</a:t>
            </a:r>
            <a:r>
              <a:rPr lang="tr-TR" sz="2200" dirty="0" smtClean="0">
                <a:latin typeface="Arial" pitchFamily="34" charset="0"/>
                <a:cs typeface="Arial" pitchFamily="34" charset="0"/>
              </a:rPr>
              <a:t> uyumlu.</a:t>
            </a:r>
          </a:p>
          <a:p>
            <a:endParaRPr lang="tr-TR" sz="2200" dirty="0" smtClean="0">
              <a:latin typeface="Arial" pitchFamily="34" charset="0"/>
              <a:cs typeface="Arial" pitchFamily="34" charset="0"/>
            </a:endParaRPr>
          </a:p>
          <a:p>
            <a:r>
              <a:rPr lang="tr-TR" sz="2200" dirty="0" smtClean="0">
                <a:latin typeface="Arial" pitchFamily="34" charset="0"/>
                <a:cs typeface="Arial" pitchFamily="34" charset="0"/>
              </a:rPr>
              <a:t>LTE (Uzun Vadeli Evrim)</a:t>
            </a:r>
          </a:p>
          <a:p>
            <a:endParaRPr lang="tr-TR" sz="2200" dirty="0" smtClean="0">
              <a:latin typeface="Arial" pitchFamily="34" charset="0"/>
              <a:cs typeface="Arial" pitchFamily="34" charset="0"/>
            </a:endParaRPr>
          </a:p>
          <a:p>
            <a:r>
              <a:rPr lang="tr-TR" sz="2200" dirty="0" smtClean="0">
                <a:latin typeface="Arial" pitchFamily="34" charset="0"/>
                <a:cs typeface="Arial" pitchFamily="34" charset="0"/>
              </a:rPr>
              <a:t>Hücresel Şebeke </a:t>
            </a:r>
            <a:r>
              <a:rPr lang="tr-TR" sz="2200" dirty="0" err="1" smtClean="0">
                <a:latin typeface="Arial" pitchFamily="34" charset="0"/>
                <a:cs typeface="Arial" pitchFamily="34" charset="0"/>
              </a:rPr>
              <a:t>Backhaul</a:t>
            </a:r>
            <a:endParaRPr lang="tr-TR" sz="2200" dirty="0" smtClean="0">
              <a:latin typeface="Arial" pitchFamily="34" charset="0"/>
              <a:cs typeface="Arial" pitchFamily="34" charset="0"/>
            </a:endParaRPr>
          </a:p>
          <a:p>
            <a:endParaRPr lang="tr-TR" sz="2200" dirty="0" smtClean="0">
              <a:latin typeface="Arial" pitchFamily="34" charset="0"/>
              <a:cs typeface="Arial" pitchFamily="34" charset="0"/>
            </a:endParaRPr>
          </a:p>
          <a:p>
            <a:r>
              <a:rPr lang="tr-TR" sz="2200" dirty="0" err="1" smtClean="0">
                <a:latin typeface="Arial" pitchFamily="34" charset="0"/>
                <a:cs typeface="Arial" pitchFamily="34" charset="0"/>
              </a:rPr>
              <a:t>Backhaul</a:t>
            </a:r>
            <a:r>
              <a:rPr lang="tr-TR" sz="2200" dirty="0" smtClean="0">
                <a:latin typeface="Arial" pitchFamily="34" charset="0"/>
                <a:cs typeface="Arial" pitchFamily="34" charset="0"/>
              </a:rPr>
              <a:t>, mobil anahtarlama merkezi ya da benzerleri gibi, altyapı düğüm noktaları (genelde hücresel siteler) ve şebekenin geri kalanı arasındaki bağlantıdır. </a:t>
            </a:r>
          </a:p>
          <a:p>
            <a:endParaRPr lang="tr-TR" sz="2200" dirty="0" smtClean="0">
              <a:latin typeface="Arial" pitchFamily="34" charset="0"/>
              <a:cs typeface="Arial" pitchFamily="34" charset="0"/>
            </a:endParaRP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115616" y="764704"/>
            <a:ext cx="7272808" cy="4832092"/>
          </a:xfrm>
          <a:prstGeom prst="rect">
            <a:avLst/>
          </a:prstGeom>
          <a:noFill/>
        </p:spPr>
        <p:txBody>
          <a:bodyPr wrap="square" rtlCol="0">
            <a:spAutoFit/>
          </a:bodyPr>
          <a:lstStyle/>
          <a:p>
            <a:pPr algn="just"/>
            <a:r>
              <a:rPr lang="tr-TR" sz="2200" dirty="0" smtClean="0">
                <a:latin typeface="Arial" pitchFamily="34" charset="0"/>
                <a:cs typeface="Arial" pitchFamily="34" charset="0"/>
              </a:rPr>
              <a:t>Genelde iş sektöründe 1.544 </a:t>
            </a:r>
            <a:r>
              <a:rPr lang="tr-TR" sz="2200" dirty="0" err="1" smtClean="0">
                <a:latin typeface="Arial" pitchFamily="34" charset="0"/>
                <a:cs typeface="Arial" pitchFamily="34" charset="0"/>
              </a:rPr>
              <a:t>Mbps’lik</a:t>
            </a:r>
            <a:r>
              <a:rPr lang="tr-TR" sz="2200" dirty="0" smtClean="0">
                <a:latin typeface="Arial" pitchFamily="34" charset="0"/>
                <a:cs typeface="Arial" pitchFamily="34" charset="0"/>
              </a:rPr>
              <a:t> T1 ve 2.048 </a:t>
            </a:r>
            <a:r>
              <a:rPr lang="tr-TR" sz="2200" dirty="0" err="1" smtClean="0">
                <a:latin typeface="Arial" pitchFamily="34" charset="0"/>
                <a:cs typeface="Arial" pitchFamily="34" charset="0"/>
              </a:rPr>
              <a:t>Mbps’lik</a:t>
            </a:r>
            <a:r>
              <a:rPr lang="tr-TR" sz="2200" dirty="0" smtClean="0">
                <a:latin typeface="Arial" pitchFamily="34" charset="0"/>
                <a:cs typeface="Arial" pitchFamily="34" charset="0"/>
              </a:rPr>
              <a:t> E1 bağlantıları burayı uzun yıllardır doldurmaktadır, çünkü; (a) kablo taşıyıcılarından alması ucuz olmasa da kolaydır ve (b) </a:t>
            </a:r>
            <a:r>
              <a:rPr lang="tr-TR" sz="2200" dirty="0" err="1" smtClean="0">
                <a:latin typeface="Arial" pitchFamily="34" charset="0"/>
                <a:cs typeface="Arial" pitchFamily="34" charset="0"/>
              </a:rPr>
              <a:t>telefoniye</a:t>
            </a:r>
            <a:r>
              <a:rPr lang="tr-TR" sz="2200" dirty="0" smtClean="0">
                <a:latin typeface="Arial" pitchFamily="34" charset="0"/>
                <a:cs typeface="Arial" pitchFamily="34" charset="0"/>
              </a:rPr>
              <a:t> uygundurlar. Fakat bu veri oranlarının artık taşıyıcı ihtiyaçları için eksik kaldığı görülmektedir. Taşıyıcılar geleceğin veri servisleri ile zorluklar yaşayacaktır, çünkü EV-Do </a:t>
            </a:r>
            <a:r>
              <a:rPr lang="tr-TR" sz="2200" dirty="0" err="1" smtClean="0">
                <a:latin typeface="Arial" pitchFamily="34" charset="0"/>
                <a:cs typeface="Arial" pitchFamily="34" charset="0"/>
              </a:rPr>
              <a:t>Rev</a:t>
            </a:r>
            <a:r>
              <a:rPr lang="tr-TR" sz="2200" dirty="0" smtClean="0">
                <a:latin typeface="Arial" pitchFamily="34" charset="0"/>
                <a:cs typeface="Arial" pitchFamily="34" charset="0"/>
              </a:rPr>
              <a:t> A, </a:t>
            </a:r>
            <a:r>
              <a:rPr lang="tr-TR" sz="2200" dirty="0" err="1" smtClean="0">
                <a:latin typeface="Arial" pitchFamily="34" charset="0"/>
                <a:cs typeface="Arial" pitchFamily="34" charset="0"/>
              </a:rPr>
              <a:t>WiMAX</a:t>
            </a:r>
            <a:r>
              <a:rPr lang="tr-TR" sz="2200" dirty="0" smtClean="0">
                <a:latin typeface="Arial" pitchFamily="34" charset="0"/>
                <a:cs typeface="Arial" pitchFamily="34" charset="0"/>
              </a:rPr>
              <a:t>, HSPA ve LTE ile </a:t>
            </a:r>
            <a:r>
              <a:rPr lang="tr-TR" sz="2200" dirty="0" err="1" smtClean="0">
                <a:latin typeface="Arial" pitchFamily="34" charset="0"/>
                <a:cs typeface="Arial" pitchFamily="34" charset="0"/>
              </a:rPr>
              <a:t>fizibıl</a:t>
            </a:r>
            <a:r>
              <a:rPr lang="tr-TR" sz="2200" dirty="0" smtClean="0">
                <a:latin typeface="Arial" pitchFamily="34" charset="0"/>
                <a:cs typeface="Arial" pitchFamily="34" charset="0"/>
              </a:rPr>
              <a:t> hale gelen </a:t>
            </a:r>
            <a:r>
              <a:rPr lang="tr-TR" sz="2200" dirty="0" err="1" smtClean="0">
                <a:latin typeface="Arial" pitchFamily="34" charset="0"/>
                <a:cs typeface="Arial" pitchFamily="34" charset="0"/>
              </a:rPr>
              <a:t>megabitleri</a:t>
            </a:r>
            <a:r>
              <a:rPr lang="tr-TR" sz="2200" dirty="0" smtClean="0">
                <a:latin typeface="Arial" pitchFamily="34" charset="0"/>
                <a:cs typeface="Arial" pitchFamily="34" charset="0"/>
              </a:rPr>
              <a:t>, bireysel kullanıcılara vermek için gerekli olan </a:t>
            </a:r>
            <a:r>
              <a:rPr lang="tr-TR" sz="2200" dirty="0" err="1" smtClean="0">
                <a:latin typeface="Arial" pitchFamily="34" charset="0"/>
                <a:cs typeface="Arial" pitchFamily="34" charset="0"/>
              </a:rPr>
              <a:t>bakchaul</a:t>
            </a:r>
            <a:r>
              <a:rPr lang="tr-TR" sz="2200" dirty="0" smtClean="0">
                <a:latin typeface="Arial" pitchFamily="34" charset="0"/>
                <a:cs typeface="Arial" pitchFamily="34" charset="0"/>
              </a:rPr>
              <a:t> kapasitelerine sahip olamayacaklardır. Eğer 3.5G/4G sistemleri </a:t>
            </a:r>
            <a:r>
              <a:rPr lang="tr-TR" sz="2200" dirty="0" err="1" smtClean="0">
                <a:latin typeface="Arial" pitchFamily="34" charset="0"/>
                <a:cs typeface="Arial" pitchFamily="34" charset="0"/>
              </a:rPr>
              <a:t>multi</a:t>
            </a:r>
            <a:r>
              <a:rPr lang="tr-TR" sz="2200" dirty="0" smtClean="0">
                <a:latin typeface="Arial" pitchFamily="34" charset="0"/>
                <a:cs typeface="Arial" pitchFamily="34" charset="0"/>
              </a:rPr>
              <a:t>-</a:t>
            </a:r>
            <a:r>
              <a:rPr lang="tr-TR" sz="2200" dirty="0" err="1" smtClean="0">
                <a:latin typeface="Arial" pitchFamily="34" charset="0"/>
                <a:cs typeface="Arial" pitchFamily="34" charset="0"/>
              </a:rPr>
              <a:t>megabit</a:t>
            </a:r>
            <a:r>
              <a:rPr lang="tr-TR" sz="2200" dirty="0" smtClean="0">
                <a:latin typeface="Arial" pitchFamily="34" charset="0"/>
                <a:cs typeface="Arial" pitchFamily="34" charset="0"/>
              </a:rPr>
              <a:t> çıktıları taşıyacaksa, </a:t>
            </a:r>
            <a:r>
              <a:rPr lang="tr-TR" sz="2200" dirty="0" err="1" smtClean="0">
                <a:latin typeface="Arial" pitchFamily="34" charset="0"/>
                <a:cs typeface="Arial" pitchFamily="34" charset="0"/>
              </a:rPr>
              <a:t>backhaul</a:t>
            </a:r>
            <a:r>
              <a:rPr lang="tr-TR" sz="2200" dirty="0" smtClean="0">
                <a:latin typeface="Arial" pitchFamily="34" charset="0"/>
                <a:cs typeface="Arial" pitchFamily="34" charset="0"/>
              </a:rPr>
              <a:t> bir darboğaz haline gelecektir.</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 </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115616" y="764704"/>
            <a:ext cx="7488832" cy="1785104"/>
          </a:xfrm>
          <a:prstGeom prst="rect">
            <a:avLst/>
          </a:prstGeom>
          <a:noFill/>
        </p:spPr>
        <p:txBody>
          <a:bodyPr wrap="square" rtlCol="0">
            <a:spAutoFit/>
          </a:bodyPr>
          <a:lstStyle/>
          <a:p>
            <a:pPr algn="just"/>
            <a:r>
              <a:rPr lang="tr-TR" sz="2200" dirty="0" smtClean="0">
                <a:latin typeface="Arial" pitchFamily="34" charset="0"/>
                <a:cs typeface="Arial" pitchFamily="34" charset="0"/>
              </a:rPr>
              <a:t>Son zamanlarda bazı şirketler, taşıyıcı şebekelerinde </a:t>
            </a:r>
            <a:r>
              <a:rPr lang="tr-TR" sz="2200" dirty="0" err="1" smtClean="0">
                <a:latin typeface="Arial" pitchFamily="34" charset="0"/>
                <a:cs typeface="Arial" pitchFamily="34" charset="0"/>
              </a:rPr>
              <a:t>backhaul</a:t>
            </a:r>
            <a:r>
              <a:rPr lang="tr-TR" sz="2200" dirty="0" smtClean="0">
                <a:latin typeface="Arial" pitchFamily="34" charset="0"/>
                <a:cs typeface="Arial" pitchFamily="34" charset="0"/>
              </a:rPr>
              <a:t> linkleri olarak kullanılmak üzere tasarlanan noktadan noktaya, yüksek kapasiteli kablosuz sistemler sunmaktadır. Fakat taşıyıcılar kablosuz sattıklarında, </a:t>
            </a:r>
            <a:r>
              <a:rPr lang="tr-TR" sz="2200" dirty="0" err="1" smtClean="0">
                <a:latin typeface="Arial" pitchFamily="34" charset="0"/>
                <a:cs typeface="Arial" pitchFamily="34" charset="0"/>
              </a:rPr>
              <a:t>backhaul</a:t>
            </a:r>
            <a:r>
              <a:rPr lang="tr-TR" sz="2200" dirty="0" smtClean="0">
                <a:latin typeface="Arial" pitchFamily="34" charset="0"/>
                <a:cs typeface="Arial" pitchFamily="34" charset="0"/>
              </a:rPr>
              <a:t> için olan çözüm kablosuz olamamaktadır. </a:t>
            </a:r>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115616" y="332656"/>
            <a:ext cx="7416824" cy="6124754"/>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9.1.3 Ethernet</a:t>
            </a:r>
          </a:p>
          <a:p>
            <a:endParaRPr lang="tr-TR" sz="2200" b="1" dirty="0" smtClean="0">
              <a:solidFill>
                <a:srgbClr val="FF0000"/>
              </a:solidFill>
              <a:latin typeface="Arial" pitchFamily="34" charset="0"/>
              <a:cs typeface="Arial" pitchFamily="34" charset="0"/>
            </a:endParaRPr>
          </a:p>
          <a:p>
            <a:pPr algn="just"/>
            <a:r>
              <a:rPr lang="tr-TR" sz="2200" dirty="0" smtClean="0">
                <a:latin typeface="Arial" pitchFamily="34" charset="0"/>
                <a:cs typeface="Arial" pitchFamily="34" charset="0"/>
              </a:rPr>
              <a:t>Network teknolojileri sürekli yenilenmektedir fakat Ethernet </a:t>
            </a:r>
            <a:r>
              <a:rPr lang="tr-TR" sz="2200" dirty="0" err="1" smtClean="0">
                <a:latin typeface="Arial" pitchFamily="34" charset="0"/>
                <a:cs typeface="Arial" pitchFamily="34" charset="0"/>
              </a:rPr>
              <a:t>switchleri</a:t>
            </a:r>
            <a:r>
              <a:rPr lang="tr-TR" sz="2200" dirty="0" smtClean="0">
                <a:latin typeface="Arial" pitchFamily="34" charset="0"/>
                <a:cs typeface="Arial" pitchFamily="34" charset="0"/>
              </a:rPr>
              <a:t> halen var olmaya devam etmektedir ve şu an 40-100 </a:t>
            </a:r>
            <a:r>
              <a:rPr lang="tr-TR" sz="2200" dirty="0" err="1" smtClean="0">
                <a:latin typeface="Arial" pitchFamily="34" charset="0"/>
                <a:cs typeface="Arial" pitchFamily="34" charset="0"/>
              </a:rPr>
              <a:t>Gbps</a:t>
            </a:r>
            <a:r>
              <a:rPr lang="tr-TR" sz="2200" dirty="0" smtClean="0">
                <a:latin typeface="Arial" pitchFamily="34" charset="0"/>
                <a:cs typeface="Arial" pitchFamily="34" charset="0"/>
              </a:rPr>
              <a:t> veri oranlarına </a:t>
            </a:r>
            <a:r>
              <a:rPr lang="tr-TR" sz="2200" dirty="0" err="1" smtClean="0">
                <a:latin typeface="Arial" pitchFamily="34" charset="0"/>
                <a:cs typeface="Arial" pitchFamily="34" charset="0"/>
              </a:rPr>
              <a:t>ulaşmaktatır</a:t>
            </a:r>
            <a:r>
              <a:rPr lang="tr-TR" sz="2200" dirty="0" smtClean="0">
                <a:latin typeface="Arial" pitchFamily="34" charset="0"/>
                <a:cs typeface="Arial" pitchFamily="34" charset="0"/>
              </a:rPr>
              <a:t>, ayrıca da şu an </a:t>
            </a:r>
            <a:r>
              <a:rPr lang="tr-TR" sz="2200" dirty="0" err="1" smtClean="0">
                <a:latin typeface="Arial" pitchFamily="34" charset="0"/>
                <a:cs typeface="Arial" pitchFamily="34" charset="0"/>
              </a:rPr>
              <a:t>Terabit</a:t>
            </a:r>
            <a:r>
              <a:rPr lang="tr-TR" sz="2200" dirty="0" smtClean="0">
                <a:latin typeface="Arial" pitchFamily="34" charset="0"/>
                <a:cs typeface="Arial" pitchFamily="34" charset="0"/>
              </a:rPr>
              <a:t> Ethernet hakkında konuşulmaktadır. </a:t>
            </a:r>
            <a:r>
              <a:rPr lang="tr-TR" sz="2200" dirty="0" err="1" smtClean="0">
                <a:latin typeface="Arial" pitchFamily="34" charset="0"/>
                <a:cs typeface="Arial" pitchFamily="34" charset="0"/>
              </a:rPr>
              <a:t>Siemens</a:t>
            </a:r>
            <a:r>
              <a:rPr lang="tr-TR" sz="2200" dirty="0" smtClean="0">
                <a:latin typeface="Arial" pitchFamily="34" charset="0"/>
                <a:cs typeface="Arial" pitchFamily="34" charset="0"/>
              </a:rPr>
              <a:t>/</a:t>
            </a:r>
            <a:r>
              <a:rPr lang="tr-TR" sz="2200" dirty="0" err="1" smtClean="0">
                <a:latin typeface="Arial" pitchFamily="34" charset="0"/>
                <a:cs typeface="Arial" pitchFamily="34" charset="0"/>
              </a:rPr>
              <a:t>WorldCom</a:t>
            </a:r>
            <a:r>
              <a:rPr lang="tr-TR" sz="2200" dirty="0" smtClean="0">
                <a:latin typeface="Arial" pitchFamily="34" charset="0"/>
                <a:cs typeface="Arial" pitchFamily="34" charset="0"/>
              </a:rPr>
              <a:t> ve NEC/</a:t>
            </a:r>
            <a:r>
              <a:rPr lang="tr-TR" sz="2200" dirty="0" err="1" smtClean="0">
                <a:latin typeface="Arial" pitchFamily="34" charset="0"/>
                <a:cs typeface="Arial" pitchFamily="34" charset="0"/>
              </a:rPr>
              <a:t>Nortel</a:t>
            </a:r>
            <a:r>
              <a:rPr lang="tr-TR" sz="2200" dirty="0" smtClean="0">
                <a:latin typeface="Arial" pitchFamily="34" charset="0"/>
                <a:cs typeface="Arial" pitchFamily="34" charset="0"/>
              </a:rPr>
              <a:t> tarafından, test ortamlarında sırasıyla 3.2 ve 6.4 </a:t>
            </a:r>
            <a:r>
              <a:rPr lang="tr-TR" sz="2200" dirty="0" err="1" smtClean="0">
                <a:latin typeface="Arial" pitchFamily="34" charset="0"/>
                <a:cs typeface="Arial" pitchFamily="34" charset="0"/>
              </a:rPr>
              <a:t>Tbps</a:t>
            </a:r>
            <a:r>
              <a:rPr lang="tr-TR" sz="2200" dirty="0" smtClean="0">
                <a:latin typeface="Arial" pitchFamily="34" charset="0"/>
                <a:cs typeface="Arial" pitchFamily="34" charset="0"/>
              </a:rPr>
              <a:t> hızlara ulaşılsa da, kullanılabilir çözümler yeni yeni şekil almaktadır. </a:t>
            </a:r>
          </a:p>
          <a:p>
            <a:pPr algn="just"/>
            <a:endParaRPr lang="tr-TR" sz="2200" dirty="0" smtClean="0">
              <a:latin typeface="Arial" pitchFamily="34" charset="0"/>
              <a:cs typeface="Arial" pitchFamily="34" charset="0"/>
            </a:endParaRPr>
          </a:p>
          <a:p>
            <a:pPr algn="just"/>
            <a:r>
              <a:rPr lang="tr-TR" sz="2200" dirty="0" smtClean="0">
                <a:latin typeface="Arial" pitchFamily="34" charset="0"/>
                <a:cs typeface="Arial" pitchFamily="34" charset="0"/>
              </a:rPr>
              <a:t>Veri merkezleri, kısa vadede Ethernet </a:t>
            </a:r>
            <a:r>
              <a:rPr lang="tr-TR" sz="2200" dirty="0" err="1" smtClean="0">
                <a:latin typeface="Arial" pitchFamily="34" charset="0"/>
                <a:cs typeface="Arial" pitchFamily="34" charset="0"/>
              </a:rPr>
              <a:t>switchi</a:t>
            </a:r>
            <a:r>
              <a:rPr lang="tr-TR" sz="2200" dirty="0" smtClean="0">
                <a:latin typeface="Arial" pitchFamily="34" charset="0"/>
                <a:cs typeface="Arial" pitchFamily="34" charset="0"/>
              </a:rPr>
              <a:t> pazarını götürmektedir. Bugün, en büyük veri merkezleri 100.000’den çok sunucuyu içermektedir. İdeal olarak, gerekli network konfigürasyonu ve durumunu minimuma indirgerken, herhangi bir sunucu üzerinde herhangi bir uygulamayı çalıştırma esnekliğine sahip olmak istenmektedir. </a:t>
            </a:r>
          </a:p>
          <a:p>
            <a:pPr algn="just"/>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Metin kutusu"/>
          <p:cNvSpPr txBox="1"/>
          <p:nvPr/>
        </p:nvSpPr>
        <p:spPr>
          <a:xfrm>
            <a:off x="1115616" y="764704"/>
            <a:ext cx="7344816" cy="4493538"/>
          </a:xfrm>
          <a:prstGeom prst="rect">
            <a:avLst/>
          </a:prstGeom>
          <a:noFill/>
        </p:spPr>
        <p:txBody>
          <a:bodyPr wrap="square" rtlCol="0">
            <a:spAutoFit/>
          </a:bodyPr>
          <a:lstStyle/>
          <a:p>
            <a:r>
              <a:rPr lang="tr-TR" sz="2200" b="1" dirty="0" smtClean="0">
                <a:solidFill>
                  <a:srgbClr val="FF0000"/>
                </a:solidFill>
                <a:latin typeface="Arial" pitchFamily="34" charset="0"/>
                <a:cs typeface="Arial" pitchFamily="34" charset="0"/>
              </a:rPr>
              <a:t>9.1.4 </a:t>
            </a:r>
            <a:r>
              <a:rPr lang="tr-TR" sz="2200" b="1" dirty="0" err="1" smtClean="0">
                <a:solidFill>
                  <a:srgbClr val="FF0000"/>
                </a:solidFill>
                <a:latin typeface="Arial" pitchFamily="34" charset="0"/>
                <a:cs typeface="Arial" pitchFamily="34" charset="0"/>
              </a:rPr>
              <a:t>Router</a:t>
            </a:r>
            <a:r>
              <a:rPr lang="tr-TR" sz="2200" b="1" dirty="0" smtClean="0">
                <a:solidFill>
                  <a:srgbClr val="FF0000"/>
                </a:solidFill>
                <a:latin typeface="Arial" pitchFamily="34" charset="0"/>
                <a:cs typeface="Arial" pitchFamily="34" charset="0"/>
              </a:rPr>
              <a:t> ve </a:t>
            </a:r>
            <a:r>
              <a:rPr lang="tr-TR" sz="2200" b="1" dirty="0" err="1" smtClean="0">
                <a:solidFill>
                  <a:srgbClr val="FF0000"/>
                </a:solidFill>
                <a:latin typeface="Arial" pitchFamily="34" charset="0"/>
                <a:cs typeface="Arial" pitchFamily="34" charset="0"/>
              </a:rPr>
              <a:t>Switchler</a:t>
            </a:r>
            <a:endParaRPr lang="tr-TR" sz="2200" b="1" dirty="0" smtClean="0">
              <a:solidFill>
                <a:srgbClr val="FF0000"/>
              </a:solidFill>
              <a:latin typeface="Arial" pitchFamily="34" charset="0"/>
              <a:cs typeface="Arial" pitchFamily="34" charset="0"/>
            </a:endParaRPr>
          </a:p>
          <a:p>
            <a:endParaRPr lang="tr-TR" sz="2200" b="1" dirty="0" smtClean="0">
              <a:solidFill>
                <a:srgbClr val="FF0000"/>
              </a:solidFill>
              <a:latin typeface="Arial" pitchFamily="34" charset="0"/>
              <a:cs typeface="Arial" pitchFamily="34" charset="0"/>
            </a:endParaRPr>
          </a:p>
          <a:p>
            <a:r>
              <a:rPr lang="tr-TR" sz="2200" dirty="0" err="1" smtClean="0">
                <a:latin typeface="Arial" pitchFamily="34" charset="0"/>
                <a:cs typeface="Arial" pitchFamily="34" charset="0"/>
              </a:rPr>
              <a:t>Cisco’nun</a:t>
            </a:r>
            <a:r>
              <a:rPr lang="tr-TR" sz="2200" dirty="0" smtClean="0">
                <a:latin typeface="Arial" pitchFamily="34" charset="0"/>
                <a:cs typeface="Arial" pitchFamily="34" charset="0"/>
              </a:rPr>
              <a:t> 6 yaşındaki CRS-1’in yeni versiyonu ve </a:t>
            </a:r>
            <a:r>
              <a:rPr lang="tr-TR" sz="2200" dirty="0" err="1" smtClean="0">
                <a:latin typeface="Arial" pitchFamily="34" charset="0"/>
                <a:cs typeface="Arial" pitchFamily="34" charset="0"/>
              </a:rPr>
              <a:t>Juniper</a:t>
            </a:r>
            <a:r>
              <a:rPr lang="tr-TR" sz="2200" dirty="0" smtClean="0">
                <a:latin typeface="Arial" pitchFamily="34" charset="0"/>
                <a:cs typeface="Arial" pitchFamily="34" charset="0"/>
              </a:rPr>
              <a:t> T1600’e daha iyi bir rakip olan yeni bir taşıyıcı ana </a:t>
            </a:r>
            <a:r>
              <a:rPr lang="tr-TR" sz="2200" dirty="0" err="1" smtClean="0">
                <a:latin typeface="Arial" pitchFamily="34" charset="0"/>
                <a:cs typeface="Arial" pitchFamily="34" charset="0"/>
              </a:rPr>
              <a:t>router</a:t>
            </a:r>
            <a:r>
              <a:rPr lang="tr-TR" sz="2200" dirty="0" smtClean="0">
                <a:latin typeface="Arial" pitchFamily="34" charset="0"/>
                <a:cs typeface="Arial" pitchFamily="34" charset="0"/>
              </a:rPr>
              <a:t> duyuracağı söyleniyor. </a:t>
            </a:r>
            <a:r>
              <a:rPr lang="tr-TR" sz="2200" dirty="0" err="1" smtClean="0">
                <a:latin typeface="Arial" pitchFamily="34" charset="0"/>
                <a:cs typeface="Arial" pitchFamily="34" charset="0"/>
              </a:rPr>
              <a:t>Juniper’in</a:t>
            </a:r>
            <a:r>
              <a:rPr lang="tr-TR" sz="2200" dirty="0" smtClean="0">
                <a:latin typeface="Arial" pitchFamily="34" charset="0"/>
                <a:cs typeface="Arial" pitchFamily="34" charset="0"/>
              </a:rPr>
              <a:t> </a:t>
            </a:r>
            <a:r>
              <a:rPr lang="tr-TR" sz="2200" dirty="0" err="1" smtClean="0">
                <a:latin typeface="Arial" pitchFamily="34" charset="0"/>
                <a:cs typeface="Arial" pitchFamily="34" charset="0"/>
              </a:rPr>
              <a:t>Cisco’ya</a:t>
            </a:r>
            <a:r>
              <a:rPr lang="tr-TR" sz="2200" dirty="0" smtClean="0">
                <a:latin typeface="Arial" pitchFamily="34" charset="0"/>
                <a:cs typeface="Arial" pitchFamily="34" charset="0"/>
              </a:rPr>
              <a:t> cevabı ise: Stratus Projesi</a:t>
            </a:r>
          </a:p>
          <a:p>
            <a:endParaRPr lang="tr-TR" sz="2200" dirty="0" smtClean="0">
              <a:latin typeface="Arial" pitchFamily="34" charset="0"/>
              <a:cs typeface="Arial" pitchFamily="34" charset="0"/>
            </a:endParaRPr>
          </a:p>
          <a:p>
            <a:r>
              <a:rPr lang="tr-TR" sz="2200" dirty="0" err="1" smtClean="0">
                <a:latin typeface="Arial" pitchFamily="34" charset="0"/>
                <a:cs typeface="Arial" pitchFamily="34" charset="0"/>
              </a:rPr>
              <a:t>Juniper’in</a:t>
            </a:r>
            <a:r>
              <a:rPr lang="tr-TR" sz="2200" dirty="0" smtClean="0">
                <a:latin typeface="Arial" pitchFamily="34" charset="0"/>
                <a:cs typeface="Arial" pitchFamily="34" charset="0"/>
              </a:rPr>
              <a:t> Stratus projesi, bir yaşında ve altı öğeden oluşuyor: a veri merkezi yöneticisi, depolama, hesaplama, </a:t>
            </a:r>
            <a:r>
              <a:rPr lang="tr-TR" sz="2200" dirty="0" err="1" smtClean="0">
                <a:latin typeface="Arial" pitchFamily="34" charset="0"/>
                <a:cs typeface="Arial" pitchFamily="34" charset="0"/>
              </a:rPr>
              <a:t>Layer</a:t>
            </a:r>
            <a:r>
              <a:rPr lang="tr-TR" sz="2200" dirty="0" smtClean="0">
                <a:latin typeface="Arial" pitchFamily="34" charset="0"/>
                <a:cs typeface="Arial" pitchFamily="34" charset="0"/>
              </a:rPr>
              <a:t> 4-7 </a:t>
            </a:r>
            <a:r>
              <a:rPr lang="tr-TR" sz="2200" dirty="0" err="1" smtClean="0">
                <a:latin typeface="Arial" pitchFamily="34" charset="0"/>
                <a:cs typeface="Arial" pitchFamily="34" charset="0"/>
              </a:rPr>
              <a:t>switchleme</a:t>
            </a:r>
            <a:r>
              <a:rPr lang="tr-TR" sz="2200" dirty="0" smtClean="0">
                <a:latin typeface="Arial" pitchFamily="34" charset="0"/>
                <a:cs typeface="Arial" pitchFamily="34" charset="0"/>
              </a:rPr>
              <a:t>, uygulamalar ve network. Stratus, büyük bir JUNOS-tabanlı </a:t>
            </a:r>
            <a:r>
              <a:rPr lang="tr-TR" sz="2200" dirty="0" err="1" smtClean="0">
                <a:latin typeface="Arial" pitchFamily="34" charset="0"/>
                <a:cs typeface="Arial" pitchFamily="34" charset="0"/>
              </a:rPr>
              <a:t>switch</a:t>
            </a:r>
            <a:r>
              <a:rPr lang="tr-TR" sz="2200" dirty="0" smtClean="0">
                <a:latin typeface="Arial" pitchFamily="34" charset="0"/>
                <a:cs typeface="Arial" pitchFamily="34" charset="0"/>
              </a:rPr>
              <a:t> olarak yönetilecek.</a:t>
            </a:r>
          </a:p>
          <a:p>
            <a:pPr algn="just"/>
            <a:endParaRPr lang="tr-TR"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1287</TotalTime>
  <Words>3501</Words>
  <Application>Microsoft Office PowerPoint</Application>
  <PresentationFormat>Ekran Gösterisi (4:3)</PresentationFormat>
  <Paragraphs>187</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Metro</vt:lpstr>
      <vt:lpstr>  BİLGİSAYAR AĞLARI  TEKNOLOJİ VE GELECEKTEKİ EĞİLİMLER   HAZIRLAYAN:Onur bulut</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Onur</dc:creator>
  <cp:lastModifiedBy>Onur</cp:lastModifiedBy>
  <cp:revision>131</cp:revision>
  <dcterms:created xsi:type="dcterms:W3CDTF">2010-12-20T19:12:55Z</dcterms:created>
  <dcterms:modified xsi:type="dcterms:W3CDTF">2010-12-22T16:56:28Z</dcterms:modified>
</cp:coreProperties>
</file>