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5"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8" name="27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17" name="16 Altbilgi Yer Tutucusu"/>
          <p:cNvSpPr>
            <a:spLocks noGrp="1"/>
          </p:cNvSpPr>
          <p:nvPr>
            <p:ph type="ftr" sz="quarter" idx="11"/>
          </p:nvPr>
        </p:nvSpPr>
        <p:spPr/>
        <p:txBody>
          <a:bodyPr/>
          <a:lstStyle>
            <a:extLst/>
          </a:lstStyle>
          <a:p>
            <a:endParaRPr lang="tr-TR"/>
          </a:p>
        </p:txBody>
      </p:sp>
      <p:sp>
        <p:nvSpPr>
          <p:cNvPr id="29" name="2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32" name="31 Dikdörtgen"/>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Dikdörtgen"/>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Dikdörtgen"/>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Dikdörtgen"/>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Dikdörtgen"/>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Başlık"/>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56" name="55 Dikdörtgen"/>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Dikdörtgen"/>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Dikdörtgen"/>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Dikdörtgen"/>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981200" cy="5851525"/>
          </a:xfrm>
        </p:spPr>
        <p:txBody>
          <a:bodyPr vert="eaVert" anchor="ct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58674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14" name="13 Serbest Form"/>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Serbest Form"/>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Serbest Form"/>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Serbest Form"/>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Serbest Form"/>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Serbest Form"/>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Serbest Form"/>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Serbest Form"/>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Serbest Form"/>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Serbest Form"/>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Serbest Form"/>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Serbest Form"/>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Serbest Form"/>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Serbest Form"/>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Serbest Form"/>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etin Yer Tutucusu"/>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7" name="6 Dikdörtgen"/>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tr-TR" smtClean="0"/>
              <a:t>Asıl başlık stili için tıklatın</a:t>
            </a:r>
            <a:endParaRPr kumimoji="0" lang="en-US"/>
          </a:p>
        </p:txBody>
      </p:sp>
      <p:sp>
        <p:nvSpPr>
          <p:cNvPr id="8" name="7 Dikdörtgen"/>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Dikdörtgen"/>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Dikdörtgen"/>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Dikdörtgen"/>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2064"/>
            <a:ext cx="8229600" cy="9144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5" name="24 Dikdörtgen"/>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504824" y="512064"/>
            <a:ext cx="7772400" cy="914400"/>
          </a:xfrm>
        </p:spPr>
        <p:txBody>
          <a:bodyPr anchor="t"/>
          <a:lstStyle>
            <a:lvl1pPr>
              <a:defRPr sz="400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16" name="15 Dikdörtgen"/>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Dikdörtgen"/>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Dikdörtgen"/>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Dikdörtgen"/>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Dikdörtgen"/>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Dikdörtgen"/>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Dikdörtgen"/>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Dikdörtgen"/>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Dikdörtgen"/>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2064"/>
            <a:ext cx="7772400" cy="914400"/>
          </a:xfrm>
        </p:spPr>
        <p:txBody>
          <a:bodyPr/>
          <a:lstStyle>
            <a:lvl1pPr>
              <a:defRPr sz="4000" cap="none" baseline="0"/>
            </a:lvl1pPr>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273050"/>
            <a:ext cx="8229600" cy="1162050"/>
          </a:xfrm>
        </p:spPr>
        <p:txBody>
          <a:bodyPr anchor="ctr"/>
          <a:lstStyle>
            <a:lvl1pPr algn="l">
              <a:buNone/>
              <a:defRPr sz="3600" b="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7 Dikdörtgen"/>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Düz Bağlayıcı"/>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
          <p:cNvGrpSpPr/>
          <p:nvPr/>
        </p:nvGrpSpPr>
        <p:grpSpPr>
          <a:xfrm rot="5400000">
            <a:off x="8514581" y="1219200"/>
            <a:ext cx="132763" cy="128466"/>
            <a:chOff x="6668087" y="1297746"/>
            <a:chExt cx="161840" cy="156602"/>
          </a:xfrm>
        </p:grpSpPr>
        <p:cxnSp>
          <p:nvCxnSpPr>
            <p:cNvPr id="15" name="14 Düz Bağlayıcı"/>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Düz Bağlayıcı"/>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Düz Bağlayıcı"/>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Başlık"/>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tr-TR" smtClean="0"/>
              <a:t>Asıl başlık stili için tıklatın</a:t>
            </a:r>
            <a:endParaRPr kumimoji="0" lang="en-US"/>
          </a:p>
        </p:txBody>
      </p:sp>
      <p:sp>
        <p:nvSpPr>
          <p:cNvPr id="3" name="2 Resim Yer Tutucusu"/>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tr-TR" smtClean="0"/>
              <a:t>Resim eklemek için simgeyi tıklatın</a:t>
            </a:r>
            <a:endParaRPr kumimoji="0" lang="en-US"/>
          </a:p>
        </p:txBody>
      </p:sp>
      <p:sp>
        <p:nvSpPr>
          <p:cNvPr id="4" name="3 Metin Yer Tutucusu"/>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grpSp>
        <p:nvGrpSpPr>
          <p:cNvPr id="14" name="13 Grup"/>
          <p:cNvGrpSpPr/>
          <p:nvPr/>
        </p:nvGrpSpPr>
        <p:grpSpPr>
          <a:xfrm rot="5400000">
            <a:off x="8666981" y="1371600"/>
            <a:ext cx="132763" cy="128466"/>
            <a:chOff x="6668087" y="1297746"/>
            <a:chExt cx="161840" cy="156602"/>
          </a:xfrm>
        </p:grpSpPr>
        <p:cxnSp>
          <p:nvCxnSpPr>
            <p:cNvPr id="11" name="10 Düz Bağlayıcı"/>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Düz Bağlayıcı"/>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Düz Bağlayıcı"/>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
          <p:cNvGrpSpPr/>
          <p:nvPr/>
        </p:nvGrpSpPr>
        <p:grpSpPr>
          <a:xfrm rot="5400000">
            <a:off x="8320088" y="1474763"/>
            <a:ext cx="132763" cy="128466"/>
            <a:chOff x="6668087" y="1297746"/>
            <a:chExt cx="161840" cy="156602"/>
          </a:xfrm>
        </p:grpSpPr>
        <p:cxnSp>
          <p:nvCxnSpPr>
            <p:cNvPr id="19" name="18 Düz Bağlayıcı"/>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Düz Bağlayıcı"/>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Düz Bağlayıcı"/>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Veri Yer Tutucusu"/>
          <p:cNvSpPr>
            <a:spLocks noGrp="1"/>
          </p:cNvSpPr>
          <p:nvPr>
            <p:ph type="dt" sz="half" idx="10"/>
          </p:nvPr>
        </p:nvSpPr>
        <p:spPr>
          <a:xfrm>
            <a:off x="6477000" y="55499"/>
            <a:ext cx="2133600" cy="365125"/>
          </a:xfrm>
        </p:spPr>
        <p:txBody>
          <a:bodyPr/>
          <a:lstStyle>
            <a:extLst/>
          </a:lstStyle>
          <a:p>
            <a:fld id="{D9F75050-0E15-4C5B-92B0-66D068882F1F}" type="datetimeFigureOut">
              <a:rPr lang="tr-TR" smtClean="0"/>
              <a:pPr/>
              <a:t>22.12.2010</a:t>
            </a:fld>
            <a:endParaRPr lang="tr-TR"/>
          </a:p>
        </p:txBody>
      </p:sp>
      <p:sp>
        <p:nvSpPr>
          <p:cNvPr id="6" name="5 Altbilgi Yer Tutucusu"/>
          <p:cNvSpPr>
            <a:spLocks noGrp="1"/>
          </p:cNvSpPr>
          <p:nvPr>
            <p:ph type="ftr" sz="quarter" idx="11"/>
          </p:nvPr>
        </p:nvSpPr>
        <p:spPr>
          <a:xfrm>
            <a:off x="914400" y="55499"/>
            <a:ext cx="5562600" cy="365125"/>
          </a:xfrm>
        </p:spPr>
        <p:txBody>
          <a:bodyPr/>
          <a:lstStyle>
            <a:extLst/>
          </a:lstStyle>
          <a:p>
            <a:endParaRPr lang="tr-TR"/>
          </a:p>
        </p:txBody>
      </p:sp>
      <p:sp>
        <p:nvSpPr>
          <p:cNvPr id="7" name="6 Slayt Numarası Yer Tutucusu"/>
          <p:cNvSpPr>
            <a:spLocks noGrp="1"/>
          </p:cNvSpPr>
          <p:nvPr>
            <p:ph type="sldNum" sz="quarter" idx="12"/>
          </p:nvPr>
        </p:nvSpPr>
        <p:spPr>
          <a:xfrm>
            <a:off x="8610600" y="55499"/>
            <a:ext cx="457200" cy="365125"/>
          </a:xfrm>
        </p:spPr>
        <p:txBody>
          <a:bodyPr/>
          <a:lstStyle>
            <a:extLst/>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Dikdörtgen"/>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Dikdörtgen"/>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ikdörtgen"/>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Dikdörtgen"/>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Dikdörtgen"/>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Dikdörtgen"/>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Dikdörtgen"/>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Dikdörtgen"/>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Başlık Yer Tutucusu"/>
          <p:cNvSpPr>
            <a:spLocks noGrp="1"/>
          </p:cNvSpPr>
          <p:nvPr>
            <p:ph type="title"/>
          </p:nvPr>
        </p:nvSpPr>
        <p:spPr>
          <a:xfrm>
            <a:off x="914400" y="512064"/>
            <a:ext cx="7772400" cy="914400"/>
          </a:xfrm>
          <a:prstGeom prst="rect">
            <a:avLst/>
          </a:prstGeom>
        </p:spPr>
        <p:txBody>
          <a:bodyPr vert="horz" anchor="t">
            <a:noAutofit/>
          </a:bodyPr>
          <a:lstStyle>
            <a:extLst/>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D9F75050-0E15-4C5B-92B0-66D068882F1F}" type="datetimeFigureOut">
              <a:rPr lang="tr-TR" smtClean="0"/>
              <a:pPr/>
              <a:t>22.12.2010</a:t>
            </a:fld>
            <a:endParaRPr lang="tr-TR"/>
          </a:p>
        </p:txBody>
      </p:sp>
      <p:sp>
        <p:nvSpPr>
          <p:cNvPr id="3" name="2 Altbilgi Yer Tutucusu"/>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tr-TR"/>
          </a:p>
        </p:txBody>
      </p:sp>
      <p:sp>
        <p:nvSpPr>
          <p:cNvPr id="23" name="22 Slayt Numarası Yer Tutucusu"/>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67544" y="332656"/>
            <a:ext cx="8219256" cy="5985848"/>
          </a:xfrm>
        </p:spPr>
        <p:txBody>
          <a:bodyPr/>
          <a:lstStyle/>
          <a:p>
            <a:pPr algn="ctr"/>
            <a:r>
              <a:rPr lang="tr-TR" dirty="0" smtClean="0"/>
              <a:t/>
            </a:r>
            <a:br>
              <a:rPr lang="tr-TR" dirty="0" smtClean="0"/>
            </a:br>
            <a:r>
              <a:rPr lang="tr-TR" dirty="0" smtClean="0">
                <a:latin typeface="Arial" pitchFamily="34" charset="0"/>
                <a:cs typeface="Arial" pitchFamily="34" charset="0"/>
              </a:rPr>
              <a:t/>
            </a:r>
            <a:br>
              <a:rPr lang="tr-TR" dirty="0" smtClean="0">
                <a:latin typeface="Arial" pitchFamily="34" charset="0"/>
                <a:cs typeface="Arial" pitchFamily="34" charset="0"/>
              </a:rPr>
            </a:br>
            <a:r>
              <a:rPr lang="tr-TR" dirty="0" smtClean="0">
                <a:latin typeface="Arial" pitchFamily="34" charset="0"/>
                <a:cs typeface="Arial" pitchFamily="34" charset="0"/>
              </a:rPr>
              <a:t>HÜCRESEL SİSTEMLER            VE ALT YAPI TABANLI  KABLOSUZ AĞLAR    </a:t>
            </a: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HAZIRLAYAN:ONUR BULUT       </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179512" y="548680"/>
            <a:ext cx="8784976" cy="5447645"/>
          </a:xfrm>
          <a:prstGeom prst="rect">
            <a:avLst/>
          </a:prstGeom>
          <a:noFill/>
        </p:spPr>
        <p:txBody>
          <a:bodyPr wrap="square" rtlCol="0">
            <a:spAutoFit/>
          </a:bodyPr>
          <a:lstStyle/>
          <a:p>
            <a:r>
              <a:rPr lang="tr-TR" sz="2200" dirty="0" smtClean="0">
                <a:solidFill>
                  <a:srgbClr val="FF0000"/>
                </a:solidFill>
                <a:latin typeface="Arial" pitchFamily="34" charset="0"/>
                <a:cs typeface="Arial" pitchFamily="34" charset="0"/>
              </a:rPr>
              <a:t>2.3. Kod bölmeli çoklama (CDD</a:t>
            </a:r>
            <a:r>
              <a:rPr lang="tr-TR" sz="2200" dirty="0" smtClean="0">
                <a:solidFill>
                  <a:srgbClr val="FF0000"/>
                </a:solidFill>
                <a:latin typeface="Arial" pitchFamily="34" charset="0"/>
                <a:cs typeface="Arial" pitchFamily="34" charset="0"/>
              </a:rPr>
              <a:t>)</a:t>
            </a:r>
          </a:p>
          <a:p>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Bu teknikte ise kaynak düğüm ve hedef düğüm aynı radyo frekans kanalından aynı zaman diliminde özel bir kodlama yöntemi kullanılarak haberleşirler</a:t>
            </a:r>
            <a:r>
              <a:rPr lang="tr-TR" sz="2200" dirty="0" smtClean="0">
                <a:latin typeface="Arial" pitchFamily="34" charset="0"/>
                <a:cs typeface="Arial" pitchFamily="34" charset="0"/>
              </a:rPr>
              <a:t>. “</a:t>
            </a:r>
            <a:r>
              <a:rPr lang="tr-TR" sz="2200" dirty="0" smtClean="0">
                <a:latin typeface="Arial" pitchFamily="34" charset="0"/>
                <a:cs typeface="Arial" pitchFamily="34" charset="0"/>
              </a:rPr>
              <a:t>Akıllı” olarak adlandırılan bu kod (</a:t>
            </a:r>
            <a:r>
              <a:rPr lang="tr-TR" sz="2200" dirty="0" err="1" smtClean="0">
                <a:latin typeface="Arial" pitchFamily="34" charset="0"/>
                <a:cs typeface="Arial" pitchFamily="34" charset="0"/>
              </a:rPr>
              <a:t>smart</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code</a:t>
            </a:r>
            <a:r>
              <a:rPr lang="tr-TR" sz="2200" dirty="0" smtClean="0">
                <a:latin typeface="Arial" pitchFamily="34" charset="0"/>
                <a:cs typeface="Arial" pitchFamily="34" charset="0"/>
              </a:rPr>
              <a:t>), çoklu yol (</a:t>
            </a:r>
            <a:r>
              <a:rPr lang="tr-TR" sz="2200" dirty="0" err="1" smtClean="0">
                <a:latin typeface="Arial" pitchFamily="34" charset="0"/>
                <a:cs typeface="Arial" pitchFamily="34" charset="0"/>
              </a:rPr>
              <a:t>multipath</a:t>
            </a:r>
            <a:r>
              <a:rPr lang="tr-TR" sz="2200" dirty="0" smtClean="0">
                <a:latin typeface="Arial" pitchFamily="34" charset="0"/>
                <a:cs typeface="Arial" pitchFamily="34" charset="0"/>
              </a:rPr>
              <a:t>), gecikme yayılımı ve çoklu </a:t>
            </a:r>
            <a:r>
              <a:rPr lang="tr-TR" sz="2200" dirty="0" smtClean="0">
                <a:latin typeface="Arial" pitchFamily="34" charset="0"/>
                <a:cs typeface="Arial" pitchFamily="34" charset="0"/>
              </a:rPr>
              <a:t>kullanıcılardan </a:t>
            </a:r>
            <a:r>
              <a:rPr lang="tr-TR" sz="2200" dirty="0" smtClean="0">
                <a:latin typeface="Arial" pitchFamily="34" charset="0"/>
                <a:cs typeface="Arial" pitchFamily="34" charset="0"/>
              </a:rPr>
              <a:t>dolayı oluşan girişimi azaltabilir. </a:t>
            </a:r>
            <a:r>
              <a:rPr lang="tr-TR" sz="2200" dirty="0" smtClean="0">
                <a:latin typeface="Arial" pitchFamily="34" charset="0"/>
                <a:cs typeface="Arial" pitchFamily="34" charset="0"/>
              </a:rPr>
              <a:t>İdeal durumda </a:t>
            </a:r>
            <a:r>
              <a:rPr lang="tr-TR" sz="2200" dirty="0" smtClean="0">
                <a:latin typeface="Arial" pitchFamily="34" charset="0"/>
                <a:cs typeface="Arial" pitchFamily="34" charset="0"/>
              </a:rPr>
              <a:t>CDD (</a:t>
            </a:r>
            <a:r>
              <a:rPr lang="tr-TR" sz="2200" dirty="0" err="1" smtClean="0">
                <a:latin typeface="Arial" pitchFamily="34" charset="0"/>
                <a:cs typeface="Arial" pitchFamily="34" charset="0"/>
              </a:rPr>
              <a:t>Code</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Division</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Duplexing</a:t>
            </a:r>
            <a:r>
              <a:rPr lang="tr-TR" sz="2200" dirty="0" smtClean="0">
                <a:latin typeface="Arial" pitchFamily="34" charset="0"/>
                <a:cs typeface="Arial" pitchFamily="34" charset="0"/>
              </a:rPr>
              <a:t>) sistemi akıllı kod ile </a:t>
            </a:r>
            <a:r>
              <a:rPr lang="tr-TR" sz="2200" dirty="0" err="1" smtClean="0">
                <a:latin typeface="Arial" pitchFamily="34" charset="0"/>
                <a:cs typeface="Arial" pitchFamily="34" charset="0"/>
              </a:rPr>
              <a:t>Shannan</a:t>
            </a:r>
            <a:r>
              <a:rPr lang="tr-TR" sz="2200" dirty="0" smtClean="0">
                <a:latin typeface="Arial" pitchFamily="34" charset="0"/>
                <a:cs typeface="Arial" pitchFamily="34" charset="0"/>
              </a:rPr>
              <a:t> kapasitesine yakın bir kapasite sağlar. Bununla birlikte gerçekte akıllı kod mükemmel değildir. Dolayısıyla sistem performansı akıllı </a:t>
            </a:r>
            <a:r>
              <a:rPr lang="tr-TR" sz="2200" dirty="0" smtClean="0">
                <a:latin typeface="Arial" pitchFamily="34" charset="0"/>
                <a:cs typeface="Arial" pitchFamily="34" charset="0"/>
              </a:rPr>
              <a:t>kodun yapısı </a:t>
            </a:r>
            <a:r>
              <a:rPr lang="tr-TR" sz="2200" dirty="0" smtClean="0">
                <a:latin typeface="Arial" pitchFamily="34" charset="0"/>
                <a:cs typeface="Arial" pitchFamily="34" charset="0"/>
              </a:rPr>
              <a:t>sebebiyle düşer. CDD sistemi, teorik olur gürültü sınırlıdır (</a:t>
            </a:r>
            <a:r>
              <a:rPr lang="tr-TR" sz="2200" dirty="0" err="1" smtClean="0">
                <a:latin typeface="Arial" pitchFamily="34" charset="0"/>
                <a:cs typeface="Arial" pitchFamily="34" charset="0"/>
              </a:rPr>
              <a:t>noise</a:t>
            </a:r>
            <a:r>
              <a:rPr lang="tr-TR" sz="2200" dirty="0" smtClean="0">
                <a:latin typeface="Arial" pitchFamily="34" charset="0"/>
                <a:cs typeface="Arial" pitchFamily="34" charset="0"/>
              </a:rPr>
              <a:t>-</a:t>
            </a:r>
            <a:r>
              <a:rPr lang="tr-TR" sz="2200" dirty="0" err="1" smtClean="0">
                <a:latin typeface="Arial" pitchFamily="34" charset="0"/>
                <a:cs typeface="Arial" pitchFamily="34" charset="0"/>
              </a:rPr>
              <a:t>limited</a:t>
            </a:r>
            <a:r>
              <a:rPr lang="tr-TR" sz="2200" dirty="0" smtClean="0">
                <a:latin typeface="Arial" pitchFamily="34" charset="0"/>
                <a:cs typeface="Arial" pitchFamily="34" charset="0"/>
              </a:rPr>
              <a:t>). Sistem kapasitesi çok büyük olabilir ve sadece sistemde kullanılan akıllı kod sayısına bağlıdır. Fakat gerçekte gürültü sınırlı bir sistem yoktur, dolayısıyla CDD sistemi ortamda oluşan düşük seviye girişim tarafından etkilenir [4].</a:t>
            </a: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2 Resim"/>
          <p:cNvPicPr/>
          <p:nvPr/>
        </p:nvPicPr>
        <p:blipFill>
          <a:blip r:embed="rId2" cstate="print"/>
          <a:srcRect/>
          <a:stretch>
            <a:fillRect/>
          </a:stretch>
        </p:blipFill>
        <p:spPr bwMode="auto">
          <a:xfrm>
            <a:off x="251520" y="548680"/>
            <a:ext cx="8712967" cy="60486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251520" y="548680"/>
            <a:ext cx="8712968" cy="3754874"/>
          </a:xfrm>
          <a:prstGeom prst="rect">
            <a:avLst/>
          </a:prstGeom>
          <a:noFill/>
        </p:spPr>
        <p:txBody>
          <a:bodyPr wrap="square" rtlCol="0">
            <a:spAutoFit/>
          </a:bodyPr>
          <a:lstStyle/>
          <a:p>
            <a:r>
              <a:rPr lang="tr-TR" sz="2200" dirty="0" smtClean="0">
                <a:solidFill>
                  <a:srgbClr val="FF0000"/>
                </a:solidFill>
                <a:latin typeface="Arial" pitchFamily="34" charset="0"/>
                <a:cs typeface="Arial" pitchFamily="34" charset="0"/>
              </a:rPr>
              <a:t>3. ÇOKLU ERİŞİM </a:t>
            </a:r>
            <a:r>
              <a:rPr lang="tr-TR" sz="2200" dirty="0" smtClean="0">
                <a:solidFill>
                  <a:srgbClr val="FF0000"/>
                </a:solidFill>
                <a:latin typeface="Arial" pitchFamily="34" charset="0"/>
                <a:cs typeface="Arial" pitchFamily="34" charset="0"/>
              </a:rPr>
              <a:t>YÖNTEMLERİ</a:t>
            </a:r>
          </a:p>
          <a:p>
            <a:endParaRPr lang="tr-TR" sz="2000" dirty="0" smtClean="0">
              <a:latin typeface="Arial" pitchFamily="34" charset="0"/>
              <a:cs typeface="Arial" pitchFamily="34" charset="0"/>
            </a:endParaRPr>
          </a:p>
          <a:p>
            <a:pPr algn="just"/>
            <a:r>
              <a:rPr lang="tr-TR" sz="2000" dirty="0" smtClean="0">
                <a:latin typeface="Arial" pitchFamily="34" charset="0"/>
                <a:cs typeface="Arial" pitchFamily="34" charset="0"/>
              </a:rPr>
              <a:t>Çoklu erişim yöntemleri kablosuz ortamda sınırlı olan bant genişliği çok sayıda kullanıcıya aynı anda kullanma imkanı sağlamaktadır. Yaygın olarak bilinen</a:t>
            </a:r>
          </a:p>
          <a:p>
            <a:pPr algn="just"/>
            <a:r>
              <a:rPr lang="tr-TR" sz="2000" dirty="0" smtClean="0">
                <a:latin typeface="Arial" pitchFamily="34" charset="0"/>
                <a:cs typeface="Arial" pitchFamily="34" charset="0"/>
              </a:rPr>
              <a:t>çoklu erişim yöntemleri şunlardır</a:t>
            </a:r>
            <a:r>
              <a:rPr lang="tr-TR" sz="2000" dirty="0" smtClean="0">
                <a:latin typeface="Arial" pitchFamily="34" charset="0"/>
                <a:cs typeface="Arial" pitchFamily="34" charset="0"/>
              </a:rPr>
              <a:t>:</a:t>
            </a:r>
          </a:p>
          <a:p>
            <a:pPr algn="just"/>
            <a:endParaRPr lang="tr-TR" sz="2000" dirty="0" smtClean="0">
              <a:latin typeface="Arial" pitchFamily="34" charset="0"/>
              <a:cs typeface="Arial" pitchFamily="34" charset="0"/>
            </a:endParaRPr>
          </a:p>
          <a:p>
            <a:pPr lvl="0" algn="just">
              <a:buFont typeface="Arial" pitchFamily="34" charset="0"/>
              <a:buChar char="•"/>
            </a:pPr>
            <a:r>
              <a:rPr lang="tr-TR" sz="2000" dirty="0" smtClean="0">
                <a:latin typeface="Arial" pitchFamily="34" charset="0"/>
                <a:cs typeface="Arial" pitchFamily="34" charset="0"/>
              </a:rPr>
              <a:t> Frekans Bölmeli Çoklu Erişim (</a:t>
            </a:r>
            <a:r>
              <a:rPr lang="tr-TR" sz="2000" dirty="0" err="1" smtClean="0">
                <a:latin typeface="Arial" pitchFamily="34" charset="0"/>
                <a:cs typeface="Arial" pitchFamily="34" charset="0"/>
              </a:rPr>
              <a:t>Frequency</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Division</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Multiple</a:t>
            </a:r>
            <a:r>
              <a:rPr lang="tr-TR" sz="2000" dirty="0" smtClean="0">
                <a:latin typeface="Arial" pitchFamily="34" charset="0"/>
                <a:cs typeface="Arial" pitchFamily="34" charset="0"/>
              </a:rPr>
              <a:t> Access-FDMA)</a:t>
            </a:r>
          </a:p>
          <a:p>
            <a:pPr lvl="0" algn="just">
              <a:buFont typeface="Arial" pitchFamily="34" charset="0"/>
              <a:buChar char="•"/>
            </a:pPr>
            <a:r>
              <a:rPr lang="tr-TR" sz="2000" dirty="0" smtClean="0">
                <a:latin typeface="Arial" pitchFamily="34" charset="0"/>
                <a:cs typeface="Arial" pitchFamily="34" charset="0"/>
              </a:rPr>
              <a:t>Zaman Bölmeli Çoklu Erişim (Time </a:t>
            </a:r>
            <a:r>
              <a:rPr lang="tr-TR" sz="2000" dirty="0" err="1" smtClean="0">
                <a:latin typeface="Arial" pitchFamily="34" charset="0"/>
                <a:cs typeface="Arial" pitchFamily="34" charset="0"/>
              </a:rPr>
              <a:t>Division</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Multiple</a:t>
            </a:r>
            <a:r>
              <a:rPr lang="tr-TR" sz="2000" dirty="0" smtClean="0">
                <a:latin typeface="Arial" pitchFamily="34" charset="0"/>
                <a:cs typeface="Arial" pitchFamily="34" charset="0"/>
              </a:rPr>
              <a:t> Access-TDMA)</a:t>
            </a:r>
          </a:p>
          <a:p>
            <a:pPr lvl="0" algn="just">
              <a:buFont typeface="Arial" pitchFamily="34" charset="0"/>
              <a:buChar char="•"/>
            </a:pPr>
            <a:r>
              <a:rPr lang="tr-TR" sz="2000" dirty="0" smtClean="0">
                <a:latin typeface="Arial" pitchFamily="34" charset="0"/>
                <a:cs typeface="Arial" pitchFamily="34" charset="0"/>
              </a:rPr>
              <a:t>Kod Bölmeli Çoklu Erişim (</a:t>
            </a:r>
            <a:r>
              <a:rPr lang="tr-TR" sz="2000" dirty="0" err="1" smtClean="0">
                <a:latin typeface="Arial" pitchFamily="34" charset="0"/>
                <a:cs typeface="Arial" pitchFamily="34" charset="0"/>
              </a:rPr>
              <a:t>Code</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Division</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Multiple</a:t>
            </a:r>
            <a:r>
              <a:rPr lang="tr-TR" sz="2000" dirty="0" smtClean="0">
                <a:latin typeface="Arial" pitchFamily="34" charset="0"/>
                <a:cs typeface="Arial" pitchFamily="34" charset="0"/>
              </a:rPr>
              <a:t> Access-CDMA)</a:t>
            </a:r>
          </a:p>
          <a:p>
            <a:pPr lvl="0" algn="just">
              <a:buFont typeface="Arial" pitchFamily="34" charset="0"/>
              <a:buChar char="•"/>
            </a:pPr>
            <a:r>
              <a:rPr lang="tr-TR" sz="2000" dirty="0" smtClean="0">
                <a:latin typeface="Arial" pitchFamily="34" charset="0"/>
                <a:cs typeface="Arial" pitchFamily="34" charset="0"/>
              </a:rPr>
              <a:t>Uzay Bölmeli Çoklu Erişim ( </a:t>
            </a:r>
            <a:r>
              <a:rPr lang="tr-TR" sz="2000" dirty="0" err="1" smtClean="0">
                <a:latin typeface="Arial" pitchFamily="34" charset="0"/>
                <a:cs typeface="Arial" pitchFamily="34" charset="0"/>
              </a:rPr>
              <a:t>Space</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Division</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Multiple</a:t>
            </a:r>
            <a:r>
              <a:rPr lang="tr-TR" sz="2000" dirty="0" smtClean="0">
                <a:latin typeface="Arial" pitchFamily="34" charset="0"/>
                <a:cs typeface="Arial" pitchFamily="34" charset="0"/>
              </a:rPr>
              <a:t> Access-SDMA)</a:t>
            </a:r>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395536" y="548680"/>
            <a:ext cx="8424936" cy="5447645"/>
          </a:xfrm>
          <a:prstGeom prst="rect">
            <a:avLst/>
          </a:prstGeom>
          <a:noFill/>
        </p:spPr>
        <p:txBody>
          <a:bodyPr wrap="square" rtlCol="0">
            <a:spAutoFit/>
          </a:bodyPr>
          <a:lstStyle/>
          <a:p>
            <a:r>
              <a:rPr lang="tr-TR" sz="2200" b="1" dirty="0" smtClean="0">
                <a:solidFill>
                  <a:srgbClr val="FF0000"/>
                </a:solidFill>
                <a:latin typeface="Arial" pitchFamily="34" charset="0"/>
                <a:cs typeface="Arial" pitchFamily="34" charset="0"/>
              </a:rPr>
              <a:t>3.1. </a:t>
            </a:r>
            <a:r>
              <a:rPr lang="tr-TR" sz="2200" b="1" dirty="0" smtClean="0">
                <a:solidFill>
                  <a:srgbClr val="FF0000"/>
                </a:solidFill>
                <a:latin typeface="Arial" pitchFamily="34" charset="0"/>
                <a:cs typeface="Arial" pitchFamily="34" charset="0"/>
              </a:rPr>
              <a:t>FDMA</a:t>
            </a:r>
          </a:p>
          <a:p>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FDMA hücresel sistemlerde kullanılan ilk çoklu erişim tekniklerinden biridir. Bu teknikte bant genişliği birkaç kanala bölünür. Kanallar sadece kullanıcılar talep ettiği zaman tahsis edilir. FDMA her bir kullanıcı için aynı anda tek bir kanal tahsis eder. </a:t>
            </a:r>
            <a:r>
              <a:rPr lang="tr-TR" sz="2200" dirty="0" err="1" smtClean="0">
                <a:latin typeface="Arial" pitchFamily="34" charset="0"/>
                <a:cs typeface="Arial" pitchFamily="34" charset="0"/>
              </a:rPr>
              <a:t>FDMA’de</a:t>
            </a:r>
            <a:r>
              <a:rPr lang="tr-TR" sz="2200" dirty="0" smtClean="0">
                <a:latin typeface="Arial" pitchFamily="34" charset="0"/>
                <a:cs typeface="Arial" pitchFamily="34" charset="0"/>
              </a:rPr>
              <a:t> tahsis edilen her bir kanal farklı frekans bandına sahiptir. Bu metot sınırlı erişime imkan tanımaktadır. Çünkü bir kullanıcı </a:t>
            </a:r>
            <a:r>
              <a:rPr lang="tr-TR" sz="2200" dirty="0" smtClean="0">
                <a:latin typeface="Arial" pitchFamily="34" charset="0"/>
                <a:cs typeface="Arial" pitchFamily="34" charset="0"/>
              </a:rPr>
              <a:t>tarafından kullanılan </a:t>
            </a:r>
            <a:r>
              <a:rPr lang="tr-TR" sz="2200" dirty="0" smtClean="0">
                <a:latin typeface="Arial" pitchFamily="34" charset="0"/>
                <a:cs typeface="Arial" pitchFamily="34" charset="0"/>
              </a:rPr>
              <a:t>frekans bandı diğer bir kullanıcı tarafından kullanılamaz. FDMA kanallar </a:t>
            </a:r>
            <a:r>
              <a:rPr lang="tr-TR" sz="2200" dirty="0" err="1" smtClean="0">
                <a:latin typeface="Arial" pitchFamily="34" charset="0"/>
                <a:cs typeface="Arial" pitchFamily="34" charset="0"/>
              </a:rPr>
              <a:t>darbant</a:t>
            </a:r>
            <a:r>
              <a:rPr lang="tr-TR" sz="2200" dirty="0" smtClean="0">
                <a:latin typeface="Arial" pitchFamily="34" charset="0"/>
                <a:cs typeface="Arial" pitchFamily="34" charset="0"/>
              </a:rPr>
              <a:t> genişliğine (30KHz) sahiptir ve çoğunlukla </a:t>
            </a:r>
            <a:r>
              <a:rPr lang="tr-TR" sz="2200" dirty="0" err="1" smtClean="0">
                <a:latin typeface="Arial" pitchFamily="34" charset="0"/>
                <a:cs typeface="Arial" pitchFamily="34" charset="0"/>
              </a:rPr>
              <a:t>darbant</a:t>
            </a:r>
            <a:r>
              <a:rPr lang="tr-TR" sz="2200" dirty="0" smtClean="0">
                <a:latin typeface="Arial" pitchFamily="34" charset="0"/>
                <a:cs typeface="Arial" pitchFamily="34" charset="0"/>
              </a:rPr>
              <a:t> sistemlerde uygulanabilir. FDMA senkronizasyon ya da zaman kontrolü gerektirmez. FDMA daha çok </a:t>
            </a:r>
            <a:r>
              <a:rPr lang="tr-TR" sz="2200" dirty="0" err="1" smtClean="0">
                <a:latin typeface="Arial" pitchFamily="34" charset="0"/>
                <a:cs typeface="Arial" pitchFamily="34" charset="0"/>
              </a:rPr>
              <a:t>analog</a:t>
            </a:r>
            <a:r>
              <a:rPr lang="tr-TR" sz="2200" dirty="0" smtClean="0">
                <a:latin typeface="Arial" pitchFamily="34" charset="0"/>
                <a:cs typeface="Arial" pitchFamily="34" charset="0"/>
              </a:rPr>
              <a:t> sistemlerde kullanılır. Dijital sistemlerin sağlamış olduğu avantajlardan tamamen faydalanmak için FDMA tekniği iyi bir çözüm değildir [1, 5].</a:t>
            </a:r>
          </a:p>
          <a:p>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2 Resim"/>
          <p:cNvPicPr/>
          <p:nvPr/>
        </p:nvPicPr>
        <p:blipFill>
          <a:blip r:embed="rId2" cstate="print"/>
          <a:srcRect/>
          <a:stretch>
            <a:fillRect/>
          </a:stretch>
        </p:blipFill>
        <p:spPr bwMode="auto">
          <a:xfrm>
            <a:off x="1259632" y="1124744"/>
            <a:ext cx="6480720" cy="4824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323528" y="332656"/>
            <a:ext cx="8568952" cy="6278642"/>
          </a:xfrm>
          <a:prstGeom prst="rect">
            <a:avLst/>
          </a:prstGeom>
          <a:noFill/>
        </p:spPr>
        <p:txBody>
          <a:bodyPr wrap="square" rtlCol="0">
            <a:spAutoFit/>
          </a:bodyPr>
          <a:lstStyle/>
          <a:p>
            <a:r>
              <a:rPr lang="tr-TR" sz="2200" b="1" dirty="0" smtClean="0">
                <a:solidFill>
                  <a:srgbClr val="FF0000"/>
                </a:solidFill>
                <a:latin typeface="Arial" pitchFamily="34" charset="0"/>
                <a:cs typeface="Arial" pitchFamily="34" charset="0"/>
              </a:rPr>
              <a:t>3.2. </a:t>
            </a:r>
            <a:r>
              <a:rPr lang="tr-TR" sz="2200" b="1" dirty="0" smtClean="0">
                <a:solidFill>
                  <a:srgbClr val="FF0000"/>
                </a:solidFill>
                <a:latin typeface="Arial" pitchFamily="34" charset="0"/>
                <a:cs typeface="Arial" pitchFamily="34" charset="0"/>
              </a:rPr>
              <a:t>TDMA</a:t>
            </a:r>
          </a:p>
          <a:p>
            <a:pPr algn="just"/>
            <a:endParaRPr lang="tr-TR" sz="2200" dirty="0" smtClean="0">
              <a:latin typeface="Arial" pitchFamily="34" charset="0"/>
              <a:cs typeface="Arial" pitchFamily="34" charset="0"/>
            </a:endParaRPr>
          </a:p>
          <a:p>
            <a:pPr algn="just"/>
            <a:r>
              <a:rPr lang="tr-TR" sz="2100" dirty="0" smtClean="0">
                <a:latin typeface="Arial" pitchFamily="34" charset="0"/>
                <a:cs typeface="Arial" pitchFamily="34" charset="0"/>
              </a:rPr>
              <a:t>TDMA belirli sayıdaki kullanıcının tek bir radyo frekans kanalına, farklı zaman dilimlerinde (</a:t>
            </a:r>
            <a:r>
              <a:rPr lang="tr-TR" sz="2100" dirty="0" err="1" smtClean="0">
                <a:latin typeface="Arial" pitchFamily="34" charset="0"/>
                <a:cs typeface="Arial" pitchFamily="34" charset="0"/>
              </a:rPr>
              <a:t>slot</a:t>
            </a:r>
            <a:r>
              <a:rPr lang="tr-TR" sz="2100" dirty="0" smtClean="0">
                <a:latin typeface="Arial" pitchFamily="34" charset="0"/>
                <a:cs typeface="Arial" pitchFamily="34" charset="0"/>
              </a:rPr>
              <a:t>),erişimini sağlayan sayısal iletim teknolojisidir. Sayısal haberleşme sistemlerinde sürekli bir iletim söz konusu değildir. Bu nedenle kullanıcılara ayrılan bant genişliği iletim zamanının her anında kullanılmaz. </a:t>
            </a:r>
            <a:r>
              <a:rPr lang="tr-TR" sz="2100" dirty="0" smtClean="0">
                <a:latin typeface="Arial" pitchFamily="34" charset="0"/>
                <a:cs typeface="Arial" pitchFamily="34" charset="0"/>
              </a:rPr>
              <a:t>Bu tür </a:t>
            </a:r>
            <a:r>
              <a:rPr lang="tr-TR" sz="2100" dirty="0" smtClean="0">
                <a:latin typeface="Arial" pitchFamily="34" charset="0"/>
                <a:cs typeface="Arial" pitchFamily="34" charset="0"/>
              </a:rPr>
              <a:t>sistemler için TDMA </a:t>
            </a:r>
            <a:r>
              <a:rPr lang="tr-TR" sz="2100" dirty="0" err="1" smtClean="0">
                <a:latin typeface="Arial" pitchFamily="34" charset="0"/>
                <a:cs typeface="Arial" pitchFamily="34" charset="0"/>
              </a:rPr>
              <a:t>FDMA’e</a:t>
            </a:r>
            <a:r>
              <a:rPr lang="tr-TR" sz="2100" dirty="0" smtClean="0">
                <a:latin typeface="Arial" pitchFamily="34" charset="0"/>
                <a:cs typeface="Arial" pitchFamily="34" charset="0"/>
              </a:rPr>
              <a:t> alternatif bir erişim tekniğidir. </a:t>
            </a:r>
            <a:r>
              <a:rPr lang="tr-TR" sz="2100" dirty="0" err="1" smtClean="0">
                <a:latin typeface="Arial" pitchFamily="34" charset="0"/>
                <a:cs typeface="Arial" pitchFamily="34" charset="0"/>
              </a:rPr>
              <a:t>TDMA’de</a:t>
            </a:r>
            <a:r>
              <a:rPr lang="tr-TR" sz="2100" dirty="0" smtClean="0">
                <a:latin typeface="Arial" pitchFamily="34" charset="0"/>
                <a:cs typeface="Arial" pitchFamily="34" charset="0"/>
              </a:rPr>
              <a:t> tüm bant genişliği sonlu bir süre için belirli kullanıcıya aittir. Çoğu </a:t>
            </a:r>
            <a:r>
              <a:rPr lang="tr-TR" sz="2100" dirty="0" smtClean="0">
                <a:latin typeface="Arial" pitchFamily="34" charset="0"/>
                <a:cs typeface="Arial" pitchFamily="34" charset="0"/>
              </a:rPr>
              <a:t>durumda kullanılabilir </a:t>
            </a:r>
            <a:r>
              <a:rPr lang="tr-TR" sz="2100" dirty="0" smtClean="0">
                <a:latin typeface="Arial" pitchFamily="34" charset="0"/>
                <a:cs typeface="Arial" pitchFamily="34" charset="0"/>
              </a:rPr>
              <a:t>bant genişliği, </a:t>
            </a:r>
            <a:r>
              <a:rPr lang="tr-TR" sz="2100" dirty="0" err="1" smtClean="0">
                <a:latin typeface="Arial" pitchFamily="34" charset="0"/>
                <a:cs typeface="Arial" pitchFamily="34" charset="0"/>
              </a:rPr>
              <a:t>FDMA’e</a:t>
            </a:r>
            <a:r>
              <a:rPr lang="tr-TR" sz="2100" dirty="0" smtClean="0">
                <a:latin typeface="Arial" pitchFamily="34" charset="0"/>
                <a:cs typeface="Arial" pitchFamily="34" charset="0"/>
              </a:rPr>
              <a:t> oranla daha az kanala bölünür ve kullanıcılar tüm kanal bant genişliğini kullanabildikleri zaman </a:t>
            </a:r>
            <a:r>
              <a:rPr lang="tr-TR" sz="2100" dirty="0" err="1" smtClean="0">
                <a:latin typeface="Arial" pitchFamily="34" charset="0"/>
                <a:cs typeface="Arial" pitchFamily="34" charset="0"/>
              </a:rPr>
              <a:t>slotlarına</a:t>
            </a:r>
            <a:r>
              <a:rPr lang="tr-TR" sz="2100" dirty="0" smtClean="0">
                <a:latin typeface="Arial" pitchFamily="34" charset="0"/>
                <a:cs typeface="Arial" pitchFamily="34" charset="0"/>
              </a:rPr>
              <a:t> yerleştirilirler</a:t>
            </a:r>
            <a:r>
              <a:rPr lang="tr-TR" sz="2100" dirty="0" smtClean="0">
                <a:latin typeface="Arial" pitchFamily="34" charset="0"/>
                <a:cs typeface="Arial" pitchFamily="34" charset="0"/>
              </a:rPr>
              <a:t>. </a:t>
            </a:r>
            <a:r>
              <a:rPr lang="tr-TR" sz="2100" dirty="0" err="1" smtClean="0">
                <a:latin typeface="Arial" pitchFamily="34" charset="0"/>
                <a:cs typeface="Arial" pitchFamily="34" charset="0"/>
              </a:rPr>
              <a:t>TDMA’de</a:t>
            </a:r>
            <a:r>
              <a:rPr lang="tr-TR" sz="2100" dirty="0" smtClean="0">
                <a:latin typeface="Arial" pitchFamily="34" charset="0"/>
                <a:cs typeface="Arial" pitchFamily="34" charset="0"/>
              </a:rPr>
              <a:t> kullanıcılar aynı bant genişliğini paylaştıkları için dikkatli senkronizasyon gerektirir. Daha az kanal olduğu için kanallar </a:t>
            </a:r>
            <a:r>
              <a:rPr lang="tr-TR" sz="2100" dirty="0" smtClean="0">
                <a:latin typeface="Arial" pitchFamily="34" charset="0"/>
                <a:cs typeface="Arial" pitchFamily="34" charset="0"/>
              </a:rPr>
              <a:t>arası girişim </a:t>
            </a:r>
            <a:r>
              <a:rPr lang="tr-TR" sz="2100" dirty="0" smtClean="0">
                <a:latin typeface="Arial" pitchFamily="34" charset="0"/>
                <a:cs typeface="Arial" pitchFamily="34" charset="0"/>
              </a:rPr>
              <a:t>önemsizdir. Bu yüzden kanallar arası koruma süresi çok küçüktür. Koruma süresi TDMA patlamaları arasındaki boş süredir. </a:t>
            </a:r>
            <a:r>
              <a:rPr lang="tr-TR" sz="2100" dirty="0" err="1" smtClean="0">
                <a:latin typeface="Arial" pitchFamily="34" charset="0"/>
                <a:cs typeface="Arial" pitchFamily="34" charset="0"/>
              </a:rPr>
              <a:t>TDMA’de</a:t>
            </a:r>
            <a:r>
              <a:rPr lang="tr-TR" sz="2100" dirty="0" smtClean="0">
                <a:latin typeface="Arial" pitchFamily="34" charset="0"/>
                <a:cs typeface="Arial" pitchFamily="34" charset="0"/>
              </a:rPr>
              <a:t> </a:t>
            </a:r>
            <a:r>
              <a:rPr lang="tr-TR" sz="2100" dirty="0" smtClean="0">
                <a:latin typeface="Arial" pitchFamily="34" charset="0"/>
                <a:cs typeface="Arial" pitchFamily="34" charset="0"/>
              </a:rPr>
              <a:t>alıcı filtreleri</a:t>
            </a:r>
            <a:r>
              <a:rPr lang="tr-TR" sz="2100" dirty="0" smtClean="0">
                <a:latin typeface="Arial" pitchFamily="34" charset="0"/>
                <a:cs typeface="Arial" pitchFamily="34" charset="0"/>
              </a:rPr>
              <a:t>, </a:t>
            </a:r>
            <a:r>
              <a:rPr lang="tr-TR" sz="2100" dirty="0" err="1" smtClean="0">
                <a:latin typeface="Arial" pitchFamily="34" charset="0"/>
                <a:cs typeface="Arial" pitchFamily="34" charset="0"/>
              </a:rPr>
              <a:t>FDMA’deki</a:t>
            </a:r>
            <a:r>
              <a:rPr lang="tr-TR" sz="2100" dirty="0" smtClean="0">
                <a:latin typeface="Arial" pitchFamily="34" charset="0"/>
                <a:cs typeface="Arial" pitchFamily="34" charset="0"/>
              </a:rPr>
              <a:t> bant geçiren filtreler yerine zaman pencerelerine dönüşür. Sonuç olarak haberleşmedeki girişim önleyici koruma süresi senkronizasyon süresi kadar küçük olur. [3, 6, 7].</a:t>
            </a:r>
          </a:p>
          <a:p>
            <a:endParaRPr lang="tr-TR" sz="2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2 Resim"/>
          <p:cNvPicPr/>
          <p:nvPr/>
        </p:nvPicPr>
        <p:blipFill>
          <a:blip r:embed="rId2" cstate="print"/>
          <a:srcRect/>
          <a:stretch>
            <a:fillRect/>
          </a:stretch>
        </p:blipFill>
        <p:spPr bwMode="auto">
          <a:xfrm>
            <a:off x="1259632" y="1052736"/>
            <a:ext cx="6624736" cy="4824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395536" y="404664"/>
            <a:ext cx="8424936" cy="5755422"/>
          </a:xfrm>
          <a:prstGeom prst="rect">
            <a:avLst/>
          </a:prstGeom>
          <a:noFill/>
        </p:spPr>
        <p:txBody>
          <a:bodyPr wrap="square" rtlCol="0">
            <a:spAutoFit/>
          </a:bodyPr>
          <a:lstStyle/>
          <a:p>
            <a:r>
              <a:rPr lang="tr-TR" sz="2200" b="1" dirty="0" smtClean="0">
                <a:solidFill>
                  <a:srgbClr val="FF0000"/>
                </a:solidFill>
                <a:latin typeface="Arial" pitchFamily="34" charset="0"/>
                <a:cs typeface="Arial" pitchFamily="34" charset="0"/>
              </a:rPr>
              <a:t>3.3. </a:t>
            </a:r>
            <a:r>
              <a:rPr lang="tr-TR" sz="2200" b="1" dirty="0" smtClean="0">
                <a:solidFill>
                  <a:srgbClr val="FF0000"/>
                </a:solidFill>
                <a:latin typeface="Arial" pitchFamily="34" charset="0"/>
                <a:cs typeface="Arial" pitchFamily="34" charset="0"/>
              </a:rPr>
              <a:t>CDMA</a:t>
            </a:r>
          </a:p>
          <a:p>
            <a:endParaRPr lang="tr-TR" sz="2000" dirty="0" smtClean="0">
              <a:latin typeface="Arial" pitchFamily="34" charset="0"/>
              <a:cs typeface="Arial" pitchFamily="34" charset="0"/>
            </a:endParaRPr>
          </a:p>
          <a:p>
            <a:pPr algn="just"/>
            <a:r>
              <a:rPr lang="tr-TR" sz="2200" dirty="0" smtClean="0">
                <a:latin typeface="Arial" pitchFamily="34" charset="0"/>
                <a:cs typeface="Arial" pitchFamily="34" charset="0"/>
              </a:rPr>
              <a:t>CDMA yönteminde iletim ortamındaki tüm kullanıcılar aynı anda ve aynı frekans bandını kullanarak haberleşirler. Her bir kullanıcıya </a:t>
            </a:r>
            <a:r>
              <a:rPr lang="tr-TR" sz="2200" dirty="0" smtClean="0">
                <a:latin typeface="Arial" pitchFamily="34" charset="0"/>
                <a:cs typeface="Arial" pitchFamily="34" charset="0"/>
              </a:rPr>
              <a:t>bilgiyi kodlaması </a:t>
            </a:r>
            <a:r>
              <a:rPr lang="tr-TR" sz="2200" dirty="0" smtClean="0">
                <a:latin typeface="Arial" pitchFamily="34" charset="0"/>
                <a:cs typeface="Arial" pitchFamily="34" charset="0"/>
              </a:rPr>
              <a:t>için kullanacağı eşsiz bir kod dizisi tahsis edilir. Her kullanıcı diğer kullanıcıların kodlarına dik (</a:t>
            </a:r>
            <a:r>
              <a:rPr lang="tr-TR" sz="2200" dirty="0" err="1" smtClean="0">
                <a:latin typeface="Arial" pitchFamily="34" charset="0"/>
                <a:cs typeface="Arial" pitchFamily="34" charset="0"/>
              </a:rPr>
              <a:t>orthogonal</a:t>
            </a:r>
            <a:r>
              <a:rPr lang="tr-TR" sz="2200" dirty="0" smtClean="0">
                <a:latin typeface="Arial" pitchFamily="34" charset="0"/>
                <a:cs typeface="Arial" pitchFamily="34" charset="0"/>
              </a:rPr>
              <a:t>) olan kendi kod sözcüğüne sahiptir</a:t>
            </a:r>
            <a:r>
              <a:rPr lang="tr-TR" sz="2200" dirty="0" smtClean="0">
                <a:latin typeface="Arial" pitchFamily="34" charset="0"/>
                <a:cs typeface="Arial" pitchFamily="34" charset="0"/>
              </a:rPr>
              <a:t>. Gönderilen </a:t>
            </a:r>
            <a:r>
              <a:rPr lang="tr-TR" sz="2200" dirty="0" smtClean="0">
                <a:latin typeface="Arial" pitchFamily="34" charset="0"/>
                <a:cs typeface="Arial" pitchFamily="34" charset="0"/>
              </a:rPr>
              <a:t>bilgiyi tespit edebilmek için, alıcının verici tarafından kullanılan kod sözcüğünü bilmesi gerekir. Alıcı, kullanıcının kod dizisini bilir ve </a:t>
            </a:r>
            <a:r>
              <a:rPr lang="tr-TR" sz="2200" dirty="0" smtClean="0">
                <a:latin typeface="Arial" pitchFamily="34" charset="0"/>
                <a:cs typeface="Arial" pitchFamily="34" charset="0"/>
              </a:rPr>
              <a:t>işareti aldıktan </a:t>
            </a:r>
            <a:r>
              <a:rPr lang="tr-TR" sz="2200" dirty="0" smtClean="0">
                <a:latin typeface="Arial" pitchFamily="34" charset="0"/>
                <a:cs typeface="Arial" pitchFamily="34" charset="0"/>
              </a:rPr>
              <a:t>sonra kodunu çözerek orijinal bilgiyi yeniden elde eder. Bu, istenilen kullanıcı kodu ile diğer kullanıcı kodlarının arasındaki çapraz ilintinin (</a:t>
            </a:r>
            <a:r>
              <a:rPr lang="tr-TR" sz="2200" dirty="0" err="1" smtClean="0">
                <a:latin typeface="Arial" pitchFamily="34" charset="0"/>
                <a:cs typeface="Arial" pitchFamily="34" charset="0"/>
              </a:rPr>
              <a:t>cross</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correlation</a:t>
            </a:r>
            <a:r>
              <a:rPr lang="tr-TR" sz="2200" dirty="0" smtClean="0">
                <a:latin typeface="Arial" pitchFamily="34" charset="0"/>
                <a:cs typeface="Arial" pitchFamily="34" charset="0"/>
              </a:rPr>
              <a:t>) düşük olması ile mümkündür. Kod işaretinin bant genişliği bilgi işaretinin bant genişliğinden çok büyük seçildiğinden, kodlama işlemi bilgiyi geniş bir spektruma yayar ve bu yüzden yayılı spektrum (spread spektrum-SS) modülasyonu olarak da </a:t>
            </a:r>
            <a:r>
              <a:rPr lang="tr-TR" sz="2200" dirty="0" smtClean="0">
                <a:latin typeface="Arial" pitchFamily="34" charset="0"/>
                <a:cs typeface="Arial" pitchFamily="34" charset="0"/>
              </a:rPr>
              <a:t>bilinir.</a:t>
            </a:r>
            <a:endParaRPr lang="tr-TR" sz="2200" dirty="0" smtClean="0">
              <a:latin typeface="Arial" pitchFamily="34" charset="0"/>
              <a:cs typeface="Arial" pitchFamily="34" charset="0"/>
            </a:endParaRPr>
          </a:p>
          <a:p>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395536" y="548680"/>
            <a:ext cx="8424936" cy="2800767"/>
          </a:xfrm>
          <a:prstGeom prst="rect">
            <a:avLst/>
          </a:prstGeom>
          <a:noFill/>
        </p:spPr>
        <p:txBody>
          <a:bodyPr wrap="square" rtlCol="0">
            <a:spAutoFit/>
          </a:bodyPr>
          <a:lstStyle/>
          <a:p>
            <a:r>
              <a:rPr lang="tr-TR" sz="2200" dirty="0" smtClean="0">
                <a:latin typeface="Arial" pitchFamily="34" charset="0"/>
                <a:cs typeface="Arial" pitchFamily="34" charset="0"/>
              </a:rPr>
              <a:t>Sonuçta </a:t>
            </a:r>
            <a:r>
              <a:rPr lang="tr-TR" sz="2200" dirty="0" smtClean="0">
                <a:latin typeface="Arial" pitchFamily="34" charset="0"/>
                <a:cs typeface="Arial" pitchFamily="34" charset="0"/>
              </a:rPr>
              <a:t>oluşan işaret SS işaretidir ve CDMA genellikle yaygın spektrum çoklu erişimi (spread </a:t>
            </a:r>
            <a:r>
              <a:rPr lang="tr-TR" sz="2200" dirty="0" err="1" smtClean="0">
                <a:latin typeface="Arial" pitchFamily="34" charset="0"/>
                <a:cs typeface="Arial" pitchFamily="34" charset="0"/>
              </a:rPr>
              <a:t>spectrum</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multiple</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access</a:t>
            </a:r>
            <a:r>
              <a:rPr lang="tr-TR" sz="2200" dirty="0" smtClean="0">
                <a:latin typeface="Arial" pitchFamily="34" charset="0"/>
                <a:cs typeface="Arial" pitchFamily="34" charset="0"/>
              </a:rPr>
              <a:t>, SSMA) olarak da adlandırılır. CDMA, </a:t>
            </a:r>
            <a:r>
              <a:rPr lang="tr-TR" sz="2200" dirty="0" err="1" smtClean="0">
                <a:latin typeface="Arial" pitchFamily="34" charset="0"/>
                <a:cs typeface="Arial" pitchFamily="34" charset="0"/>
              </a:rPr>
              <a:t>TDMA’den</a:t>
            </a:r>
            <a:r>
              <a:rPr lang="tr-TR" sz="2200" dirty="0" smtClean="0">
                <a:latin typeface="Arial" pitchFamily="34" charset="0"/>
                <a:cs typeface="Arial" pitchFamily="34" charset="0"/>
              </a:rPr>
              <a:t> farklı olarak kullanıcılar arasında zaman senkronizasyonu gerektirmez. Teorik olarak, sınırsız adette kullanıcı aynı kanalı aynı zamanda kullanabilirler. Bunun nedeni de </a:t>
            </a:r>
            <a:r>
              <a:rPr lang="tr-TR" sz="2200" dirty="0" err="1" smtClean="0">
                <a:latin typeface="Arial" pitchFamily="34" charset="0"/>
                <a:cs typeface="Arial" pitchFamily="34" charset="0"/>
              </a:rPr>
              <a:t>Walsh</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Coding</a:t>
            </a:r>
            <a:r>
              <a:rPr lang="tr-TR" sz="2200" dirty="0" smtClean="0">
                <a:latin typeface="Arial" pitchFamily="34" charset="0"/>
                <a:cs typeface="Arial" pitchFamily="34" charset="0"/>
              </a:rPr>
              <a:t> yönteminin uygulanmasıdır. Ancak kullanıcı sayısı arttıkça gürültü oranı artmaya başlar ve kalite giderek düşer [8].</a:t>
            </a:r>
            <a:endParaRPr lang="tr-TR" sz="2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2 Resim"/>
          <p:cNvPicPr/>
          <p:nvPr/>
        </p:nvPicPr>
        <p:blipFill>
          <a:blip r:embed="rId2" cstate="print"/>
          <a:srcRect/>
          <a:stretch>
            <a:fillRect/>
          </a:stretch>
        </p:blipFill>
        <p:spPr bwMode="auto">
          <a:xfrm>
            <a:off x="971600" y="1052736"/>
            <a:ext cx="7272808" cy="54726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395536" y="548680"/>
            <a:ext cx="8424936" cy="5847755"/>
          </a:xfrm>
          <a:prstGeom prst="rect">
            <a:avLst/>
          </a:prstGeom>
          <a:noFill/>
        </p:spPr>
        <p:txBody>
          <a:bodyPr wrap="square" rtlCol="0">
            <a:spAutoFit/>
          </a:bodyPr>
          <a:lstStyle/>
          <a:p>
            <a:pPr algn="just"/>
            <a:r>
              <a:rPr lang="tr-TR" sz="2200" b="1" dirty="0" smtClean="0">
                <a:solidFill>
                  <a:srgbClr val="FF0000"/>
                </a:solidFill>
                <a:latin typeface="Arial" pitchFamily="34" charset="0"/>
                <a:cs typeface="Arial" pitchFamily="34" charset="0"/>
              </a:rPr>
              <a:t>1.GİRİŞ</a:t>
            </a:r>
          </a:p>
          <a:p>
            <a:pPr algn="just"/>
            <a:endParaRPr lang="tr-TR" sz="2200" b="1" dirty="0" smtClean="0">
              <a:solidFill>
                <a:srgbClr val="FF0000"/>
              </a:solidFill>
              <a:latin typeface="Arial" pitchFamily="34" charset="0"/>
              <a:cs typeface="Arial" pitchFamily="34" charset="0"/>
            </a:endParaRPr>
          </a:p>
          <a:p>
            <a:pPr algn="just"/>
            <a:r>
              <a:rPr lang="tr-TR" sz="2200" dirty="0" smtClean="0">
                <a:latin typeface="Arial" pitchFamily="34" charset="0"/>
                <a:cs typeface="Arial" pitchFamily="34" charset="0"/>
              </a:rPr>
              <a:t>Belirli </a:t>
            </a:r>
            <a:r>
              <a:rPr lang="tr-TR" sz="2200" dirty="0" smtClean="0">
                <a:latin typeface="Arial" pitchFamily="34" charset="0"/>
                <a:cs typeface="Arial" pitchFamily="34" charset="0"/>
              </a:rPr>
              <a:t>bir alan boyunca yayılan, baz istasyonlarına sahip alt yapı tabanlı kablosuz ağlar erişim noktası (Access </a:t>
            </a:r>
            <a:r>
              <a:rPr lang="tr-TR" sz="2200" dirty="0" err="1" smtClean="0">
                <a:latin typeface="Arial" pitchFamily="34" charset="0"/>
                <a:cs typeface="Arial" pitchFamily="34" charset="0"/>
              </a:rPr>
              <a:t>point</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olarakta</a:t>
            </a:r>
            <a:r>
              <a:rPr lang="tr-TR" sz="2200" dirty="0" smtClean="0">
                <a:latin typeface="Arial" pitchFamily="34" charset="0"/>
                <a:cs typeface="Arial" pitchFamily="34" charset="0"/>
              </a:rPr>
              <a:t> adlandırılırlar. Bu baz istasyonları bir omurga kablolu ağa mobil terminaller için erişim sağlar. Ağ kontrol fonksiyonları baz istasyonları tarafından gerçekleştirilen ve genellikle koordineli kontrolü kolaylaştırmak için baz istasyonları birbirine bağlanır. Altyapı tabanlı kablosuz ağlar örnekleri, cep telefonu </a:t>
            </a:r>
            <a:r>
              <a:rPr lang="tr-TR" sz="2200" dirty="0" smtClean="0">
                <a:latin typeface="Arial" pitchFamily="34" charset="0"/>
                <a:cs typeface="Arial" pitchFamily="34" charset="0"/>
              </a:rPr>
              <a:t>sistemleri,kablosuz </a:t>
            </a:r>
            <a:r>
              <a:rPr lang="tr-TR" sz="2200" dirty="0" smtClean="0">
                <a:latin typeface="Arial" pitchFamily="34" charset="0"/>
                <a:cs typeface="Arial" pitchFamily="34" charset="0"/>
              </a:rPr>
              <a:t>LAN ve anons sistemleri gösterilebilir. Altyapı tabanlı ağlarda Baz istasyon koordinasyonu iletim planlaması, dinamik kaynak ayırma, güç kontrolü ve yayınım için merkezi bir kontrol mekanizması sunar. Bunun gibi bireysel kullanıcıların performans gereksinimlerini karşılamak için daha etkin ağ kaynakları kullanılabilir. Ayrıca altyapı ile çoğu ağlar, mobil terminalleri baz istasyonlara doğrudan iletecek şekilde tasarlanmıştır. </a:t>
            </a:r>
            <a:endParaRPr lang="tr-TR"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395536" y="548680"/>
            <a:ext cx="8424936" cy="4770537"/>
          </a:xfrm>
          <a:prstGeom prst="rect">
            <a:avLst/>
          </a:prstGeom>
          <a:noFill/>
        </p:spPr>
        <p:txBody>
          <a:bodyPr wrap="square" rtlCol="0">
            <a:spAutoFit/>
          </a:bodyPr>
          <a:lstStyle/>
          <a:p>
            <a:r>
              <a:rPr lang="tr-TR" sz="2200" b="1" dirty="0" smtClean="0">
                <a:solidFill>
                  <a:srgbClr val="FF0000"/>
                </a:solidFill>
                <a:latin typeface="Arial" pitchFamily="34" charset="0"/>
                <a:cs typeface="Arial" pitchFamily="34" charset="0"/>
              </a:rPr>
              <a:t>3.4. </a:t>
            </a:r>
            <a:r>
              <a:rPr lang="tr-TR" sz="2200" b="1" dirty="0" smtClean="0">
                <a:solidFill>
                  <a:srgbClr val="FF0000"/>
                </a:solidFill>
                <a:latin typeface="Arial" pitchFamily="34" charset="0"/>
                <a:cs typeface="Arial" pitchFamily="34" charset="0"/>
              </a:rPr>
              <a:t>SDMA</a:t>
            </a:r>
          </a:p>
          <a:p>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SDMA, kullanıcıları uzaysal olarak ayırarak, frekans spektrumunun kullanımını optimize eder. </a:t>
            </a:r>
            <a:r>
              <a:rPr lang="tr-TR" sz="2200" dirty="0" err="1" smtClean="0">
                <a:latin typeface="Arial" pitchFamily="34" charset="0"/>
                <a:cs typeface="Arial" pitchFamily="34" charset="0"/>
              </a:rPr>
              <a:t>SDMA’in</a:t>
            </a:r>
            <a:r>
              <a:rPr lang="tr-TR" sz="2200" dirty="0" smtClean="0">
                <a:latin typeface="Arial" pitchFamily="34" charset="0"/>
                <a:cs typeface="Arial" pitchFamily="34" charset="0"/>
              </a:rPr>
              <a:t> ilk şekli, aynı frekansın farklı hücrelerde tekrar kullanıldığı hücresel kablosuz ağlardır ve bu tür ağlarda komşu kanal girişimini önlemek için hücrelerin yeterince ayrılması gerekir. Bu ise bir bölgedeki hücre sayısını ve frekansın tekrar kullanılabilirliğini sınırlandırır. Daha gelişmiş </a:t>
            </a:r>
            <a:r>
              <a:rPr lang="tr-TR" sz="2200" dirty="0" smtClean="0">
                <a:latin typeface="Arial" pitchFamily="34" charset="0"/>
                <a:cs typeface="Arial" pitchFamily="34" charset="0"/>
              </a:rPr>
              <a:t>diğer bir </a:t>
            </a:r>
            <a:r>
              <a:rPr lang="tr-TR" sz="2200" dirty="0" smtClean="0">
                <a:latin typeface="Arial" pitchFamily="34" charset="0"/>
                <a:cs typeface="Arial" pitchFamily="34" charset="0"/>
              </a:rPr>
              <a:t>yaklaşım, ağın kapasitesini daha da arttırabilir. Bu teknik, hücre içerisinde bir frekansın tekrar kullanılabilmesine imkan tanımaktadır ve antenlerin istenilen kullanıcıya yönlendirilmesi için zeki sinyal işleme ile desteklenmiş anten dizileri kullanan akıllı anten tekniklerini kullanır. </a:t>
            </a:r>
          </a:p>
          <a:p>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395536" y="548680"/>
            <a:ext cx="8424936" cy="3139321"/>
          </a:xfrm>
          <a:prstGeom prst="rect">
            <a:avLst/>
          </a:prstGeom>
          <a:noFill/>
        </p:spPr>
        <p:txBody>
          <a:bodyPr wrap="square" rtlCol="0">
            <a:spAutoFit/>
          </a:bodyPr>
          <a:lstStyle/>
          <a:p>
            <a:pPr algn="just"/>
            <a:r>
              <a:rPr lang="tr-TR" sz="2200" dirty="0" smtClean="0">
                <a:latin typeface="Arial" pitchFamily="34" charset="0"/>
                <a:cs typeface="Arial" pitchFamily="34" charset="0"/>
              </a:rPr>
              <a:t>Bu anten dizileri dar </a:t>
            </a:r>
            <a:r>
              <a:rPr lang="tr-TR" sz="2200" dirty="0" err="1" smtClean="0">
                <a:latin typeface="Arial" pitchFamily="34" charset="0"/>
                <a:cs typeface="Arial" pitchFamily="34" charset="0"/>
              </a:rPr>
              <a:t>hüzmeler</a:t>
            </a:r>
            <a:r>
              <a:rPr lang="tr-TR" sz="2200" dirty="0" smtClean="0">
                <a:latin typeface="Arial" pitchFamily="34" charset="0"/>
                <a:cs typeface="Arial" pitchFamily="34" charset="0"/>
              </a:rPr>
              <a:t> oluşturabildiklerinden kullanıcılar arasındaki uzaysal ayırma yeterli olduğu miktarda, frekans tekrar kullanılabilir. Şekil 7 aynı hücrede, aynı kanalı kullanan üç SDMA kullanıcısını göstermektedir. Alıcı </a:t>
            </a:r>
            <a:r>
              <a:rPr lang="tr-TR" sz="2200" dirty="0" err="1" smtClean="0">
                <a:latin typeface="Arial" pitchFamily="34" charset="0"/>
                <a:cs typeface="Arial" pitchFamily="34" charset="0"/>
              </a:rPr>
              <a:t>hüzme</a:t>
            </a:r>
            <a:r>
              <a:rPr lang="tr-TR" sz="2200" dirty="0" smtClean="0">
                <a:latin typeface="Arial" pitchFamily="34" charset="0"/>
                <a:cs typeface="Arial" pitchFamily="34" charset="0"/>
              </a:rPr>
              <a:t> genişliğine sadece bir vericinin düşmesi zayıf bir ihtimaldir. Bu nedenle diğer çoklu erişim tekniklerinin SDMA ile birlikte kullanılması zorunlu hale gelir. Farklı alanlar, anten </a:t>
            </a:r>
            <a:r>
              <a:rPr lang="tr-TR" sz="2200" dirty="0" err="1" smtClean="0">
                <a:latin typeface="Arial" pitchFamily="34" charset="0"/>
                <a:cs typeface="Arial" pitchFamily="34" charset="0"/>
              </a:rPr>
              <a:t>hüzmesi</a:t>
            </a:r>
            <a:r>
              <a:rPr lang="tr-TR" sz="2200" dirty="0" smtClean="0">
                <a:latin typeface="Arial" pitchFamily="34" charset="0"/>
                <a:cs typeface="Arial" pitchFamily="34" charset="0"/>
              </a:rPr>
              <a:t> tarafından kapsanıyorsa TDMA veya CDMA kullanıldığında frekans tekrar kullanılabilir. Bununla birlikte farklı frekanslar için </a:t>
            </a:r>
            <a:r>
              <a:rPr lang="tr-TR" sz="2200" dirty="0" err="1" smtClean="0">
                <a:latin typeface="Arial" pitchFamily="34" charset="0"/>
                <a:cs typeface="Arial" pitchFamily="34" charset="0"/>
              </a:rPr>
              <a:t>FDMA’de</a:t>
            </a:r>
            <a:r>
              <a:rPr lang="tr-TR" sz="2200" dirty="0" smtClean="0">
                <a:latin typeface="Arial" pitchFamily="34" charset="0"/>
                <a:cs typeface="Arial" pitchFamily="34" charset="0"/>
              </a:rPr>
              <a:t> kullanılabilir.</a:t>
            </a:r>
            <a:endParaRPr lang="tr-TR" sz="2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2 Resim"/>
          <p:cNvPicPr/>
          <p:nvPr/>
        </p:nvPicPr>
        <p:blipFill>
          <a:blip r:embed="rId2" cstate="print"/>
          <a:srcRect/>
          <a:stretch>
            <a:fillRect/>
          </a:stretch>
        </p:blipFill>
        <p:spPr bwMode="auto">
          <a:xfrm>
            <a:off x="1043608" y="1196752"/>
            <a:ext cx="7056784" cy="52565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395536" y="548680"/>
            <a:ext cx="8424936" cy="5786199"/>
          </a:xfrm>
          <a:prstGeom prst="rect">
            <a:avLst/>
          </a:prstGeom>
          <a:noFill/>
        </p:spPr>
        <p:txBody>
          <a:bodyPr wrap="square" rtlCol="0">
            <a:spAutoFit/>
          </a:bodyPr>
          <a:lstStyle/>
          <a:p>
            <a:pPr algn="just"/>
            <a:r>
              <a:rPr lang="tr-TR" sz="2200" b="1" dirty="0" smtClean="0">
                <a:solidFill>
                  <a:srgbClr val="FF0000"/>
                </a:solidFill>
                <a:latin typeface="Arial" pitchFamily="34" charset="0"/>
                <a:cs typeface="Arial" pitchFamily="34" charset="0"/>
              </a:rPr>
              <a:t>4. </a:t>
            </a:r>
            <a:r>
              <a:rPr lang="tr-TR" sz="2200" b="1" dirty="0" smtClean="0">
                <a:solidFill>
                  <a:srgbClr val="FF0000"/>
                </a:solidFill>
                <a:latin typeface="Arial" pitchFamily="34" charset="0"/>
                <a:cs typeface="Arial" pitchFamily="34" charset="0"/>
              </a:rPr>
              <a:t>Sonuç</a:t>
            </a:r>
          </a:p>
          <a:p>
            <a:pPr algn="just"/>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Kablosuz ortamın en büyük sorunlarından biri de bant genişliği açısından oldukça sınırlı kaynaklara sahip olmasıdır. Bununla birlikte kablosuz uygulamaların ve bu uygulamalardan faydalanmak isteyen </a:t>
            </a:r>
            <a:r>
              <a:rPr lang="tr-TR" sz="2200" dirty="0" smtClean="0">
                <a:latin typeface="Arial" pitchFamily="34" charset="0"/>
                <a:cs typeface="Arial" pitchFamily="34" charset="0"/>
              </a:rPr>
              <a:t>kullanıcıların sayısı </a:t>
            </a:r>
            <a:r>
              <a:rPr lang="tr-TR" sz="2200" dirty="0" smtClean="0">
                <a:latin typeface="Arial" pitchFamily="34" charset="0"/>
                <a:cs typeface="Arial" pitchFamily="34" charset="0"/>
              </a:rPr>
              <a:t>gün geçtikçe artmaktadır. Kablosuz haberleşme sistemleri üzerinde yapılan çalışmaların büyük bir kısmı sınırlı bant genişliğini etkin olarak kullanacak kablosuz erişim mekanizmaları üzerine yoğunlaşmaktadır. Bu çalışmada, kablosuz ortamda kullanılan erişim mekanizmaları, iletim ortamını çift yönlü kullanma, çoklu erişim ve kanal paylaştırma yöntemlerine göre sınıflandırılarak incelenmiştir. Ayrıca, çoklama ve çoklu erişim </a:t>
            </a:r>
            <a:r>
              <a:rPr lang="tr-TR" sz="2200" dirty="0" smtClean="0">
                <a:latin typeface="Arial" pitchFamily="34" charset="0"/>
                <a:cs typeface="Arial" pitchFamily="34" charset="0"/>
              </a:rPr>
              <a:t>yöntemlerinin karşılaştırılması </a:t>
            </a:r>
            <a:r>
              <a:rPr lang="tr-TR" sz="2200" dirty="0" smtClean="0">
                <a:latin typeface="Arial" pitchFamily="34" charset="0"/>
                <a:cs typeface="Arial" pitchFamily="34" charset="0"/>
              </a:rPr>
              <a:t>yapılmıştır. Yapılan araştırmalar sonucunda, kablosuz erişim yöntemlerinin zaman içerisinde </a:t>
            </a:r>
            <a:r>
              <a:rPr lang="tr-TR" sz="2200" dirty="0" err="1" smtClean="0">
                <a:latin typeface="Arial" pitchFamily="34" charset="0"/>
                <a:cs typeface="Arial" pitchFamily="34" charset="0"/>
              </a:rPr>
              <a:t>FDMA’den</a:t>
            </a:r>
            <a:r>
              <a:rPr lang="tr-TR" sz="2200" dirty="0" smtClean="0">
                <a:latin typeface="Arial" pitchFamily="34" charset="0"/>
                <a:cs typeface="Arial" pitchFamily="34" charset="0"/>
              </a:rPr>
              <a:t> SDMA tekniğine doğru bir gelişim gösterdiği saptanmıştır. </a:t>
            </a:r>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2 Resim"/>
          <p:cNvPicPr/>
          <p:nvPr/>
        </p:nvPicPr>
        <p:blipFill>
          <a:blip r:embed="rId2" cstate="print"/>
          <a:srcRect/>
          <a:stretch>
            <a:fillRect/>
          </a:stretch>
        </p:blipFill>
        <p:spPr bwMode="auto">
          <a:xfrm>
            <a:off x="395536" y="260648"/>
            <a:ext cx="8208912" cy="63093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395536" y="548680"/>
            <a:ext cx="8424936" cy="5786199"/>
          </a:xfrm>
          <a:prstGeom prst="rect">
            <a:avLst/>
          </a:prstGeom>
          <a:noFill/>
        </p:spPr>
        <p:txBody>
          <a:bodyPr wrap="square" rtlCol="0">
            <a:spAutoFit/>
          </a:bodyPr>
          <a:lstStyle/>
          <a:p>
            <a:pPr algn="just"/>
            <a:r>
              <a:rPr lang="tr-TR" sz="2200" b="1" dirty="0" smtClean="0">
                <a:solidFill>
                  <a:srgbClr val="FF0000"/>
                </a:solidFill>
                <a:latin typeface="Arial" pitchFamily="34" charset="0"/>
                <a:cs typeface="Arial" pitchFamily="34" charset="0"/>
              </a:rPr>
              <a:t>KAYNAKLAR</a:t>
            </a:r>
          </a:p>
          <a:p>
            <a:pPr algn="just"/>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[1] </a:t>
            </a:r>
            <a:r>
              <a:rPr lang="tr-TR" sz="2200" dirty="0" err="1" smtClean="0">
                <a:latin typeface="Arial" pitchFamily="34" charset="0"/>
                <a:cs typeface="Arial" pitchFamily="34" charset="0"/>
              </a:rPr>
              <a:t>Proakis</a:t>
            </a:r>
            <a:r>
              <a:rPr lang="tr-TR" sz="2200" dirty="0" smtClean="0">
                <a:latin typeface="Arial" pitchFamily="34" charset="0"/>
                <a:cs typeface="Arial" pitchFamily="34" charset="0"/>
              </a:rPr>
              <a:t>, J.G., Dijital </a:t>
            </a:r>
            <a:r>
              <a:rPr lang="tr-TR" sz="2200" dirty="0" err="1" smtClean="0">
                <a:latin typeface="Arial" pitchFamily="34" charset="0"/>
                <a:cs typeface="Arial" pitchFamily="34" charset="0"/>
              </a:rPr>
              <a:t>Communications</a:t>
            </a:r>
            <a:r>
              <a:rPr lang="tr-TR" sz="2200" dirty="0" smtClean="0">
                <a:latin typeface="Arial" pitchFamily="34" charset="0"/>
                <a:cs typeface="Arial" pitchFamily="34" charset="0"/>
              </a:rPr>
              <a:t>, MC</a:t>
            </a:r>
          </a:p>
          <a:p>
            <a:pPr algn="just"/>
            <a:r>
              <a:rPr lang="tr-TR" sz="2200" dirty="0" smtClean="0">
                <a:latin typeface="Arial" pitchFamily="34" charset="0"/>
                <a:cs typeface="Arial" pitchFamily="34" charset="0"/>
              </a:rPr>
              <a:t>GRAW-HILL INTERNATIONAL EDITIONS</a:t>
            </a:r>
          </a:p>
          <a:p>
            <a:pPr algn="just"/>
            <a:r>
              <a:rPr lang="tr-TR" sz="2200" dirty="0" smtClean="0">
                <a:latin typeface="Arial" pitchFamily="34" charset="0"/>
                <a:cs typeface="Arial" pitchFamily="34" charset="0"/>
              </a:rPr>
              <a:t>NY 2e, 1989.</a:t>
            </a:r>
          </a:p>
          <a:p>
            <a:pPr algn="just"/>
            <a:r>
              <a:rPr lang="tr-TR" sz="2200" dirty="0" smtClean="0">
                <a:latin typeface="Arial" pitchFamily="34" charset="0"/>
                <a:cs typeface="Arial" pitchFamily="34" charset="0"/>
              </a:rPr>
              <a:t>[2] Ray, S., </a:t>
            </a:r>
            <a:r>
              <a:rPr lang="tr-TR" sz="2200" dirty="0" err="1" smtClean="0">
                <a:latin typeface="Arial" pitchFamily="34" charset="0"/>
                <a:cs typeface="Arial" pitchFamily="34" charset="0"/>
              </a:rPr>
              <a:t>The</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Deaf</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Node</a:t>
            </a:r>
            <a:r>
              <a:rPr lang="tr-TR" sz="2200" dirty="0" smtClean="0">
                <a:latin typeface="Arial" pitchFamily="34" charset="0"/>
                <a:cs typeface="Arial" pitchFamily="34" charset="0"/>
              </a:rPr>
              <a:t> Problem in </a:t>
            </a:r>
            <a:r>
              <a:rPr lang="tr-TR" sz="2200" dirty="0" err="1" smtClean="0">
                <a:latin typeface="Arial" pitchFamily="34" charset="0"/>
                <a:cs typeface="Arial" pitchFamily="34" charset="0"/>
              </a:rPr>
              <a:t>Wireless</a:t>
            </a:r>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Networks, </a:t>
            </a:r>
            <a:r>
              <a:rPr lang="tr-TR" sz="2200" dirty="0" err="1" smtClean="0">
                <a:latin typeface="Arial" pitchFamily="34" charset="0"/>
                <a:cs typeface="Arial" pitchFamily="34" charset="0"/>
              </a:rPr>
              <a:t>MSc</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Thesis</a:t>
            </a:r>
            <a:r>
              <a:rPr lang="tr-TR" sz="2200" dirty="0" smtClean="0">
                <a:latin typeface="Arial" pitchFamily="34" charset="0"/>
                <a:cs typeface="Arial" pitchFamily="34" charset="0"/>
              </a:rPr>
              <a:t>, BOSTON</a:t>
            </a:r>
          </a:p>
          <a:p>
            <a:pPr algn="just"/>
            <a:r>
              <a:rPr lang="tr-TR" sz="2200" dirty="0" smtClean="0">
                <a:latin typeface="Arial" pitchFamily="34" charset="0"/>
                <a:cs typeface="Arial" pitchFamily="34" charset="0"/>
              </a:rPr>
              <a:t>UNIVERSITY, COLLEGE OF</a:t>
            </a:r>
          </a:p>
          <a:p>
            <a:pPr algn="just"/>
            <a:r>
              <a:rPr lang="tr-TR" sz="2200" dirty="0" smtClean="0">
                <a:latin typeface="Arial" pitchFamily="34" charset="0"/>
                <a:cs typeface="Arial" pitchFamily="34" charset="0"/>
              </a:rPr>
              <a:t>ENGINEERING, 2002.</a:t>
            </a:r>
          </a:p>
          <a:p>
            <a:pPr algn="just"/>
            <a:r>
              <a:rPr lang="tr-TR" sz="2200" dirty="0" smtClean="0">
                <a:latin typeface="Arial" pitchFamily="34" charset="0"/>
                <a:cs typeface="Arial" pitchFamily="34" charset="0"/>
              </a:rPr>
              <a:t>[3] </a:t>
            </a:r>
            <a:r>
              <a:rPr lang="tr-TR" sz="2200" dirty="0" err="1" smtClean="0">
                <a:latin typeface="Arial" pitchFamily="34" charset="0"/>
                <a:cs typeface="Arial" pitchFamily="34" charset="0"/>
              </a:rPr>
              <a:t>Stavroulakis</a:t>
            </a:r>
            <a:r>
              <a:rPr lang="tr-TR" sz="2200" dirty="0" smtClean="0">
                <a:latin typeface="Arial" pitchFamily="34" charset="0"/>
                <a:cs typeface="Arial" pitchFamily="34" charset="0"/>
              </a:rPr>
              <a:t>, P., </a:t>
            </a:r>
            <a:r>
              <a:rPr lang="tr-TR" sz="2200" dirty="0" err="1" smtClean="0">
                <a:latin typeface="Arial" pitchFamily="34" charset="0"/>
                <a:cs typeface="Arial" pitchFamily="34" charset="0"/>
              </a:rPr>
              <a:t>Interference</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Analysis</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and</a:t>
            </a:r>
            <a:endParaRPr lang="tr-TR" sz="2200" dirty="0" smtClean="0">
              <a:latin typeface="Arial" pitchFamily="34" charset="0"/>
              <a:cs typeface="Arial" pitchFamily="34" charset="0"/>
            </a:endParaRPr>
          </a:p>
          <a:p>
            <a:pPr algn="just"/>
            <a:r>
              <a:rPr lang="tr-TR" sz="2200" dirty="0" err="1" smtClean="0">
                <a:latin typeface="Arial" pitchFamily="34" charset="0"/>
                <a:cs typeface="Arial" pitchFamily="34" charset="0"/>
              </a:rPr>
              <a:t>Reduction</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for</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Wireless</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Systems</a:t>
            </a:r>
            <a:r>
              <a:rPr lang="tr-TR" sz="2200" dirty="0" smtClean="0">
                <a:latin typeface="Arial" pitchFamily="34" charset="0"/>
                <a:cs typeface="Arial" pitchFamily="34" charset="0"/>
              </a:rPr>
              <a:t>, ARTECH</a:t>
            </a:r>
          </a:p>
          <a:p>
            <a:pPr algn="just"/>
            <a:r>
              <a:rPr lang="tr-TR" sz="2200" dirty="0" smtClean="0">
                <a:latin typeface="Arial" pitchFamily="34" charset="0"/>
                <a:cs typeface="Arial" pitchFamily="34" charset="0"/>
              </a:rPr>
              <a:t>HOUSE, 2003.</a:t>
            </a:r>
          </a:p>
          <a:p>
            <a:pPr algn="just"/>
            <a:r>
              <a:rPr lang="tr-TR" sz="2200" dirty="0" smtClean="0">
                <a:latin typeface="Arial" pitchFamily="34" charset="0"/>
                <a:cs typeface="Arial" pitchFamily="34" charset="0"/>
              </a:rPr>
              <a:t>[4] Lee, W.C.Y., </a:t>
            </a:r>
            <a:r>
              <a:rPr lang="tr-TR" sz="2200" dirty="0" err="1" smtClean="0">
                <a:latin typeface="Arial" pitchFamily="34" charset="0"/>
                <a:cs typeface="Arial" pitchFamily="34" charset="0"/>
              </a:rPr>
              <a:t>Analysis</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and</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Realization</a:t>
            </a:r>
            <a:r>
              <a:rPr lang="tr-TR" sz="2200" dirty="0" smtClean="0">
                <a:latin typeface="Arial" pitchFamily="34" charset="0"/>
                <a:cs typeface="Arial" pitchFamily="34" charset="0"/>
              </a:rPr>
              <a:t> of a</a:t>
            </a:r>
          </a:p>
          <a:p>
            <a:pPr algn="just"/>
            <a:r>
              <a:rPr lang="tr-TR" sz="2200" dirty="0" err="1" smtClean="0">
                <a:latin typeface="Arial" pitchFamily="34" charset="0"/>
                <a:cs typeface="Arial" pitchFamily="34" charset="0"/>
              </a:rPr>
              <a:t>physical</a:t>
            </a:r>
            <a:r>
              <a:rPr lang="tr-TR" sz="2200" dirty="0" smtClean="0">
                <a:latin typeface="Arial" pitchFamily="34" charset="0"/>
                <a:cs typeface="Arial" pitchFamily="34" charset="0"/>
              </a:rPr>
              <a:t> CDD </a:t>
            </a:r>
            <a:r>
              <a:rPr lang="tr-TR" sz="2200" dirty="0" err="1" smtClean="0">
                <a:latin typeface="Arial" pitchFamily="34" charset="0"/>
                <a:cs typeface="Arial" pitchFamily="34" charset="0"/>
              </a:rPr>
              <a:t>system</a:t>
            </a:r>
            <a:r>
              <a:rPr lang="tr-TR" sz="2200" dirty="0" smtClean="0">
                <a:latin typeface="Arial" pitchFamily="34" charset="0"/>
                <a:cs typeface="Arial" pitchFamily="34" charset="0"/>
              </a:rPr>
              <a:t>, WIRELESS</a:t>
            </a:r>
          </a:p>
          <a:p>
            <a:pPr algn="just"/>
            <a:r>
              <a:rPr lang="tr-TR" sz="2200" dirty="0" smtClean="0">
                <a:latin typeface="Arial" pitchFamily="34" charset="0"/>
                <a:cs typeface="Arial" pitchFamily="34" charset="0"/>
              </a:rPr>
              <a:t>COMMUNICATIONS AND MOBILE</a:t>
            </a:r>
          </a:p>
          <a:p>
            <a:pPr algn="just"/>
            <a:r>
              <a:rPr lang="tr-TR" sz="2200" dirty="0" smtClean="0">
                <a:latin typeface="Arial" pitchFamily="34" charset="0"/>
                <a:cs typeface="Arial" pitchFamily="34" charset="0"/>
              </a:rPr>
              <a:t>COMPUTING, </a:t>
            </a:r>
            <a:r>
              <a:rPr lang="tr-TR" sz="2200" dirty="0" err="1" smtClean="0">
                <a:latin typeface="Arial" pitchFamily="34" charset="0"/>
                <a:cs typeface="Arial" pitchFamily="34" charset="0"/>
              </a:rPr>
              <a:t>Vol</a:t>
            </a:r>
            <a:r>
              <a:rPr lang="tr-TR" sz="2200" dirty="0" smtClean="0">
                <a:latin typeface="Arial" pitchFamily="34" charset="0"/>
                <a:cs typeface="Arial" pitchFamily="34" charset="0"/>
              </a:rPr>
              <a:t>. 3, </a:t>
            </a:r>
            <a:r>
              <a:rPr lang="tr-TR" sz="2200" dirty="0" err="1" smtClean="0">
                <a:latin typeface="Arial" pitchFamily="34" charset="0"/>
                <a:cs typeface="Arial" pitchFamily="34" charset="0"/>
              </a:rPr>
              <a:t>pp</a:t>
            </a:r>
            <a:r>
              <a:rPr lang="tr-TR" sz="2200" dirty="0" smtClean="0">
                <a:latin typeface="Arial" pitchFamily="34" charset="0"/>
                <a:cs typeface="Arial" pitchFamily="34" charset="0"/>
              </a:rPr>
              <a:t> 571-583, 2003.</a:t>
            </a:r>
          </a:p>
          <a:p>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395536" y="548680"/>
            <a:ext cx="8424936" cy="4093428"/>
          </a:xfrm>
          <a:prstGeom prst="rect">
            <a:avLst/>
          </a:prstGeom>
          <a:noFill/>
        </p:spPr>
        <p:txBody>
          <a:bodyPr wrap="square" rtlCol="0">
            <a:spAutoFit/>
          </a:bodyPr>
          <a:lstStyle/>
          <a:p>
            <a:pPr algn="just"/>
            <a:r>
              <a:rPr lang="tr-TR" sz="2200" dirty="0" smtClean="0">
                <a:latin typeface="Arial" pitchFamily="34" charset="0"/>
                <a:cs typeface="Arial" pitchFamily="34" charset="0"/>
              </a:rPr>
              <a:t>[5] </a:t>
            </a:r>
            <a:r>
              <a:rPr lang="tr-TR" sz="2200" u="sng" dirty="0" smtClean="0">
                <a:latin typeface="Arial" pitchFamily="34" charset="0"/>
                <a:cs typeface="Arial" pitchFamily="34" charset="0"/>
              </a:rPr>
              <a:t>http://</a:t>
            </a:r>
            <a:r>
              <a:rPr lang="tr-TR" sz="2200" u="sng" dirty="0" smtClean="0">
                <a:latin typeface="Arial" pitchFamily="34" charset="0"/>
                <a:cs typeface="Arial" pitchFamily="34" charset="0"/>
              </a:rPr>
              <a:t>www.</a:t>
            </a:r>
            <a:r>
              <a:rPr lang="tr-TR" sz="2200" u="sng" dirty="0" err="1" smtClean="0">
                <a:latin typeface="Arial" pitchFamily="34" charset="0"/>
                <a:cs typeface="Arial" pitchFamily="34" charset="0"/>
              </a:rPr>
              <a:t>iec</a:t>
            </a:r>
            <a:r>
              <a:rPr lang="tr-TR" sz="2200" u="sng" dirty="0" smtClean="0">
                <a:latin typeface="Arial" pitchFamily="34" charset="0"/>
                <a:cs typeface="Arial" pitchFamily="34" charset="0"/>
              </a:rPr>
              <a:t>.org</a:t>
            </a:r>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[6] </a:t>
            </a:r>
            <a:r>
              <a:rPr lang="tr-TR" sz="2200" dirty="0" err="1" smtClean="0">
                <a:latin typeface="Arial" pitchFamily="34" charset="0"/>
                <a:cs typeface="Arial" pitchFamily="34" charset="0"/>
              </a:rPr>
              <a:t>Jung</a:t>
            </a:r>
            <a:r>
              <a:rPr lang="tr-TR" sz="2200" dirty="0" smtClean="0">
                <a:latin typeface="Arial" pitchFamily="34" charset="0"/>
                <a:cs typeface="Arial" pitchFamily="34" charset="0"/>
              </a:rPr>
              <a:t>, P., Time </a:t>
            </a:r>
            <a:r>
              <a:rPr lang="tr-TR" sz="2200" dirty="0" err="1" smtClean="0">
                <a:latin typeface="Arial" pitchFamily="34" charset="0"/>
                <a:cs typeface="Arial" pitchFamily="34" charset="0"/>
              </a:rPr>
              <a:t>Division</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Multiple</a:t>
            </a:r>
            <a:r>
              <a:rPr lang="tr-TR" sz="2200" dirty="0" smtClean="0">
                <a:latin typeface="Arial" pitchFamily="34" charset="0"/>
                <a:cs typeface="Arial" pitchFamily="34" charset="0"/>
              </a:rPr>
              <a:t> Access</a:t>
            </a:r>
          </a:p>
          <a:p>
            <a:pPr algn="just"/>
            <a:r>
              <a:rPr lang="tr-TR" sz="2200" dirty="0" smtClean="0">
                <a:latin typeface="Arial" pitchFamily="34" charset="0"/>
                <a:cs typeface="Arial" pitchFamily="34" charset="0"/>
              </a:rPr>
              <a:t>(TDMA), WILEY ENCYCLOPEDIA OF</a:t>
            </a:r>
          </a:p>
          <a:p>
            <a:pPr algn="just"/>
            <a:r>
              <a:rPr lang="tr-TR" sz="2200" dirty="0" smtClean="0">
                <a:latin typeface="Arial" pitchFamily="34" charset="0"/>
                <a:cs typeface="Arial" pitchFamily="34" charset="0"/>
              </a:rPr>
              <a:t>TELECOMMUNICATIONS, </a:t>
            </a:r>
            <a:r>
              <a:rPr lang="tr-TR" sz="2200" dirty="0" err="1" smtClean="0">
                <a:latin typeface="Arial" pitchFamily="34" charset="0"/>
                <a:cs typeface="Arial" pitchFamily="34" charset="0"/>
              </a:rPr>
              <a:t>December</a:t>
            </a:r>
            <a:r>
              <a:rPr lang="tr-TR" sz="2200" dirty="0" smtClean="0">
                <a:latin typeface="Arial" pitchFamily="34" charset="0"/>
                <a:cs typeface="Arial" pitchFamily="34" charset="0"/>
              </a:rPr>
              <a:t> 2002.</a:t>
            </a:r>
          </a:p>
          <a:p>
            <a:pPr algn="just"/>
            <a:r>
              <a:rPr lang="tr-TR" sz="2200" dirty="0" smtClean="0">
                <a:latin typeface="Arial" pitchFamily="34" charset="0"/>
                <a:cs typeface="Arial" pitchFamily="34" charset="0"/>
              </a:rPr>
              <a:t>[7] </a:t>
            </a:r>
            <a:r>
              <a:rPr lang="tr-TR" sz="2200" dirty="0" err="1" smtClean="0">
                <a:latin typeface="Arial" pitchFamily="34" charset="0"/>
                <a:cs typeface="Arial" pitchFamily="34" charset="0"/>
              </a:rPr>
              <a:t>Kasengulu</a:t>
            </a:r>
            <a:r>
              <a:rPr lang="tr-TR" sz="2200" dirty="0" smtClean="0">
                <a:latin typeface="Arial" pitchFamily="34" charset="0"/>
                <a:cs typeface="Arial" pitchFamily="34" charset="0"/>
              </a:rPr>
              <a:t>, K.T., A </a:t>
            </a:r>
            <a:r>
              <a:rPr lang="tr-TR" sz="2200" dirty="0" err="1" smtClean="0">
                <a:latin typeface="Arial" pitchFamily="34" charset="0"/>
                <a:cs typeface="Arial" pitchFamily="34" charset="0"/>
              </a:rPr>
              <a:t>Comparasion</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Study</a:t>
            </a:r>
            <a:endParaRPr lang="tr-TR" sz="2200" dirty="0" smtClean="0">
              <a:latin typeface="Arial" pitchFamily="34" charset="0"/>
              <a:cs typeface="Arial" pitchFamily="34" charset="0"/>
            </a:endParaRPr>
          </a:p>
          <a:p>
            <a:pPr algn="just"/>
            <a:r>
              <a:rPr lang="tr-TR" sz="2200" dirty="0" err="1" smtClean="0">
                <a:latin typeface="Arial" pitchFamily="34" charset="0"/>
                <a:cs typeface="Arial" pitchFamily="34" charset="0"/>
              </a:rPr>
              <a:t>Between</a:t>
            </a:r>
            <a:r>
              <a:rPr lang="tr-TR" sz="2200" dirty="0" smtClean="0">
                <a:latin typeface="Arial" pitchFamily="34" charset="0"/>
                <a:cs typeface="Arial" pitchFamily="34" charset="0"/>
              </a:rPr>
              <a:t> TDMA </a:t>
            </a:r>
            <a:r>
              <a:rPr lang="tr-TR" sz="2200" dirty="0" err="1" smtClean="0">
                <a:latin typeface="Arial" pitchFamily="34" charset="0"/>
                <a:cs typeface="Arial" pitchFamily="34" charset="0"/>
              </a:rPr>
              <a:t>and</a:t>
            </a:r>
            <a:r>
              <a:rPr lang="tr-TR" sz="2200" dirty="0" smtClean="0">
                <a:latin typeface="Arial" pitchFamily="34" charset="0"/>
                <a:cs typeface="Arial" pitchFamily="34" charset="0"/>
              </a:rPr>
              <a:t> FDMA in Dijital</a:t>
            </a:r>
          </a:p>
          <a:p>
            <a:pPr algn="just"/>
            <a:r>
              <a:rPr lang="tr-TR" sz="2200" dirty="0" err="1" smtClean="0">
                <a:latin typeface="Arial" pitchFamily="34" charset="0"/>
                <a:cs typeface="Arial" pitchFamily="34" charset="0"/>
              </a:rPr>
              <a:t>Wireless</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Systems</a:t>
            </a:r>
            <a:r>
              <a:rPr lang="tr-TR" sz="2200" dirty="0" smtClean="0">
                <a:latin typeface="Arial" pitchFamily="34" charset="0"/>
                <a:cs typeface="Arial" pitchFamily="34" charset="0"/>
              </a:rPr>
              <a:t>, ISSUE OF SPREAD</a:t>
            </a:r>
          </a:p>
          <a:p>
            <a:pPr algn="just"/>
            <a:r>
              <a:rPr lang="tr-TR" sz="2200" dirty="0" smtClean="0">
                <a:latin typeface="Arial" pitchFamily="34" charset="0"/>
                <a:cs typeface="Arial" pitchFamily="34" charset="0"/>
              </a:rPr>
              <a:t>SPECTRUM SCENE, </a:t>
            </a:r>
            <a:r>
              <a:rPr lang="tr-TR" sz="2200" dirty="0" err="1" smtClean="0">
                <a:latin typeface="Arial" pitchFamily="34" charset="0"/>
                <a:cs typeface="Arial" pitchFamily="34" charset="0"/>
              </a:rPr>
              <a:t>Vol</a:t>
            </a:r>
            <a:r>
              <a:rPr lang="tr-TR" sz="2200" dirty="0" smtClean="0">
                <a:latin typeface="Arial" pitchFamily="34" charset="0"/>
                <a:cs typeface="Arial" pitchFamily="34" charset="0"/>
              </a:rPr>
              <a:t>.6, 1, 1998.</a:t>
            </a:r>
          </a:p>
          <a:p>
            <a:pPr algn="just"/>
            <a:r>
              <a:rPr lang="tr-TR" sz="2200" dirty="0" smtClean="0">
                <a:latin typeface="Arial" pitchFamily="34" charset="0"/>
                <a:cs typeface="Arial" pitchFamily="34" charset="0"/>
              </a:rPr>
              <a:t>[8] Karakoç, M., Üçüncü Nesil Kablosuz CDMA</a:t>
            </a:r>
          </a:p>
          <a:p>
            <a:pPr algn="just"/>
            <a:r>
              <a:rPr lang="tr-TR" sz="2200" dirty="0" smtClean="0">
                <a:latin typeface="Arial" pitchFamily="34" charset="0"/>
                <a:cs typeface="Arial" pitchFamily="34" charset="0"/>
              </a:rPr>
              <a:t>Sistemler için Akıllı Anten Algoritmaları,</a:t>
            </a:r>
          </a:p>
          <a:p>
            <a:pPr algn="just"/>
            <a:r>
              <a:rPr lang="tr-TR" sz="2200" dirty="0" smtClean="0">
                <a:latin typeface="Arial" pitchFamily="34" charset="0"/>
                <a:cs typeface="Arial" pitchFamily="34" charset="0"/>
              </a:rPr>
              <a:t>Yüksek Lisans Tezi, KOU, F.B.E, 2004.</a:t>
            </a: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395536" y="548680"/>
            <a:ext cx="8424936" cy="5447645"/>
          </a:xfrm>
          <a:prstGeom prst="rect">
            <a:avLst/>
          </a:prstGeom>
          <a:noFill/>
        </p:spPr>
        <p:txBody>
          <a:bodyPr wrap="square" rtlCol="0">
            <a:spAutoFit/>
          </a:bodyPr>
          <a:lstStyle/>
          <a:p>
            <a:pPr algn="just"/>
            <a:r>
              <a:rPr lang="tr-TR" sz="2200" dirty="0" smtClean="0">
                <a:latin typeface="Arial" pitchFamily="34" charset="0"/>
                <a:cs typeface="Arial" pitchFamily="34" charset="0"/>
              </a:rPr>
              <a:t>Kablosuz ortamın en büyük sorunlarından biri de bant genişliği açısından oldukça sınırlı kaynaklara sahip olmasıdır. Bir kablosuz sistemden beklenen,</a:t>
            </a:r>
          </a:p>
          <a:p>
            <a:pPr algn="just"/>
            <a:r>
              <a:rPr lang="tr-TR" sz="2200" dirty="0" smtClean="0">
                <a:latin typeface="Arial" pitchFamily="34" charset="0"/>
                <a:cs typeface="Arial" pitchFamily="34" charset="0"/>
              </a:rPr>
              <a:t>uygulamanın türüne ve kullanıcı sayısına bağlı olarak sınırlı bant genişliğini kullanıcılara mümkün olduğunca etkin bir şekilde paylaştırmasıdır. Kablosuz</a:t>
            </a:r>
          </a:p>
          <a:p>
            <a:pPr algn="just"/>
            <a:r>
              <a:rPr lang="tr-TR" sz="2200" dirty="0" smtClean="0">
                <a:latin typeface="Arial" pitchFamily="34" charset="0"/>
                <a:cs typeface="Arial" pitchFamily="34" charset="0"/>
              </a:rPr>
              <a:t>sistemler, sınırlı bant genişliğini kullanıcılara </a:t>
            </a:r>
            <a:r>
              <a:rPr lang="tr-TR" sz="2200" dirty="0" err="1" smtClean="0">
                <a:latin typeface="Arial" pitchFamily="34" charset="0"/>
                <a:cs typeface="Arial" pitchFamily="34" charset="0"/>
              </a:rPr>
              <a:t>tahsisetmek</a:t>
            </a:r>
            <a:r>
              <a:rPr lang="tr-TR" sz="2200" dirty="0" smtClean="0">
                <a:latin typeface="Arial" pitchFamily="34" charset="0"/>
                <a:cs typeface="Arial" pitchFamily="34" charset="0"/>
              </a:rPr>
              <a:t> için ortam erişimi kontrol (</a:t>
            </a:r>
            <a:r>
              <a:rPr lang="tr-TR" sz="2200" dirty="0" err="1" smtClean="0">
                <a:latin typeface="Arial" pitchFamily="34" charset="0"/>
                <a:cs typeface="Arial" pitchFamily="34" charset="0"/>
              </a:rPr>
              <a:t>Medium</a:t>
            </a:r>
            <a:r>
              <a:rPr lang="tr-TR" sz="2200" dirty="0" smtClean="0">
                <a:latin typeface="Arial" pitchFamily="34" charset="0"/>
                <a:cs typeface="Arial" pitchFamily="34" charset="0"/>
              </a:rPr>
              <a:t> Access </a:t>
            </a:r>
            <a:r>
              <a:rPr lang="tr-TR" sz="2200" dirty="0" err="1" smtClean="0">
                <a:latin typeface="Arial" pitchFamily="34" charset="0"/>
                <a:cs typeface="Arial" pitchFamily="34" charset="0"/>
              </a:rPr>
              <a:t>Control</a:t>
            </a:r>
            <a:r>
              <a:rPr lang="tr-TR" sz="2200" dirty="0" smtClean="0">
                <a:latin typeface="Arial" pitchFamily="34" charset="0"/>
                <a:cs typeface="Arial" pitchFamily="34" charset="0"/>
              </a:rPr>
              <a:t>, MAC) protokolleri kullanırlar [1].</a:t>
            </a:r>
          </a:p>
          <a:p>
            <a:pPr algn="just"/>
            <a:r>
              <a:rPr lang="tr-TR" sz="2200" dirty="0" smtClean="0">
                <a:latin typeface="Arial" pitchFamily="34" charset="0"/>
                <a:cs typeface="Arial" pitchFamily="34" charset="0"/>
              </a:rPr>
              <a:t> </a:t>
            </a:r>
          </a:p>
          <a:p>
            <a:pPr algn="just"/>
            <a:r>
              <a:rPr lang="tr-TR" sz="2200" dirty="0" smtClean="0">
                <a:latin typeface="Arial" pitchFamily="34" charset="0"/>
                <a:cs typeface="Arial" pitchFamily="34" charset="0"/>
              </a:rPr>
              <a:t>Şekil 1’de kablosuz ortam erişim teknikleri; çoklama, çoklu erişim ve kanal paylaştırma yöntemleri olmak üzere üç farklı kritere göre sınıflandırılmaktadır. Bu çalışmanın ikinci bölümünde, iletim ortamını çift yönlü kullanma (çoklama) yöntemleri ve Bölüm 3’de çoklu erişim teknikleri karşılaştırılmalı </a:t>
            </a:r>
            <a:r>
              <a:rPr lang="tr-TR" sz="2200" dirty="0" smtClean="0">
                <a:latin typeface="Arial" pitchFamily="34" charset="0"/>
                <a:cs typeface="Arial" pitchFamily="34" charset="0"/>
              </a:rPr>
              <a:t>olarak verilmektedir</a:t>
            </a:r>
            <a:r>
              <a:rPr lang="tr-TR" sz="2200" dirty="0" smtClean="0">
                <a:latin typeface="Arial" pitchFamily="34" charset="0"/>
                <a:cs typeface="Arial" pitchFamily="34" charset="0"/>
              </a:rPr>
              <a:t>.</a:t>
            </a:r>
            <a:r>
              <a:rPr lang="tr-TR" dirty="0" smtClean="0"/>
              <a:t/>
            </a:r>
            <a:br>
              <a:rPr lang="tr-TR" dirty="0" smtClean="0"/>
            </a:b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2 Resim"/>
          <p:cNvPicPr/>
          <p:nvPr/>
        </p:nvPicPr>
        <p:blipFill>
          <a:blip r:embed="rId2" cstate="print"/>
          <a:srcRect/>
          <a:stretch>
            <a:fillRect/>
          </a:stretch>
        </p:blipFill>
        <p:spPr bwMode="auto">
          <a:xfrm>
            <a:off x="899592" y="1628800"/>
            <a:ext cx="7704856" cy="381642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395536" y="548680"/>
            <a:ext cx="8424936" cy="6217087"/>
          </a:xfrm>
          <a:prstGeom prst="rect">
            <a:avLst/>
          </a:prstGeom>
          <a:noFill/>
        </p:spPr>
        <p:txBody>
          <a:bodyPr wrap="square" rtlCol="0">
            <a:spAutoFit/>
          </a:bodyPr>
          <a:lstStyle/>
          <a:p>
            <a:r>
              <a:rPr lang="tr-TR" sz="2000" b="1" dirty="0" smtClean="0">
                <a:solidFill>
                  <a:srgbClr val="FF0000"/>
                </a:solidFill>
                <a:latin typeface="Arial" pitchFamily="34" charset="0"/>
                <a:cs typeface="Arial" pitchFamily="34" charset="0"/>
              </a:rPr>
              <a:t>2</a:t>
            </a:r>
            <a:r>
              <a:rPr lang="tr-TR" sz="2000" b="1" dirty="0" smtClean="0">
                <a:solidFill>
                  <a:srgbClr val="FF0000"/>
                </a:solidFill>
                <a:latin typeface="Arial" pitchFamily="34" charset="0"/>
                <a:cs typeface="Arial" pitchFamily="34" charset="0"/>
              </a:rPr>
              <a:t>. </a:t>
            </a:r>
            <a:r>
              <a:rPr lang="tr-TR" sz="2000" b="1" dirty="0" smtClean="0">
                <a:solidFill>
                  <a:srgbClr val="FF0000"/>
                </a:solidFill>
                <a:latin typeface="Arial" pitchFamily="34" charset="0"/>
                <a:cs typeface="Arial" pitchFamily="34" charset="0"/>
              </a:rPr>
              <a:t>ÇOKLAMA </a:t>
            </a:r>
            <a:r>
              <a:rPr lang="tr-TR" sz="2000" b="1" dirty="0" smtClean="0">
                <a:solidFill>
                  <a:srgbClr val="FF0000"/>
                </a:solidFill>
                <a:latin typeface="Arial" pitchFamily="34" charset="0"/>
                <a:cs typeface="Arial" pitchFamily="34" charset="0"/>
              </a:rPr>
              <a:t>YÖNTEMLERİ</a:t>
            </a:r>
          </a:p>
          <a:p>
            <a:endParaRPr lang="tr-TR" sz="2000" dirty="0" smtClean="0">
              <a:latin typeface="Arial" pitchFamily="34" charset="0"/>
              <a:cs typeface="Arial" pitchFamily="34" charset="0"/>
            </a:endParaRPr>
          </a:p>
          <a:p>
            <a:pPr algn="just"/>
            <a:r>
              <a:rPr lang="tr-TR" sz="2000" dirty="0" smtClean="0">
                <a:latin typeface="Arial" pitchFamily="34" charset="0"/>
                <a:cs typeface="Arial" pitchFamily="34" charset="0"/>
              </a:rPr>
              <a:t>Haberleşme sistemlerinde iletişim için kullanılan kanal tek yönlü ya da çift yönlü olabilir. Tek yönlü kanal adından da anlaşıldığı gibi sadece bir </a:t>
            </a:r>
            <a:r>
              <a:rPr lang="tr-TR" sz="2000" dirty="0" smtClean="0">
                <a:latin typeface="Arial" pitchFamily="34" charset="0"/>
                <a:cs typeface="Arial" pitchFamily="34" charset="0"/>
              </a:rPr>
              <a:t>yönde kullanılabilir</a:t>
            </a:r>
            <a:r>
              <a:rPr lang="tr-TR" sz="2000" dirty="0" smtClean="0">
                <a:latin typeface="Arial" pitchFamily="34" charset="0"/>
                <a:cs typeface="Arial" pitchFamily="34" charset="0"/>
              </a:rPr>
              <a:t>. Örneğin; A ve B düğümleri tek yönlü bir kanal ile birbirine bağlanırsa, A düğümü kendi verisini B düğümüne </a:t>
            </a:r>
            <a:r>
              <a:rPr lang="tr-TR" sz="2000" dirty="0" err="1" smtClean="0">
                <a:latin typeface="Arial" pitchFamily="34" charset="0"/>
                <a:cs typeface="Arial" pitchFamily="34" charset="0"/>
              </a:rPr>
              <a:t>önderebilirken</a:t>
            </a:r>
            <a:r>
              <a:rPr lang="tr-TR" sz="2000" dirty="0" smtClean="0">
                <a:latin typeface="Arial" pitchFamily="34" charset="0"/>
                <a:cs typeface="Arial" pitchFamily="34" charset="0"/>
              </a:rPr>
              <a:t>; fakat, </a:t>
            </a:r>
            <a:r>
              <a:rPr lang="tr-TR" sz="2000" dirty="0" smtClean="0">
                <a:latin typeface="Arial" pitchFamily="34" charset="0"/>
                <a:cs typeface="Arial" pitchFamily="34" charset="0"/>
              </a:rPr>
              <a:t>B düğümü </a:t>
            </a:r>
            <a:r>
              <a:rPr lang="tr-TR" sz="2000" dirty="0" smtClean="0">
                <a:latin typeface="Arial" pitchFamily="34" charset="0"/>
                <a:cs typeface="Arial" pitchFamily="34" charset="0"/>
              </a:rPr>
              <a:t>kendi verisini A düğümüne gönderemez. Çift yönlü bir kanal her iki yönlü de kullanıma elverişlidir.Çift yönlü kanal yarı çift yönlü (</a:t>
            </a:r>
            <a:r>
              <a:rPr lang="tr-TR" sz="2000" dirty="0" err="1" smtClean="0">
                <a:latin typeface="Arial" pitchFamily="34" charset="0"/>
                <a:cs typeface="Arial" pitchFamily="34" charset="0"/>
              </a:rPr>
              <a:t>half</a:t>
            </a:r>
            <a:r>
              <a:rPr lang="tr-TR" sz="2000" dirty="0" smtClean="0">
                <a:latin typeface="Arial" pitchFamily="34" charset="0"/>
                <a:cs typeface="Arial" pitchFamily="34" charset="0"/>
              </a:rPr>
              <a:t>-</a:t>
            </a:r>
            <a:r>
              <a:rPr lang="tr-TR" sz="2000" dirty="0" err="1" smtClean="0">
                <a:latin typeface="Arial" pitchFamily="34" charset="0"/>
                <a:cs typeface="Arial" pitchFamily="34" charset="0"/>
              </a:rPr>
              <a:t>duplex</a:t>
            </a:r>
            <a:r>
              <a:rPr lang="tr-TR" sz="2000" dirty="0" smtClean="0">
                <a:latin typeface="Arial" pitchFamily="34" charset="0"/>
                <a:cs typeface="Arial" pitchFamily="34" charset="0"/>
              </a:rPr>
              <a:t>) ve tam çift yönlü (</a:t>
            </a:r>
            <a:r>
              <a:rPr lang="tr-TR" sz="2000" dirty="0" err="1" smtClean="0">
                <a:latin typeface="Arial" pitchFamily="34" charset="0"/>
                <a:cs typeface="Arial" pitchFamily="34" charset="0"/>
              </a:rPr>
              <a:t>full</a:t>
            </a:r>
            <a:r>
              <a:rPr lang="tr-TR" sz="2000" dirty="0" smtClean="0">
                <a:latin typeface="Arial" pitchFamily="34" charset="0"/>
                <a:cs typeface="Arial" pitchFamily="34" charset="0"/>
              </a:rPr>
              <a:t>-</a:t>
            </a:r>
            <a:r>
              <a:rPr lang="tr-TR" sz="2000" dirty="0" err="1" smtClean="0">
                <a:latin typeface="Arial" pitchFamily="34" charset="0"/>
                <a:cs typeface="Arial" pitchFamily="34" charset="0"/>
              </a:rPr>
              <a:t>duplex</a:t>
            </a:r>
            <a:r>
              <a:rPr lang="tr-TR" sz="2000" dirty="0" smtClean="0">
                <a:latin typeface="Arial" pitchFamily="34" charset="0"/>
                <a:cs typeface="Arial" pitchFamily="34" charset="0"/>
              </a:rPr>
              <a:t>) olmak üzere iki şekildedir.Yarı çift yönlü kanal, farklı zamanlarda her iki yönde bilgi gönderebilir ve alabilir. Tam çift yönlü kanal </a:t>
            </a:r>
            <a:r>
              <a:rPr lang="tr-TR" sz="2000" dirty="0" err="1" smtClean="0">
                <a:latin typeface="Arial" pitchFamily="34" charset="0"/>
                <a:cs typeface="Arial" pitchFamily="34" charset="0"/>
              </a:rPr>
              <a:t>iseeş</a:t>
            </a:r>
            <a:r>
              <a:rPr lang="tr-TR" sz="2000" dirty="0" smtClean="0">
                <a:latin typeface="Arial" pitchFamily="34" charset="0"/>
                <a:cs typeface="Arial" pitchFamily="34" charset="0"/>
              </a:rPr>
              <a:t> </a:t>
            </a:r>
            <a:r>
              <a:rPr lang="tr-TR" sz="2000" dirty="0" smtClean="0">
                <a:latin typeface="Arial" pitchFamily="34" charset="0"/>
                <a:cs typeface="Arial" pitchFamily="34" charset="0"/>
              </a:rPr>
              <a:t>zamanlı olarak her iki yönde bilgi gönderebilir. Kablosuz ağlarda, yarı çoklama (</a:t>
            </a:r>
            <a:r>
              <a:rPr lang="tr-TR" sz="2000" dirty="0" err="1" smtClean="0">
                <a:latin typeface="Arial" pitchFamily="34" charset="0"/>
                <a:cs typeface="Arial" pitchFamily="34" charset="0"/>
              </a:rPr>
              <a:t>half</a:t>
            </a:r>
            <a:r>
              <a:rPr lang="tr-TR" sz="2000" dirty="0" smtClean="0">
                <a:latin typeface="Arial" pitchFamily="34" charset="0"/>
                <a:cs typeface="Arial" pitchFamily="34" charset="0"/>
              </a:rPr>
              <a:t>-</a:t>
            </a:r>
            <a:r>
              <a:rPr lang="tr-TR" sz="2000" dirty="0" err="1" smtClean="0">
                <a:latin typeface="Arial" pitchFamily="34" charset="0"/>
                <a:cs typeface="Arial" pitchFamily="34" charset="0"/>
              </a:rPr>
              <a:t>duplexing</a:t>
            </a:r>
            <a:r>
              <a:rPr lang="tr-TR" sz="2000" dirty="0" smtClean="0">
                <a:latin typeface="Arial" pitchFamily="34" charset="0"/>
                <a:cs typeface="Arial" pitchFamily="34" charset="0"/>
              </a:rPr>
              <a:t>) yaygın olarak zaman bölmeli çoklama (TDD) </a:t>
            </a:r>
            <a:r>
              <a:rPr lang="tr-TR" sz="2000" dirty="0" err="1" smtClean="0">
                <a:latin typeface="Arial" pitchFamily="34" charset="0"/>
                <a:cs typeface="Arial" pitchFamily="34" charset="0"/>
              </a:rPr>
              <a:t>yöntemikullanılarak</a:t>
            </a:r>
            <a:r>
              <a:rPr lang="tr-TR" sz="2000" dirty="0" smtClean="0">
                <a:latin typeface="Arial" pitchFamily="34" charset="0"/>
                <a:cs typeface="Arial" pitchFamily="34" charset="0"/>
              </a:rPr>
              <a:t> gerçekleştirilirken</a:t>
            </a:r>
            <a:r>
              <a:rPr lang="tr-TR" sz="2000" dirty="0" smtClean="0">
                <a:latin typeface="Arial" pitchFamily="34" charset="0"/>
                <a:cs typeface="Arial" pitchFamily="34" charset="0"/>
              </a:rPr>
              <a:t>, tam çoklama (</a:t>
            </a:r>
            <a:r>
              <a:rPr lang="tr-TR" sz="2000" dirty="0" err="1" smtClean="0">
                <a:latin typeface="Arial" pitchFamily="34" charset="0"/>
                <a:cs typeface="Arial" pitchFamily="34" charset="0"/>
              </a:rPr>
              <a:t>fullduplexing</a:t>
            </a:r>
            <a:r>
              <a:rPr lang="tr-TR" sz="2000" dirty="0" smtClean="0">
                <a:latin typeface="Arial" pitchFamily="34" charset="0"/>
                <a:cs typeface="Arial" pitchFamily="34" charset="0"/>
              </a:rPr>
              <a:t>) frekans bölmeli çoklama (FDD) yöntemi kullanılarak gerçekleştirilir. </a:t>
            </a:r>
            <a:r>
              <a:rPr lang="tr-TR" sz="2000" dirty="0" err="1" smtClean="0">
                <a:latin typeface="Arial" pitchFamily="34" charset="0"/>
                <a:cs typeface="Arial" pitchFamily="34" charset="0"/>
              </a:rPr>
              <a:t>TDD’de</a:t>
            </a:r>
            <a:r>
              <a:rPr lang="tr-TR" sz="2000" dirty="0" smtClean="0">
                <a:latin typeface="Arial" pitchFamily="34" charset="0"/>
                <a:cs typeface="Arial" pitchFamily="34" charset="0"/>
              </a:rPr>
              <a:t> bir düğüm hem</a:t>
            </a:r>
          </a:p>
          <a:p>
            <a:pPr algn="just"/>
            <a:r>
              <a:rPr lang="tr-TR" sz="2000" dirty="0" smtClean="0">
                <a:latin typeface="Arial" pitchFamily="34" charset="0"/>
                <a:cs typeface="Arial" pitchFamily="34" charset="0"/>
              </a:rPr>
              <a:t>gönderme hem de alma işlemini yapar; ancak, bu işlemi eş zamanlı olarak gerçekleştirmez. </a:t>
            </a:r>
            <a:r>
              <a:rPr lang="tr-TR" sz="2000" dirty="0" err="1" smtClean="0">
                <a:latin typeface="Arial" pitchFamily="34" charset="0"/>
                <a:cs typeface="Arial" pitchFamily="34" charset="0"/>
              </a:rPr>
              <a:t>FDD’de</a:t>
            </a:r>
            <a:r>
              <a:rPr lang="tr-TR" sz="2000" dirty="0" smtClean="0">
                <a:latin typeface="Arial" pitchFamily="34" charset="0"/>
                <a:cs typeface="Arial" pitchFamily="34" charset="0"/>
              </a:rPr>
              <a:t> ise bir düğüm eş zamanlı olarak bir kanaldan gönderme diğer kanaldan alma işlemini geçekleştirir. Bundan dolayı FDD, iki bölünmüş frekans bandına ihtiyaç duyar [2].</a:t>
            </a: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395536" y="404664"/>
            <a:ext cx="8424936" cy="5109091"/>
          </a:xfrm>
          <a:prstGeom prst="rect">
            <a:avLst/>
          </a:prstGeom>
          <a:noFill/>
        </p:spPr>
        <p:txBody>
          <a:bodyPr wrap="square" rtlCol="0">
            <a:spAutoFit/>
          </a:bodyPr>
          <a:lstStyle/>
          <a:p>
            <a:r>
              <a:rPr lang="tr-TR" sz="2200" b="1" dirty="0" smtClean="0">
                <a:solidFill>
                  <a:srgbClr val="FF0000"/>
                </a:solidFill>
                <a:latin typeface="Arial" pitchFamily="34" charset="0"/>
                <a:cs typeface="Arial" pitchFamily="34" charset="0"/>
              </a:rPr>
              <a:t>2.1. Frekans bölmeli çoklama (FDD</a:t>
            </a:r>
            <a:r>
              <a:rPr lang="tr-TR" sz="2200" b="1" dirty="0" smtClean="0">
                <a:solidFill>
                  <a:srgbClr val="FF0000"/>
                </a:solidFill>
                <a:latin typeface="Arial" pitchFamily="34" charset="0"/>
                <a:cs typeface="Arial" pitchFamily="34" charset="0"/>
              </a:rPr>
              <a:t>)</a:t>
            </a:r>
          </a:p>
          <a:p>
            <a:endParaRPr lang="tr-TR" sz="2200" dirty="0" smtClean="0">
              <a:latin typeface="Arial" pitchFamily="34" charset="0"/>
              <a:cs typeface="Arial" pitchFamily="34" charset="0"/>
            </a:endParaRPr>
          </a:p>
          <a:p>
            <a:r>
              <a:rPr lang="tr-TR" sz="2200" dirty="0" smtClean="0">
                <a:latin typeface="Arial" pitchFamily="34" charset="0"/>
                <a:cs typeface="Arial" pitchFamily="34" charset="0"/>
              </a:rPr>
              <a:t>FDD (</a:t>
            </a:r>
            <a:r>
              <a:rPr lang="tr-TR" sz="2200" dirty="0" err="1" smtClean="0">
                <a:latin typeface="Arial" pitchFamily="34" charset="0"/>
                <a:cs typeface="Arial" pitchFamily="34" charset="0"/>
              </a:rPr>
              <a:t>Frequency</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Division</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Duplexing</a:t>
            </a:r>
            <a:r>
              <a:rPr lang="tr-TR" sz="2200" dirty="0" smtClean="0">
                <a:latin typeface="Arial" pitchFamily="34" charset="0"/>
                <a:cs typeface="Arial" pitchFamily="34" charset="0"/>
              </a:rPr>
              <a:t>) iki yönlü radyo haberleşme sistemleri için kullanılan en yaygın çoklama tekniğidir. Bunun nedeni ise yukarı yönlü </a:t>
            </a:r>
            <a:r>
              <a:rPr lang="tr-TR" sz="2200" dirty="0" smtClean="0">
                <a:latin typeface="Arial" pitchFamily="34" charset="0"/>
                <a:cs typeface="Arial" pitchFamily="34" charset="0"/>
              </a:rPr>
              <a:t>ve aşağı </a:t>
            </a:r>
            <a:r>
              <a:rPr lang="tr-TR" sz="2200" dirty="0" smtClean="0">
                <a:latin typeface="Arial" pitchFamily="34" charset="0"/>
                <a:cs typeface="Arial" pitchFamily="34" charset="0"/>
              </a:rPr>
              <a:t>yönlü sinyalleri filtreler yardımıyla kolayca ayırabilmesidir. Çoğu mobil haberleşme sistemi </a:t>
            </a:r>
            <a:r>
              <a:rPr lang="tr-TR" sz="2200" dirty="0" err="1" smtClean="0">
                <a:latin typeface="Arial" pitchFamily="34" charset="0"/>
                <a:cs typeface="Arial" pitchFamily="34" charset="0"/>
              </a:rPr>
              <a:t>FDD’yi</a:t>
            </a:r>
            <a:r>
              <a:rPr lang="tr-TR" sz="2200" dirty="0" smtClean="0">
                <a:latin typeface="Arial" pitchFamily="34" charset="0"/>
                <a:cs typeface="Arial" pitchFamily="34" charset="0"/>
              </a:rPr>
              <a:t> kullanır. Şekil 2’de örnek bir frekans </a:t>
            </a:r>
            <a:r>
              <a:rPr lang="tr-TR" sz="2200" dirty="0" smtClean="0">
                <a:latin typeface="Arial" pitchFamily="34" charset="0"/>
                <a:cs typeface="Arial" pitchFamily="34" charset="0"/>
              </a:rPr>
              <a:t>tahsisi ve </a:t>
            </a:r>
            <a:r>
              <a:rPr lang="tr-TR" sz="2200" dirty="0" smtClean="0">
                <a:latin typeface="Arial" pitchFamily="34" charset="0"/>
                <a:cs typeface="Arial" pitchFamily="34" charset="0"/>
              </a:rPr>
              <a:t>modem </a:t>
            </a:r>
            <a:r>
              <a:rPr lang="tr-TR" sz="2200" dirty="0" smtClean="0">
                <a:latin typeface="Arial" pitchFamily="34" charset="0"/>
                <a:cs typeface="Arial" pitchFamily="34" charset="0"/>
              </a:rPr>
              <a:t>konfigürasyonu </a:t>
            </a:r>
            <a:r>
              <a:rPr lang="tr-TR" sz="2200" dirty="0" smtClean="0">
                <a:latin typeface="Arial" pitchFamily="34" charset="0"/>
                <a:cs typeface="Arial" pitchFamily="34" charset="0"/>
              </a:rPr>
              <a:t>görülmektedir. FDD sistemlerde yukarı bağlantı (</a:t>
            </a:r>
            <a:r>
              <a:rPr lang="tr-TR" sz="2200" dirty="0" err="1" smtClean="0">
                <a:latin typeface="Arial" pitchFamily="34" charset="0"/>
                <a:cs typeface="Arial" pitchFamily="34" charset="0"/>
              </a:rPr>
              <a:t>uplink</a:t>
            </a:r>
            <a:r>
              <a:rPr lang="tr-TR" sz="2200" dirty="0" smtClean="0">
                <a:latin typeface="Arial" pitchFamily="34" charset="0"/>
                <a:cs typeface="Arial" pitchFamily="34" charset="0"/>
              </a:rPr>
              <a:t>) ve aşağı bağlantı (</a:t>
            </a:r>
            <a:r>
              <a:rPr lang="tr-TR" sz="2200" dirty="0" err="1" smtClean="0">
                <a:latin typeface="Arial" pitchFamily="34" charset="0"/>
                <a:cs typeface="Arial" pitchFamily="34" charset="0"/>
              </a:rPr>
              <a:t>downlink</a:t>
            </a:r>
            <a:r>
              <a:rPr lang="tr-TR" sz="2200" dirty="0" smtClean="0">
                <a:latin typeface="Arial" pitchFamily="34" charset="0"/>
                <a:cs typeface="Arial" pitchFamily="34" charset="0"/>
              </a:rPr>
              <a:t>) için farklı frekans bantları </a:t>
            </a:r>
            <a:r>
              <a:rPr lang="tr-TR" sz="2200" dirty="0" smtClean="0">
                <a:latin typeface="Arial" pitchFamily="34" charset="0"/>
                <a:cs typeface="Arial" pitchFamily="34" charset="0"/>
              </a:rPr>
              <a:t>kullanılır.Bunun </a:t>
            </a:r>
            <a:r>
              <a:rPr lang="tr-TR" sz="2200" dirty="0" smtClean="0">
                <a:latin typeface="Arial" pitchFamily="34" charset="0"/>
                <a:cs typeface="Arial" pitchFamily="34" charset="0"/>
              </a:rPr>
              <a:t>dışında gönderme ve alma aynı anten üzerinden gerçekleştirilir. Bu yüzden yukarı bağlantı ve aşağı bağlantı bantlarını ayıran bir </a:t>
            </a:r>
            <a:r>
              <a:rPr lang="tr-TR" sz="2200" dirty="0" smtClean="0">
                <a:latin typeface="Arial" pitchFamily="34" charset="0"/>
                <a:cs typeface="Arial" pitchFamily="34" charset="0"/>
              </a:rPr>
              <a:t>çoklayıcı kullanılır</a:t>
            </a:r>
            <a:r>
              <a:rPr lang="tr-TR" sz="2200" dirty="0" smtClean="0">
                <a:latin typeface="Arial" pitchFamily="34" charset="0"/>
                <a:cs typeface="Arial" pitchFamily="34" charset="0"/>
              </a:rPr>
              <a:t>. Taşıyıcı frekans boşluğu yeterince geniş olmalıdır. Dar taşıyıcı boşluğu yüksek Q kalite faktörüne sahip çoklayıcı filtresi gerektirir [3].</a:t>
            </a:r>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2 Resim"/>
          <p:cNvPicPr/>
          <p:nvPr/>
        </p:nvPicPr>
        <p:blipFill>
          <a:blip r:embed="rId2" cstate="print"/>
          <a:srcRect/>
          <a:stretch>
            <a:fillRect/>
          </a:stretch>
        </p:blipFill>
        <p:spPr bwMode="auto">
          <a:xfrm>
            <a:off x="1259632" y="1124744"/>
            <a:ext cx="6624736" cy="4392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251520" y="548680"/>
            <a:ext cx="8568952" cy="4770537"/>
          </a:xfrm>
          <a:prstGeom prst="rect">
            <a:avLst/>
          </a:prstGeom>
          <a:noFill/>
        </p:spPr>
        <p:txBody>
          <a:bodyPr wrap="square" rtlCol="0">
            <a:spAutoFit/>
          </a:bodyPr>
          <a:lstStyle/>
          <a:p>
            <a:r>
              <a:rPr lang="tr-TR" sz="2200" dirty="0" smtClean="0">
                <a:solidFill>
                  <a:srgbClr val="FF0000"/>
                </a:solidFill>
                <a:latin typeface="Arial" pitchFamily="34" charset="0"/>
                <a:cs typeface="Arial" pitchFamily="34" charset="0"/>
              </a:rPr>
              <a:t>2.2. Zaman bölmeli çoklama (TDD</a:t>
            </a:r>
            <a:r>
              <a:rPr lang="tr-TR" sz="2200" dirty="0" smtClean="0">
                <a:solidFill>
                  <a:srgbClr val="FF0000"/>
                </a:solidFill>
                <a:latin typeface="Arial" pitchFamily="34" charset="0"/>
                <a:cs typeface="Arial" pitchFamily="34" charset="0"/>
              </a:rPr>
              <a:t>)</a:t>
            </a:r>
          </a:p>
          <a:p>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TDD (Time </a:t>
            </a:r>
            <a:r>
              <a:rPr lang="tr-TR" sz="2200" dirty="0" err="1" smtClean="0">
                <a:latin typeface="Arial" pitchFamily="34" charset="0"/>
                <a:cs typeface="Arial" pitchFamily="34" charset="0"/>
              </a:rPr>
              <a:t>Division</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Duplexing</a:t>
            </a:r>
            <a:r>
              <a:rPr lang="tr-TR" sz="2200" dirty="0" smtClean="0">
                <a:latin typeface="Arial" pitchFamily="34" charset="0"/>
                <a:cs typeface="Arial" pitchFamily="34" charset="0"/>
              </a:rPr>
              <a:t>) iki yönlü radyo sistemlerinde kullanılan diğer bir çoklama tekniğidir. Bu teknikte baz istasyonu ve terminal aynı </a:t>
            </a:r>
            <a:r>
              <a:rPr lang="tr-TR" sz="2200" dirty="0" smtClean="0">
                <a:latin typeface="Arial" pitchFamily="34" charset="0"/>
                <a:cs typeface="Arial" pitchFamily="34" charset="0"/>
              </a:rPr>
              <a:t>radyo frekans </a:t>
            </a:r>
            <a:r>
              <a:rPr lang="tr-TR" sz="2200" dirty="0" smtClean="0">
                <a:latin typeface="Arial" pitchFamily="34" charset="0"/>
                <a:cs typeface="Arial" pitchFamily="34" charset="0"/>
              </a:rPr>
              <a:t>kanalından farklı zaman bölümlerinde sinyal iletirler. TDD sistemler yukarı bağlantı ve a</a:t>
            </a:r>
            <a:r>
              <a:rPr lang="tr-TR" sz="2200" dirty="0" smtClean="0">
                <a:latin typeface="Arial" pitchFamily="34" charset="0"/>
                <a:cs typeface="Arial" pitchFamily="34" charset="0"/>
              </a:rPr>
              <a:t>şağı </a:t>
            </a:r>
            <a:r>
              <a:rPr lang="tr-TR" sz="2200" dirty="0" smtClean="0">
                <a:latin typeface="Arial" pitchFamily="34" charset="0"/>
                <a:cs typeface="Arial" pitchFamily="34" charset="0"/>
              </a:rPr>
              <a:t>bağlantı için aynı frekans bandını kullanır. Çünkü </a:t>
            </a:r>
            <a:r>
              <a:rPr lang="tr-TR" sz="2200" dirty="0" smtClean="0">
                <a:latin typeface="Arial" pitchFamily="34" charset="0"/>
                <a:cs typeface="Arial" pitchFamily="34" charset="0"/>
              </a:rPr>
              <a:t>her bir </a:t>
            </a:r>
            <a:r>
              <a:rPr lang="tr-TR" sz="2200" dirty="0" smtClean="0">
                <a:latin typeface="Arial" pitchFamily="34" charset="0"/>
                <a:cs typeface="Arial" pitchFamily="34" charset="0"/>
              </a:rPr>
              <a:t>sinyal FDD sistemin yarı periyodunda veri iletir. Her bir bağlantı için kullanılan bant genişliği </a:t>
            </a:r>
            <a:r>
              <a:rPr lang="tr-TR" sz="2200" dirty="0" err="1" smtClean="0">
                <a:latin typeface="Arial" pitchFamily="34" charset="0"/>
                <a:cs typeface="Arial" pitchFamily="34" charset="0"/>
              </a:rPr>
              <a:t>FDD’nin</a:t>
            </a:r>
            <a:r>
              <a:rPr lang="tr-TR" sz="2200" dirty="0" smtClean="0">
                <a:latin typeface="Arial" pitchFamily="34" charset="0"/>
                <a:cs typeface="Arial" pitchFamily="34" charset="0"/>
              </a:rPr>
              <a:t> iki katıdır. Dolayısıyla FDD ve TDD </a:t>
            </a:r>
            <a:r>
              <a:rPr lang="tr-TR" sz="2200" dirty="0" smtClean="0">
                <a:latin typeface="Arial" pitchFamily="34" charset="0"/>
                <a:cs typeface="Arial" pitchFamily="34" charset="0"/>
              </a:rPr>
              <a:t>için toplam </a:t>
            </a:r>
            <a:r>
              <a:rPr lang="tr-TR" sz="2200" dirty="0" smtClean="0">
                <a:latin typeface="Arial" pitchFamily="34" charset="0"/>
                <a:cs typeface="Arial" pitchFamily="34" charset="0"/>
              </a:rPr>
              <a:t>bant genişliği aynıdır. </a:t>
            </a:r>
            <a:r>
              <a:rPr lang="tr-TR" sz="2200" dirty="0" err="1" smtClean="0">
                <a:latin typeface="Arial" pitchFamily="34" charset="0"/>
                <a:cs typeface="Arial" pitchFamily="34" charset="0"/>
              </a:rPr>
              <a:t>TDD’nin</a:t>
            </a:r>
            <a:r>
              <a:rPr lang="tr-TR" sz="2200" dirty="0" smtClean="0">
                <a:latin typeface="Arial" pitchFamily="34" charset="0"/>
                <a:cs typeface="Arial" pitchFamily="34" charset="0"/>
              </a:rPr>
              <a:t> en önemli özelliklerinden bir tanesi çoklayıcı gerektirmemesidir. Zira, yukarı bağlantı ve aşağı bağlantı </a:t>
            </a:r>
            <a:r>
              <a:rPr lang="tr-TR" sz="2200" dirty="0" smtClean="0">
                <a:latin typeface="Arial" pitchFamily="34" charset="0"/>
                <a:cs typeface="Arial" pitchFamily="34" charset="0"/>
              </a:rPr>
              <a:t>sinyalleri zaman </a:t>
            </a:r>
            <a:r>
              <a:rPr lang="tr-TR" sz="2200" dirty="0" err="1" smtClean="0">
                <a:latin typeface="Arial" pitchFamily="34" charset="0"/>
                <a:cs typeface="Arial" pitchFamily="34" charset="0"/>
              </a:rPr>
              <a:t>domeninde</a:t>
            </a:r>
            <a:r>
              <a:rPr lang="tr-TR" sz="2200" dirty="0" smtClean="0">
                <a:latin typeface="Arial" pitchFamily="34" charset="0"/>
                <a:cs typeface="Arial" pitchFamily="34" charset="0"/>
              </a:rPr>
              <a:t> ayrılmıştır. Bununla birlikte TDD sistemleri </a:t>
            </a:r>
            <a:r>
              <a:rPr lang="tr-TR" sz="2200" dirty="0" err="1" smtClean="0">
                <a:latin typeface="Arial" pitchFamily="34" charset="0"/>
                <a:cs typeface="Arial" pitchFamily="34" charset="0"/>
              </a:rPr>
              <a:t>TDMA’da</a:t>
            </a:r>
            <a:r>
              <a:rPr lang="tr-TR" sz="2200" dirty="0" smtClean="0">
                <a:latin typeface="Arial" pitchFamily="34" charset="0"/>
                <a:cs typeface="Arial" pitchFamily="34" charset="0"/>
              </a:rPr>
              <a:t> olduğu gibi koruma </a:t>
            </a:r>
            <a:r>
              <a:rPr lang="tr-TR" sz="2200" dirty="0" smtClean="0">
                <a:latin typeface="Arial" pitchFamily="34" charset="0"/>
                <a:cs typeface="Arial" pitchFamily="34" charset="0"/>
              </a:rPr>
              <a:t>süresi gerektirir </a:t>
            </a:r>
            <a:r>
              <a:rPr lang="tr-TR" sz="2200" dirty="0" smtClean="0">
                <a:latin typeface="Arial" pitchFamily="34" charset="0"/>
                <a:cs typeface="Arial" pitchFamily="34" charset="0"/>
              </a:rPr>
              <a:t>[3].</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2 Resim"/>
          <p:cNvPicPr/>
          <p:nvPr/>
        </p:nvPicPr>
        <p:blipFill>
          <a:blip r:embed="rId2" cstate="print"/>
          <a:srcRect/>
          <a:stretch>
            <a:fillRect/>
          </a:stretch>
        </p:blipFill>
        <p:spPr bwMode="auto">
          <a:xfrm>
            <a:off x="683568" y="980728"/>
            <a:ext cx="7488831" cy="45365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2267</TotalTime>
  <Words>1793</Words>
  <Application>Microsoft Office PowerPoint</Application>
  <PresentationFormat>Ekran Gösterisi (4:3)</PresentationFormat>
  <Paragraphs>75</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Metro</vt:lpstr>
      <vt:lpstr>  HÜCRESEL SİSTEMLER            VE ALT YAPI TABANLI  KABLOSUZ AĞLAR        HAZIRLAYAN:ONUR BULUT       </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HÜCRESEL SİSTEMLER         VE ALT YAPI TABANLI  KABLOSUZ AĞLAR        HAZIRLAYAN:ONUR BULUT       </dc:title>
  <dc:creator>Onur</dc:creator>
  <cp:lastModifiedBy>Onur</cp:lastModifiedBy>
  <cp:revision>183</cp:revision>
  <dcterms:created xsi:type="dcterms:W3CDTF">2010-12-22T16:45:45Z</dcterms:created>
  <dcterms:modified xsi:type="dcterms:W3CDTF">2010-12-24T06:44:10Z</dcterms:modified>
</cp:coreProperties>
</file>