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77" r:id="rId4"/>
    <p:sldId id="278" r:id="rId5"/>
    <p:sldId id="279" r:id="rId6"/>
    <p:sldId id="258" r:id="rId7"/>
    <p:sldId id="259" r:id="rId8"/>
    <p:sldId id="260" r:id="rId9"/>
    <p:sldId id="261" r:id="rId10"/>
    <p:sldId id="262" r:id="rId11"/>
    <p:sldId id="263" r:id="rId12"/>
    <p:sldId id="264" r:id="rId13"/>
    <p:sldId id="265" r:id="rId14"/>
    <p:sldId id="266" r:id="rId15"/>
    <p:sldId id="267" r:id="rId16"/>
    <p:sldId id="268" r:id="rId17"/>
    <p:sldId id="271" r:id="rId18"/>
    <p:sldId id="272" r:id="rId19"/>
    <p:sldId id="269" r:id="rId20"/>
    <p:sldId id="270" r:id="rId21"/>
    <p:sldId id="273" r:id="rId22"/>
    <p:sldId id="274" r:id="rId23"/>
    <p:sldId id="275" r:id="rId24"/>
    <p:sldId id="282" r:id="rId25"/>
    <p:sldId id="276" r:id="rId26"/>
    <p:sldId id="283" r:id="rId2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D90C1D67-6EEB-48FB-99D2-2E0DC220E230}" type="datetimeFigureOut">
              <a:rPr lang="tr-TR" smtClean="0"/>
              <a:pPr/>
              <a:t>12/24/2010</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35CA7C35-BFFA-494B-8965-2F40220FB12A}"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0C1D67-6EEB-48FB-99D2-2E0DC220E230}" type="datetimeFigureOut">
              <a:rPr lang="tr-TR" smtClean="0"/>
              <a:pPr/>
              <a:t>12/24/2010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5CA7C35-BFFA-494B-8965-2F40220FB12A}"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0C1D67-6EEB-48FB-99D2-2E0DC220E230}" type="datetimeFigureOut">
              <a:rPr lang="tr-TR" smtClean="0"/>
              <a:pPr/>
              <a:t>12/24/2010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5CA7C35-BFFA-494B-8965-2F40220FB12A}"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D90C1D67-6EEB-48FB-99D2-2E0DC220E230}" type="datetimeFigureOut">
              <a:rPr lang="tr-TR" smtClean="0"/>
              <a:pPr/>
              <a:t>12/24/2010</a:t>
            </a:fld>
            <a:endParaRPr lang="tr-TR"/>
          </a:p>
        </p:txBody>
      </p:sp>
      <p:sp>
        <p:nvSpPr>
          <p:cNvPr id="9" name="8 Slayt Numarası Yer Tutucusu"/>
          <p:cNvSpPr>
            <a:spLocks noGrp="1"/>
          </p:cNvSpPr>
          <p:nvPr>
            <p:ph type="sldNum" sz="quarter" idx="15"/>
          </p:nvPr>
        </p:nvSpPr>
        <p:spPr/>
        <p:txBody>
          <a:bodyPr rtlCol="0"/>
          <a:lstStyle/>
          <a:p>
            <a:fld id="{35CA7C35-BFFA-494B-8965-2F40220FB12A}"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D90C1D67-6EEB-48FB-99D2-2E0DC220E230}" type="datetimeFigureOut">
              <a:rPr lang="tr-TR" smtClean="0"/>
              <a:pPr/>
              <a:t>12/24/2010</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35CA7C35-BFFA-494B-8965-2F40220FB12A}"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0C1D67-6EEB-48FB-99D2-2E0DC220E230}" type="datetimeFigureOut">
              <a:rPr lang="tr-TR" smtClean="0"/>
              <a:pPr/>
              <a:t>12/24/2010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5CA7C35-BFFA-494B-8965-2F40220FB12A}"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D90C1D67-6EEB-48FB-99D2-2E0DC220E230}" type="datetimeFigureOut">
              <a:rPr lang="tr-TR" smtClean="0"/>
              <a:pPr/>
              <a:t>12/24/2010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35CA7C35-BFFA-494B-8965-2F40220FB12A}"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D90C1D67-6EEB-48FB-99D2-2E0DC220E230}" type="datetimeFigureOut">
              <a:rPr lang="tr-TR" smtClean="0"/>
              <a:pPr/>
              <a:t>12/24/2010</a:t>
            </a:fld>
            <a:endParaRPr lang="tr-TR"/>
          </a:p>
        </p:txBody>
      </p:sp>
      <p:sp>
        <p:nvSpPr>
          <p:cNvPr id="7" name="6 Slayt Numarası Yer Tutucusu"/>
          <p:cNvSpPr>
            <a:spLocks noGrp="1"/>
          </p:cNvSpPr>
          <p:nvPr>
            <p:ph type="sldNum" sz="quarter" idx="11"/>
          </p:nvPr>
        </p:nvSpPr>
        <p:spPr/>
        <p:txBody>
          <a:bodyPr rtlCol="0"/>
          <a:lstStyle/>
          <a:p>
            <a:fld id="{35CA7C35-BFFA-494B-8965-2F40220FB12A}"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0C1D67-6EEB-48FB-99D2-2E0DC220E230}" type="datetimeFigureOut">
              <a:rPr lang="tr-TR" smtClean="0"/>
              <a:pPr/>
              <a:t>12/24/2010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35CA7C35-BFFA-494B-8965-2F40220FB12A}"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D90C1D67-6EEB-48FB-99D2-2E0DC220E230}" type="datetimeFigureOut">
              <a:rPr lang="tr-TR" smtClean="0"/>
              <a:pPr/>
              <a:t>12/24/2010</a:t>
            </a:fld>
            <a:endParaRPr lang="tr-TR"/>
          </a:p>
        </p:txBody>
      </p:sp>
      <p:sp>
        <p:nvSpPr>
          <p:cNvPr id="22" name="21 Slayt Numarası Yer Tutucusu"/>
          <p:cNvSpPr>
            <a:spLocks noGrp="1"/>
          </p:cNvSpPr>
          <p:nvPr>
            <p:ph type="sldNum" sz="quarter" idx="15"/>
          </p:nvPr>
        </p:nvSpPr>
        <p:spPr/>
        <p:txBody>
          <a:bodyPr rtlCol="0"/>
          <a:lstStyle/>
          <a:p>
            <a:fld id="{35CA7C35-BFFA-494B-8965-2F40220FB12A}"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D90C1D67-6EEB-48FB-99D2-2E0DC220E230}" type="datetimeFigureOut">
              <a:rPr lang="tr-TR" smtClean="0"/>
              <a:pPr/>
              <a:t>12/24/2010</a:t>
            </a:fld>
            <a:endParaRPr lang="tr-TR"/>
          </a:p>
        </p:txBody>
      </p:sp>
      <p:sp>
        <p:nvSpPr>
          <p:cNvPr id="18" name="17 Slayt Numarası Yer Tutucusu"/>
          <p:cNvSpPr>
            <a:spLocks noGrp="1"/>
          </p:cNvSpPr>
          <p:nvPr>
            <p:ph type="sldNum" sz="quarter" idx="11"/>
          </p:nvPr>
        </p:nvSpPr>
        <p:spPr/>
        <p:txBody>
          <a:bodyPr rtlCol="0"/>
          <a:lstStyle/>
          <a:p>
            <a:fld id="{35CA7C35-BFFA-494B-8965-2F40220FB12A}"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0C1D67-6EEB-48FB-99D2-2E0DC220E230}" type="datetimeFigureOut">
              <a:rPr lang="tr-TR" smtClean="0"/>
              <a:pPr/>
              <a:t>12/24/2010</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5CA7C35-BFFA-494B-8965-2F40220FB12A}"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rot="16200000">
            <a:off x="-342900" y="2781300"/>
            <a:ext cx="6172200" cy="1066800"/>
          </a:xfrm>
        </p:spPr>
        <p:txBody>
          <a:bodyPr>
            <a:normAutofit/>
          </a:bodyPr>
          <a:lstStyle/>
          <a:p>
            <a:pPr algn="ctr"/>
            <a:r>
              <a:rPr lang="tr-TR" sz="4800" dirty="0" smtClean="0">
                <a:solidFill>
                  <a:schemeClr val="accent6">
                    <a:lumMod val="75000"/>
                  </a:schemeClr>
                </a:solidFill>
                <a:latin typeface="Arial" pitchFamily="34" charset="0"/>
                <a:cs typeface="Arial" pitchFamily="34" charset="0"/>
              </a:rPr>
              <a:t>YAYIK SPEKTRUM</a:t>
            </a:r>
            <a:endParaRPr lang="tr-TR" sz="4800" dirty="0"/>
          </a:p>
        </p:txBody>
      </p:sp>
      <p:sp>
        <p:nvSpPr>
          <p:cNvPr id="3" name="2 Alt Başlık"/>
          <p:cNvSpPr>
            <a:spLocks noGrp="1"/>
          </p:cNvSpPr>
          <p:nvPr>
            <p:ph type="subTitle" idx="1"/>
          </p:nvPr>
        </p:nvSpPr>
        <p:spPr>
          <a:xfrm>
            <a:off x="3276600" y="762000"/>
            <a:ext cx="5181600" cy="5612922"/>
          </a:xfrm>
        </p:spPr>
        <p:txBody>
          <a:bodyPr>
            <a:normAutofit fontScale="40000" lnSpcReduction="20000"/>
          </a:bodyPr>
          <a:lstStyle/>
          <a:p>
            <a:endParaRPr lang="tr-TR" dirty="0" smtClean="0"/>
          </a:p>
          <a:p>
            <a:pPr>
              <a:lnSpc>
                <a:spcPct val="120000"/>
              </a:lnSpc>
            </a:pPr>
            <a:r>
              <a:rPr lang="tr-TR" sz="2800" b="0" dirty="0" smtClean="0">
                <a:solidFill>
                  <a:schemeClr val="accent6">
                    <a:lumMod val="75000"/>
                  </a:schemeClr>
                </a:solidFill>
                <a:latin typeface="Arial" pitchFamily="34" charset="0"/>
                <a:cs typeface="Arial" pitchFamily="34" charset="0"/>
              </a:rPr>
              <a:t>Bant genişliğinin kablosuz sistemler içinde önemli bir öğe olarak kabul edilmesine rağmen, artan sinyal bant genişliği de kimi zaman performansı arttırabilir. Yayık spektrum, veri iletişimi için gerekli minimum öğe olmanın ötesinde sinyal bant genişliğini arttıran bir tekniktir. Bunun gerçekleşmesi için birçok neden vardır. Yayık spektrum teknikleri, sinyali tespit edilmesini zorlaştırarak gürültü tabanının altında gizleyebilir. Yayık spektrum, ayrıca, ISI ve dar bantlı müdahalelerden kaynaklanan performans bozulmasını azaltır. Yayık spektrum, RAKE alıcısı ile birlikte farklı çok yollu bileşenlerin tutarlı bir şekilde bir araya gelmesini sağlayabilir. </a:t>
            </a:r>
          </a:p>
          <a:p>
            <a:pPr>
              <a:lnSpc>
                <a:spcPct val="120000"/>
              </a:lnSpc>
            </a:pPr>
            <a:endParaRPr lang="tr-TR" sz="2800" b="0" dirty="0" smtClean="0">
              <a:solidFill>
                <a:schemeClr val="accent6">
                  <a:lumMod val="75000"/>
                </a:schemeClr>
              </a:solidFill>
              <a:latin typeface="Arial" pitchFamily="34" charset="0"/>
              <a:cs typeface="Arial" pitchFamily="34" charset="0"/>
            </a:endParaRPr>
          </a:p>
          <a:p>
            <a:pPr>
              <a:lnSpc>
                <a:spcPct val="120000"/>
              </a:lnSpc>
            </a:pPr>
            <a:endParaRPr lang="tr-TR" sz="2800" b="0" dirty="0" smtClean="0">
              <a:solidFill>
                <a:schemeClr val="accent6">
                  <a:lumMod val="75000"/>
                </a:schemeClr>
              </a:solidFill>
              <a:latin typeface="Arial" pitchFamily="34" charset="0"/>
              <a:cs typeface="Arial" pitchFamily="34" charset="0"/>
            </a:endParaRPr>
          </a:p>
          <a:p>
            <a:pPr>
              <a:lnSpc>
                <a:spcPct val="120000"/>
              </a:lnSpc>
            </a:pPr>
            <a:r>
              <a:rPr lang="tr-TR" sz="2800" b="0" dirty="0" smtClean="0">
                <a:solidFill>
                  <a:schemeClr val="accent6">
                    <a:lumMod val="75000"/>
                  </a:schemeClr>
                </a:solidFill>
                <a:latin typeface="Arial" pitchFamily="34" charset="0"/>
                <a:cs typeface="Arial" pitchFamily="34" charset="0"/>
              </a:rPr>
              <a:t>Yine Yayık spektrum, yayılma sinyallerinin birbirlerinin üstünde birleştirilmiş ve kendi aralarında minimum düzeyde bir müdahale ile çözülmüş olabileceğinden dolayı, birden çok kullanıcının aynı sinyal bant genişliğini paylaşmasına izin verir. Sonuçta, yayık spektrum sinyallerinin geniş bant genişliği, yer ve zaman temini için yararlıdır. Yayık spektrumun sahip olduğu yayılma sinyalini iletim işlemi boyunca gürültü tabanının altında yapısal saklama özelliği, dar bandın sıkıştırma ve müdahalesine karşı dayanıklılığı ve ayrıca algılanma, dolayısıyla engellenme olasılığının düşük olmasından dolayı, ilk olarak askeri uygulamalarda yaygın bir şekilde kullanıldı. Ticari uygulamalarla ilgili olarak ise, yayık spektrumun dar bant müdahalesine karşı direnç özelliğinden dolayı telsiz telefonlarda sık kullanılmaktadır. Yayık spektrumun olanaklarını paylaşan ISI reddetme ve bant genişliği, hücresel sistemlerde ve kablosuz LAN bağlantılarında oldukça fazla oranda talep edilmektedir. Sonuç olarak, yayık spektrum,  2.ve 3. nesil hücresel sistemler için olduğu kadar, 2.nesil kablosuz LAN bağlantıları için de temel oluşturmaktadır.   </a:t>
            </a:r>
          </a:p>
          <a:p>
            <a:endParaRPr lang="tr-TR" sz="1900" dirty="0">
              <a:solidFill>
                <a:schemeClr val="accent6">
                  <a:lumMod val="60000"/>
                  <a:lumOff val="4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905000" y="1066800"/>
            <a:ext cx="6019800" cy="1828800"/>
          </a:xfrm>
        </p:spPr>
        <p:txBody>
          <a:bodyPr/>
          <a:lstStyle/>
          <a:p>
            <a:r>
              <a:rPr lang="tr-TR" dirty="0" smtClean="0"/>
              <a:t/>
            </a:r>
            <a:br>
              <a:rPr lang="tr-TR" dirty="0" smtClean="0"/>
            </a:br>
            <a:endParaRPr lang="tr-TR" dirty="0"/>
          </a:p>
        </p:txBody>
      </p:sp>
      <p:sp>
        <p:nvSpPr>
          <p:cNvPr id="17410" name="Rectangle 2"/>
          <p:cNvSpPr>
            <a:spLocks noChangeArrowheads="1"/>
          </p:cNvSpPr>
          <p:nvPr/>
        </p:nvSpPr>
        <p:spPr bwMode="auto">
          <a:xfrm>
            <a:off x="2514600" y="1066800"/>
            <a:ext cx="5105400" cy="161582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smtClean="0">
                <a:ln>
                  <a:noFill/>
                </a:ln>
                <a:solidFill>
                  <a:schemeClr val="accent6">
                    <a:lumMod val="75000"/>
                  </a:schemeClr>
                </a:solidFill>
                <a:effectLst/>
                <a:latin typeface="Arial" pitchFamily="34" charset="0"/>
                <a:ea typeface="Times New Roman" pitchFamily="18" charset="0"/>
              </a:rPr>
              <a:t>2.1 DSYS Sistem Modeli</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100" b="0" i="0" u="none" strike="noStrike" cap="none" normalizeH="0" baseline="0" dirty="0" smtClean="0">
              <a:ln>
                <a:noFill/>
              </a:ln>
              <a:solidFill>
                <a:schemeClr val="accent6">
                  <a:lumMod val="75000"/>
                </a:schemeClr>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Uçtan uca direk sıralı yayık spektrum sistemi Şekil </a:t>
            </a:r>
            <a:r>
              <a:rPr kumimoji="0" lang="tr-TR" sz="1100" b="1" i="0" u="none" strike="noStrike" cap="none" normalizeH="0" baseline="0" dirty="0" smtClean="0">
                <a:ln>
                  <a:noFill/>
                </a:ln>
                <a:solidFill>
                  <a:schemeClr val="accent6">
                    <a:lumMod val="75000"/>
                  </a:schemeClr>
                </a:solidFill>
                <a:effectLst/>
                <a:latin typeface="Arial" pitchFamily="34" charset="0"/>
                <a:ea typeface="Times New Roman" pitchFamily="18" charset="0"/>
              </a:rPr>
              <a:t>5’te</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 gösterilmektedir. “</a:t>
            </a:r>
            <a:r>
              <a:rPr kumimoji="0" lang="tr-TR" sz="1100" b="0" i="1" u="none" strike="noStrike" cap="none" normalizeH="0" baseline="0" dirty="0" err="1" smtClean="0">
                <a:ln>
                  <a:noFill/>
                </a:ln>
                <a:solidFill>
                  <a:schemeClr val="accent6">
                    <a:lumMod val="75000"/>
                  </a:schemeClr>
                </a:solidFill>
                <a:effectLst/>
                <a:latin typeface="Arial" pitchFamily="34" charset="0"/>
                <a:ea typeface="Times New Roman" pitchFamily="18" charset="0"/>
              </a:rPr>
              <a:t>sc</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a:t>
            </a:r>
            <a:r>
              <a:rPr kumimoji="0" lang="tr-TR" sz="1100" b="0" i="1" u="none" strike="noStrike" cap="none" normalizeH="0" baseline="0" dirty="0" smtClean="0">
                <a:ln>
                  <a:noFill/>
                </a:ln>
                <a:solidFill>
                  <a:schemeClr val="accent6">
                    <a:lumMod val="75000"/>
                  </a:schemeClr>
                </a:solidFill>
                <a:effectLst/>
                <a:latin typeface="Arial" pitchFamily="34" charset="0"/>
                <a:ea typeface="Times New Roman" pitchFamily="18" charset="0"/>
              </a:rPr>
              <a:t>t</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 ve taşıyıcı </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rPr>
              <a:t>cos</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(2</a:t>
            </a:r>
            <a:r>
              <a:rPr kumimoji="0" lang="tr-TR" sz="1100" b="0" i="1" u="none" strike="noStrike" cap="none" normalizeH="0" baseline="0" dirty="0" smtClean="0">
                <a:ln>
                  <a:noFill/>
                </a:ln>
                <a:solidFill>
                  <a:schemeClr val="accent6">
                    <a:lumMod val="75000"/>
                  </a:schemeClr>
                </a:solidFill>
                <a:effectLst/>
                <a:latin typeface="Arial" pitchFamily="34" charset="0"/>
                <a:ea typeface="Times New Roman" pitchFamily="18" charset="0"/>
              </a:rPr>
              <a:t>πfct</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 un çarpımı ters sıralı olarak da yapılabilir; sıklık düşürücü öncelikle yayılmayı engelleyen kod eşleme ve dijital yayılma önleme işlemlerine izin verir, ancak signal2 geniş bant yayılmasına göre yapılması gerektiğinden taşıyıcı faz izlemeyi zorlaştırır. Bu durumu kolaylaştırmak için sadece dördün sinyal bileşeni için kullanılan yapıya benzeyen; alıcının faz içi işaretleme işlemini örnek gösterebiliriz</a:t>
            </a:r>
            <a:r>
              <a:rPr kumimoji="0" lang="tr-TR" sz="1100" b="0" i="0" u="none" strike="noStrike" cap="none" normalizeH="0" baseline="0" dirty="0" smtClean="0">
                <a:ln>
                  <a:noFill/>
                </a:ln>
                <a:solidFill>
                  <a:schemeClr val="accent6">
                    <a:lumMod val="75000"/>
                  </a:schemeClr>
                </a:solidFill>
                <a:effectLst/>
                <a:latin typeface="Arial" pitchFamily="34" charset="0"/>
              </a:rPr>
              <a:t> </a:t>
            </a:r>
          </a:p>
        </p:txBody>
      </p:sp>
      <p:pic>
        <p:nvPicPr>
          <p:cNvPr id="9" name="8 Resim" descr="1.5.JPG"/>
          <p:cNvPicPr>
            <a:picLocks noChangeAspect="1"/>
          </p:cNvPicPr>
          <p:nvPr/>
        </p:nvPicPr>
        <p:blipFill>
          <a:blip r:embed="rId2" cstate="print"/>
          <a:stretch>
            <a:fillRect/>
          </a:stretch>
        </p:blipFill>
        <p:spPr>
          <a:xfrm>
            <a:off x="2286000" y="3124200"/>
            <a:ext cx="5098073" cy="2087400"/>
          </a:xfrm>
          <a:prstGeom prst="rect">
            <a:avLst/>
          </a:prstGeom>
        </p:spPr>
      </p:pic>
      <p:sp>
        <p:nvSpPr>
          <p:cNvPr id="6" name="2 Alt Başlık"/>
          <p:cNvSpPr txBox="1">
            <a:spLocks/>
          </p:cNvSpPr>
          <p:nvPr/>
        </p:nvSpPr>
        <p:spPr>
          <a:xfrm>
            <a:off x="2362200" y="533400"/>
            <a:ext cx="6248400" cy="609600"/>
          </a:xfrm>
          <a:prstGeom prst="rect">
            <a:avLst/>
          </a:prstGeom>
        </p:spPr>
        <p:txBody>
          <a:bodyPr vert="horz">
            <a:normAutofit/>
          </a:bodyPr>
          <a:lstStyle/>
          <a:p>
            <a:pPr marL="0" marR="0" lvl="0" indent="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kumimoji="0" lang="tr-TR" sz="1800" b="1" i="0" u="none" strike="noStrike" kern="1200" cap="none" spc="0" normalizeH="0" baseline="0" noProof="0" dirty="0" smtClean="0">
                <a:ln>
                  <a:noFill/>
                </a:ln>
                <a:solidFill>
                  <a:schemeClr val="tx2"/>
                </a:solidFill>
                <a:effectLst/>
                <a:uLnTx/>
                <a:uFillTx/>
                <a:latin typeface="+mn-lt"/>
                <a:ea typeface="+mn-ea"/>
                <a:cs typeface="+mn-cs"/>
              </a:rPr>
              <a:t>  </a:t>
            </a:r>
            <a:r>
              <a:rPr kumimoji="0" lang="tr-TR" sz="1800" b="1" i="0" u="none" strike="noStrike" kern="1200" cap="none" spc="0" normalizeH="0" baseline="0" noProof="0" dirty="0" smtClean="0">
                <a:ln>
                  <a:noFill/>
                </a:ln>
                <a:solidFill>
                  <a:schemeClr val="accent6">
                    <a:lumMod val="75000"/>
                  </a:schemeClr>
                </a:solidFill>
                <a:effectLst/>
                <a:uLnTx/>
                <a:uFillTx/>
                <a:latin typeface="+mn-lt"/>
                <a:ea typeface="+mn-ea"/>
                <a:cs typeface="+mn-cs"/>
              </a:rPr>
              <a:t>2. DİREKT SIRALI YAYIK SPEKTRUM  (DSYS)</a:t>
            </a:r>
          </a:p>
          <a:p>
            <a:pPr marL="0" marR="0" lvl="0" indent="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tr-TR" sz="1800" b="1"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905000" y="1066800"/>
            <a:ext cx="6019800" cy="1828800"/>
          </a:xfrm>
        </p:spPr>
        <p:txBody>
          <a:bodyPr/>
          <a:lstStyle/>
          <a:p>
            <a:r>
              <a:rPr lang="tr-TR" dirty="0" smtClean="0"/>
              <a:t/>
            </a:r>
            <a:br>
              <a:rPr lang="tr-TR" dirty="0" smtClean="0"/>
            </a:br>
            <a:endParaRPr lang="tr-TR" dirty="0"/>
          </a:p>
        </p:txBody>
      </p:sp>
      <p:sp>
        <p:nvSpPr>
          <p:cNvPr id="3" name="2 Alt Başlık"/>
          <p:cNvSpPr>
            <a:spLocks noGrp="1"/>
          </p:cNvSpPr>
          <p:nvPr>
            <p:ph type="subTitle" idx="1"/>
          </p:nvPr>
        </p:nvSpPr>
        <p:spPr>
          <a:xfrm>
            <a:off x="2590800" y="457200"/>
            <a:ext cx="6248400" cy="609600"/>
          </a:xfrm>
        </p:spPr>
        <p:txBody>
          <a:bodyPr>
            <a:normAutofit/>
          </a:bodyPr>
          <a:lstStyle/>
          <a:p>
            <a:r>
              <a:rPr lang="tr-TR" dirty="0" smtClean="0"/>
              <a:t> </a:t>
            </a:r>
            <a:endParaRPr lang="tr-TR" dirty="0" smtClean="0">
              <a:solidFill>
                <a:schemeClr val="accent6">
                  <a:lumMod val="75000"/>
                </a:schemeClr>
              </a:solidFill>
            </a:endParaRPr>
          </a:p>
          <a:p>
            <a:endParaRPr lang="tr-TR" dirty="0" smtClean="0"/>
          </a:p>
        </p:txBody>
      </p:sp>
      <p:sp>
        <p:nvSpPr>
          <p:cNvPr id="21505" name="Rectangle 1"/>
          <p:cNvSpPr>
            <a:spLocks noChangeArrowheads="1"/>
          </p:cNvSpPr>
          <p:nvPr/>
        </p:nvSpPr>
        <p:spPr bwMode="auto">
          <a:xfrm>
            <a:off x="2514600" y="914400"/>
            <a:ext cx="5943600" cy="161582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smtClean="0">
                <a:ln>
                  <a:noFill/>
                </a:ln>
                <a:solidFill>
                  <a:schemeClr val="accent6">
                    <a:lumMod val="75000"/>
                  </a:schemeClr>
                </a:solidFill>
                <a:effectLst/>
                <a:latin typeface="Arial" pitchFamily="34" charset="0"/>
                <a:ea typeface="Times New Roman" pitchFamily="18" charset="0"/>
              </a:rPr>
              <a:t>2.2 ISI reddetme için Yayılma Kodları: Rastgele, Yarı-rastgele ve m-diziler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100" b="0" i="0" u="none" strike="noStrike" cap="none" normalizeH="0" baseline="0" dirty="0" smtClean="0">
              <a:ln>
                <a:noFill/>
              </a:ln>
              <a:solidFill>
                <a:schemeClr val="accent6">
                  <a:lumMod val="75000"/>
                </a:schemeClr>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Yayılma kodları genellikle, ikili kod sıralaması 1 ve </a:t>
            </a:r>
            <a:r>
              <a:rPr lang="tr-TR" sz="1100" dirty="0" smtClean="0">
                <a:solidFill>
                  <a:schemeClr val="accent6">
                    <a:lumMod val="75000"/>
                  </a:schemeClr>
                </a:solidFill>
                <a:latin typeface="Arial" pitchFamily="34" charset="0"/>
                <a:ea typeface="Times New Roman" pitchFamily="18" charset="0"/>
              </a:rPr>
              <a:t>0</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’ın </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rPr>
              <a:t>b’sini</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 oluşturmak için geri dönütler ile kaydıran yazmaç kullanılarak meydana gelmektedir.  İkili sıralama, şekil 6’da görüldüğü gibi 0 bit için genlik–1 ve 1 için genlik–1 ile </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rPr>
              <a:t>Tc</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 </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rPr>
              <a:t>plas</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 süreçleriyle kare </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rPr>
              <a:t>pals</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 biçimini değiştirmek için kullanılan çip sıralaması olarak da adlandırılır.</a:t>
            </a:r>
            <a:endParaRPr kumimoji="0" lang="tr-TR" sz="1100" b="0" i="0" u="none" strike="noStrike" cap="none" normalizeH="0" baseline="0" dirty="0" smtClean="0">
              <a:ln>
                <a:noFill/>
              </a:ln>
              <a:solidFill>
                <a:schemeClr val="accent6">
                  <a:lumMod val="75000"/>
                </a:schemeClr>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Sonuç yayılma kodu </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rPr>
              <a:t>sc</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(t), sıklık alanında </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rPr>
              <a:t>sinc</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 fonksiyonundadır, kare </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rPr>
              <a:t>palsin</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 </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rPr>
              <a:t>Fourier</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 dönüşümüne karşılık gelir. Kaydıran yazmaç, n aşamadan oluşur ve 2n-1 maksimum dönem ile birlikte bir döngüsel çıktıya sahiptir. </a:t>
            </a:r>
            <a:endParaRPr kumimoji="0" lang="tr-TR" sz="1100" b="0" i="0" u="none" strike="noStrike" cap="none" normalizeH="0" baseline="0" dirty="0" smtClean="0">
              <a:ln>
                <a:noFill/>
              </a:ln>
              <a:solidFill>
                <a:schemeClr val="accent6">
                  <a:lumMod val="75000"/>
                </a:schemeClr>
              </a:solidFill>
              <a:effectLst/>
              <a:latin typeface="Arial" pitchFamily="34" charset="0"/>
            </a:endParaRPr>
          </a:p>
        </p:txBody>
      </p:sp>
      <p:pic>
        <p:nvPicPr>
          <p:cNvPr id="7" name="6 Resim" descr="1.6.JPG"/>
          <p:cNvPicPr>
            <a:picLocks noChangeAspect="1"/>
          </p:cNvPicPr>
          <p:nvPr/>
        </p:nvPicPr>
        <p:blipFill>
          <a:blip r:embed="rId2" cstate="print"/>
          <a:stretch>
            <a:fillRect/>
          </a:stretch>
        </p:blipFill>
        <p:spPr>
          <a:xfrm>
            <a:off x="2438400" y="2743200"/>
            <a:ext cx="6172200" cy="2072908"/>
          </a:xfrm>
          <a:prstGeom prst="rect">
            <a:avLst/>
          </a:prstGeom>
        </p:spPr>
      </p:pic>
      <p:sp>
        <p:nvSpPr>
          <p:cNvPr id="8" name="7 Dikdörtgen"/>
          <p:cNvSpPr/>
          <p:nvPr/>
        </p:nvSpPr>
        <p:spPr>
          <a:xfrm>
            <a:off x="2667000" y="5105400"/>
            <a:ext cx="793807" cy="323165"/>
          </a:xfrm>
          <a:prstGeom prst="rect">
            <a:avLst/>
          </a:prstGeom>
        </p:spPr>
        <p:txBody>
          <a:bodyPr wrap="none">
            <a:spAutoFit/>
          </a:bodyPr>
          <a:lstStyle/>
          <a:p>
            <a:r>
              <a:rPr lang="tr-TR" sz="1500" b="1" dirty="0" smtClean="0">
                <a:solidFill>
                  <a:schemeClr val="accent1">
                    <a:lumMod val="50000"/>
                  </a:schemeClr>
                </a:solidFill>
                <a:latin typeface="Arial" pitchFamily="34" charset="0"/>
                <a:ea typeface="Times New Roman" pitchFamily="18" charset="0"/>
              </a:rPr>
              <a:t>Şekil.6</a:t>
            </a:r>
            <a:endParaRPr lang="tr-TR" sz="1500" b="1" dirty="0" smtClean="0">
              <a:solidFill>
                <a:schemeClr val="accent1">
                  <a:lumMod val="50000"/>
                </a:schemeClr>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905000" y="1066800"/>
            <a:ext cx="6019800" cy="1828800"/>
          </a:xfrm>
        </p:spPr>
        <p:txBody>
          <a:bodyPr/>
          <a:lstStyle/>
          <a:p>
            <a:r>
              <a:rPr lang="tr-TR" dirty="0" smtClean="0"/>
              <a:t/>
            </a:r>
            <a:br>
              <a:rPr lang="tr-TR" dirty="0" smtClean="0"/>
            </a:br>
            <a:endParaRPr lang="tr-TR" dirty="0"/>
          </a:p>
        </p:txBody>
      </p:sp>
      <p:sp>
        <p:nvSpPr>
          <p:cNvPr id="3" name="2 Alt Başlık"/>
          <p:cNvSpPr>
            <a:spLocks noGrp="1"/>
          </p:cNvSpPr>
          <p:nvPr>
            <p:ph type="subTitle" idx="1"/>
          </p:nvPr>
        </p:nvSpPr>
        <p:spPr>
          <a:xfrm>
            <a:off x="2590800" y="457200"/>
            <a:ext cx="6248400" cy="609600"/>
          </a:xfrm>
        </p:spPr>
        <p:txBody>
          <a:bodyPr>
            <a:normAutofit/>
          </a:bodyPr>
          <a:lstStyle/>
          <a:p>
            <a:r>
              <a:rPr lang="tr-TR" dirty="0" smtClean="0"/>
              <a:t> </a:t>
            </a:r>
            <a:endParaRPr lang="tr-TR" dirty="0" smtClean="0">
              <a:solidFill>
                <a:schemeClr val="accent6">
                  <a:lumMod val="75000"/>
                </a:schemeClr>
              </a:solidFill>
            </a:endParaRPr>
          </a:p>
          <a:p>
            <a:endParaRPr lang="tr-TR" dirty="0" smtClean="0"/>
          </a:p>
        </p:txBody>
      </p:sp>
      <p:sp>
        <p:nvSpPr>
          <p:cNvPr id="8" name="7 Dikdörtgen"/>
          <p:cNvSpPr/>
          <p:nvPr/>
        </p:nvSpPr>
        <p:spPr>
          <a:xfrm>
            <a:off x="2667000" y="5943600"/>
            <a:ext cx="793807" cy="323165"/>
          </a:xfrm>
          <a:prstGeom prst="rect">
            <a:avLst/>
          </a:prstGeom>
        </p:spPr>
        <p:txBody>
          <a:bodyPr wrap="none">
            <a:spAutoFit/>
          </a:bodyPr>
          <a:lstStyle/>
          <a:p>
            <a:r>
              <a:rPr lang="tr-TR" sz="1500" b="1" dirty="0" smtClean="0">
                <a:solidFill>
                  <a:schemeClr val="accent1">
                    <a:lumMod val="50000"/>
                  </a:schemeClr>
                </a:solidFill>
                <a:latin typeface="Arial" pitchFamily="34" charset="0"/>
                <a:ea typeface="Times New Roman" pitchFamily="18" charset="0"/>
              </a:rPr>
              <a:t>Şekil.9</a:t>
            </a:r>
            <a:endParaRPr lang="tr-TR" sz="1500" b="1" dirty="0" smtClean="0">
              <a:solidFill>
                <a:schemeClr val="accent1">
                  <a:lumMod val="50000"/>
                </a:schemeClr>
              </a:solidFill>
            </a:endParaRPr>
          </a:p>
        </p:txBody>
      </p:sp>
      <p:sp>
        <p:nvSpPr>
          <p:cNvPr id="22529" name="Rectangle 1"/>
          <p:cNvSpPr>
            <a:spLocks noChangeArrowheads="1"/>
          </p:cNvSpPr>
          <p:nvPr/>
        </p:nvSpPr>
        <p:spPr bwMode="auto">
          <a:xfrm>
            <a:off x="2514600" y="533400"/>
            <a:ext cx="5638800" cy="18928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accent6">
                    <a:lumMod val="75000"/>
                  </a:schemeClr>
                </a:solidFill>
                <a:effectLst/>
                <a:latin typeface="Arial" pitchFamily="34" charset="0"/>
                <a:ea typeface="Times New Roman" pitchFamily="18" charset="0"/>
              </a:rPr>
              <a:t>2.3 Senkronizasyon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6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rPr>
              <a:t>Senkronizer</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(Eşlemci)’</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rPr>
              <a:t>nin</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 işleyişini </a:t>
            </a:r>
            <a:r>
              <a:rPr kumimoji="0" lang="tr-TR" sz="1100" b="1" i="0" u="none" strike="noStrike" cap="none" normalizeH="0" baseline="0" dirty="0" smtClean="0">
                <a:ln>
                  <a:noFill/>
                </a:ln>
                <a:solidFill>
                  <a:schemeClr val="accent6">
                    <a:lumMod val="75000"/>
                  </a:schemeClr>
                </a:solidFill>
                <a:effectLst/>
                <a:latin typeface="Arial" pitchFamily="34" charset="0"/>
                <a:ea typeface="Times New Roman" pitchFamily="18" charset="0"/>
              </a:rPr>
              <a:t>Şekil</a:t>
            </a:r>
            <a:r>
              <a:rPr lang="tr-TR" sz="1100" b="1" dirty="0" smtClean="0">
                <a:solidFill>
                  <a:schemeClr val="accent6">
                    <a:lumMod val="75000"/>
                  </a:schemeClr>
                </a:solidFill>
                <a:latin typeface="Arial" pitchFamily="34" charset="0"/>
                <a:ea typeface="Times New Roman" pitchFamily="18" charset="0"/>
              </a:rPr>
              <a:t>.</a:t>
            </a:r>
            <a:r>
              <a:rPr kumimoji="0" lang="tr-TR" sz="1100" b="1" i="0" u="none" strike="noStrike" cap="none" normalizeH="0" baseline="0" dirty="0" smtClean="0">
                <a:ln>
                  <a:noFill/>
                </a:ln>
                <a:solidFill>
                  <a:schemeClr val="accent6">
                    <a:lumMod val="75000"/>
                  </a:schemeClr>
                </a:solidFill>
                <a:effectLst/>
                <a:latin typeface="Arial" pitchFamily="34" charset="0"/>
                <a:ea typeface="Times New Roman" pitchFamily="18" charset="0"/>
              </a:rPr>
              <a:t>5’te</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 örneklemiş bulunmaktayız. Burada ayrı bir taşıyıcı faz kurtarma döngüsü olduğunu varsayıyoruz, böylece taşıyıcı, alıcı taşıyıcıyla birlikte ve de-</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rPr>
              <a:t>modülator</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 ile faz içinde tutarlıdır. </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rPr>
              <a:t>Senkronizer</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 kanal üzerinden ulaşan çoklu yol bileşenleri bir araya getirerek yayılma kodu ile birlikte yayılma kodu üreteci zamanlamasını sıralamak zorundadır. Çok sık kullanılan senkronizasyon metodu Şekil </a:t>
            </a:r>
            <a:r>
              <a:rPr kumimoji="0" lang="tr-TR" sz="1100" b="1" i="0" u="none" strike="noStrike" cap="none" normalizeH="0" baseline="0" dirty="0" smtClean="0">
                <a:ln>
                  <a:noFill/>
                </a:ln>
                <a:solidFill>
                  <a:schemeClr val="accent6">
                    <a:lumMod val="75000"/>
                  </a:schemeClr>
                </a:solidFill>
                <a:effectLst/>
                <a:latin typeface="Arial" pitchFamily="34" charset="0"/>
                <a:ea typeface="Times New Roman" pitchFamily="18" charset="0"/>
              </a:rPr>
              <a:t>13.9’da</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 gösterildiği gibi kontrol döngüsünün geri bildirimini kullanmaktadır. Geribildirim döngüsünün temel dayanak noktası, fonksiyon w(τ ) zirve değerine ulaşana kadar yayık kodun gecikmesini τ ayarlamaktır. Bu durumda yayık kod, şekilde gösterildiği üzere girdi ile senkronize olmuştur.</a:t>
            </a:r>
            <a:endParaRPr kumimoji="0" lang="tr-TR" sz="1100" b="0" i="0" u="none" strike="noStrike" cap="none" normalizeH="0" baseline="0" dirty="0" smtClean="0">
              <a:ln>
                <a:noFill/>
              </a:ln>
              <a:solidFill>
                <a:schemeClr val="accent6">
                  <a:lumMod val="75000"/>
                </a:schemeClr>
              </a:solidFill>
              <a:effectLst/>
              <a:latin typeface="Arial" pitchFamily="34" charset="0"/>
            </a:endParaRPr>
          </a:p>
        </p:txBody>
      </p:sp>
      <p:pic>
        <p:nvPicPr>
          <p:cNvPr id="9" name="8 Resim" descr="1.9.JPG"/>
          <p:cNvPicPr>
            <a:picLocks noChangeAspect="1"/>
          </p:cNvPicPr>
          <p:nvPr/>
        </p:nvPicPr>
        <p:blipFill>
          <a:blip r:embed="rId2" cstate="print"/>
          <a:stretch>
            <a:fillRect/>
          </a:stretch>
        </p:blipFill>
        <p:spPr>
          <a:xfrm>
            <a:off x="3886200" y="2667000"/>
            <a:ext cx="3586162" cy="3429512"/>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905000" y="1066800"/>
            <a:ext cx="6019800" cy="1828800"/>
          </a:xfrm>
        </p:spPr>
        <p:txBody>
          <a:bodyPr/>
          <a:lstStyle/>
          <a:p>
            <a:r>
              <a:rPr lang="tr-TR" dirty="0" smtClean="0"/>
              <a:t/>
            </a:r>
            <a:br>
              <a:rPr lang="tr-TR" dirty="0" smtClean="0"/>
            </a:br>
            <a:endParaRPr lang="tr-TR" dirty="0"/>
          </a:p>
        </p:txBody>
      </p:sp>
      <p:sp>
        <p:nvSpPr>
          <p:cNvPr id="3" name="2 Alt Başlık"/>
          <p:cNvSpPr>
            <a:spLocks noGrp="1"/>
          </p:cNvSpPr>
          <p:nvPr>
            <p:ph type="subTitle" idx="1"/>
          </p:nvPr>
        </p:nvSpPr>
        <p:spPr>
          <a:xfrm>
            <a:off x="2590800" y="457200"/>
            <a:ext cx="6248400" cy="609600"/>
          </a:xfrm>
        </p:spPr>
        <p:txBody>
          <a:bodyPr>
            <a:normAutofit/>
          </a:bodyPr>
          <a:lstStyle/>
          <a:p>
            <a:r>
              <a:rPr lang="tr-TR" dirty="0" smtClean="0"/>
              <a:t> </a:t>
            </a:r>
            <a:endParaRPr lang="tr-TR" dirty="0" smtClean="0">
              <a:solidFill>
                <a:schemeClr val="accent6">
                  <a:lumMod val="75000"/>
                </a:schemeClr>
              </a:solidFill>
            </a:endParaRPr>
          </a:p>
          <a:p>
            <a:endParaRPr lang="tr-TR" dirty="0" smtClean="0"/>
          </a:p>
        </p:txBody>
      </p:sp>
      <p:sp>
        <p:nvSpPr>
          <p:cNvPr id="23553" name="Rectangle 1"/>
          <p:cNvSpPr>
            <a:spLocks noChangeArrowheads="1"/>
          </p:cNvSpPr>
          <p:nvPr/>
        </p:nvSpPr>
        <p:spPr bwMode="auto">
          <a:xfrm>
            <a:off x="3200400" y="2226677"/>
            <a:ext cx="5029200"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smtClean="0">
                <a:ln>
                  <a:noFill/>
                </a:ln>
                <a:solidFill>
                  <a:schemeClr val="accent6">
                    <a:lumMod val="75000"/>
                  </a:schemeClr>
                </a:solidFill>
                <a:effectLst/>
                <a:latin typeface="Arial" pitchFamily="34" charset="0"/>
                <a:ea typeface="Times New Roman" pitchFamily="18" charset="0"/>
              </a:rPr>
              <a:t>2.4 Açı (RAKE) Alıcıları</a:t>
            </a:r>
          </a:p>
          <a:p>
            <a:pPr marL="0" marR="0" lvl="0" indent="0" algn="l" defTabSz="914400" rtl="0" eaLnBrk="1" fontAlgn="base" latinLnBrk="0" hangingPunct="1">
              <a:lnSpc>
                <a:spcPct val="100000"/>
              </a:lnSpc>
              <a:spcBef>
                <a:spcPct val="0"/>
              </a:spcBef>
              <a:spcAft>
                <a:spcPct val="0"/>
              </a:spcAft>
              <a:buClrTx/>
              <a:buSzTx/>
              <a:buFontTx/>
              <a:buNone/>
              <a:tabLst/>
            </a:pPr>
            <a:endParaRPr lang="tr-TR" sz="1100" b="1" dirty="0">
              <a:solidFill>
                <a:schemeClr val="accent6">
                  <a:lumMod val="75000"/>
                </a:schemeClr>
              </a:solidFill>
              <a:latin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100" b="0" i="0" u="none" strike="noStrike" cap="none" normalizeH="0" baseline="0" dirty="0" smtClean="0">
              <a:ln>
                <a:noFill/>
              </a:ln>
              <a:solidFill>
                <a:schemeClr val="accent6">
                  <a:lumMod val="75000"/>
                </a:schemeClr>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Şekil </a:t>
            </a:r>
            <a:r>
              <a:rPr kumimoji="0" lang="tr-TR" sz="1100" b="1" i="0" u="none" strike="noStrike" cap="none" normalizeH="0" baseline="0" dirty="0" smtClean="0">
                <a:ln>
                  <a:noFill/>
                </a:ln>
                <a:solidFill>
                  <a:schemeClr val="accent6">
                    <a:lumMod val="75000"/>
                  </a:schemeClr>
                </a:solidFill>
                <a:effectLst/>
                <a:latin typeface="Arial" pitchFamily="34" charset="0"/>
                <a:ea typeface="Times New Roman" pitchFamily="18" charset="0"/>
              </a:rPr>
              <a:t>.5’te</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 gösterilen yayık spektrum alıcıları, alınan sinyalin içindeki çoklu yol bileşenlerden bir tanesini senkronize edecektir. Verilen eşik değerin üzerinde geniş senkronizasyon boyunca edinilen tipik olarak ilk olan senkronize edinilen çoklu yol bileşendir. Bu belki en güçlü çoklu yol bileşen olmayabilir. </a:t>
            </a:r>
            <a:endParaRPr kumimoji="0" lang="tr-TR" sz="1100" b="0" i="0" u="none" strike="noStrike" cap="none" normalizeH="0" baseline="0" dirty="0" smtClean="0">
              <a:ln>
                <a:noFill/>
              </a:ln>
              <a:solidFill>
                <a:schemeClr val="accent6">
                  <a:lumMod val="75000"/>
                </a:schemeClr>
              </a:solidFill>
              <a:effectLst/>
              <a:latin typeface="Arial" pitchFamily="34"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Ayrıca, girişim olarak diğer tüm çoklu yol bileşenleri gibi davranır. Daha karmaşık bir alıcı farklı bir- çoklu yol bileşenine senkronize edilmiş her bir bölüm ile birçok bölüme sahip olabilir. Bu alıcı yapısına “AÇI-RAKE” denir.    </a:t>
            </a:r>
            <a:endParaRPr kumimoji="0" lang="tr-TR" sz="1100" b="0" i="0" u="none" strike="noStrike" cap="none" normalizeH="0" baseline="0" dirty="0" smtClean="0">
              <a:ln>
                <a:noFill/>
              </a:ln>
              <a:solidFill>
                <a:schemeClr val="accent6">
                  <a:lumMod val="75000"/>
                </a:schemeClr>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828800" y="914400"/>
            <a:ext cx="6019800" cy="1828800"/>
          </a:xfrm>
        </p:spPr>
        <p:txBody>
          <a:bodyPr/>
          <a:lstStyle/>
          <a:p>
            <a:r>
              <a:rPr lang="tr-TR" dirty="0" smtClean="0"/>
              <a:t/>
            </a:r>
            <a:br>
              <a:rPr lang="tr-TR" dirty="0" smtClean="0"/>
            </a:br>
            <a:endParaRPr lang="tr-TR" dirty="0"/>
          </a:p>
        </p:txBody>
      </p:sp>
      <p:sp>
        <p:nvSpPr>
          <p:cNvPr id="3" name="2 Alt Başlık"/>
          <p:cNvSpPr>
            <a:spLocks noGrp="1"/>
          </p:cNvSpPr>
          <p:nvPr>
            <p:ph type="subTitle" idx="1"/>
          </p:nvPr>
        </p:nvSpPr>
        <p:spPr>
          <a:xfrm>
            <a:off x="2590800" y="457200"/>
            <a:ext cx="6248400" cy="609600"/>
          </a:xfrm>
        </p:spPr>
        <p:txBody>
          <a:bodyPr>
            <a:normAutofit/>
          </a:bodyPr>
          <a:lstStyle/>
          <a:p>
            <a:r>
              <a:rPr lang="tr-TR" dirty="0" smtClean="0"/>
              <a:t> </a:t>
            </a:r>
            <a:endParaRPr lang="tr-TR" dirty="0" smtClean="0">
              <a:solidFill>
                <a:schemeClr val="accent6">
                  <a:lumMod val="75000"/>
                </a:schemeClr>
              </a:solidFill>
            </a:endParaRPr>
          </a:p>
          <a:p>
            <a:endParaRPr lang="tr-TR" dirty="0" smtClean="0"/>
          </a:p>
        </p:txBody>
      </p:sp>
      <p:sp>
        <p:nvSpPr>
          <p:cNvPr id="24577" name="Rectangle 1"/>
          <p:cNvSpPr>
            <a:spLocks noChangeArrowheads="1"/>
          </p:cNvSpPr>
          <p:nvPr/>
        </p:nvSpPr>
        <p:spPr bwMode="auto">
          <a:xfrm>
            <a:off x="2819400" y="990600"/>
            <a:ext cx="5715000" cy="11079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smtClean="0">
                <a:ln>
                  <a:noFill/>
                </a:ln>
                <a:solidFill>
                  <a:schemeClr val="accent6">
                    <a:lumMod val="75000"/>
                  </a:schemeClr>
                </a:solidFill>
                <a:effectLst/>
                <a:latin typeface="Arial" pitchFamily="34" charset="0"/>
                <a:ea typeface="Times New Roman" pitchFamily="18" charset="0"/>
              </a:rPr>
              <a:t>3.FREKANS</a:t>
            </a:r>
            <a:r>
              <a:rPr kumimoji="0" lang="tr-TR" sz="1100" b="1" i="0" u="none" strike="noStrike" cap="none" normalizeH="0" dirty="0" smtClean="0">
                <a:ln>
                  <a:noFill/>
                </a:ln>
                <a:solidFill>
                  <a:schemeClr val="accent6">
                    <a:lumMod val="75000"/>
                  </a:schemeClr>
                </a:solidFill>
                <a:effectLst/>
                <a:latin typeface="Arial" pitchFamily="34" charset="0"/>
                <a:ea typeface="Times New Roman" pitchFamily="18" charset="0"/>
              </a:rPr>
              <a:t> ATLAMALI YAYIK </a:t>
            </a:r>
            <a:r>
              <a:rPr kumimoji="0" lang="tr-TR" sz="1100" b="1" i="0" u="none" strike="noStrike" cap="none" normalizeH="0" baseline="0" dirty="0" smtClean="0">
                <a:ln>
                  <a:noFill/>
                </a:ln>
                <a:solidFill>
                  <a:schemeClr val="accent6">
                    <a:lumMod val="75000"/>
                  </a:schemeClr>
                </a:solidFill>
                <a:effectLst/>
                <a:latin typeface="Arial" pitchFamily="34" charset="0"/>
                <a:ea typeface="Times New Roman" pitchFamily="18" charset="0"/>
              </a:rPr>
              <a:t>SPEKTRUM (FHSS)</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1100" b="0" i="0" u="none" strike="noStrike" cap="none" normalizeH="0" baseline="0" dirty="0" smtClean="0">
              <a:ln>
                <a:noFill/>
              </a:ln>
              <a:solidFill>
                <a:schemeClr val="accent6">
                  <a:lumMod val="75000"/>
                </a:schemeClr>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Uçtan-uca frekans atlamalı yayık spektrum sistemi Şekil </a:t>
            </a:r>
            <a:r>
              <a:rPr kumimoji="0" lang="tr-TR" sz="1100" b="1" i="0" u="none" strike="noStrike" cap="none" normalizeH="0" baseline="0" dirty="0" smtClean="0">
                <a:ln>
                  <a:noFill/>
                </a:ln>
                <a:solidFill>
                  <a:schemeClr val="accent6">
                    <a:lumMod val="75000"/>
                  </a:schemeClr>
                </a:solidFill>
                <a:effectLst/>
                <a:latin typeface="Arial" pitchFamily="34" charset="0"/>
                <a:ea typeface="Times New Roman" pitchFamily="18" charset="0"/>
              </a:rPr>
              <a:t>13.11’de</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 gösterilmiştir.  Yayılma Kodu, frekans sentezleyicisine atlamalı taşıyıcı sinyali oluşturmak için modülatöre taşıyıcı frekansa modülasyonlu sinyali dönüştürmek amacıyla veri sağlayan bir girdidir. (c(t) = </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rPr>
              <a:t>cos</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(2πfit + </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rPr>
              <a:t>θi</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(t)). Modülatör tutarlı, tutarsız veya farklı bir yapıyla tutarlı olabilir. </a:t>
            </a:r>
            <a:endParaRPr kumimoji="0" lang="tr-TR" sz="1100" b="0" i="0" u="none" strike="noStrike" cap="none" normalizeH="0" baseline="0" dirty="0" smtClean="0">
              <a:ln>
                <a:noFill/>
              </a:ln>
              <a:solidFill>
                <a:schemeClr val="accent6">
                  <a:lumMod val="75000"/>
                </a:schemeClr>
              </a:solidFill>
              <a:effectLst/>
              <a:latin typeface="Arial" pitchFamily="34" charset="0"/>
            </a:endParaRPr>
          </a:p>
        </p:txBody>
      </p:sp>
      <p:pic>
        <p:nvPicPr>
          <p:cNvPr id="6" name="5 Resim" descr="1.11.JPG"/>
          <p:cNvPicPr>
            <a:picLocks noChangeAspect="1"/>
          </p:cNvPicPr>
          <p:nvPr/>
        </p:nvPicPr>
        <p:blipFill>
          <a:blip r:embed="rId2" cstate="print"/>
          <a:stretch>
            <a:fillRect/>
          </a:stretch>
        </p:blipFill>
        <p:spPr>
          <a:xfrm>
            <a:off x="2514600" y="2743200"/>
            <a:ext cx="6096000" cy="3135251"/>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828800" y="914400"/>
            <a:ext cx="6019800" cy="1828800"/>
          </a:xfrm>
        </p:spPr>
        <p:txBody>
          <a:bodyPr/>
          <a:lstStyle/>
          <a:p>
            <a:r>
              <a:rPr lang="tr-TR" dirty="0" smtClean="0"/>
              <a:t/>
            </a:r>
            <a:br>
              <a:rPr lang="tr-TR" dirty="0" smtClean="0"/>
            </a:br>
            <a:endParaRPr lang="tr-TR" dirty="0"/>
          </a:p>
        </p:txBody>
      </p:sp>
      <p:sp>
        <p:nvSpPr>
          <p:cNvPr id="3" name="2 Alt Başlık"/>
          <p:cNvSpPr>
            <a:spLocks noGrp="1"/>
          </p:cNvSpPr>
          <p:nvPr>
            <p:ph type="subTitle" idx="1"/>
          </p:nvPr>
        </p:nvSpPr>
        <p:spPr>
          <a:xfrm>
            <a:off x="2590800" y="457200"/>
            <a:ext cx="6248400" cy="609600"/>
          </a:xfrm>
        </p:spPr>
        <p:txBody>
          <a:bodyPr>
            <a:normAutofit/>
          </a:bodyPr>
          <a:lstStyle/>
          <a:p>
            <a:r>
              <a:rPr lang="tr-TR" dirty="0" smtClean="0"/>
              <a:t> </a:t>
            </a:r>
            <a:endParaRPr lang="tr-TR" dirty="0" smtClean="0">
              <a:solidFill>
                <a:schemeClr val="accent6">
                  <a:lumMod val="75000"/>
                </a:schemeClr>
              </a:solidFill>
            </a:endParaRPr>
          </a:p>
          <a:p>
            <a:endParaRPr lang="tr-TR" dirty="0" smtClean="0"/>
          </a:p>
        </p:txBody>
      </p:sp>
      <p:sp>
        <p:nvSpPr>
          <p:cNvPr id="25601" name="Rectangle 1"/>
          <p:cNvSpPr>
            <a:spLocks noChangeArrowheads="1"/>
          </p:cNvSpPr>
          <p:nvPr/>
        </p:nvSpPr>
        <p:spPr bwMode="auto">
          <a:xfrm>
            <a:off x="3276600" y="2895600"/>
            <a:ext cx="4800600" cy="11079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smtClean="0">
                <a:ln>
                  <a:noFill/>
                </a:ln>
                <a:solidFill>
                  <a:schemeClr val="accent6">
                    <a:lumMod val="75000"/>
                  </a:schemeClr>
                </a:solidFill>
                <a:effectLst/>
                <a:latin typeface="Arial" pitchFamily="34" charset="0"/>
                <a:ea typeface="Times New Roman" pitchFamily="18" charset="0"/>
              </a:rPr>
              <a:t>4. ÇOK</a:t>
            </a:r>
            <a:r>
              <a:rPr kumimoji="0" lang="tr-TR" sz="1100" b="1" i="0" u="none" strike="noStrike" cap="none" normalizeH="0" dirty="0" smtClean="0">
                <a:ln>
                  <a:noFill/>
                </a:ln>
                <a:solidFill>
                  <a:schemeClr val="accent6">
                    <a:lumMod val="75000"/>
                  </a:schemeClr>
                </a:solidFill>
                <a:effectLst/>
                <a:latin typeface="Arial" pitchFamily="34" charset="0"/>
                <a:ea typeface="Times New Roman" pitchFamily="18" charset="0"/>
              </a:rPr>
              <a:t> KULLANICILI </a:t>
            </a:r>
            <a:r>
              <a:rPr kumimoji="0" lang="tr-TR" sz="1100" b="1" i="0" u="none" strike="noStrike" cap="none" normalizeH="0" baseline="0" dirty="0" smtClean="0">
                <a:ln>
                  <a:noFill/>
                </a:ln>
                <a:solidFill>
                  <a:schemeClr val="accent6">
                    <a:lumMod val="75000"/>
                  </a:schemeClr>
                </a:solidFill>
                <a:effectLst/>
                <a:latin typeface="Arial" pitchFamily="34" charset="0"/>
                <a:ea typeface="Times New Roman" pitchFamily="18" charset="0"/>
              </a:rPr>
              <a:t> DSYS SİSTEMLERİ </a:t>
            </a:r>
            <a:endParaRPr kumimoji="0" lang="tr-TR" sz="1100" b="0" i="0" u="none" strike="noStrike" cap="none" normalizeH="0" baseline="0" dirty="0" smtClean="0">
              <a:ln>
                <a:noFill/>
              </a:ln>
              <a:solidFill>
                <a:schemeClr val="accent6">
                  <a:lumMod val="75000"/>
                </a:schemeClr>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Yayık Spektrum, birçok kullanıcı için aynı spektrumu paylaşan ir mekanizma olarak kullanılabilir. Çok kullanıcıyı desteklemek için, yayık kod özelliklerini kullanma; aynı yayık bant genişliği kapsamında, kod bölünmesi çoklu erişiminin (KBÇE) özel bir durumu olan yayık spektrum çoklu erişim (YSÇE) olarak da adlandırılır. </a:t>
            </a:r>
            <a:endParaRPr kumimoji="0" lang="tr-TR" sz="1100" b="0" i="0" u="none" strike="noStrike" cap="none" normalizeH="0" baseline="0" dirty="0" smtClean="0">
              <a:ln>
                <a:noFill/>
              </a:ln>
              <a:solidFill>
                <a:schemeClr val="accent6">
                  <a:lumMod val="75000"/>
                </a:schemeClr>
              </a:solidFill>
              <a:effectLst/>
              <a:latin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828800" y="914400"/>
            <a:ext cx="6019800" cy="1828800"/>
          </a:xfrm>
        </p:spPr>
        <p:txBody>
          <a:bodyPr/>
          <a:lstStyle/>
          <a:p>
            <a:r>
              <a:rPr lang="tr-TR" dirty="0" smtClean="0"/>
              <a:t/>
            </a:r>
            <a:br>
              <a:rPr lang="tr-TR" dirty="0" smtClean="0"/>
            </a:br>
            <a:endParaRPr lang="tr-TR" dirty="0"/>
          </a:p>
        </p:txBody>
      </p:sp>
      <p:sp>
        <p:nvSpPr>
          <p:cNvPr id="3" name="2 Alt Başlık"/>
          <p:cNvSpPr>
            <a:spLocks noGrp="1"/>
          </p:cNvSpPr>
          <p:nvPr>
            <p:ph type="subTitle" idx="1"/>
          </p:nvPr>
        </p:nvSpPr>
        <p:spPr>
          <a:xfrm>
            <a:off x="2590800" y="457200"/>
            <a:ext cx="6248400" cy="609600"/>
          </a:xfrm>
        </p:spPr>
        <p:txBody>
          <a:bodyPr>
            <a:normAutofit/>
          </a:bodyPr>
          <a:lstStyle/>
          <a:p>
            <a:r>
              <a:rPr lang="tr-TR" dirty="0" smtClean="0"/>
              <a:t> </a:t>
            </a:r>
            <a:endParaRPr lang="tr-TR" dirty="0" smtClean="0">
              <a:solidFill>
                <a:schemeClr val="accent6">
                  <a:lumMod val="75000"/>
                </a:schemeClr>
              </a:solidFill>
            </a:endParaRPr>
          </a:p>
          <a:p>
            <a:endParaRPr lang="tr-TR" dirty="0" smtClean="0"/>
          </a:p>
        </p:txBody>
      </p:sp>
      <p:sp>
        <p:nvSpPr>
          <p:cNvPr id="26625" name="Rectangle 1"/>
          <p:cNvSpPr>
            <a:spLocks noChangeArrowheads="1"/>
          </p:cNvSpPr>
          <p:nvPr/>
        </p:nvSpPr>
        <p:spPr bwMode="auto">
          <a:xfrm>
            <a:off x="3124200" y="2819400"/>
            <a:ext cx="4953000" cy="12772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smtClean="0">
                <a:ln>
                  <a:noFill/>
                </a:ln>
                <a:solidFill>
                  <a:schemeClr val="accent6">
                    <a:lumMod val="75000"/>
                  </a:schemeClr>
                </a:solidFill>
                <a:effectLst/>
                <a:latin typeface="Arial" pitchFamily="34" charset="0"/>
                <a:ea typeface="Times New Roman" pitchFamily="18" charset="0"/>
              </a:rPr>
              <a:t>4.1 Çok kullanıcılı DSYS için Kod Yayılması</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100" b="0" i="0" u="none" strike="noStrike" cap="none" normalizeH="0" baseline="0" dirty="0" smtClean="0">
              <a:ln>
                <a:noFill/>
              </a:ln>
              <a:solidFill>
                <a:schemeClr val="accent6">
                  <a:lumMod val="75000"/>
                </a:schemeClr>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Çok kullanıcılı DSYS,  her bir kullanıcıya tek yayık kod sıralaması </a:t>
            </a:r>
            <a:r>
              <a:rPr kumimoji="0" lang="tr-TR" sz="1100" b="0" i="1" u="none" strike="noStrike" cap="none" normalizeH="0" baseline="0" dirty="0" err="1" smtClean="0">
                <a:ln>
                  <a:noFill/>
                </a:ln>
                <a:solidFill>
                  <a:schemeClr val="accent6">
                    <a:lumMod val="75000"/>
                  </a:schemeClr>
                </a:solidFill>
                <a:effectLst/>
                <a:latin typeface="Arial" pitchFamily="34" charset="0"/>
                <a:ea typeface="Times New Roman" pitchFamily="18" charset="0"/>
                <a:cs typeface="CMMI10"/>
              </a:rPr>
              <a:t>s</a:t>
            </a:r>
            <a:r>
              <a:rPr kumimoji="0" lang="tr-TR" sz="1100" b="0" i="1" u="none" strike="noStrike" cap="none" normalizeH="0" baseline="0" dirty="0" err="1" smtClean="0">
                <a:ln>
                  <a:noFill/>
                </a:ln>
                <a:solidFill>
                  <a:schemeClr val="accent6">
                    <a:lumMod val="75000"/>
                  </a:schemeClr>
                </a:solidFill>
                <a:effectLst/>
                <a:latin typeface="Arial" pitchFamily="34" charset="0"/>
                <a:ea typeface="Times New Roman" pitchFamily="18" charset="0"/>
                <a:cs typeface="CMMI8"/>
              </a:rPr>
              <a:t>c</a:t>
            </a:r>
            <a:r>
              <a:rPr kumimoji="0" lang="tr-TR" sz="1100" b="0" i="1" u="none" strike="noStrike" cap="none" normalizeH="0" baseline="0" dirty="0" err="1" smtClean="0">
                <a:ln>
                  <a:noFill/>
                </a:ln>
                <a:solidFill>
                  <a:schemeClr val="accent6">
                    <a:lumMod val="75000"/>
                  </a:schemeClr>
                </a:solidFill>
                <a:effectLst/>
                <a:latin typeface="Arial" pitchFamily="34" charset="0"/>
                <a:ea typeface="Times New Roman" pitchFamily="18" charset="0"/>
                <a:cs typeface="CMMI6"/>
              </a:rPr>
              <a:t>i</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CMR10"/>
              </a:rPr>
              <a:t>(</a:t>
            </a:r>
            <a:r>
              <a:rPr kumimoji="0" lang="tr-TR" sz="1100" b="0" i="1" u="none" strike="noStrike" cap="none" normalizeH="0" baseline="0" dirty="0" smtClean="0">
                <a:ln>
                  <a:noFill/>
                </a:ln>
                <a:solidFill>
                  <a:schemeClr val="accent6">
                    <a:lumMod val="75000"/>
                  </a:schemeClr>
                </a:solidFill>
                <a:effectLst/>
                <a:latin typeface="Arial" pitchFamily="34" charset="0"/>
                <a:ea typeface="Times New Roman" pitchFamily="18" charset="0"/>
                <a:cs typeface="CMMI10"/>
              </a:rPr>
              <a:t>t</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CMR10"/>
              </a:rPr>
              <a:t>)</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 atayarak başarılabilir.  </a:t>
            </a:r>
            <a:r>
              <a:rPr kumimoji="0" lang="tr-TR" sz="1100" b="1" i="0" u="none" strike="noStrike" cap="none" normalizeH="0" baseline="0" dirty="0" smtClean="0">
                <a:ln>
                  <a:noFill/>
                </a:ln>
                <a:solidFill>
                  <a:schemeClr val="accent6">
                    <a:lumMod val="75000"/>
                  </a:schemeClr>
                </a:solidFill>
                <a:effectLst/>
                <a:latin typeface="Arial" pitchFamily="34" charset="0"/>
                <a:ea typeface="Times New Roman" pitchFamily="18" charset="0"/>
              </a:rPr>
              <a:t> </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Bölüm 2.2’de anlatıldığı gibi yayık kod oto </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rPr>
              <a:t>kolerasyon</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 fonksiyonu çoklu yol reddetme özelliklerini belirler. Karşı korelasyon özellikleri de, modüle edilmiş bu kodlarla kullanıcılar arasında kullanılan ara yüzün miktarını belirler</a:t>
            </a:r>
            <a:r>
              <a:rPr kumimoji="0" lang="tr-TR" sz="1100" b="0" i="0" u="none" strike="noStrike" cap="none" normalizeH="0" baseline="0" dirty="0" smtClean="0">
                <a:ln>
                  <a:noFill/>
                </a:ln>
                <a:solidFill>
                  <a:schemeClr val="accent6">
                    <a:lumMod val="75000"/>
                  </a:schemeClr>
                </a:solidFill>
                <a:effectLst/>
                <a:latin typeface="Arial" pitchFamily="34" charset="0"/>
              </a:rPr>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133600" y="533400"/>
            <a:ext cx="6019800" cy="1828800"/>
          </a:xfrm>
        </p:spPr>
        <p:txBody>
          <a:bodyPr/>
          <a:lstStyle/>
          <a:p>
            <a:r>
              <a:rPr lang="tr-TR" dirty="0" smtClean="0"/>
              <a:t/>
            </a:r>
            <a:br>
              <a:rPr lang="tr-TR" dirty="0" smtClean="0"/>
            </a:br>
            <a:endParaRPr lang="tr-TR" dirty="0"/>
          </a:p>
        </p:txBody>
      </p:sp>
      <p:sp>
        <p:nvSpPr>
          <p:cNvPr id="3" name="2 Alt Başlık"/>
          <p:cNvSpPr>
            <a:spLocks noGrp="1"/>
          </p:cNvSpPr>
          <p:nvPr>
            <p:ph type="subTitle" idx="1"/>
          </p:nvPr>
        </p:nvSpPr>
        <p:spPr>
          <a:xfrm>
            <a:off x="2590800" y="457200"/>
            <a:ext cx="6248400" cy="609600"/>
          </a:xfrm>
        </p:spPr>
        <p:txBody>
          <a:bodyPr>
            <a:normAutofit/>
          </a:bodyPr>
          <a:lstStyle/>
          <a:p>
            <a:r>
              <a:rPr lang="tr-TR" dirty="0" smtClean="0"/>
              <a:t> </a:t>
            </a:r>
            <a:endParaRPr lang="tr-TR" dirty="0" smtClean="0">
              <a:solidFill>
                <a:schemeClr val="accent6">
                  <a:lumMod val="75000"/>
                </a:schemeClr>
              </a:solidFill>
            </a:endParaRPr>
          </a:p>
          <a:p>
            <a:endParaRPr lang="tr-TR" dirty="0" smtClean="0"/>
          </a:p>
        </p:txBody>
      </p:sp>
      <p:sp>
        <p:nvSpPr>
          <p:cNvPr id="27649" name="Rectangle 1"/>
          <p:cNvSpPr>
            <a:spLocks noChangeArrowheads="1"/>
          </p:cNvSpPr>
          <p:nvPr/>
        </p:nvSpPr>
        <p:spPr bwMode="auto">
          <a:xfrm>
            <a:off x="2819400" y="1447800"/>
            <a:ext cx="59436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kumimoji="0" lang="tr-TR" sz="1200" b="1" i="0" u="none" strike="noStrike" cap="none" normalizeH="0" baseline="0" dirty="0" smtClean="0">
                <a:ln>
                  <a:noFill/>
                </a:ln>
                <a:solidFill>
                  <a:srgbClr val="000000"/>
                </a:solidFill>
                <a:effectLst/>
                <a:latin typeface="Arial" pitchFamily="34" charset="0"/>
                <a:ea typeface="Times New Roman" pitchFamily="18" charset="0"/>
              </a:rPr>
              <a:t/>
            </a:r>
            <a:br>
              <a:rPr kumimoji="0" lang="tr-TR" sz="1200" b="1" i="0" u="none" strike="noStrike" cap="none" normalizeH="0" baseline="0" dirty="0" smtClean="0">
                <a:ln>
                  <a:noFill/>
                </a:ln>
                <a:solidFill>
                  <a:srgbClr val="000000"/>
                </a:solidFill>
                <a:effectLst/>
                <a:latin typeface="Arial" pitchFamily="34" charset="0"/>
                <a:ea typeface="Times New Roman" pitchFamily="18" charset="0"/>
              </a:rPr>
            </a:br>
            <a:r>
              <a:rPr kumimoji="0" lang="tr-TR" sz="1100" b="1" i="0" u="none" strike="noStrike" cap="none" normalizeH="0" baseline="0" dirty="0" smtClean="0">
                <a:ln>
                  <a:noFill/>
                </a:ln>
                <a:solidFill>
                  <a:srgbClr val="000000"/>
                </a:solidFill>
                <a:effectLst/>
                <a:latin typeface="Arial" pitchFamily="34" charset="0"/>
                <a:ea typeface="Times New Roman" pitchFamily="18" charset="0"/>
              </a:rPr>
              <a:t/>
            </a:r>
            <a:br>
              <a:rPr kumimoji="0" lang="tr-TR" sz="1100" b="1" i="0" u="none" strike="noStrike" cap="none" normalizeH="0" baseline="0" dirty="0" smtClean="0">
                <a:ln>
                  <a:noFill/>
                </a:ln>
                <a:solidFill>
                  <a:srgbClr val="000000"/>
                </a:solidFill>
                <a:effectLst/>
                <a:latin typeface="Arial" pitchFamily="34" charset="0"/>
                <a:ea typeface="Times New Roman" pitchFamily="18" charset="0"/>
              </a:rPr>
            </a:br>
            <a:r>
              <a:rPr lang="tr-TR" sz="1100" b="1" dirty="0" err="1">
                <a:solidFill>
                  <a:schemeClr val="accent6">
                    <a:lumMod val="75000"/>
                  </a:schemeClr>
                </a:solidFill>
                <a:latin typeface="Arial" pitchFamily="34" charset="0"/>
                <a:cs typeface="Arial" pitchFamily="34" charset="0"/>
              </a:rPr>
              <a:t>Gold</a:t>
            </a:r>
            <a:r>
              <a:rPr lang="tr-TR" sz="1100" b="1" dirty="0">
                <a:solidFill>
                  <a:schemeClr val="accent6">
                    <a:lumMod val="75000"/>
                  </a:schemeClr>
                </a:solidFill>
                <a:latin typeface="Arial" pitchFamily="34" charset="0"/>
                <a:cs typeface="Arial" pitchFamily="34" charset="0"/>
              </a:rPr>
              <a:t> </a:t>
            </a:r>
            <a:r>
              <a:rPr lang="tr-TR" sz="1100" b="1" dirty="0" err="1">
                <a:solidFill>
                  <a:schemeClr val="accent6">
                    <a:lumMod val="75000"/>
                  </a:schemeClr>
                </a:solidFill>
                <a:latin typeface="Arial" pitchFamily="34" charset="0"/>
                <a:cs typeface="Arial" pitchFamily="34" charset="0"/>
              </a:rPr>
              <a:t>Codes</a:t>
            </a:r>
            <a:r>
              <a:rPr lang="tr-TR" sz="1100" b="1" dirty="0">
                <a:solidFill>
                  <a:schemeClr val="accent6">
                    <a:lumMod val="75000"/>
                  </a:schemeClr>
                </a:solidFill>
                <a:latin typeface="Arial" pitchFamily="34" charset="0"/>
                <a:cs typeface="Arial" pitchFamily="34" charset="0"/>
              </a:rPr>
              <a:t>- Altın Kodlar </a:t>
            </a:r>
            <a:endParaRPr lang="tr-TR" sz="1100" b="1" dirty="0" smtClean="0">
              <a:solidFill>
                <a:schemeClr val="accent6">
                  <a:lumMod val="75000"/>
                </a:schemeClr>
              </a:solidFill>
              <a:latin typeface="Arial" pitchFamily="34" charset="0"/>
              <a:cs typeface="Arial" pitchFamily="34" charset="0"/>
            </a:endParaRPr>
          </a:p>
          <a:p>
            <a:pPr lvl="0" algn="just" fontAlgn="base">
              <a:spcBef>
                <a:spcPct val="0"/>
              </a:spcBef>
              <a:spcAft>
                <a:spcPct val="0"/>
              </a:spcAft>
            </a:pPr>
            <a:endParaRPr kumimoji="0" lang="tr-TR" sz="1100" b="0" i="0" u="none" strike="noStrike" cap="none" normalizeH="0" baseline="0" dirty="0" smtClean="0">
              <a:ln>
                <a:noFill/>
              </a:ln>
              <a:solidFill>
                <a:schemeClr val="accent6">
                  <a:lumMod val="75000"/>
                </a:schemeClr>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Altın kodlar, maksimum uzunluk kodlarından daha kötü oto korelasyon özelliklerine sahiptir, ancak uygun şekilde tasarlanırsa daha da iyi çapraz korelasyon özelliklere sahip olabilir.  Çip dizileri, her biri 2</a:t>
            </a:r>
            <a:r>
              <a:rPr kumimoji="0" lang="tr-TR" sz="1100" b="0" i="1"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n − </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1 uzunluğunda iki </a:t>
            </a:r>
            <a:r>
              <a:rPr kumimoji="0" lang="tr-TR" sz="1100" b="0" i="1"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m</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 dizilerinin ikili eklentisi tarafından üretilen Altın kod ile ilişkili öğelerdir ve bu öğeler bileşen kodlarının dengeli, sıralı ve kaydırma özelliklerini devralır, sonuç olarak yalancı </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cs typeface="Arial" pitchFamily="34" charset="0"/>
              </a:rPr>
              <a:t>rasgele</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 diziler oluştururlar. Eğer </a:t>
            </a:r>
            <a:r>
              <a:rPr kumimoji="0" lang="tr-TR" sz="1100" b="0" i="1"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τ</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1 ve  </a:t>
            </a:r>
            <a:r>
              <a:rPr kumimoji="0" lang="tr-TR" sz="1100" b="0" i="1"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τ</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2 zaman kayması ile birlikte iki ayrı</a:t>
            </a:r>
            <a:r>
              <a:rPr kumimoji="0" lang="tr-TR" sz="1100" b="0" i="1"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 m</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-dizisi ve </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cs typeface="Arial" pitchFamily="34" charset="0"/>
              </a:rPr>
              <a:t>modulo</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-2 birbirine eklenirse, Altın kodlar için bir avantaj oluşur ve ortaya çıkan dizi, </a:t>
            </a:r>
            <a:r>
              <a:rPr kumimoji="0" lang="tr-TR" sz="1100" b="0" i="1"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τ</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1 veya  </a:t>
            </a:r>
            <a:r>
              <a:rPr kumimoji="0" lang="tr-TR" sz="1100" b="0" i="1"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τ</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2’ </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cs typeface="Arial" pitchFamily="34" charset="0"/>
              </a:rPr>
              <a:t>nin</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 her bir tek değeri için benzersizdir. Böylece, çok kullanıcılı sistemde; çok sayıda kullanıcıya izin veren, çok sayıda tek ve benzersiz Altın kodlar oluşturulabilir</a:t>
            </a:r>
            <a:r>
              <a:rPr kumimoji="0" lang="tr-TR" sz="1100" b="0" i="0" u="none" strike="noStrike" cap="none" normalizeH="0" baseline="0" dirty="0" smtClean="0">
                <a:ln>
                  <a:noFill/>
                </a:ln>
                <a:solidFill>
                  <a:schemeClr val="tx1"/>
                </a:solidFill>
                <a:effectLst/>
                <a:latin typeface="Arial" pitchFamily="34" charset="0"/>
                <a:ea typeface="Times New Roman" pitchFamily="18" charset="0"/>
              </a:rPr>
              <a:t>. </a:t>
            </a:r>
            <a:endParaRPr kumimoji="0" lang="tr-TR" sz="1100" b="0" i="0" u="none" strike="noStrike" cap="none" normalizeH="0" baseline="0" dirty="0" smtClean="0">
              <a:ln>
                <a:noFill/>
              </a:ln>
              <a:solidFill>
                <a:schemeClr val="tx1"/>
              </a:solidFill>
              <a:effectLst/>
              <a:latin typeface="Arial" pitchFamily="34" charset="0"/>
            </a:endParaRPr>
          </a:p>
        </p:txBody>
      </p:sp>
      <p:sp>
        <p:nvSpPr>
          <p:cNvPr id="27650" name="Rectangle 2"/>
          <p:cNvSpPr>
            <a:spLocks noChangeArrowheads="1"/>
          </p:cNvSpPr>
          <p:nvPr/>
        </p:nvSpPr>
        <p:spPr bwMode="auto">
          <a:xfrm>
            <a:off x="2819400" y="4114800"/>
            <a:ext cx="57150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err="1" smtClean="0">
                <a:ln>
                  <a:noFill/>
                </a:ln>
                <a:solidFill>
                  <a:schemeClr val="accent6">
                    <a:lumMod val="75000"/>
                  </a:schemeClr>
                </a:solidFill>
                <a:effectLst/>
                <a:latin typeface="Arial" pitchFamily="34" charset="0"/>
                <a:ea typeface="Times New Roman" pitchFamily="18" charset="0"/>
              </a:rPr>
              <a:t>Kasami</a:t>
            </a:r>
            <a:r>
              <a:rPr kumimoji="0" lang="tr-TR" sz="1100" b="1" i="0" u="none" strike="noStrike" cap="none" normalizeH="0" baseline="0" dirty="0" smtClean="0">
                <a:ln>
                  <a:noFill/>
                </a:ln>
                <a:solidFill>
                  <a:schemeClr val="accent6">
                    <a:lumMod val="75000"/>
                  </a:schemeClr>
                </a:solidFill>
                <a:effectLst/>
                <a:latin typeface="Arial" pitchFamily="34" charset="0"/>
                <a:ea typeface="Times New Roman" pitchFamily="18" charset="0"/>
              </a:rPr>
              <a:t> </a:t>
            </a:r>
            <a:r>
              <a:rPr kumimoji="0" lang="tr-TR" sz="1100" b="1" i="0" u="none" strike="noStrike" cap="none" normalizeH="0" baseline="0" dirty="0" err="1" smtClean="0">
                <a:ln>
                  <a:noFill/>
                </a:ln>
                <a:solidFill>
                  <a:schemeClr val="accent6">
                    <a:lumMod val="75000"/>
                  </a:schemeClr>
                </a:solidFill>
                <a:effectLst/>
                <a:latin typeface="Arial" pitchFamily="34" charset="0"/>
                <a:ea typeface="Times New Roman" pitchFamily="18" charset="0"/>
              </a:rPr>
              <a:t>Codes</a:t>
            </a:r>
            <a:r>
              <a:rPr kumimoji="0" lang="tr-TR" sz="1100" b="1" i="0" u="none" strike="noStrike" cap="none" normalizeH="0" baseline="0" dirty="0" smtClean="0">
                <a:ln>
                  <a:noFill/>
                </a:ln>
                <a:solidFill>
                  <a:schemeClr val="accent6">
                    <a:lumMod val="75000"/>
                  </a:schemeClr>
                </a:solidFill>
                <a:effectLst/>
                <a:latin typeface="Arial" pitchFamily="34" charset="0"/>
                <a:ea typeface="Times New Roman" pitchFamily="18" charset="0"/>
              </a:rPr>
              <a:t>- </a:t>
            </a:r>
            <a:r>
              <a:rPr kumimoji="0" lang="tr-TR" sz="1100" b="1" i="0" u="none" strike="noStrike" cap="none" normalizeH="0" baseline="0" dirty="0" err="1" smtClean="0">
                <a:ln>
                  <a:noFill/>
                </a:ln>
                <a:solidFill>
                  <a:schemeClr val="accent6">
                    <a:lumMod val="75000"/>
                  </a:schemeClr>
                </a:solidFill>
                <a:effectLst/>
                <a:latin typeface="Arial" pitchFamily="34" charset="0"/>
                <a:ea typeface="Times New Roman" pitchFamily="18" charset="0"/>
              </a:rPr>
              <a:t>Kasami</a:t>
            </a:r>
            <a:r>
              <a:rPr kumimoji="0" lang="tr-TR" sz="1100" b="1" i="0" u="none" strike="noStrike" cap="none" normalizeH="0" baseline="0" dirty="0" smtClean="0">
                <a:ln>
                  <a:noFill/>
                </a:ln>
                <a:solidFill>
                  <a:schemeClr val="accent6">
                    <a:lumMod val="75000"/>
                  </a:schemeClr>
                </a:solidFill>
                <a:effectLst/>
                <a:latin typeface="Arial" pitchFamily="34" charset="0"/>
                <a:ea typeface="Times New Roman" pitchFamily="18" charset="0"/>
              </a:rPr>
              <a:t> Kodlar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100" b="0" i="0" u="none" strike="noStrike" cap="none" normalizeH="0" baseline="0" dirty="0" smtClean="0">
              <a:ln>
                <a:noFill/>
              </a:ln>
              <a:solidFill>
                <a:schemeClr val="accent6">
                  <a:lumMod val="75000"/>
                </a:schemeClr>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rPr>
              <a:t>Kasami</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 çip dizileri, Altın kodları oluşturmak için kullanılan tercih dizisi gibi benzer özelliklere sahiptir ayrıca </a:t>
            </a:r>
            <a:r>
              <a:rPr kumimoji="0" lang="tr-TR" sz="1100" b="0" i="1" u="none" strike="noStrike" cap="none" normalizeH="0" baseline="0" dirty="0" smtClean="0">
                <a:ln>
                  <a:noFill/>
                </a:ln>
                <a:solidFill>
                  <a:schemeClr val="accent6">
                    <a:lumMod val="75000"/>
                  </a:schemeClr>
                </a:solidFill>
                <a:effectLst/>
                <a:latin typeface="Arial" pitchFamily="34" charset="0"/>
                <a:ea typeface="Times New Roman" pitchFamily="18" charset="0"/>
              </a:rPr>
              <a:t>m</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 dizilerinden oluşurlar. Ancak, </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rPr>
              <a:t>Kasami</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 kodları Altın kodlardan daha iyi çapraz korelasyon özelliklerine sahiptir. </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rPr>
              <a:t>Kasami</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 çip dizilerinde, </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rPr>
              <a:t>kasami</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 kodlarını oluşturmak için kullanılan büyük set ve küçük set olmak üzere iki farklı set bulunmaktadır. </a:t>
            </a:r>
            <a:endParaRPr kumimoji="0" lang="tr-TR" sz="1100" b="0" i="0" u="none" strike="noStrike" cap="none" normalizeH="0" baseline="0" dirty="0" smtClean="0">
              <a:ln>
                <a:noFill/>
              </a:ln>
              <a:solidFill>
                <a:schemeClr val="accent6">
                  <a:lumMod val="75000"/>
                </a:schemeClr>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133600" y="533400"/>
            <a:ext cx="6019800" cy="1828800"/>
          </a:xfrm>
        </p:spPr>
        <p:txBody>
          <a:bodyPr/>
          <a:lstStyle/>
          <a:p>
            <a:r>
              <a:rPr lang="tr-TR" dirty="0" smtClean="0"/>
              <a:t/>
            </a:r>
            <a:br>
              <a:rPr lang="tr-TR" dirty="0" smtClean="0"/>
            </a:br>
            <a:endParaRPr lang="tr-TR" dirty="0"/>
          </a:p>
        </p:txBody>
      </p:sp>
      <p:sp>
        <p:nvSpPr>
          <p:cNvPr id="3" name="2 Alt Başlık"/>
          <p:cNvSpPr>
            <a:spLocks noGrp="1"/>
          </p:cNvSpPr>
          <p:nvPr>
            <p:ph type="subTitle" idx="1"/>
          </p:nvPr>
        </p:nvSpPr>
        <p:spPr>
          <a:xfrm>
            <a:off x="2590800" y="457200"/>
            <a:ext cx="6248400" cy="609600"/>
          </a:xfrm>
        </p:spPr>
        <p:txBody>
          <a:bodyPr>
            <a:normAutofit/>
          </a:bodyPr>
          <a:lstStyle/>
          <a:p>
            <a:r>
              <a:rPr lang="tr-TR" dirty="0" smtClean="0"/>
              <a:t> </a:t>
            </a:r>
            <a:endParaRPr lang="tr-TR" dirty="0" smtClean="0">
              <a:solidFill>
                <a:schemeClr val="accent6">
                  <a:lumMod val="75000"/>
                </a:schemeClr>
              </a:solidFill>
            </a:endParaRPr>
          </a:p>
          <a:p>
            <a:endParaRPr lang="tr-TR" dirty="0" smtClean="0"/>
          </a:p>
        </p:txBody>
      </p:sp>
      <p:sp>
        <p:nvSpPr>
          <p:cNvPr id="30721" name="Rectangle 1"/>
          <p:cNvSpPr>
            <a:spLocks noChangeArrowheads="1"/>
          </p:cNvSpPr>
          <p:nvPr/>
        </p:nvSpPr>
        <p:spPr bwMode="auto">
          <a:xfrm>
            <a:off x="3200400" y="1828800"/>
            <a:ext cx="5181600" cy="256993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err="1" smtClean="0">
                <a:ln>
                  <a:noFill/>
                </a:ln>
                <a:solidFill>
                  <a:schemeClr val="accent6">
                    <a:lumMod val="75000"/>
                  </a:schemeClr>
                </a:solidFill>
                <a:effectLst/>
                <a:latin typeface="Arial" pitchFamily="34" charset="0"/>
                <a:ea typeface="Times New Roman" pitchFamily="18" charset="0"/>
              </a:rPr>
              <a:t>Walsh</a:t>
            </a:r>
            <a:r>
              <a:rPr kumimoji="0" lang="tr-TR" sz="1100" b="1" i="0" u="none" strike="noStrike" cap="none" normalizeH="0" baseline="0" dirty="0" smtClean="0">
                <a:ln>
                  <a:noFill/>
                </a:ln>
                <a:solidFill>
                  <a:schemeClr val="accent6">
                    <a:lumMod val="75000"/>
                  </a:schemeClr>
                </a:solidFill>
                <a:effectLst/>
                <a:latin typeface="Arial" pitchFamily="34" charset="0"/>
                <a:ea typeface="Times New Roman" pitchFamily="18" charset="0"/>
              </a:rPr>
              <a:t>-</a:t>
            </a:r>
            <a:r>
              <a:rPr kumimoji="0" lang="tr-TR" sz="1100" b="1" i="0" u="none" strike="noStrike" cap="none" normalizeH="0" baseline="0" dirty="0" err="1" smtClean="0">
                <a:ln>
                  <a:noFill/>
                </a:ln>
                <a:solidFill>
                  <a:schemeClr val="accent6">
                    <a:lumMod val="75000"/>
                  </a:schemeClr>
                </a:solidFill>
                <a:effectLst/>
                <a:latin typeface="Arial" pitchFamily="34" charset="0"/>
                <a:ea typeface="Times New Roman" pitchFamily="18" charset="0"/>
              </a:rPr>
              <a:t>Hadamard</a:t>
            </a:r>
            <a:r>
              <a:rPr kumimoji="0" lang="tr-TR" sz="1100" b="1" i="0" u="none" strike="noStrike" cap="none" normalizeH="0" baseline="0" dirty="0" smtClean="0">
                <a:ln>
                  <a:noFill/>
                </a:ln>
                <a:solidFill>
                  <a:schemeClr val="accent6">
                    <a:lumMod val="75000"/>
                  </a:schemeClr>
                </a:solidFill>
                <a:effectLst/>
                <a:latin typeface="Arial" pitchFamily="34" charset="0"/>
                <a:ea typeface="Times New Roman" pitchFamily="18" charset="0"/>
              </a:rPr>
              <a:t> </a:t>
            </a:r>
            <a:r>
              <a:rPr kumimoji="0" lang="tr-TR" sz="1100" b="1" i="0" u="none" strike="noStrike" cap="none" normalizeH="0" baseline="0" dirty="0" err="1" smtClean="0">
                <a:ln>
                  <a:noFill/>
                </a:ln>
                <a:solidFill>
                  <a:schemeClr val="accent6">
                    <a:lumMod val="75000"/>
                  </a:schemeClr>
                </a:solidFill>
                <a:effectLst/>
                <a:latin typeface="Arial" pitchFamily="34" charset="0"/>
                <a:ea typeface="Times New Roman" pitchFamily="18" charset="0"/>
              </a:rPr>
              <a:t>Codes</a:t>
            </a:r>
            <a:r>
              <a:rPr kumimoji="0" lang="tr-TR" sz="1100" b="1" i="0" u="none" strike="noStrike" cap="none" normalizeH="0" baseline="0" dirty="0" smtClean="0">
                <a:ln>
                  <a:noFill/>
                </a:ln>
                <a:solidFill>
                  <a:schemeClr val="accent6">
                    <a:lumMod val="75000"/>
                  </a:schemeClr>
                </a:solidFill>
                <a:effectLst/>
                <a:latin typeface="Arial" pitchFamily="34" charset="0"/>
                <a:ea typeface="Times New Roman" pitchFamily="18" charset="0"/>
              </a:rPr>
              <a:t>- </a:t>
            </a:r>
            <a:r>
              <a:rPr kumimoji="0" lang="tr-TR" sz="1100" b="1" i="0" u="none" strike="noStrike" cap="none" normalizeH="0" baseline="0" dirty="0" err="1" smtClean="0">
                <a:ln>
                  <a:noFill/>
                </a:ln>
                <a:solidFill>
                  <a:schemeClr val="accent6">
                    <a:lumMod val="75000"/>
                  </a:schemeClr>
                </a:solidFill>
                <a:effectLst/>
                <a:latin typeface="Arial" pitchFamily="34" charset="0"/>
                <a:ea typeface="Times New Roman" pitchFamily="18" charset="0"/>
              </a:rPr>
              <a:t>Walsh</a:t>
            </a:r>
            <a:r>
              <a:rPr kumimoji="0" lang="tr-TR" sz="1100" b="1" i="0" u="none" strike="noStrike" cap="none" normalizeH="0" baseline="0" dirty="0" smtClean="0">
                <a:ln>
                  <a:noFill/>
                </a:ln>
                <a:solidFill>
                  <a:schemeClr val="accent6">
                    <a:lumMod val="75000"/>
                  </a:schemeClr>
                </a:solidFill>
                <a:effectLst/>
                <a:latin typeface="Arial" pitchFamily="34" charset="0"/>
                <a:ea typeface="Times New Roman" pitchFamily="18" charset="0"/>
              </a:rPr>
              <a:t>-</a:t>
            </a:r>
            <a:r>
              <a:rPr kumimoji="0" lang="tr-TR" sz="1100" b="1" i="0" u="none" strike="noStrike" cap="none" normalizeH="0" baseline="0" dirty="0" err="1" smtClean="0">
                <a:ln>
                  <a:noFill/>
                </a:ln>
                <a:solidFill>
                  <a:schemeClr val="accent6">
                    <a:lumMod val="75000"/>
                  </a:schemeClr>
                </a:solidFill>
                <a:effectLst/>
                <a:latin typeface="Arial" pitchFamily="34" charset="0"/>
                <a:ea typeface="Times New Roman" pitchFamily="18" charset="0"/>
              </a:rPr>
              <a:t>Hadamard</a:t>
            </a:r>
            <a:r>
              <a:rPr kumimoji="0" lang="tr-TR" sz="1100" b="1" i="0" u="none" strike="noStrike" cap="none" normalizeH="0" baseline="0" dirty="0" smtClean="0">
                <a:ln>
                  <a:noFill/>
                </a:ln>
                <a:solidFill>
                  <a:schemeClr val="accent6">
                    <a:lumMod val="75000"/>
                  </a:schemeClr>
                </a:solidFill>
                <a:effectLst/>
                <a:latin typeface="Arial" pitchFamily="34" charset="0"/>
                <a:ea typeface="Times New Roman" pitchFamily="18" charset="0"/>
              </a:rPr>
              <a:t> Kodları</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100" b="0" i="0" u="none" strike="noStrike" cap="none" normalizeH="0" baseline="0" dirty="0" smtClean="0">
              <a:ln>
                <a:noFill/>
              </a:ln>
              <a:solidFill>
                <a:schemeClr val="accent6">
                  <a:lumMod val="75000"/>
                </a:schemeClr>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N = </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rPr>
              <a:t>Ts</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 / </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rPr>
              <a:t>Tc</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 uzunluğunun </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rPr>
              <a:t>Walsh</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rPr>
              <a:t>Hadamard</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 kodları, sembol zaman üzerinden </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rPr>
              <a:t>ortogonal</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 (dik) olarak zaman içinde senkronize edilir ve herhangi iki dizinin çapraz korelasyonu sıfırdır.  Böylece, eş zamanlı kullanıcılar; kodların </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rPr>
              <a:t>ortogonalitesi</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 kanal tarafından bozulmadığı sürece aralarında hiçbir müdahale olmadan alıcı tarafında filtrelenebilen </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rPr>
              <a:t>Walsh</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rPr>
              <a:t>Hadamard</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 kodları ile modüle edilir. Tüm sinyallerin aynı vericiden kaynaklandığı noktalarda, kullanıcıları aşağı bağlantı üzerinde eş zamanlı hale getirmek mümkün olsa da, ortak bir alana sahip olmadığından kullanıcıları üst bağlantıda eş zamanlı hale getirmek daha zordur. Sonuç olarak;  </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rPr>
              <a:t>Walsh</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rPr>
              <a:t>Hadamard</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 kodları (DSYS) Direkt Sıralı Yayık Spektrum üst bağlantı kanalları için nadiren kullanılır.  </a:t>
            </a:r>
            <a:r>
              <a:rPr kumimoji="0" lang="tr-TR" sz="1100" b="0" i="1" u="none" strike="noStrike" cap="none" normalizeH="0" baseline="0" dirty="0" smtClean="0">
                <a:ln>
                  <a:noFill/>
                </a:ln>
                <a:solidFill>
                  <a:schemeClr val="accent6">
                    <a:lumMod val="75000"/>
                  </a:schemeClr>
                </a:solidFill>
                <a:effectLst/>
                <a:latin typeface="Arial" pitchFamily="34" charset="0"/>
                <a:ea typeface="Times New Roman" pitchFamily="18" charset="0"/>
              </a:rPr>
              <a:t>N </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uzunluğun</a:t>
            </a:r>
            <a:r>
              <a:rPr kumimoji="0" lang="tr-TR" sz="1100" b="0" i="1" u="none" strike="noStrike" cap="none" normalizeH="0" baseline="0" dirty="0" smtClean="0">
                <a:ln>
                  <a:noFill/>
                </a:ln>
                <a:solidFill>
                  <a:schemeClr val="accent6">
                    <a:lumMod val="75000"/>
                  </a:schemeClr>
                </a:solidFill>
                <a:effectLst/>
                <a:latin typeface="Arial" pitchFamily="34" charset="0"/>
                <a:ea typeface="Times New Roman" pitchFamily="18" charset="0"/>
              </a:rPr>
              <a:t> </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rPr>
              <a:t>Walsh</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rPr>
              <a:t>Hadamard</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 dizileri, </a:t>
            </a:r>
            <a:r>
              <a:rPr kumimoji="0" lang="tr-TR" sz="1100" b="0" i="1" u="none" strike="noStrike" cap="none" normalizeH="0" baseline="0" dirty="0" smtClean="0">
                <a:ln>
                  <a:noFill/>
                </a:ln>
                <a:solidFill>
                  <a:schemeClr val="accent6">
                    <a:lumMod val="75000"/>
                  </a:schemeClr>
                </a:solidFill>
                <a:effectLst/>
                <a:latin typeface="Arial" pitchFamily="34" charset="0"/>
                <a:ea typeface="Times New Roman" pitchFamily="18" charset="0"/>
              </a:rPr>
              <a:t>N × N </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rPr>
              <a:t>Hadamard</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 matris H</a:t>
            </a:r>
            <a:r>
              <a:rPr kumimoji="0" lang="tr-TR" sz="1100" b="0" i="1" u="none" strike="noStrike" cap="none" normalizeH="0" baseline="0" dirty="0" smtClean="0">
                <a:ln>
                  <a:noFill/>
                </a:ln>
                <a:solidFill>
                  <a:schemeClr val="accent6">
                    <a:lumMod val="75000"/>
                  </a:schemeClr>
                </a:solidFill>
                <a:effectLst/>
                <a:latin typeface="Arial" pitchFamily="34" charset="0"/>
                <a:ea typeface="Times New Roman" pitchFamily="18" charset="0"/>
              </a:rPr>
              <a:t>N</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 sıralarından elde edilmektedir.  </a:t>
            </a:r>
            <a:endParaRPr kumimoji="0" lang="tr-TR" sz="1100" b="0" i="0" u="none" strike="noStrike" cap="none" normalizeH="0" baseline="0" dirty="0" smtClean="0">
              <a:ln>
                <a:noFill/>
              </a:ln>
              <a:solidFill>
                <a:schemeClr val="accent6">
                  <a:lumMod val="75000"/>
                </a:schemeClr>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828800" y="914400"/>
            <a:ext cx="6019800" cy="1828800"/>
          </a:xfrm>
        </p:spPr>
        <p:txBody>
          <a:bodyPr/>
          <a:lstStyle/>
          <a:p>
            <a:r>
              <a:rPr lang="tr-TR" dirty="0" smtClean="0"/>
              <a:t/>
            </a:r>
            <a:br>
              <a:rPr lang="tr-TR" dirty="0" smtClean="0"/>
            </a:br>
            <a:endParaRPr lang="tr-TR" dirty="0"/>
          </a:p>
        </p:txBody>
      </p:sp>
      <p:sp>
        <p:nvSpPr>
          <p:cNvPr id="3" name="2 Alt Başlık"/>
          <p:cNvSpPr>
            <a:spLocks noGrp="1"/>
          </p:cNvSpPr>
          <p:nvPr>
            <p:ph type="subTitle" idx="1"/>
          </p:nvPr>
        </p:nvSpPr>
        <p:spPr>
          <a:xfrm>
            <a:off x="2590800" y="457200"/>
            <a:ext cx="6248400" cy="609600"/>
          </a:xfrm>
        </p:spPr>
        <p:txBody>
          <a:bodyPr>
            <a:normAutofit/>
          </a:bodyPr>
          <a:lstStyle/>
          <a:p>
            <a:r>
              <a:rPr lang="tr-TR" dirty="0" smtClean="0"/>
              <a:t> </a:t>
            </a:r>
            <a:endParaRPr lang="tr-TR" dirty="0" smtClean="0">
              <a:solidFill>
                <a:schemeClr val="accent6">
                  <a:lumMod val="75000"/>
                </a:schemeClr>
              </a:solidFill>
            </a:endParaRPr>
          </a:p>
          <a:p>
            <a:endParaRPr lang="tr-TR" dirty="0" smtClean="0"/>
          </a:p>
        </p:txBody>
      </p:sp>
      <p:sp>
        <p:nvSpPr>
          <p:cNvPr id="26625" name="Rectangle 1"/>
          <p:cNvSpPr>
            <a:spLocks noChangeArrowheads="1"/>
          </p:cNvSpPr>
          <p:nvPr/>
        </p:nvSpPr>
        <p:spPr bwMode="auto">
          <a:xfrm>
            <a:off x="2743200" y="762000"/>
            <a:ext cx="5791200" cy="12772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1100" b="1" dirty="0" smtClean="0">
                <a:solidFill>
                  <a:schemeClr val="accent6">
                    <a:lumMod val="75000"/>
                  </a:schemeClr>
                </a:solidFill>
                <a:latin typeface="Arial" pitchFamily="34" charset="0"/>
                <a:cs typeface="Arial" pitchFamily="34" charset="0"/>
              </a:rPr>
              <a:t>4.2 </a:t>
            </a:r>
            <a:r>
              <a:rPr lang="tr-TR" sz="1100" b="1" dirty="0" err="1">
                <a:solidFill>
                  <a:schemeClr val="accent6">
                    <a:lumMod val="75000"/>
                  </a:schemeClr>
                </a:solidFill>
                <a:latin typeface="Arial" pitchFamily="34" charset="0"/>
                <a:cs typeface="Arial" pitchFamily="34" charset="0"/>
              </a:rPr>
              <a:t>Downlink</a:t>
            </a:r>
            <a:r>
              <a:rPr lang="tr-TR" sz="1100" b="1" dirty="0">
                <a:solidFill>
                  <a:schemeClr val="accent6">
                    <a:lumMod val="75000"/>
                  </a:schemeClr>
                </a:solidFill>
                <a:latin typeface="Arial" pitchFamily="34" charset="0"/>
                <a:cs typeface="Arial" pitchFamily="34" charset="0"/>
              </a:rPr>
              <a:t>-Alt Bağlantı Kanalları</a:t>
            </a:r>
            <a:endParaRPr lang="tr-TR" sz="1100" dirty="0">
              <a:solidFill>
                <a:schemeClr val="accent6">
                  <a:lumMod val="75000"/>
                </a:schemeClr>
              </a:solidFill>
              <a:latin typeface="Arial" pitchFamily="34" charset="0"/>
              <a:cs typeface="Arial" pitchFamily="34" charset="0"/>
            </a:endParaRPr>
          </a:p>
          <a:p>
            <a:r>
              <a:rPr lang="tr-TR" sz="1100" b="1" dirty="0">
                <a:solidFill>
                  <a:schemeClr val="accent6">
                    <a:lumMod val="75000"/>
                  </a:schemeClr>
                </a:solidFill>
                <a:latin typeface="Arial" pitchFamily="34" charset="0"/>
                <a:cs typeface="Arial" pitchFamily="34" charset="0"/>
              </a:rPr>
              <a:t> </a:t>
            </a:r>
            <a:endParaRPr lang="tr-TR" sz="1100" dirty="0">
              <a:solidFill>
                <a:schemeClr val="accent6">
                  <a:lumMod val="75000"/>
                </a:schemeClr>
              </a:solidFill>
              <a:latin typeface="Arial" pitchFamily="34" charset="0"/>
              <a:cs typeface="Arial" pitchFamily="34" charset="0"/>
            </a:endParaRPr>
          </a:p>
          <a:p>
            <a:r>
              <a:rPr lang="tr-TR" sz="1100" dirty="0">
                <a:solidFill>
                  <a:schemeClr val="accent6">
                    <a:lumMod val="75000"/>
                  </a:schemeClr>
                </a:solidFill>
                <a:latin typeface="Arial" pitchFamily="34" charset="0"/>
                <a:cs typeface="Arial" pitchFamily="34" charset="0"/>
              </a:rPr>
              <a:t>DYSS alıcısı için “</a:t>
            </a:r>
            <a:r>
              <a:rPr lang="tr-TR" sz="1100" dirty="0" err="1">
                <a:solidFill>
                  <a:schemeClr val="accent6">
                    <a:lumMod val="75000"/>
                  </a:schemeClr>
                </a:solidFill>
                <a:latin typeface="Arial" pitchFamily="34" charset="0"/>
                <a:cs typeface="Arial" pitchFamily="34" charset="0"/>
              </a:rPr>
              <a:t>downlink</a:t>
            </a:r>
            <a:r>
              <a:rPr lang="tr-TR" sz="1100" dirty="0">
                <a:solidFill>
                  <a:schemeClr val="accent6">
                    <a:lumMod val="75000"/>
                  </a:schemeClr>
                </a:solidFill>
                <a:latin typeface="Arial" pitchFamily="34" charset="0"/>
                <a:cs typeface="Arial" pitchFamily="34" charset="0"/>
              </a:rPr>
              <a:t>” sistemi Şekil </a:t>
            </a:r>
            <a:r>
              <a:rPr lang="tr-TR" sz="1100" b="1" dirty="0" smtClean="0">
                <a:solidFill>
                  <a:schemeClr val="accent6">
                    <a:lumMod val="75000"/>
                  </a:schemeClr>
                </a:solidFill>
                <a:latin typeface="Arial" pitchFamily="34" charset="0"/>
                <a:cs typeface="Arial" pitchFamily="34" charset="0"/>
              </a:rPr>
              <a:t>13’te</a:t>
            </a:r>
            <a:r>
              <a:rPr lang="tr-TR" sz="1100" dirty="0">
                <a:solidFill>
                  <a:schemeClr val="accent6">
                    <a:lumMod val="75000"/>
                  </a:schemeClr>
                </a:solidFill>
                <a:latin typeface="Arial" pitchFamily="34" charset="0"/>
                <a:cs typeface="Arial" pitchFamily="34" charset="0"/>
              </a:rPr>
              <a:t>, kanal ve alıcılar Şekil </a:t>
            </a:r>
            <a:r>
              <a:rPr lang="tr-TR" sz="1100" b="1" dirty="0" smtClean="0">
                <a:solidFill>
                  <a:schemeClr val="accent6">
                    <a:lumMod val="75000"/>
                  </a:schemeClr>
                </a:solidFill>
                <a:latin typeface="Arial" pitchFamily="34" charset="0"/>
                <a:cs typeface="Arial" pitchFamily="34" charset="0"/>
              </a:rPr>
              <a:t>14’te</a:t>
            </a:r>
            <a:r>
              <a:rPr lang="tr-TR" sz="1100" dirty="0" smtClean="0">
                <a:solidFill>
                  <a:schemeClr val="accent6">
                    <a:lumMod val="75000"/>
                  </a:schemeClr>
                </a:solidFill>
                <a:latin typeface="Arial" pitchFamily="34" charset="0"/>
                <a:cs typeface="Arial" pitchFamily="34" charset="0"/>
              </a:rPr>
              <a:t> </a:t>
            </a:r>
            <a:r>
              <a:rPr lang="tr-TR" sz="1100" dirty="0">
                <a:solidFill>
                  <a:schemeClr val="accent6">
                    <a:lumMod val="75000"/>
                  </a:schemeClr>
                </a:solidFill>
                <a:latin typeface="Arial" pitchFamily="34" charset="0"/>
                <a:cs typeface="Arial" pitchFamily="34" charset="0"/>
              </a:rPr>
              <a:t>verilmiştir;</a:t>
            </a:r>
          </a:p>
          <a:p>
            <a:r>
              <a:rPr lang="tr-TR" sz="1100" dirty="0" err="1">
                <a:solidFill>
                  <a:schemeClr val="accent6">
                    <a:lumMod val="75000"/>
                  </a:schemeClr>
                </a:solidFill>
                <a:latin typeface="Arial" pitchFamily="34" charset="0"/>
                <a:cs typeface="Arial" pitchFamily="34" charset="0"/>
              </a:rPr>
              <a:t>Downlink’te</a:t>
            </a:r>
            <a:r>
              <a:rPr lang="tr-TR" sz="1100" dirty="0">
                <a:solidFill>
                  <a:schemeClr val="accent6">
                    <a:lumMod val="75000"/>
                  </a:schemeClr>
                </a:solidFill>
                <a:latin typeface="Arial" pitchFamily="34" charset="0"/>
                <a:cs typeface="Arial" pitchFamily="34" charset="0"/>
              </a:rPr>
              <a:t> tüm kullanıcıların sinyalleri verici tarafından eş zamanlı olarak gönderilir ve her bir alıcı bireysel sinyalini </a:t>
            </a:r>
            <a:r>
              <a:rPr lang="tr-TR" sz="1100" dirty="0" err="1">
                <a:solidFill>
                  <a:schemeClr val="accent6">
                    <a:lumMod val="75000"/>
                  </a:schemeClr>
                </a:solidFill>
                <a:latin typeface="Arial" pitchFamily="34" charset="0"/>
                <a:cs typeface="Arial" pitchFamily="34" charset="0"/>
              </a:rPr>
              <a:t>demodül</a:t>
            </a:r>
            <a:r>
              <a:rPr lang="tr-TR" sz="1100" dirty="0">
                <a:solidFill>
                  <a:schemeClr val="accent6">
                    <a:lumMod val="75000"/>
                  </a:schemeClr>
                </a:solidFill>
                <a:latin typeface="Arial" pitchFamily="34" charset="0"/>
                <a:cs typeface="Arial" pitchFamily="34" charset="0"/>
              </a:rPr>
              <a:t> etmek zorundadır. Böylece, tüm sinyallerin senkronize edildiğini varsayarız. Ancak, </a:t>
            </a:r>
            <a:r>
              <a:rPr lang="tr-TR" sz="1100" dirty="0" err="1">
                <a:solidFill>
                  <a:schemeClr val="accent6">
                    <a:lumMod val="75000"/>
                  </a:schemeClr>
                </a:solidFill>
                <a:latin typeface="Arial" pitchFamily="34" charset="0"/>
                <a:cs typeface="Arial" pitchFamily="34" charset="0"/>
              </a:rPr>
              <a:t>ortogonal</a:t>
            </a:r>
            <a:r>
              <a:rPr lang="tr-TR" sz="1100" dirty="0">
                <a:solidFill>
                  <a:schemeClr val="accent6">
                    <a:lumMod val="75000"/>
                  </a:schemeClr>
                </a:solidFill>
                <a:latin typeface="Arial" pitchFamily="34" charset="0"/>
                <a:cs typeface="Arial" pitchFamily="34" charset="0"/>
              </a:rPr>
              <a:t> kodların kullanımı </a:t>
            </a:r>
            <a:r>
              <a:rPr lang="tr-TR" sz="1100" dirty="0" err="1">
                <a:solidFill>
                  <a:schemeClr val="accent6">
                    <a:lumMod val="75000"/>
                  </a:schemeClr>
                </a:solidFill>
                <a:latin typeface="Arial" pitchFamily="34" charset="0"/>
                <a:cs typeface="Arial" pitchFamily="34" charset="0"/>
              </a:rPr>
              <a:t>downlink</a:t>
            </a:r>
            <a:r>
              <a:rPr lang="tr-TR" sz="1100" dirty="0">
                <a:solidFill>
                  <a:schemeClr val="accent6">
                    <a:lumMod val="75000"/>
                  </a:schemeClr>
                </a:solidFill>
                <a:latin typeface="Arial" pitchFamily="34" charset="0"/>
                <a:cs typeface="Arial" pitchFamily="34" charset="0"/>
              </a:rPr>
              <a:t> kullanıcılarının sayısını sınırlar, bu yüzden bu tür kodlar </a:t>
            </a:r>
            <a:r>
              <a:rPr lang="tr-TR" sz="1100" dirty="0" smtClean="0">
                <a:solidFill>
                  <a:schemeClr val="accent6">
                    <a:lumMod val="75000"/>
                  </a:schemeClr>
                </a:solidFill>
                <a:latin typeface="Arial" pitchFamily="34" charset="0"/>
                <a:cs typeface="Arial" pitchFamily="34" charset="0"/>
              </a:rPr>
              <a:t>sık kullanılmaz</a:t>
            </a:r>
            <a:r>
              <a:rPr lang="tr-TR" sz="1100" dirty="0">
                <a:solidFill>
                  <a:schemeClr val="accent6">
                    <a:lumMod val="75000"/>
                  </a:schemeClr>
                </a:solidFill>
                <a:latin typeface="Arial" pitchFamily="34" charset="0"/>
                <a:cs typeface="Arial" pitchFamily="34" charset="0"/>
              </a:rPr>
              <a:t>.</a:t>
            </a:r>
            <a:endParaRPr kumimoji="0" lang="tr-TR" sz="1100" b="0" i="0" u="none" strike="noStrike" cap="none" normalizeH="0" baseline="0" dirty="0" smtClean="0">
              <a:ln>
                <a:noFill/>
              </a:ln>
              <a:solidFill>
                <a:schemeClr val="accent6">
                  <a:lumMod val="75000"/>
                </a:schemeClr>
              </a:solidFill>
              <a:effectLst/>
              <a:latin typeface="Arial" pitchFamily="34" charset="0"/>
              <a:cs typeface="Arial" pitchFamily="34" charset="0"/>
            </a:endParaRPr>
          </a:p>
        </p:txBody>
      </p:sp>
      <p:pic>
        <p:nvPicPr>
          <p:cNvPr id="5" name="4 Resim" descr="1.13.JPG"/>
          <p:cNvPicPr>
            <a:picLocks noChangeAspect="1"/>
          </p:cNvPicPr>
          <p:nvPr/>
        </p:nvPicPr>
        <p:blipFill>
          <a:blip r:embed="rId2" cstate="print"/>
          <a:stretch>
            <a:fillRect/>
          </a:stretch>
        </p:blipFill>
        <p:spPr>
          <a:xfrm>
            <a:off x="2743200" y="2667000"/>
            <a:ext cx="4648200" cy="2994407"/>
          </a:xfrm>
          <a:prstGeom prst="rect">
            <a:avLst/>
          </a:prstGeom>
        </p:spPr>
      </p:pic>
      <p:sp>
        <p:nvSpPr>
          <p:cNvPr id="6" name="5 Dikdörtgen"/>
          <p:cNvSpPr/>
          <p:nvPr/>
        </p:nvSpPr>
        <p:spPr>
          <a:xfrm>
            <a:off x="2514600" y="5715000"/>
            <a:ext cx="901209" cy="323165"/>
          </a:xfrm>
          <a:prstGeom prst="rect">
            <a:avLst/>
          </a:prstGeom>
        </p:spPr>
        <p:txBody>
          <a:bodyPr wrap="none">
            <a:spAutoFit/>
          </a:bodyPr>
          <a:lstStyle/>
          <a:p>
            <a:r>
              <a:rPr lang="tr-TR" sz="1500" b="1" dirty="0" smtClean="0">
                <a:solidFill>
                  <a:schemeClr val="accent1">
                    <a:lumMod val="50000"/>
                  </a:schemeClr>
                </a:solidFill>
                <a:latin typeface="Arial" pitchFamily="34" charset="0"/>
                <a:ea typeface="Times New Roman" pitchFamily="18" charset="0"/>
              </a:rPr>
              <a:t>Şekil.13</a:t>
            </a:r>
            <a:endParaRPr lang="tr-TR" sz="1500" b="1" dirty="0" smtClean="0">
              <a:solidFill>
                <a:schemeClr val="accent1">
                  <a:lumMod val="50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895600" y="533400"/>
            <a:ext cx="5791200" cy="1066800"/>
          </a:xfrm>
        </p:spPr>
        <p:txBody>
          <a:bodyPr>
            <a:normAutofit/>
          </a:bodyPr>
          <a:lstStyle/>
          <a:p>
            <a:r>
              <a:rPr lang="tr-TR" sz="2800" dirty="0" smtClean="0">
                <a:solidFill>
                  <a:schemeClr val="accent6">
                    <a:lumMod val="75000"/>
                  </a:schemeClr>
                </a:solidFill>
                <a:latin typeface="Arial" pitchFamily="34" charset="0"/>
                <a:cs typeface="Arial" pitchFamily="34" charset="0"/>
              </a:rPr>
              <a:t>1.YAYIK SPEKTRUM İLKELERİ</a:t>
            </a:r>
            <a:endParaRPr lang="tr-TR" sz="2800" dirty="0"/>
          </a:p>
        </p:txBody>
      </p:sp>
      <p:sp>
        <p:nvSpPr>
          <p:cNvPr id="3" name="2 Alt Başlık"/>
          <p:cNvSpPr>
            <a:spLocks noGrp="1"/>
          </p:cNvSpPr>
          <p:nvPr>
            <p:ph type="subTitle" idx="1"/>
          </p:nvPr>
        </p:nvSpPr>
        <p:spPr>
          <a:xfrm>
            <a:off x="2895600" y="1828800"/>
            <a:ext cx="5562600" cy="4724400"/>
          </a:xfrm>
        </p:spPr>
        <p:txBody>
          <a:bodyPr>
            <a:normAutofit/>
          </a:bodyPr>
          <a:lstStyle/>
          <a:p>
            <a:r>
              <a:rPr lang="tr-TR" dirty="0" smtClean="0"/>
              <a:t> </a:t>
            </a:r>
          </a:p>
          <a:p>
            <a:r>
              <a:rPr lang="tr-TR" sz="1100" b="0" dirty="0" smtClean="0">
                <a:solidFill>
                  <a:schemeClr val="accent6">
                    <a:lumMod val="75000"/>
                  </a:schemeClr>
                </a:solidFill>
                <a:latin typeface="Arial" pitchFamily="34" charset="0"/>
                <a:cs typeface="Arial" pitchFamily="34" charset="0"/>
              </a:rPr>
              <a:t>Yayık Spektrum (</a:t>
            </a:r>
            <a:r>
              <a:rPr lang="tr-TR" sz="1100" b="0" dirty="0" err="1" smtClean="0">
                <a:solidFill>
                  <a:schemeClr val="accent6">
                    <a:lumMod val="75000"/>
                  </a:schemeClr>
                </a:solidFill>
                <a:latin typeface="Arial" pitchFamily="34" charset="0"/>
                <a:cs typeface="Arial" pitchFamily="34" charset="0"/>
              </a:rPr>
              <a:t>izge</a:t>
            </a:r>
            <a:r>
              <a:rPr lang="tr-TR" sz="1100" b="0" dirty="0" smtClean="0">
                <a:solidFill>
                  <a:schemeClr val="accent6">
                    <a:lumMod val="75000"/>
                  </a:schemeClr>
                </a:solidFill>
                <a:latin typeface="Arial" pitchFamily="34" charset="0"/>
                <a:cs typeface="Arial" pitchFamily="34" charset="0"/>
              </a:rPr>
              <a:t>), önemli bilgi bitlerinin iletiminde bir gereksinim olmaktan daha çok, işaret bant genişliklerini arttıran sayısal modülasyonlu işaretlere uygulanan bir modülasyon yöntemidir. Veri geçişi için gerekli olan minimum miktarın üstündeki bant genişliği iletimimi artıran birçok sinyal teknikleri bulunmaktadır, örneğin; kodlama ve frekans modülasyonu. Ancak, bu teknikler yayık spektrum kategorisinde değildir. Bir sinyalin yayık spektrumla kiplenmiş olabilmesi için aşağıdaki 3 özelliğe sahip olması gerekmektedir[1]:   </a:t>
            </a:r>
          </a:p>
          <a:p>
            <a:r>
              <a:rPr lang="tr-TR" sz="1100" b="0" dirty="0" smtClean="0">
                <a:solidFill>
                  <a:schemeClr val="accent6">
                    <a:lumMod val="75000"/>
                  </a:schemeClr>
                </a:solidFill>
                <a:latin typeface="Arial" pitchFamily="34" charset="0"/>
                <a:cs typeface="Arial" pitchFamily="34" charset="0"/>
              </a:rPr>
              <a:t> </a:t>
            </a:r>
          </a:p>
          <a:p>
            <a:r>
              <a:rPr lang="tr-TR" sz="1100" b="0" i="1" dirty="0" smtClean="0">
                <a:solidFill>
                  <a:schemeClr val="accent6">
                    <a:lumMod val="75000"/>
                  </a:schemeClr>
                </a:solidFill>
                <a:latin typeface="Arial" pitchFamily="34" charset="0"/>
                <a:cs typeface="Arial" pitchFamily="34" charset="0"/>
              </a:rPr>
              <a:t>• </a:t>
            </a:r>
            <a:r>
              <a:rPr lang="tr-TR" sz="1100" b="0" dirty="0" smtClean="0">
                <a:solidFill>
                  <a:schemeClr val="accent6">
                    <a:lumMod val="75000"/>
                  </a:schemeClr>
                </a:solidFill>
                <a:latin typeface="Arial" pitchFamily="34" charset="0"/>
                <a:cs typeface="Arial" pitchFamily="34" charset="0"/>
              </a:rPr>
              <a:t>Sinyal, bilgi sinyali için gerekli olandan daha büyük bir bant genişliği kaplar.</a:t>
            </a:r>
          </a:p>
          <a:p>
            <a:r>
              <a:rPr lang="tr-TR" sz="1100" b="0" dirty="0" smtClean="0">
                <a:solidFill>
                  <a:schemeClr val="accent6">
                    <a:lumMod val="75000"/>
                  </a:schemeClr>
                </a:solidFill>
                <a:latin typeface="Arial" pitchFamily="34" charset="0"/>
                <a:cs typeface="Arial" pitchFamily="34" charset="0"/>
              </a:rPr>
              <a:t> </a:t>
            </a:r>
          </a:p>
          <a:p>
            <a:r>
              <a:rPr lang="tr-TR" sz="1100" b="0" i="1" dirty="0" smtClean="0">
                <a:solidFill>
                  <a:schemeClr val="accent6">
                    <a:lumMod val="75000"/>
                  </a:schemeClr>
                </a:solidFill>
                <a:latin typeface="Arial" pitchFamily="34" charset="0"/>
                <a:cs typeface="Arial" pitchFamily="34" charset="0"/>
              </a:rPr>
              <a:t>•</a:t>
            </a:r>
            <a:r>
              <a:rPr lang="tr-TR" sz="1100" b="0" dirty="0" smtClean="0">
                <a:solidFill>
                  <a:schemeClr val="accent6">
                    <a:lumMod val="75000"/>
                  </a:schemeClr>
                </a:solidFill>
                <a:latin typeface="Arial" pitchFamily="34" charset="0"/>
                <a:cs typeface="Arial" pitchFamily="34" charset="0"/>
              </a:rPr>
              <a:t>Yayık spektrum modülasyonu, sinyalde bulunan bağımsız bir veri olan yayılma kodu kullanılarak gerçekleştirilir.</a:t>
            </a:r>
          </a:p>
          <a:p>
            <a:r>
              <a:rPr lang="tr-TR" sz="1100" b="0" dirty="0" smtClean="0">
                <a:solidFill>
                  <a:schemeClr val="accent6">
                    <a:lumMod val="75000"/>
                  </a:schemeClr>
                </a:solidFill>
                <a:latin typeface="Arial" pitchFamily="34" charset="0"/>
                <a:cs typeface="Arial" pitchFamily="34" charset="0"/>
              </a:rPr>
              <a:t> </a:t>
            </a:r>
          </a:p>
          <a:p>
            <a:r>
              <a:rPr lang="tr-TR" sz="1100" b="0" i="1" dirty="0" smtClean="0">
                <a:solidFill>
                  <a:schemeClr val="accent6">
                    <a:lumMod val="75000"/>
                  </a:schemeClr>
                </a:solidFill>
                <a:latin typeface="Arial" pitchFamily="34" charset="0"/>
                <a:cs typeface="Arial" pitchFamily="34" charset="0"/>
              </a:rPr>
              <a:t>•</a:t>
            </a:r>
            <a:r>
              <a:rPr lang="tr-TR" sz="1100" b="0" dirty="0" smtClean="0">
                <a:solidFill>
                  <a:schemeClr val="accent6">
                    <a:lumMod val="75000"/>
                  </a:schemeClr>
                </a:solidFill>
                <a:latin typeface="Arial" pitchFamily="34" charset="0"/>
                <a:cs typeface="Arial" pitchFamily="34" charset="0"/>
              </a:rPr>
              <a:t>Alıcıda yayılmayı önleme işlemi, yayılma kodunun eşlenmiş kopyası ile ulaşan sinyal arasında bir korelasyon kurularak yapılır. </a:t>
            </a:r>
          </a:p>
          <a:p>
            <a:endParaRPr lang="tr-TR"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828800" y="914400"/>
            <a:ext cx="6019800" cy="1828800"/>
          </a:xfrm>
        </p:spPr>
        <p:txBody>
          <a:bodyPr/>
          <a:lstStyle/>
          <a:p>
            <a:r>
              <a:rPr lang="tr-TR" dirty="0" smtClean="0"/>
              <a:t/>
            </a:r>
            <a:br>
              <a:rPr lang="tr-TR" dirty="0" smtClean="0"/>
            </a:br>
            <a:endParaRPr lang="tr-TR" dirty="0"/>
          </a:p>
        </p:txBody>
      </p:sp>
      <p:sp>
        <p:nvSpPr>
          <p:cNvPr id="3" name="2 Alt Başlık"/>
          <p:cNvSpPr>
            <a:spLocks noGrp="1"/>
          </p:cNvSpPr>
          <p:nvPr>
            <p:ph type="subTitle" idx="1"/>
          </p:nvPr>
        </p:nvSpPr>
        <p:spPr>
          <a:xfrm>
            <a:off x="2590800" y="457200"/>
            <a:ext cx="6248400" cy="609600"/>
          </a:xfrm>
        </p:spPr>
        <p:txBody>
          <a:bodyPr>
            <a:normAutofit/>
          </a:bodyPr>
          <a:lstStyle/>
          <a:p>
            <a:r>
              <a:rPr lang="tr-TR" dirty="0" smtClean="0"/>
              <a:t> </a:t>
            </a:r>
            <a:endParaRPr lang="tr-TR" dirty="0" smtClean="0">
              <a:solidFill>
                <a:schemeClr val="accent6">
                  <a:lumMod val="75000"/>
                </a:schemeClr>
              </a:solidFill>
            </a:endParaRPr>
          </a:p>
          <a:p>
            <a:endParaRPr lang="tr-TR" dirty="0" smtClean="0"/>
          </a:p>
        </p:txBody>
      </p:sp>
      <p:sp>
        <p:nvSpPr>
          <p:cNvPr id="6" name="5 Dikdörtgen"/>
          <p:cNvSpPr/>
          <p:nvPr/>
        </p:nvSpPr>
        <p:spPr>
          <a:xfrm>
            <a:off x="2514600" y="5715000"/>
            <a:ext cx="901209" cy="323165"/>
          </a:xfrm>
          <a:prstGeom prst="rect">
            <a:avLst/>
          </a:prstGeom>
        </p:spPr>
        <p:txBody>
          <a:bodyPr wrap="none">
            <a:spAutoFit/>
          </a:bodyPr>
          <a:lstStyle/>
          <a:p>
            <a:r>
              <a:rPr lang="tr-TR" sz="1500" b="1" dirty="0" smtClean="0">
                <a:solidFill>
                  <a:schemeClr val="accent1">
                    <a:lumMod val="50000"/>
                  </a:schemeClr>
                </a:solidFill>
                <a:latin typeface="Arial" pitchFamily="34" charset="0"/>
                <a:ea typeface="Times New Roman" pitchFamily="18" charset="0"/>
              </a:rPr>
              <a:t>Şekil.14</a:t>
            </a:r>
            <a:endParaRPr lang="tr-TR" sz="1500" b="1" dirty="0" smtClean="0">
              <a:solidFill>
                <a:schemeClr val="accent1">
                  <a:lumMod val="50000"/>
                </a:schemeClr>
              </a:solidFill>
            </a:endParaRPr>
          </a:p>
        </p:txBody>
      </p:sp>
      <p:pic>
        <p:nvPicPr>
          <p:cNvPr id="7" name="6 Resim" descr="1.14.JPG"/>
          <p:cNvPicPr>
            <a:picLocks noChangeAspect="1"/>
          </p:cNvPicPr>
          <p:nvPr/>
        </p:nvPicPr>
        <p:blipFill>
          <a:blip r:embed="rId2" cstate="print"/>
          <a:stretch>
            <a:fillRect/>
          </a:stretch>
        </p:blipFill>
        <p:spPr>
          <a:xfrm>
            <a:off x="2514600" y="914400"/>
            <a:ext cx="6010171" cy="4419599"/>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828800" y="914400"/>
            <a:ext cx="6019800" cy="1828800"/>
          </a:xfrm>
        </p:spPr>
        <p:txBody>
          <a:bodyPr/>
          <a:lstStyle/>
          <a:p>
            <a:r>
              <a:rPr lang="tr-TR" dirty="0" smtClean="0"/>
              <a:t/>
            </a:r>
            <a:br>
              <a:rPr lang="tr-TR" dirty="0" smtClean="0"/>
            </a:br>
            <a:endParaRPr lang="tr-TR" dirty="0"/>
          </a:p>
        </p:txBody>
      </p:sp>
      <p:sp>
        <p:nvSpPr>
          <p:cNvPr id="3" name="2 Alt Başlık"/>
          <p:cNvSpPr>
            <a:spLocks noGrp="1"/>
          </p:cNvSpPr>
          <p:nvPr>
            <p:ph type="subTitle" idx="1"/>
          </p:nvPr>
        </p:nvSpPr>
        <p:spPr>
          <a:xfrm>
            <a:off x="2590800" y="457200"/>
            <a:ext cx="6248400" cy="609600"/>
          </a:xfrm>
        </p:spPr>
        <p:txBody>
          <a:bodyPr>
            <a:normAutofit/>
          </a:bodyPr>
          <a:lstStyle/>
          <a:p>
            <a:r>
              <a:rPr lang="tr-TR" dirty="0" smtClean="0"/>
              <a:t> </a:t>
            </a:r>
            <a:endParaRPr lang="tr-TR" dirty="0" smtClean="0">
              <a:solidFill>
                <a:schemeClr val="accent6">
                  <a:lumMod val="75000"/>
                </a:schemeClr>
              </a:solidFill>
            </a:endParaRPr>
          </a:p>
          <a:p>
            <a:endParaRPr lang="tr-TR" dirty="0" smtClean="0"/>
          </a:p>
        </p:txBody>
      </p:sp>
      <p:sp>
        <p:nvSpPr>
          <p:cNvPr id="6" name="5 Dikdörtgen"/>
          <p:cNvSpPr/>
          <p:nvPr/>
        </p:nvSpPr>
        <p:spPr>
          <a:xfrm>
            <a:off x="2667000" y="6019800"/>
            <a:ext cx="901209" cy="323165"/>
          </a:xfrm>
          <a:prstGeom prst="rect">
            <a:avLst/>
          </a:prstGeom>
        </p:spPr>
        <p:txBody>
          <a:bodyPr wrap="none">
            <a:spAutoFit/>
          </a:bodyPr>
          <a:lstStyle/>
          <a:p>
            <a:r>
              <a:rPr lang="tr-TR" sz="1500" b="1" dirty="0" smtClean="0">
                <a:solidFill>
                  <a:schemeClr val="accent1">
                    <a:lumMod val="50000"/>
                  </a:schemeClr>
                </a:solidFill>
                <a:latin typeface="Arial" pitchFamily="34" charset="0"/>
                <a:ea typeface="Times New Roman" pitchFamily="18" charset="0"/>
              </a:rPr>
              <a:t>Şekil.15</a:t>
            </a:r>
            <a:endParaRPr lang="tr-TR" sz="1500" b="1" dirty="0" smtClean="0">
              <a:solidFill>
                <a:schemeClr val="accent1">
                  <a:lumMod val="50000"/>
                </a:schemeClr>
              </a:solidFill>
            </a:endParaRPr>
          </a:p>
        </p:txBody>
      </p:sp>
      <p:sp>
        <p:nvSpPr>
          <p:cNvPr id="31745" name="Rectangle 1"/>
          <p:cNvSpPr>
            <a:spLocks noChangeArrowheads="1"/>
          </p:cNvSpPr>
          <p:nvPr/>
        </p:nvSpPr>
        <p:spPr bwMode="auto">
          <a:xfrm>
            <a:off x="2819400" y="838200"/>
            <a:ext cx="5943600" cy="18928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13.4.3 </a:t>
            </a:r>
            <a:r>
              <a:rPr kumimoji="0" lang="tr-TR" sz="1100" b="1" i="0" u="none" strike="noStrike" cap="none" normalizeH="0" baseline="0" dirty="0" err="1" smtClean="0">
                <a:ln>
                  <a:noFill/>
                </a:ln>
                <a:solidFill>
                  <a:schemeClr val="accent6">
                    <a:lumMod val="75000"/>
                  </a:schemeClr>
                </a:solidFill>
                <a:effectLst/>
                <a:latin typeface="Arial" pitchFamily="34" charset="0"/>
                <a:ea typeface="Times New Roman" pitchFamily="18" charset="0"/>
                <a:cs typeface="Arial" pitchFamily="34" charset="0"/>
              </a:rPr>
              <a:t>Uplink</a:t>
            </a:r>
            <a:r>
              <a:rPr kumimoji="0" lang="tr-TR" sz="1100" b="1"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-Üst Bağlantı Kanalları</a:t>
            </a:r>
          </a:p>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 </a:t>
            </a:r>
            <a:endParaRPr kumimoji="0" lang="tr-TR" sz="1100" b="0" i="0" u="none" strike="noStrike" cap="none" normalizeH="0" baseline="0" dirty="0" smtClean="0">
              <a:ln>
                <a:noFill/>
              </a:ln>
              <a:solidFill>
                <a:schemeClr val="accent6">
                  <a:lumMod val="75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Şu an DYSS için </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cs typeface="Arial" pitchFamily="34" charset="0"/>
              </a:rPr>
              <a:t>uplink</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 kanallarını inceliyoruz. DYSS çok kullanıcılı yayık kod özellikleri, farklı kullanıcılar tarafından ulaşan sinyalleri ayırmak için kullanılmaktadır. </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cs typeface="Arial" pitchFamily="34" charset="0"/>
              </a:rPr>
              <a:t>Uplink’in</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 </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cs typeface="Arial" pitchFamily="34" charset="0"/>
              </a:rPr>
              <a:t>downlink’e</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 karşı DYSS kullanımındaki temel farklılık; </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cs typeface="Arial" pitchFamily="34" charset="0"/>
              </a:rPr>
              <a:t>downlink</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 kullanıcı sinyali ve diğer kullanıcılardan gelen girişim sinyalidir. </a:t>
            </a:r>
            <a:r>
              <a:rPr kumimoji="0" lang="tr-TR" sz="1100" b="1"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13.5 ve 13.6’daki</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 grafikleri karşılaştırdığımızda; üst bağlantı alıcının </a:t>
            </a:r>
            <a:r>
              <a:rPr kumimoji="0" lang="tr-TR" sz="1100" b="0" i="1" u="none" strike="noStrike" cap="none" normalizeH="0" baseline="0" dirty="0" err="1" smtClean="0">
                <a:ln>
                  <a:noFill/>
                </a:ln>
                <a:solidFill>
                  <a:schemeClr val="accent6">
                    <a:lumMod val="75000"/>
                  </a:schemeClr>
                </a:solidFill>
                <a:effectLst/>
                <a:latin typeface="Arial" pitchFamily="34" charset="0"/>
                <a:ea typeface="Times New Roman" pitchFamily="18" charset="0"/>
                <a:cs typeface="Arial" pitchFamily="34" charset="0"/>
              </a:rPr>
              <a:t>k</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cs typeface="Arial" pitchFamily="34" charset="0"/>
              </a:rPr>
              <a:t>th</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 bölümü tek kullanıcıdaki eşleşmiş filtre detektör ile tamamen aynıdır. Böylelikle, üst bağlantı alıcısı, çoklu kullanıcının olmadığı durumlarda, </a:t>
            </a:r>
            <a:r>
              <a:rPr kumimoji="0" lang="tr-TR" sz="1100" b="0" i="1"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K</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 tek kullanıcı eşleşmiş- filtre detektör seti içermektedir. </a:t>
            </a:r>
            <a:endParaRPr kumimoji="0" lang="tr-TR" sz="1100" b="0" i="0" u="none" strike="noStrike" cap="none" normalizeH="0" baseline="0" dirty="0" smtClean="0">
              <a:ln>
                <a:noFill/>
              </a:ln>
              <a:solidFill>
                <a:schemeClr val="accent6">
                  <a:lumMod val="75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endParaRPr>
          </a:p>
        </p:txBody>
      </p:sp>
      <p:pic>
        <p:nvPicPr>
          <p:cNvPr id="8" name="7 Resim" descr="1.15.JPG"/>
          <p:cNvPicPr>
            <a:picLocks noChangeAspect="1"/>
          </p:cNvPicPr>
          <p:nvPr/>
        </p:nvPicPr>
        <p:blipFill>
          <a:blip r:embed="rId2" cstate="print"/>
          <a:stretch>
            <a:fillRect/>
          </a:stretch>
        </p:blipFill>
        <p:spPr>
          <a:xfrm>
            <a:off x="2743200" y="3124200"/>
            <a:ext cx="5114925" cy="2816757"/>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828800" y="914400"/>
            <a:ext cx="6019800" cy="1828800"/>
          </a:xfrm>
        </p:spPr>
        <p:txBody>
          <a:bodyPr/>
          <a:lstStyle/>
          <a:p>
            <a:r>
              <a:rPr lang="tr-TR" dirty="0" smtClean="0"/>
              <a:t/>
            </a:r>
            <a:br>
              <a:rPr lang="tr-TR" dirty="0" smtClean="0"/>
            </a:br>
            <a:endParaRPr lang="tr-TR" dirty="0"/>
          </a:p>
        </p:txBody>
      </p:sp>
      <p:sp>
        <p:nvSpPr>
          <p:cNvPr id="3" name="2 Alt Başlık"/>
          <p:cNvSpPr>
            <a:spLocks noGrp="1"/>
          </p:cNvSpPr>
          <p:nvPr>
            <p:ph type="subTitle" idx="1"/>
          </p:nvPr>
        </p:nvSpPr>
        <p:spPr>
          <a:xfrm>
            <a:off x="2590800" y="457200"/>
            <a:ext cx="6248400" cy="609600"/>
          </a:xfrm>
        </p:spPr>
        <p:txBody>
          <a:bodyPr>
            <a:normAutofit/>
          </a:bodyPr>
          <a:lstStyle/>
          <a:p>
            <a:r>
              <a:rPr lang="tr-TR" dirty="0" smtClean="0"/>
              <a:t> </a:t>
            </a:r>
            <a:endParaRPr lang="tr-TR" dirty="0" smtClean="0">
              <a:solidFill>
                <a:schemeClr val="accent6">
                  <a:lumMod val="75000"/>
                </a:schemeClr>
              </a:solidFill>
            </a:endParaRPr>
          </a:p>
          <a:p>
            <a:endParaRPr lang="tr-TR" dirty="0" smtClean="0"/>
          </a:p>
        </p:txBody>
      </p:sp>
      <p:sp>
        <p:nvSpPr>
          <p:cNvPr id="6" name="5 Dikdörtgen"/>
          <p:cNvSpPr/>
          <p:nvPr/>
        </p:nvSpPr>
        <p:spPr>
          <a:xfrm>
            <a:off x="3124200" y="6096000"/>
            <a:ext cx="901209" cy="323165"/>
          </a:xfrm>
          <a:prstGeom prst="rect">
            <a:avLst/>
          </a:prstGeom>
        </p:spPr>
        <p:txBody>
          <a:bodyPr wrap="none">
            <a:spAutoFit/>
          </a:bodyPr>
          <a:lstStyle/>
          <a:p>
            <a:r>
              <a:rPr lang="tr-TR" sz="1500" b="1" dirty="0" smtClean="0">
                <a:solidFill>
                  <a:schemeClr val="accent1">
                    <a:lumMod val="50000"/>
                  </a:schemeClr>
                </a:solidFill>
                <a:latin typeface="Arial" pitchFamily="34" charset="0"/>
                <a:ea typeface="Times New Roman" pitchFamily="18" charset="0"/>
              </a:rPr>
              <a:t>Şekil.16</a:t>
            </a:r>
            <a:endParaRPr lang="tr-TR" sz="1500" b="1" dirty="0" smtClean="0">
              <a:solidFill>
                <a:schemeClr val="accent1">
                  <a:lumMod val="50000"/>
                </a:schemeClr>
              </a:solidFill>
            </a:endParaRPr>
          </a:p>
        </p:txBody>
      </p:sp>
      <p:pic>
        <p:nvPicPr>
          <p:cNvPr id="9" name="8 Resim" descr="1.16.JPG"/>
          <p:cNvPicPr>
            <a:picLocks noChangeAspect="1"/>
          </p:cNvPicPr>
          <p:nvPr/>
        </p:nvPicPr>
        <p:blipFill>
          <a:blip r:embed="rId2" cstate="print"/>
          <a:stretch>
            <a:fillRect/>
          </a:stretch>
        </p:blipFill>
        <p:spPr>
          <a:xfrm>
            <a:off x="3200400" y="1143000"/>
            <a:ext cx="4953000" cy="4242827"/>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828800" y="914400"/>
            <a:ext cx="6019800" cy="1828800"/>
          </a:xfrm>
        </p:spPr>
        <p:txBody>
          <a:bodyPr/>
          <a:lstStyle/>
          <a:p>
            <a:r>
              <a:rPr lang="tr-TR" dirty="0" smtClean="0"/>
              <a:t/>
            </a:r>
            <a:br>
              <a:rPr lang="tr-TR" dirty="0" smtClean="0"/>
            </a:br>
            <a:endParaRPr lang="tr-TR" dirty="0"/>
          </a:p>
        </p:txBody>
      </p:sp>
      <p:sp>
        <p:nvSpPr>
          <p:cNvPr id="32769" name="Rectangle 1"/>
          <p:cNvSpPr>
            <a:spLocks noChangeArrowheads="1"/>
          </p:cNvSpPr>
          <p:nvPr/>
        </p:nvSpPr>
        <p:spPr bwMode="auto">
          <a:xfrm>
            <a:off x="2667000" y="685800"/>
            <a:ext cx="5791200" cy="39241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smtClean="0">
                <a:ln>
                  <a:noFill/>
                </a:ln>
                <a:solidFill>
                  <a:schemeClr val="accent6">
                    <a:lumMod val="75000"/>
                  </a:schemeClr>
                </a:solidFill>
                <a:effectLst/>
                <a:latin typeface="Arial" pitchFamily="34" charset="0"/>
                <a:ea typeface="Times New Roman" pitchFamily="18" charset="0"/>
              </a:rPr>
              <a:t>13.4.5 Çok taşıyıcılı CDMA</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100" b="0" i="0" u="none" strike="noStrike" cap="none" normalizeH="0" baseline="0" dirty="0" smtClean="0">
              <a:ln>
                <a:noFill/>
              </a:ln>
              <a:solidFill>
                <a:schemeClr val="accent6">
                  <a:lumMod val="75000"/>
                </a:schemeClr>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rPr>
              <a:t>Çok taşıyıcılı OFDM ve CDMA avantajlarını birleştiren bir tekniktir. Aynı kanalı paylaşmak için çoklu kullanıcılara izin veren ISI reddetme ve mekanizma olarak çok etkindir. CDMA sistemi tek kullanıcı çoklu taşıyıcı için temel blok diyagram Şekil 17’de gösterilmektedir.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100" b="0" i="0" u="none" strike="noStrike" cap="none" normalizeH="0" baseline="0" dirty="0" smtClean="0">
              <a:ln>
                <a:noFill/>
              </a:ln>
              <a:solidFill>
                <a:schemeClr val="accent6">
                  <a:lumMod val="75000"/>
                </a:schemeClr>
              </a:solidFill>
              <a:effectLst/>
              <a:latin typeface="Arial" pitchFamily="34" charset="0"/>
            </a:endParaRPr>
          </a:p>
          <a:p>
            <a:r>
              <a:rPr lang="tr-TR" sz="1100" dirty="0" err="1" smtClean="0">
                <a:solidFill>
                  <a:schemeClr val="accent6">
                    <a:lumMod val="75000"/>
                  </a:schemeClr>
                </a:solidFill>
                <a:latin typeface="Arial" pitchFamily="34" charset="0"/>
                <a:cs typeface="Arial" pitchFamily="34" charset="0"/>
              </a:rPr>
              <a:t>FDMA'de</a:t>
            </a:r>
            <a:r>
              <a:rPr lang="tr-TR" sz="1100" dirty="0" smtClean="0">
                <a:solidFill>
                  <a:schemeClr val="accent6">
                    <a:lumMod val="75000"/>
                  </a:schemeClr>
                </a:solidFill>
                <a:latin typeface="Arial" pitchFamily="34" charset="0"/>
                <a:cs typeface="Arial" pitchFamily="34" charset="0"/>
              </a:rPr>
              <a:t> </a:t>
            </a:r>
            <a:r>
              <a:rPr lang="tr-TR" sz="1100" dirty="0" smtClean="0">
                <a:solidFill>
                  <a:schemeClr val="accent6">
                    <a:lumMod val="75000"/>
                  </a:schemeClr>
                </a:solidFill>
                <a:latin typeface="Arial" pitchFamily="34" charset="0"/>
                <a:cs typeface="Arial" pitchFamily="34" charset="0"/>
              </a:rPr>
              <a:t>kullanıcılar belli bir </a:t>
            </a:r>
            <a:r>
              <a:rPr lang="tr-TR" sz="1100" dirty="0" err="1" smtClean="0">
                <a:solidFill>
                  <a:schemeClr val="accent6">
                    <a:lumMod val="75000"/>
                  </a:schemeClr>
                </a:solidFill>
                <a:latin typeface="Arial" pitchFamily="34" charset="0"/>
                <a:cs typeface="Arial" pitchFamily="34" charset="0"/>
              </a:rPr>
              <a:t>band</a:t>
            </a:r>
            <a:r>
              <a:rPr lang="tr-TR" sz="1100" dirty="0" smtClean="0">
                <a:solidFill>
                  <a:schemeClr val="accent6">
                    <a:lumMod val="75000"/>
                  </a:schemeClr>
                </a:solidFill>
                <a:latin typeface="Arial" pitchFamily="34" charset="0"/>
                <a:cs typeface="Arial" pitchFamily="34" charset="0"/>
              </a:rPr>
              <a:t> genişliği ile sınırlıdırlar. Fakat ne zaman iletim</a:t>
            </a:r>
          </a:p>
          <a:p>
            <a:r>
              <a:rPr lang="tr-TR" sz="1100" dirty="0" smtClean="0">
                <a:solidFill>
                  <a:schemeClr val="accent6">
                    <a:lumMod val="75000"/>
                  </a:schemeClr>
                </a:solidFill>
                <a:latin typeface="Arial" pitchFamily="34" charset="0"/>
                <a:cs typeface="Arial" pitchFamily="34" charset="0"/>
              </a:rPr>
              <a:t>yapabilecekleri konusunda herhangi bir kısıtlama yoktur</a:t>
            </a:r>
            <a:r>
              <a:rPr lang="tr-TR" sz="1100" dirty="0" smtClean="0">
                <a:solidFill>
                  <a:schemeClr val="accent6">
                    <a:lumMod val="75000"/>
                  </a:schemeClr>
                </a:solidFill>
                <a:latin typeface="Arial" pitchFamily="34" charset="0"/>
                <a:cs typeface="Arial" pitchFamily="34" charset="0"/>
              </a:rPr>
              <a:t>.. </a:t>
            </a:r>
            <a:r>
              <a:rPr lang="tr-TR" sz="1100" dirty="0" smtClean="0">
                <a:solidFill>
                  <a:schemeClr val="accent6">
                    <a:lumMod val="75000"/>
                  </a:schemeClr>
                </a:solidFill>
                <a:latin typeface="Arial" pitchFamily="34" charset="0"/>
                <a:cs typeface="Arial" pitchFamily="34" charset="0"/>
              </a:rPr>
              <a:t>Fakat hangi bandı veya frekansı kullanacakları konusunda</a:t>
            </a:r>
          </a:p>
          <a:p>
            <a:r>
              <a:rPr lang="tr-TR" sz="1100" dirty="0" smtClean="0">
                <a:solidFill>
                  <a:schemeClr val="accent6">
                    <a:lumMod val="75000"/>
                  </a:schemeClr>
                </a:solidFill>
                <a:latin typeface="Arial" pitchFamily="34" charset="0"/>
                <a:cs typeface="Arial" pitchFamily="34" charset="0"/>
              </a:rPr>
              <a:t>herhangi bir kısıtlama yoktur. </a:t>
            </a:r>
            <a:r>
              <a:rPr lang="tr-TR" sz="1100" dirty="0" err="1" smtClean="0">
                <a:solidFill>
                  <a:schemeClr val="accent6">
                    <a:lumMod val="75000"/>
                  </a:schemeClr>
                </a:solidFill>
                <a:latin typeface="Arial" pitchFamily="34" charset="0"/>
                <a:cs typeface="Arial" pitchFamily="34" charset="0"/>
              </a:rPr>
              <a:t>CDMA'de</a:t>
            </a:r>
            <a:r>
              <a:rPr lang="tr-TR" sz="1100" dirty="0" smtClean="0">
                <a:solidFill>
                  <a:schemeClr val="accent6">
                    <a:lumMod val="75000"/>
                  </a:schemeClr>
                </a:solidFill>
                <a:latin typeface="Arial" pitchFamily="34" charset="0"/>
                <a:cs typeface="Arial" pitchFamily="34" charset="0"/>
              </a:rPr>
              <a:t> ise zaman veya frekans konusunda herhangi bir</a:t>
            </a:r>
          </a:p>
          <a:p>
            <a:r>
              <a:rPr lang="tr-TR" sz="1100" dirty="0" smtClean="0">
                <a:solidFill>
                  <a:schemeClr val="accent6">
                    <a:lumMod val="75000"/>
                  </a:schemeClr>
                </a:solidFill>
                <a:latin typeface="Arial" pitchFamily="34" charset="0"/>
                <a:cs typeface="Arial" pitchFamily="34" charset="0"/>
              </a:rPr>
              <a:t>kısıtlama yoktur. Kullanıcı istediği zaman istediği bantta ve istediği frekansı kullanarak</a:t>
            </a:r>
          </a:p>
          <a:p>
            <a:r>
              <a:rPr lang="tr-TR" sz="1100" dirty="0" smtClean="0">
                <a:solidFill>
                  <a:schemeClr val="accent6">
                    <a:lumMod val="75000"/>
                  </a:schemeClr>
                </a:solidFill>
                <a:latin typeface="Arial" pitchFamily="34" charset="0"/>
                <a:cs typeface="Arial" pitchFamily="34" charset="0"/>
              </a:rPr>
              <a:t>iletim yapabilir. Kullanacağı kanala tahsis edilmiş olan bandın tamamını veya bir kısmını</a:t>
            </a:r>
          </a:p>
          <a:p>
            <a:r>
              <a:rPr lang="tr-TR" sz="1100" dirty="0" smtClean="0">
                <a:solidFill>
                  <a:schemeClr val="accent6">
                    <a:lumMod val="75000"/>
                  </a:schemeClr>
                </a:solidFill>
                <a:latin typeface="Arial" pitchFamily="34" charset="0"/>
                <a:cs typeface="Arial" pitchFamily="34" charset="0"/>
              </a:rPr>
              <a:t>istediği gibi kullanabilir.</a:t>
            </a:r>
          </a:p>
          <a:p>
            <a:r>
              <a:rPr lang="tr-TR" sz="1100" dirty="0" smtClean="0">
                <a:solidFill>
                  <a:schemeClr val="accent6">
                    <a:lumMod val="75000"/>
                  </a:schemeClr>
                </a:solidFill>
                <a:latin typeface="Arial" pitchFamily="34" charset="0"/>
                <a:cs typeface="Arial" pitchFamily="34" charset="0"/>
              </a:rPr>
              <a:t>Her kullanıcının kendine özel ve diğer kullanıcıların koduyla </a:t>
            </a:r>
            <a:r>
              <a:rPr lang="tr-TR" sz="1100" dirty="0" err="1" smtClean="0">
                <a:solidFill>
                  <a:schemeClr val="accent6">
                    <a:lumMod val="75000"/>
                  </a:schemeClr>
                </a:solidFill>
                <a:latin typeface="Arial" pitchFamily="34" charset="0"/>
                <a:cs typeface="Arial" pitchFamily="34" charset="0"/>
              </a:rPr>
              <a:t>ortogonal</a:t>
            </a:r>
            <a:r>
              <a:rPr lang="tr-TR" sz="1100" dirty="0" smtClean="0">
                <a:solidFill>
                  <a:schemeClr val="accent6">
                    <a:lumMod val="75000"/>
                  </a:schemeClr>
                </a:solidFill>
                <a:latin typeface="Arial" pitchFamily="34" charset="0"/>
                <a:cs typeface="Arial" pitchFamily="34" charset="0"/>
              </a:rPr>
              <a:t> (dik) olan</a:t>
            </a:r>
          </a:p>
          <a:p>
            <a:r>
              <a:rPr lang="tr-TR" sz="1100" dirty="0" smtClean="0">
                <a:solidFill>
                  <a:schemeClr val="accent6">
                    <a:lumMod val="75000"/>
                  </a:schemeClr>
                </a:solidFill>
                <a:latin typeface="Arial" pitchFamily="34" charset="0"/>
                <a:cs typeface="Arial" pitchFamily="34" charset="0"/>
              </a:rPr>
              <a:t>bir kodu vardır. </a:t>
            </a:r>
            <a:r>
              <a:rPr lang="tr-TR" sz="1100" dirty="0" err="1" smtClean="0">
                <a:solidFill>
                  <a:schemeClr val="accent6">
                    <a:lumMod val="75000"/>
                  </a:schemeClr>
                </a:solidFill>
                <a:latin typeface="Arial" pitchFamily="34" charset="0"/>
                <a:cs typeface="Arial" pitchFamily="34" charset="0"/>
              </a:rPr>
              <a:t>Pseudonoise</a:t>
            </a:r>
            <a:r>
              <a:rPr lang="tr-TR" sz="1100" dirty="0" smtClean="0">
                <a:solidFill>
                  <a:schemeClr val="accent6">
                    <a:lumMod val="75000"/>
                  </a:schemeClr>
                </a:solidFill>
                <a:latin typeface="Arial" pitchFamily="34" charset="0"/>
                <a:cs typeface="Arial" pitchFamily="34" charset="0"/>
              </a:rPr>
              <a:t> </a:t>
            </a:r>
            <a:r>
              <a:rPr lang="tr-TR" sz="1100" dirty="0" err="1" smtClean="0">
                <a:solidFill>
                  <a:schemeClr val="accent6">
                    <a:lumMod val="75000"/>
                  </a:schemeClr>
                </a:solidFill>
                <a:latin typeface="Arial" pitchFamily="34" charset="0"/>
                <a:cs typeface="Arial" pitchFamily="34" charset="0"/>
              </a:rPr>
              <a:t>sequence</a:t>
            </a:r>
            <a:r>
              <a:rPr lang="tr-TR" sz="1100" dirty="0" smtClean="0">
                <a:solidFill>
                  <a:schemeClr val="accent6">
                    <a:lumMod val="75000"/>
                  </a:schemeClr>
                </a:solidFill>
                <a:latin typeface="Arial" pitchFamily="34" charset="0"/>
                <a:cs typeface="Arial" pitchFamily="34" charset="0"/>
              </a:rPr>
              <a:t> (PN dizisi) olarak da adlandırılan bu kodlar</a:t>
            </a:r>
          </a:p>
          <a:p>
            <a:r>
              <a:rPr lang="tr-TR" sz="1100" dirty="0" smtClean="0">
                <a:solidFill>
                  <a:schemeClr val="accent6">
                    <a:lumMod val="75000"/>
                  </a:schemeClr>
                </a:solidFill>
                <a:latin typeface="Arial" pitchFamily="34" charset="0"/>
                <a:cs typeface="Arial" pitchFamily="34" charset="0"/>
              </a:rPr>
              <a:t>birbirine dik olduğu için kullanıcılar birbirlerini rahatsız etmezler. Bu kodlar ikili diziler</a:t>
            </a:r>
          </a:p>
          <a:p>
            <a:r>
              <a:rPr lang="tr-TR" sz="1100" dirty="0" smtClean="0">
                <a:solidFill>
                  <a:schemeClr val="accent6">
                    <a:lumMod val="75000"/>
                  </a:schemeClr>
                </a:solidFill>
                <a:latin typeface="Arial" pitchFamily="34" charset="0"/>
                <a:cs typeface="Arial" pitchFamily="34" charset="0"/>
              </a:rPr>
              <a:t>şeklindedir. 2n-1 bit uzunluğunda sınırlı sayıda birbirine dik olan kod vardır. Kullanıcı</a:t>
            </a:r>
          </a:p>
          <a:p>
            <a:r>
              <a:rPr lang="tr-TR" sz="1100" dirty="0" smtClean="0">
                <a:solidFill>
                  <a:schemeClr val="accent6">
                    <a:lumMod val="75000"/>
                  </a:schemeClr>
                </a:solidFill>
                <a:latin typeface="Arial" pitchFamily="34" charset="0"/>
                <a:cs typeface="Arial" pitchFamily="34" charset="0"/>
              </a:rPr>
              <a:t>sayısını arttırmak için ve kodların çalınmasını önlemek için çok uzun kodlar kullanılır.</a:t>
            </a:r>
          </a:p>
          <a:p>
            <a:r>
              <a:rPr lang="tr-TR" sz="1100" dirty="0" smtClean="0">
                <a:solidFill>
                  <a:schemeClr val="accent6">
                    <a:lumMod val="75000"/>
                  </a:schemeClr>
                </a:solidFill>
                <a:latin typeface="Arial" pitchFamily="34" charset="0"/>
                <a:cs typeface="Arial" pitchFamily="34" charset="0"/>
              </a:rPr>
              <a:t>Aşağıdaki şekilde basit olarak </a:t>
            </a:r>
            <a:r>
              <a:rPr lang="tr-TR" sz="1100" dirty="0" err="1" smtClean="0">
                <a:solidFill>
                  <a:schemeClr val="accent6">
                    <a:lumMod val="75000"/>
                  </a:schemeClr>
                </a:solidFill>
                <a:latin typeface="Arial" pitchFamily="34" charset="0"/>
                <a:cs typeface="Arial" pitchFamily="34" charset="0"/>
              </a:rPr>
              <a:t>CDMA'in</a:t>
            </a:r>
            <a:r>
              <a:rPr lang="tr-TR" sz="1100" dirty="0" smtClean="0">
                <a:solidFill>
                  <a:schemeClr val="accent6">
                    <a:lumMod val="75000"/>
                  </a:schemeClr>
                </a:solidFill>
                <a:latin typeface="Arial" pitchFamily="34" charset="0"/>
                <a:cs typeface="Arial" pitchFamily="34" charset="0"/>
              </a:rPr>
              <a:t> nasıl yapıldığı görülmektedir.</a:t>
            </a:r>
            <a:endParaRPr lang="tr-TR" sz="1100" dirty="0">
              <a:solidFill>
                <a:schemeClr val="accent6">
                  <a:lumMod val="75000"/>
                </a:schemeClr>
              </a:solidFill>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100" b="0" i="0" u="none" strike="noStrike" cap="none" normalizeH="0" baseline="0" dirty="0" smtClean="0">
              <a:ln>
                <a:noFill/>
              </a:ln>
              <a:solidFill>
                <a:schemeClr val="accent6">
                  <a:lumMod val="75000"/>
                </a:schemeClr>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100" b="0" i="0" u="none" strike="noStrike" cap="none" normalizeH="0" baseline="0" dirty="0" smtClean="0">
              <a:ln>
                <a:noFill/>
              </a:ln>
              <a:solidFill>
                <a:schemeClr val="accent6">
                  <a:lumMod val="75000"/>
                </a:schemeClr>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tufan.tolasa\Desktop\şekil.17.jpg"/>
          <p:cNvPicPr>
            <a:picLocks noGrp="1" noChangeAspect="1" noChangeArrowheads="1"/>
          </p:cNvPicPr>
          <p:nvPr>
            <p:ph sz="quarter" idx="1"/>
          </p:nvPr>
        </p:nvPicPr>
        <p:blipFill>
          <a:blip r:embed="rId2" cstate="print"/>
          <a:srcRect/>
          <a:stretch>
            <a:fillRect/>
          </a:stretch>
        </p:blipFill>
        <p:spPr bwMode="auto">
          <a:xfrm>
            <a:off x="1600200" y="914400"/>
            <a:ext cx="4821778" cy="4873625"/>
          </a:xfrm>
          <a:prstGeom prst="rect">
            <a:avLst/>
          </a:prstGeom>
          <a:noFill/>
        </p:spPr>
      </p:pic>
      <p:sp>
        <p:nvSpPr>
          <p:cNvPr id="5" name="4 Dikdörtgen"/>
          <p:cNvSpPr/>
          <p:nvPr/>
        </p:nvSpPr>
        <p:spPr>
          <a:xfrm>
            <a:off x="1371600" y="5867400"/>
            <a:ext cx="901209" cy="323165"/>
          </a:xfrm>
          <a:prstGeom prst="rect">
            <a:avLst/>
          </a:prstGeom>
        </p:spPr>
        <p:txBody>
          <a:bodyPr wrap="none">
            <a:spAutoFit/>
          </a:bodyPr>
          <a:lstStyle/>
          <a:p>
            <a:r>
              <a:rPr lang="tr-TR" sz="1500" b="1" dirty="0" smtClean="0">
                <a:solidFill>
                  <a:schemeClr val="accent1">
                    <a:lumMod val="50000"/>
                  </a:schemeClr>
                </a:solidFill>
                <a:latin typeface="Arial" pitchFamily="34" charset="0"/>
                <a:ea typeface="Times New Roman" pitchFamily="18" charset="0"/>
              </a:rPr>
              <a:t>Şekil.17</a:t>
            </a:r>
            <a:endParaRPr lang="tr-TR" sz="1500" b="1" dirty="0" smtClean="0">
              <a:solidFill>
                <a:schemeClr val="accent1">
                  <a:lumMod val="50000"/>
                </a:schemeClr>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828800" y="914400"/>
            <a:ext cx="6019800" cy="1828800"/>
          </a:xfrm>
        </p:spPr>
        <p:txBody>
          <a:bodyPr/>
          <a:lstStyle/>
          <a:p>
            <a:r>
              <a:rPr lang="tr-TR" dirty="0" smtClean="0"/>
              <a:t/>
            </a:r>
            <a:br>
              <a:rPr lang="tr-TR" dirty="0" smtClean="0"/>
            </a:br>
            <a:endParaRPr lang="tr-TR" dirty="0"/>
          </a:p>
        </p:txBody>
      </p:sp>
      <p:sp>
        <p:nvSpPr>
          <p:cNvPr id="6" name="5 Dikdörtgen"/>
          <p:cNvSpPr/>
          <p:nvPr/>
        </p:nvSpPr>
        <p:spPr>
          <a:xfrm>
            <a:off x="1905000" y="1219200"/>
            <a:ext cx="6553200" cy="1323439"/>
          </a:xfrm>
          <a:prstGeom prst="rect">
            <a:avLst/>
          </a:prstGeom>
        </p:spPr>
        <p:txBody>
          <a:bodyPr wrap="square">
            <a:spAutoFit/>
          </a:bodyPr>
          <a:lstStyle/>
          <a:p>
            <a:pPr lvl="0" eaLnBrk="0" fontAlgn="base" hangingPunct="0">
              <a:spcBef>
                <a:spcPct val="0"/>
              </a:spcBef>
              <a:spcAft>
                <a:spcPct val="0"/>
              </a:spcAft>
            </a:pPr>
            <a:r>
              <a:rPr lang="tr-TR" b="1" dirty="0" smtClean="0">
                <a:solidFill>
                  <a:schemeClr val="accent6">
                    <a:lumMod val="75000"/>
                  </a:schemeClr>
                </a:solidFill>
                <a:latin typeface="Arial" pitchFamily="34" charset="0"/>
                <a:ea typeface="Times New Roman" pitchFamily="18" charset="0"/>
              </a:rPr>
              <a:t>13.5 Çoklu kullanıcılı FHSS Sistemleri</a:t>
            </a:r>
          </a:p>
          <a:p>
            <a:pPr lvl="0" eaLnBrk="0" fontAlgn="base" hangingPunct="0">
              <a:spcBef>
                <a:spcPct val="0"/>
              </a:spcBef>
              <a:spcAft>
                <a:spcPct val="0"/>
              </a:spcAft>
            </a:pPr>
            <a:endParaRPr lang="tr-TR" dirty="0" smtClean="0">
              <a:solidFill>
                <a:schemeClr val="accent6">
                  <a:lumMod val="75000"/>
                </a:schemeClr>
              </a:solidFill>
              <a:latin typeface="Arial" pitchFamily="34" charset="0"/>
            </a:endParaRPr>
          </a:p>
          <a:p>
            <a:pPr lvl="0" eaLnBrk="0" fontAlgn="base" hangingPunct="0">
              <a:spcBef>
                <a:spcPct val="0"/>
              </a:spcBef>
              <a:spcAft>
                <a:spcPct val="0"/>
              </a:spcAft>
            </a:pPr>
            <a:r>
              <a:rPr lang="tr-TR" sz="1100" dirty="0" smtClean="0">
                <a:solidFill>
                  <a:schemeClr val="accent6">
                    <a:lumMod val="75000"/>
                  </a:schemeClr>
                </a:solidFill>
                <a:latin typeface="Arial" pitchFamily="34" charset="0"/>
                <a:ea typeface="Times New Roman" pitchFamily="18" charset="0"/>
              </a:rPr>
              <a:t>Çok kullanıcılı FHSS sistemi, her bir kullanıcıya tek yayık kod sıralaması vererek tamamlanır. Yayık kodların </a:t>
            </a:r>
            <a:r>
              <a:rPr lang="tr-TR" sz="1100" dirty="0" err="1" smtClean="0">
                <a:solidFill>
                  <a:schemeClr val="accent6">
                    <a:lumMod val="75000"/>
                  </a:schemeClr>
                </a:solidFill>
                <a:latin typeface="Arial" pitchFamily="34" charset="0"/>
                <a:ea typeface="Times New Roman" pitchFamily="18" charset="0"/>
              </a:rPr>
              <a:t>ortogonal</a:t>
            </a:r>
            <a:r>
              <a:rPr lang="tr-TR" sz="1100" dirty="0" smtClean="0">
                <a:solidFill>
                  <a:schemeClr val="accent6">
                    <a:lumMod val="75000"/>
                  </a:schemeClr>
                </a:solidFill>
                <a:latin typeface="Arial" pitchFamily="34" charset="0"/>
                <a:ea typeface="Times New Roman" pitchFamily="18" charset="0"/>
              </a:rPr>
              <a:t> ve eş zamanlı kullanıcılar olması durumunda, farklı kullanıcılar tarafından müdahale edilmez ve her bir kullanıcı FH sisteminin içinde tek bir kullanıcı gibi aynı gözükebilir. Hata sırasında iletilen sembolleri FHSS kullanıcısı hata düzeltme kodlamasını kullanır. </a:t>
            </a:r>
            <a:endParaRPr lang="tr-TR" sz="1100" dirty="0" smtClean="0">
              <a:solidFill>
                <a:schemeClr val="accent6">
                  <a:lumMod val="75000"/>
                </a:schemeClr>
              </a:solidFill>
              <a:latin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828800" y="914400"/>
            <a:ext cx="6019800" cy="1828800"/>
          </a:xfrm>
        </p:spPr>
        <p:txBody>
          <a:bodyPr/>
          <a:lstStyle/>
          <a:p>
            <a:r>
              <a:rPr lang="tr-TR" dirty="0" smtClean="0"/>
              <a:t/>
            </a:r>
            <a:br>
              <a:rPr lang="tr-TR" dirty="0" smtClean="0"/>
            </a:br>
            <a:endParaRPr lang="tr-TR" dirty="0"/>
          </a:p>
        </p:txBody>
      </p:sp>
      <p:sp>
        <p:nvSpPr>
          <p:cNvPr id="5" name="4 Dikdörtgen"/>
          <p:cNvSpPr/>
          <p:nvPr/>
        </p:nvSpPr>
        <p:spPr>
          <a:xfrm>
            <a:off x="1905000" y="1219200"/>
            <a:ext cx="6477000" cy="1615827"/>
          </a:xfrm>
          <a:prstGeom prst="rect">
            <a:avLst/>
          </a:prstGeom>
        </p:spPr>
        <p:txBody>
          <a:bodyPr wrap="square">
            <a:spAutoFit/>
          </a:bodyPr>
          <a:lstStyle/>
          <a:p>
            <a:pPr algn="ctr">
              <a:buNone/>
            </a:pPr>
            <a:r>
              <a:rPr lang="tr-TR" sz="1100" b="1" dirty="0" smtClean="0">
                <a:solidFill>
                  <a:schemeClr val="accent6">
                    <a:lumMod val="75000"/>
                  </a:schemeClr>
                </a:solidFill>
                <a:latin typeface="Arial" pitchFamily="34" charset="0"/>
                <a:cs typeface="Arial" pitchFamily="34" charset="0"/>
              </a:rPr>
              <a:t>ORTOGONAL FREKANS PAYLAŞIMLI ÇOKLAMA (OFDM</a:t>
            </a:r>
            <a:r>
              <a:rPr lang="tr-TR" sz="1100" b="1" dirty="0" smtClean="0">
                <a:solidFill>
                  <a:schemeClr val="accent6">
                    <a:lumMod val="75000"/>
                  </a:schemeClr>
                </a:solidFill>
                <a:latin typeface="Arial" pitchFamily="34" charset="0"/>
                <a:cs typeface="Arial" pitchFamily="34" charset="0"/>
              </a:rPr>
              <a:t>)</a:t>
            </a:r>
          </a:p>
          <a:p>
            <a:pPr algn="ctr">
              <a:buNone/>
            </a:pPr>
            <a:endParaRPr lang="tr-TR" sz="1100" b="1" dirty="0" smtClean="0">
              <a:solidFill>
                <a:schemeClr val="accent6">
                  <a:lumMod val="75000"/>
                </a:schemeClr>
              </a:solidFill>
              <a:latin typeface="Arial" pitchFamily="34" charset="0"/>
              <a:cs typeface="Arial" pitchFamily="34" charset="0"/>
            </a:endParaRPr>
          </a:p>
          <a:p>
            <a:pPr>
              <a:buNone/>
            </a:pPr>
            <a:r>
              <a:rPr lang="tr-TR" sz="1100" dirty="0" smtClean="0">
                <a:solidFill>
                  <a:schemeClr val="accent6">
                    <a:lumMod val="75000"/>
                  </a:schemeClr>
                </a:solidFill>
                <a:latin typeface="Arial" pitchFamily="34" charset="0"/>
                <a:cs typeface="Arial" pitchFamily="34" charset="0"/>
              </a:rPr>
              <a:t>OFDM, sayısal haberleşme teknikleri içerisinde çok önemli bir yere sahiptir. Henüz</a:t>
            </a:r>
          </a:p>
          <a:p>
            <a:pPr>
              <a:buNone/>
            </a:pPr>
            <a:r>
              <a:rPr lang="tr-TR" sz="1100" dirty="0" smtClean="0">
                <a:solidFill>
                  <a:schemeClr val="accent6">
                    <a:lumMod val="75000"/>
                  </a:schemeClr>
                </a:solidFill>
                <a:latin typeface="Arial" pitchFamily="34" charset="0"/>
                <a:cs typeface="Arial" pitchFamily="34" charset="0"/>
              </a:rPr>
              <a:t>yeni yeni uygulamaya geçilmektedir. Asıl önemi ise HIPERLAN (</a:t>
            </a:r>
            <a:r>
              <a:rPr lang="tr-TR" sz="1100" dirty="0" err="1" smtClean="0">
                <a:solidFill>
                  <a:schemeClr val="accent6">
                    <a:lumMod val="75000"/>
                  </a:schemeClr>
                </a:solidFill>
                <a:latin typeface="Arial" pitchFamily="34" charset="0"/>
                <a:cs typeface="Arial" pitchFamily="34" charset="0"/>
              </a:rPr>
              <a:t>High</a:t>
            </a:r>
            <a:r>
              <a:rPr lang="tr-TR" sz="1100" dirty="0" smtClean="0">
                <a:solidFill>
                  <a:schemeClr val="accent6">
                    <a:lumMod val="75000"/>
                  </a:schemeClr>
                </a:solidFill>
                <a:latin typeface="Arial" pitchFamily="34" charset="0"/>
                <a:cs typeface="Arial" pitchFamily="34" charset="0"/>
              </a:rPr>
              <a:t> </a:t>
            </a:r>
            <a:r>
              <a:rPr lang="tr-TR" sz="1100" dirty="0" err="1" smtClean="0">
                <a:solidFill>
                  <a:schemeClr val="accent6">
                    <a:lumMod val="75000"/>
                  </a:schemeClr>
                </a:solidFill>
                <a:latin typeface="Arial" pitchFamily="34" charset="0"/>
                <a:cs typeface="Arial" pitchFamily="34" charset="0"/>
              </a:rPr>
              <a:t>Performance</a:t>
            </a:r>
            <a:r>
              <a:rPr lang="tr-TR" sz="1100" dirty="0" smtClean="0">
                <a:solidFill>
                  <a:schemeClr val="accent6">
                    <a:lumMod val="75000"/>
                  </a:schemeClr>
                </a:solidFill>
                <a:latin typeface="Arial" pitchFamily="34" charset="0"/>
                <a:cs typeface="Arial" pitchFamily="34" charset="0"/>
              </a:rPr>
              <a:t> </a:t>
            </a:r>
            <a:r>
              <a:rPr lang="tr-TR" sz="1100" dirty="0" err="1" smtClean="0">
                <a:solidFill>
                  <a:schemeClr val="accent6">
                    <a:lumMod val="75000"/>
                  </a:schemeClr>
                </a:solidFill>
                <a:latin typeface="Arial" pitchFamily="34" charset="0"/>
                <a:cs typeface="Arial" pitchFamily="34" charset="0"/>
              </a:rPr>
              <a:t>Local</a:t>
            </a:r>
            <a:endParaRPr lang="tr-TR" sz="1100" dirty="0" smtClean="0">
              <a:solidFill>
                <a:schemeClr val="accent6">
                  <a:lumMod val="75000"/>
                </a:schemeClr>
              </a:solidFill>
              <a:latin typeface="Arial" pitchFamily="34" charset="0"/>
              <a:cs typeface="Arial" pitchFamily="34" charset="0"/>
            </a:endParaRPr>
          </a:p>
          <a:p>
            <a:pPr>
              <a:buNone/>
            </a:pPr>
            <a:r>
              <a:rPr lang="tr-TR" sz="1100" dirty="0" err="1" smtClean="0">
                <a:solidFill>
                  <a:schemeClr val="accent6">
                    <a:lumMod val="75000"/>
                  </a:schemeClr>
                </a:solidFill>
                <a:latin typeface="Arial" pitchFamily="34" charset="0"/>
                <a:cs typeface="Arial" pitchFamily="34" charset="0"/>
              </a:rPr>
              <a:t>Area</a:t>
            </a:r>
            <a:r>
              <a:rPr lang="tr-TR" sz="1100" dirty="0" smtClean="0">
                <a:solidFill>
                  <a:schemeClr val="accent6">
                    <a:lumMod val="75000"/>
                  </a:schemeClr>
                </a:solidFill>
                <a:latin typeface="Arial" pitchFamily="34" charset="0"/>
                <a:cs typeface="Arial" pitchFamily="34" charset="0"/>
              </a:rPr>
              <a:t> </a:t>
            </a:r>
            <a:r>
              <a:rPr lang="tr-TR" sz="1100" dirty="0" smtClean="0">
                <a:solidFill>
                  <a:schemeClr val="accent6">
                    <a:lumMod val="75000"/>
                  </a:schemeClr>
                </a:solidFill>
                <a:latin typeface="Arial" pitchFamily="34" charset="0"/>
                <a:cs typeface="Arial" pitchFamily="34" charset="0"/>
              </a:rPr>
              <a:t>Network) standardı için seçilmiş teknik olmasından kaynaklanmaktadır. Seçilmesinin</a:t>
            </a:r>
          </a:p>
          <a:p>
            <a:pPr>
              <a:buNone/>
            </a:pPr>
            <a:r>
              <a:rPr lang="tr-TR" sz="1100" dirty="0" smtClean="0">
                <a:solidFill>
                  <a:schemeClr val="accent6">
                    <a:lumMod val="75000"/>
                  </a:schemeClr>
                </a:solidFill>
                <a:latin typeface="Arial" pitchFamily="34" charset="0"/>
                <a:cs typeface="Arial" pitchFamily="34" charset="0"/>
              </a:rPr>
              <a:t>bir </a:t>
            </a:r>
            <a:r>
              <a:rPr lang="tr-TR" sz="1100" dirty="0" smtClean="0">
                <a:solidFill>
                  <a:schemeClr val="accent6">
                    <a:lumMod val="75000"/>
                  </a:schemeClr>
                </a:solidFill>
                <a:latin typeface="Arial" pitchFamily="34" charset="0"/>
                <a:cs typeface="Arial" pitchFamily="34" charset="0"/>
              </a:rPr>
              <a:t>kaç önemli sebebi vardır. En önemli sebep, ayrılmış olan bandın dışına taşma olmadığı</a:t>
            </a:r>
          </a:p>
          <a:p>
            <a:pPr>
              <a:buNone/>
            </a:pPr>
            <a:r>
              <a:rPr lang="tr-TR" sz="1100" dirty="0" smtClean="0">
                <a:solidFill>
                  <a:schemeClr val="accent6">
                    <a:lumMod val="75000"/>
                  </a:schemeClr>
                </a:solidFill>
                <a:latin typeface="Arial" pitchFamily="34" charset="0"/>
                <a:cs typeface="Arial" pitchFamily="34" charset="0"/>
              </a:rPr>
              <a:t>için </a:t>
            </a:r>
            <a:r>
              <a:rPr lang="tr-TR" sz="1100" dirty="0" smtClean="0">
                <a:solidFill>
                  <a:schemeClr val="accent6">
                    <a:lumMod val="75000"/>
                  </a:schemeClr>
                </a:solidFill>
                <a:latin typeface="Arial" pitchFamily="34" charset="0"/>
                <a:cs typeface="Arial" pitchFamily="34" charset="0"/>
              </a:rPr>
              <a:t>hem komşu kanalları rahatsız etmiyor, hem filtreleme gerektirmiyor ve hem de</a:t>
            </a:r>
          </a:p>
          <a:p>
            <a:pPr>
              <a:buNone/>
            </a:pPr>
            <a:r>
              <a:rPr lang="tr-TR" sz="1100" dirty="0" err="1" smtClean="0">
                <a:solidFill>
                  <a:schemeClr val="accent6">
                    <a:lumMod val="75000"/>
                  </a:schemeClr>
                </a:solidFill>
                <a:latin typeface="Arial" pitchFamily="34" charset="0"/>
                <a:cs typeface="Arial" pitchFamily="34" charset="0"/>
              </a:rPr>
              <a:t>demodülasyon</a:t>
            </a:r>
            <a:r>
              <a:rPr lang="tr-TR" sz="1100" dirty="0" smtClean="0">
                <a:solidFill>
                  <a:schemeClr val="accent6">
                    <a:lumMod val="75000"/>
                  </a:schemeClr>
                </a:solidFill>
                <a:latin typeface="Arial" pitchFamily="34" charset="0"/>
                <a:cs typeface="Arial" pitchFamily="34" charset="0"/>
              </a:rPr>
              <a:t> </a:t>
            </a:r>
            <a:r>
              <a:rPr lang="tr-TR" sz="1100" dirty="0" smtClean="0">
                <a:solidFill>
                  <a:schemeClr val="accent6">
                    <a:lumMod val="75000"/>
                  </a:schemeClr>
                </a:solidFill>
                <a:latin typeface="Arial" pitchFamily="34" charset="0"/>
                <a:cs typeface="Arial" pitchFamily="34" charset="0"/>
              </a:rPr>
              <a:t>işlemi çok kolay. Aşağıdaki şekilde bir OFDM sistemin blok şeması</a:t>
            </a:r>
          </a:p>
          <a:p>
            <a:pPr>
              <a:buNone/>
            </a:pPr>
            <a:r>
              <a:rPr lang="tr-TR" sz="1100" dirty="0" smtClean="0">
                <a:solidFill>
                  <a:schemeClr val="accent6">
                    <a:lumMod val="75000"/>
                  </a:schemeClr>
                </a:solidFill>
                <a:latin typeface="Arial" pitchFamily="34" charset="0"/>
                <a:cs typeface="Arial" pitchFamily="34" charset="0"/>
              </a:rPr>
              <a:t>verilmiştir</a:t>
            </a:r>
            <a:r>
              <a:rPr lang="tr-TR" sz="1100" dirty="0" smtClean="0">
                <a:solidFill>
                  <a:schemeClr val="accent6">
                    <a:lumMod val="75000"/>
                  </a:schemeClr>
                </a:solidFill>
                <a:latin typeface="Arial" pitchFamily="34" charset="0"/>
                <a:cs typeface="Arial" pitchFamily="34" charset="0"/>
              </a:rPr>
              <a:t>.</a:t>
            </a:r>
            <a:endParaRPr lang="tr-TR" sz="1100" dirty="0">
              <a:solidFill>
                <a:schemeClr val="accent6">
                  <a:lumMod val="75000"/>
                </a:schemeClr>
              </a:solidFill>
              <a:latin typeface="Arial" pitchFamily="34" charset="0"/>
              <a:cs typeface="Arial" pitchFamily="34" charset="0"/>
            </a:endParaRPr>
          </a:p>
        </p:txBody>
      </p:sp>
      <p:pic>
        <p:nvPicPr>
          <p:cNvPr id="6" name="5 Resim" descr="Ş.17.JPG"/>
          <p:cNvPicPr>
            <a:picLocks noChangeAspect="1"/>
          </p:cNvPicPr>
          <p:nvPr/>
        </p:nvPicPr>
        <p:blipFill>
          <a:blip r:embed="rId2"/>
          <a:stretch>
            <a:fillRect/>
          </a:stretch>
        </p:blipFill>
        <p:spPr>
          <a:xfrm>
            <a:off x="2362200" y="2971800"/>
            <a:ext cx="5715000" cy="2488612"/>
          </a:xfrm>
          <a:prstGeom prst="rect">
            <a:avLst/>
          </a:prstGeom>
        </p:spPr>
      </p:pic>
      <p:sp>
        <p:nvSpPr>
          <p:cNvPr id="7" name="6 Dikdörtgen"/>
          <p:cNvSpPr/>
          <p:nvPr/>
        </p:nvSpPr>
        <p:spPr>
          <a:xfrm>
            <a:off x="2133600" y="5867400"/>
            <a:ext cx="3515706" cy="338554"/>
          </a:xfrm>
          <a:prstGeom prst="rect">
            <a:avLst/>
          </a:prstGeom>
        </p:spPr>
        <p:txBody>
          <a:bodyPr wrap="none">
            <a:spAutoFit/>
          </a:bodyPr>
          <a:lstStyle/>
          <a:p>
            <a:r>
              <a:rPr lang="tr-TR" sz="1500" b="1" dirty="0" smtClean="0">
                <a:solidFill>
                  <a:schemeClr val="accent6">
                    <a:lumMod val="75000"/>
                  </a:schemeClr>
                </a:solidFill>
                <a:latin typeface="Arial" pitchFamily="34" charset="0"/>
                <a:ea typeface="Times New Roman" pitchFamily="18" charset="0"/>
              </a:rPr>
              <a:t>Şekil.18 </a:t>
            </a:r>
            <a:r>
              <a:rPr lang="tr-TR" sz="1600" dirty="0" smtClean="0">
                <a:solidFill>
                  <a:schemeClr val="accent6">
                    <a:lumMod val="75000"/>
                  </a:schemeClr>
                </a:solidFill>
              </a:rPr>
              <a:t>OFDM sistemi blok şeması</a:t>
            </a:r>
            <a:endParaRPr lang="tr-TR" sz="1500" b="1" dirty="0" smtClean="0">
              <a:solidFill>
                <a:schemeClr val="accent6">
                  <a:lumMod val="75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828800" y="609600"/>
            <a:ext cx="7010400" cy="5386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u="none" strike="noStrike" cap="none" normalizeH="0" baseline="0" dirty="0" smtClean="0">
                <a:ln>
                  <a:noFill/>
                </a:ln>
                <a:solidFill>
                  <a:schemeClr val="tx1"/>
                </a:solidFill>
                <a:effectLst/>
                <a:latin typeface="Arial" pitchFamily="34" charset="0"/>
                <a:ea typeface="CMMI10"/>
                <a:cs typeface="Arial" pitchFamily="34" charset="0"/>
              </a:rPr>
              <a:t>Burada B </a:t>
            </a:r>
            <a:r>
              <a:rPr kumimoji="0" lang="tr-TR" sz="1100" u="none" strike="noStrike" cap="none" normalizeH="0" baseline="0" dirty="0" err="1" smtClean="0">
                <a:ln>
                  <a:noFill/>
                </a:ln>
                <a:solidFill>
                  <a:schemeClr val="tx1"/>
                </a:solidFill>
                <a:effectLst/>
                <a:latin typeface="Arial" pitchFamily="34" charset="0"/>
                <a:ea typeface="CMMI10"/>
                <a:cs typeface="Arial" pitchFamily="34" charset="0"/>
              </a:rPr>
              <a:t>band</a:t>
            </a:r>
            <a:r>
              <a:rPr kumimoji="0" lang="tr-TR" sz="1100" u="none" strike="noStrike" cap="none" normalizeH="0" baseline="0" dirty="0" smtClean="0">
                <a:ln>
                  <a:noFill/>
                </a:ln>
                <a:solidFill>
                  <a:schemeClr val="tx1"/>
                </a:solidFill>
                <a:effectLst/>
                <a:latin typeface="Arial" pitchFamily="34" charset="0"/>
                <a:ea typeface="CMMI10"/>
                <a:cs typeface="Arial" pitchFamily="34" charset="0"/>
              </a:rPr>
              <a:t> genişliğidir. Sİ (t)  T periyodu s</a:t>
            </a:r>
            <a:r>
              <a:rPr kumimoji="0" lang="tr-TR" sz="1100" u="none" strike="noStrike" cap="none" normalizeH="0" baseline="0" dirty="0" smtClean="0">
                <a:ln>
                  <a:noFill/>
                </a:ln>
                <a:solidFill>
                  <a:schemeClr val="tx1"/>
                </a:solidFill>
                <a:effectLst/>
                <a:latin typeface="Calibri"/>
                <a:ea typeface="CMMI10"/>
                <a:cs typeface="Arial" pitchFamily="34" charset="0"/>
              </a:rPr>
              <a:t>ü</a:t>
            </a:r>
            <a:r>
              <a:rPr kumimoji="0" lang="tr-TR" sz="1100" u="none" strike="noStrike" cap="none" normalizeH="0" baseline="0" dirty="0" smtClean="0">
                <a:ln>
                  <a:noFill/>
                </a:ln>
                <a:solidFill>
                  <a:schemeClr val="tx1"/>
                </a:solidFill>
                <a:effectLst/>
                <a:latin typeface="Arial" pitchFamily="34" charset="0"/>
                <a:ea typeface="CMMI10"/>
                <a:cs typeface="Arial" pitchFamily="34" charset="0"/>
              </a:rPr>
              <a:t>resince B  </a:t>
            </a:r>
            <a:r>
              <a:rPr kumimoji="0" lang="tr-TR" sz="1100" u="none" strike="noStrike" cap="none" normalizeH="0" baseline="0" dirty="0" err="1" smtClean="0">
                <a:ln>
                  <a:noFill/>
                </a:ln>
                <a:solidFill>
                  <a:schemeClr val="tx1"/>
                </a:solidFill>
                <a:effectLst/>
                <a:latin typeface="Arial" pitchFamily="34" charset="0"/>
                <a:ea typeface="CMMI10"/>
                <a:cs typeface="Arial" pitchFamily="34" charset="0"/>
              </a:rPr>
              <a:t>band</a:t>
            </a:r>
            <a:r>
              <a:rPr kumimoji="0" lang="tr-TR" sz="1100" u="none" strike="noStrike" cap="none" normalizeH="0" baseline="0" dirty="0" smtClean="0">
                <a:ln>
                  <a:noFill/>
                </a:ln>
                <a:solidFill>
                  <a:schemeClr val="tx1"/>
                </a:solidFill>
                <a:effectLst/>
                <a:latin typeface="Arial" pitchFamily="34" charset="0"/>
                <a:ea typeface="CMMI10"/>
                <a:cs typeface="Arial" pitchFamily="34" charset="0"/>
              </a:rPr>
              <a:t> genişliğinin lineer bağımsız sinyalidir.</a:t>
            </a:r>
            <a:endParaRPr kumimoji="0" lang="tr-TR" sz="60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endParaRPr>
          </a:p>
        </p:txBody>
      </p:sp>
      <p:pic>
        <p:nvPicPr>
          <p:cNvPr id="6" name="5 Resim" descr="d1.JPG"/>
          <p:cNvPicPr>
            <a:picLocks noChangeAspect="1"/>
          </p:cNvPicPr>
          <p:nvPr/>
        </p:nvPicPr>
        <p:blipFill>
          <a:blip r:embed="rId2"/>
          <a:stretch>
            <a:fillRect/>
          </a:stretch>
        </p:blipFill>
        <p:spPr>
          <a:xfrm>
            <a:off x="2133600" y="1066800"/>
            <a:ext cx="4221726" cy="1143000"/>
          </a:xfrm>
          <a:prstGeom prst="rect">
            <a:avLst/>
          </a:prstGeom>
        </p:spPr>
      </p:pic>
      <p:sp>
        <p:nvSpPr>
          <p:cNvPr id="1026" name="Rectangle 2"/>
          <p:cNvSpPr>
            <a:spLocks noChangeArrowheads="1"/>
          </p:cNvSpPr>
          <p:nvPr/>
        </p:nvSpPr>
        <p:spPr bwMode="auto">
          <a:xfrm>
            <a:off x="2057400" y="2743200"/>
            <a:ext cx="6629400" cy="161582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0" u="none" strike="noStrike" cap="none" normalizeH="0" baseline="0" dirty="0" smtClean="0">
                <a:ln>
                  <a:noFill/>
                </a:ln>
                <a:solidFill>
                  <a:schemeClr val="accent6">
                    <a:lumMod val="75000"/>
                  </a:schemeClr>
                </a:solidFill>
                <a:effectLst/>
                <a:latin typeface="Arial" pitchFamily="34" charset="0"/>
                <a:ea typeface="CMMI10" charset="-128"/>
                <a:cs typeface="Arial" pitchFamily="34" charset="0"/>
              </a:rPr>
              <a:t>Burada  temel fonksiyon    N boyut d</a:t>
            </a:r>
            <a:r>
              <a:rPr kumimoji="0" lang="tr-TR" sz="1100" b="0" u="none" strike="noStrike" cap="none" normalizeH="0" baseline="0" dirty="0" smtClean="0">
                <a:ln>
                  <a:noFill/>
                </a:ln>
                <a:solidFill>
                  <a:schemeClr val="accent6">
                    <a:lumMod val="75000"/>
                  </a:schemeClr>
                </a:solidFill>
                <a:effectLst/>
                <a:latin typeface="Calibri"/>
                <a:ea typeface="CMMI10" charset="-128"/>
                <a:cs typeface="Arial" pitchFamily="34" charset="0"/>
              </a:rPr>
              <a:t>ü</a:t>
            </a:r>
            <a:r>
              <a:rPr kumimoji="0" lang="tr-TR" sz="1100" b="0" u="none" strike="noStrike" cap="none" normalizeH="0" baseline="0" dirty="0" smtClean="0">
                <a:ln>
                  <a:noFill/>
                </a:ln>
                <a:solidFill>
                  <a:schemeClr val="accent6">
                    <a:lumMod val="75000"/>
                  </a:schemeClr>
                </a:solidFill>
                <a:effectLst/>
                <a:latin typeface="Arial" pitchFamily="34" charset="0"/>
                <a:ea typeface="CMMI10" charset="-128"/>
                <a:cs typeface="Arial" pitchFamily="34" charset="0"/>
              </a:rPr>
              <a:t>zleminde bir  zincir( serinin bir bileşen gurubu) ve </a:t>
            </a:r>
            <a:r>
              <a:rPr kumimoji="0" lang="tr-TR" sz="1100" b="0" u="none" strike="noStrike" cap="none" normalizeH="0" baseline="0" dirty="0" err="1" smtClean="0">
                <a:ln>
                  <a:noFill/>
                </a:ln>
                <a:solidFill>
                  <a:schemeClr val="accent6">
                    <a:lumMod val="75000"/>
                  </a:schemeClr>
                </a:solidFill>
                <a:effectLst/>
                <a:latin typeface="Arial" pitchFamily="34" charset="0"/>
                <a:ea typeface="CMMI10" charset="-128"/>
                <a:cs typeface="Arial" pitchFamily="34" charset="0"/>
              </a:rPr>
              <a:t>orthonormal</a:t>
            </a:r>
            <a:r>
              <a:rPr kumimoji="0" lang="tr-TR" sz="1100" b="0" u="none" strike="noStrike" cap="none" normalizeH="0" baseline="0" dirty="0" smtClean="0">
                <a:ln>
                  <a:noFill/>
                </a:ln>
                <a:solidFill>
                  <a:schemeClr val="accent6">
                    <a:lumMod val="75000"/>
                  </a:schemeClr>
                </a:solidFill>
                <a:effectLst/>
                <a:latin typeface="Arial" pitchFamily="34" charset="0"/>
                <a:ea typeface="CMMI10" charset="-128"/>
                <a:cs typeface="Arial" pitchFamily="34" charset="0"/>
              </a:rPr>
              <a:t> dır.Bu sinyalin birisi her saniye başına </a:t>
            </a:r>
            <a:r>
              <a:rPr kumimoji="0" lang="tr-TR" sz="1100" b="0" u="none" strike="noStrike" cap="none" normalizeH="0" baseline="0" dirty="0" err="1" smtClean="0">
                <a:ln>
                  <a:noFill/>
                </a:ln>
                <a:solidFill>
                  <a:schemeClr val="accent6">
                    <a:lumMod val="75000"/>
                  </a:schemeClr>
                </a:solidFill>
                <a:effectLst/>
                <a:latin typeface="Arial" pitchFamily="34" charset="0"/>
                <a:ea typeface="CMMI10" charset="-128"/>
                <a:cs typeface="Arial" pitchFamily="34" charset="0"/>
              </a:rPr>
              <a:t>log</a:t>
            </a:r>
            <a:r>
              <a:rPr kumimoji="0" lang="tr-TR" sz="1100" b="0" u="none" strike="noStrike" cap="none" normalizeH="0" baseline="0" dirty="0" smtClean="0">
                <a:ln>
                  <a:noFill/>
                </a:ln>
                <a:solidFill>
                  <a:schemeClr val="accent6">
                    <a:lumMod val="75000"/>
                  </a:schemeClr>
                </a:solidFill>
                <a:effectLst/>
                <a:latin typeface="Arial" pitchFamily="34" charset="0"/>
                <a:ea typeface="CMMI10" charset="-128"/>
                <a:cs typeface="Arial" pitchFamily="34" charset="0"/>
              </a:rPr>
              <a:t>  BİT' </a:t>
            </a:r>
            <a:r>
              <a:rPr kumimoji="0" lang="tr-TR" sz="1100" b="0" u="none" strike="noStrike" cap="none" normalizeH="0" baseline="0" dirty="0" err="1" smtClean="0">
                <a:ln>
                  <a:noFill/>
                </a:ln>
                <a:solidFill>
                  <a:schemeClr val="accent6">
                    <a:lumMod val="75000"/>
                  </a:schemeClr>
                </a:solidFill>
                <a:effectLst/>
                <a:latin typeface="Arial" pitchFamily="34" charset="0"/>
                <a:ea typeface="CMMI10" charset="-128"/>
                <a:cs typeface="Arial" pitchFamily="34" charset="0"/>
              </a:rPr>
              <a:t>lik</a:t>
            </a:r>
            <a:r>
              <a:rPr kumimoji="0" lang="tr-TR" sz="1100" b="0" u="none" strike="noStrike" cap="none" normalizeH="0" baseline="0" dirty="0" smtClean="0">
                <a:ln>
                  <a:noFill/>
                </a:ln>
                <a:solidFill>
                  <a:schemeClr val="accent6">
                    <a:lumMod val="75000"/>
                  </a:schemeClr>
                </a:solidFill>
                <a:effectLst/>
                <a:latin typeface="Arial" pitchFamily="34" charset="0"/>
                <a:ea typeface="CMMI10" charset="-128"/>
                <a:cs typeface="Arial" pitchFamily="34" charset="0"/>
              </a:rPr>
              <a:t>  T zamanında aktarılır.Burada temel fonksiyonun minimum sayısı tanımlanmalıdır.   Bu da M= 2BT </a:t>
            </a:r>
            <a:r>
              <a:rPr kumimoji="0" lang="tr-TR" sz="1100" b="0" u="none" strike="noStrike" cap="none" normalizeH="0" baseline="0" dirty="0" err="1" smtClean="0">
                <a:ln>
                  <a:noFill/>
                </a:ln>
                <a:solidFill>
                  <a:schemeClr val="accent6">
                    <a:lumMod val="75000"/>
                  </a:schemeClr>
                </a:solidFill>
                <a:effectLst/>
                <a:latin typeface="Arial" pitchFamily="34" charset="0"/>
                <a:ea typeface="CMMI10" charset="-128"/>
                <a:cs typeface="Arial" pitchFamily="34" charset="0"/>
              </a:rPr>
              <a:t>dir</a:t>
            </a:r>
            <a:r>
              <a:rPr kumimoji="0" lang="tr-TR" sz="1100" b="0" u="none" strike="noStrike" cap="none" normalizeH="0" baseline="0" dirty="0" smtClean="0">
                <a:ln>
                  <a:noFill/>
                </a:ln>
                <a:solidFill>
                  <a:schemeClr val="accent6">
                    <a:lumMod val="75000"/>
                  </a:schemeClr>
                </a:solidFill>
                <a:effectLst/>
                <a:latin typeface="Arial" pitchFamily="34" charset="0"/>
                <a:ea typeface="CMMI10" charset="-128"/>
                <a:cs typeface="Arial" pitchFamily="34" charset="0"/>
              </a:rPr>
              <a:t>.Yani M = 2 BANT GENİŞLİĞİ* ZAMANDIR.B</a:t>
            </a:r>
            <a:r>
              <a:rPr kumimoji="0" lang="tr-TR" sz="1100" b="0" u="none" strike="noStrike" cap="none" normalizeH="0" baseline="0" dirty="0" smtClean="0">
                <a:ln>
                  <a:noFill/>
                </a:ln>
                <a:solidFill>
                  <a:schemeClr val="accent6">
                    <a:lumMod val="75000"/>
                  </a:schemeClr>
                </a:solidFill>
                <a:effectLst/>
                <a:latin typeface="Calibri"/>
                <a:ea typeface="CMMI10" charset="-128"/>
                <a:cs typeface="Arial" pitchFamily="34" charset="0"/>
              </a:rPr>
              <a:t>ö</a:t>
            </a:r>
            <a:r>
              <a:rPr kumimoji="0" lang="tr-TR" sz="1100" b="0" u="none" strike="noStrike" cap="none" normalizeH="0" baseline="0" dirty="0" smtClean="0">
                <a:ln>
                  <a:noFill/>
                </a:ln>
                <a:solidFill>
                  <a:schemeClr val="accent6">
                    <a:lumMod val="75000"/>
                  </a:schemeClr>
                </a:solidFill>
                <a:effectLst/>
                <a:latin typeface="Arial" pitchFamily="34" charset="0"/>
                <a:ea typeface="CMMI10" charset="-128"/>
                <a:cs typeface="Arial" pitchFamily="34" charset="0"/>
              </a:rPr>
              <a:t>ylece bu sinyalleri daha geniş boyutlu uzaya  yerleştirmek i</a:t>
            </a:r>
            <a:r>
              <a:rPr kumimoji="0" lang="tr-TR" sz="1100" b="0" u="none" strike="noStrike" cap="none" normalizeH="0" baseline="0" dirty="0" smtClean="0">
                <a:ln>
                  <a:noFill/>
                </a:ln>
                <a:solidFill>
                  <a:schemeClr val="accent6">
                    <a:lumMod val="75000"/>
                  </a:schemeClr>
                </a:solidFill>
                <a:effectLst/>
                <a:latin typeface="Calibri"/>
                <a:ea typeface="CMMI10" charset="-128"/>
                <a:cs typeface="Arial" pitchFamily="34" charset="0"/>
              </a:rPr>
              <a:t>ç</a:t>
            </a:r>
            <a:r>
              <a:rPr kumimoji="0" lang="tr-TR" sz="1100" b="0" u="none" strike="noStrike" cap="none" normalizeH="0" baseline="0" dirty="0" smtClean="0">
                <a:ln>
                  <a:noFill/>
                </a:ln>
                <a:solidFill>
                  <a:schemeClr val="accent6">
                    <a:lumMod val="75000"/>
                  </a:schemeClr>
                </a:solidFill>
                <a:effectLst/>
                <a:latin typeface="Arial" pitchFamily="34" charset="0"/>
                <a:ea typeface="CMMI10" charset="-128"/>
                <a:cs typeface="Arial" pitchFamily="34" charset="0"/>
              </a:rPr>
              <a:t>in N M SE</a:t>
            </a:r>
            <a:r>
              <a:rPr kumimoji="0" lang="tr-TR" sz="1100" b="0" u="none" strike="noStrike" cap="none" normalizeH="0" baseline="0" dirty="0" smtClean="0">
                <a:ln>
                  <a:noFill/>
                </a:ln>
                <a:solidFill>
                  <a:schemeClr val="accent6">
                    <a:lumMod val="75000"/>
                  </a:schemeClr>
                </a:solidFill>
                <a:effectLst/>
                <a:latin typeface="Calibri"/>
                <a:ea typeface="CMMI10" charset="-128"/>
                <a:cs typeface="Arial" pitchFamily="34" charset="0"/>
              </a:rPr>
              <a:t>Ç</a:t>
            </a:r>
            <a:r>
              <a:rPr kumimoji="0" lang="tr-TR" sz="1100" b="0" u="none" strike="noStrike" cap="none" normalizeH="0" baseline="0" dirty="0" smtClean="0">
                <a:ln>
                  <a:noFill/>
                </a:ln>
                <a:solidFill>
                  <a:schemeClr val="accent6">
                    <a:lumMod val="75000"/>
                  </a:schemeClr>
                </a:solidFill>
                <a:effectLst/>
                <a:latin typeface="Arial" pitchFamily="34" charset="0"/>
                <a:ea typeface="CMMI10" charset="-128"/>
                <a:cs typeface="Arial" pitchFamily="34" charset="0"/>
              </a:rPr>
              <a:t>İLİR.Alıcı burada alınan Sİ (t)  sinyali ile i. Kola  uygulanan M dal yapısını kullanır. Farz edelim ki rastgele bir seriyi kullanan Sİ (t)  sinyalini </a:t>
            </a:r>
            <a:r>
              <a:rPr kumimoji="0" lang="tr-TR" sz="1100" b="0" u="none" strike="noStrike" cap="none" normalizeH="0" baseline="0" dirty="0" smtClean="0">
                <a:ln>
                  <a:noFill/>
                </a:ln>
                <a:solidFill>
                  <a:schemeClr val="accent6">
                    <a:lumMod val="75000"/>
                  </a:schemeClr>
                </a:solidFill>
                <a:effectLst/>
                <a:latin typeface="Calibri"/>
                <a:ea typeface="CMMI10" charset="-128"/>
                <a:cs typeface="Arial" pitchFamily="34" charset="0"/>
              </a:rPr>
              <a:t>ü</a:t>
            </a:r>
            <a:r>
              <a:rPr kumimoji="0" lang="tr-TR" sz="1100" b="0" u="none" strike="noStrike" cap="none" normalizeH="0" baseline="0" dirty="0" smtClean="0">
                <a:ln>
                  <a:noFill/>
                </a:ln>
                <a:solidFill>
                  <a:schemeClr val="accent6">
                    <a:lumMod val="75000"/>
                  </a:schemeClr>
                </a:solidFill>
                <a:effectLst/>
                <a:latin typeface="Arial" pitchFamily="34" charset="0"/>
                <a:ea typeface="CMMI10" charset="-128"/>
                <a:cs typeface="Arial" pitchFamily="34" charset="0"/>
              </a:rPr>
              <a:t>retelim.</a:t>
            </a:r>
            <a:r>
              <a:rPr kumimoji="0" lang="tr-TR" sz="1100" b="0" u="none" strike="noStrike" cap="none" normalizeH="0" baseline="0" dirty="0" smtClean="0">
                <a:ln>
                  <a:noFill/>
                </a:ln>
                <a:solidFill>
                  <a:schemeClr val="accent6">
                    <a:lumMod val="75000"/>
                  </a:schemeClr>
                </a:solidFill>
                <a:effectLst/>
                <a:latin typeface="Calibri"/>
                <a:ea typeface="CMMI10" charset="-128"/>
                <a:cs typeface="Arial" pitchFamily="34" charset="0"/>
              </a:rPr>
              <a:t>Ö</a:t>
            </a:r>
            <a:r>
              <a:rPr kumimoji="0" lang="tr-TR" sz="1100" b="0" u="none" strike="noStrike" cap="none" normalizeH="0" baseline="0" dirty="0" smtClean="0">
                <a:ln>
                  <a:noFill/>
                </a:ln>
                <a:solidFill>
                  <a:schemeClr val="accent6">
                    <a:lumMod val="75000"/>
                  </a:schemeClr>
                </a:solidFill>
                <a:effectLst/>
                <a:latin typeface="Arial" pitchFamily="34" charset="0"/>
                <a:ea typeface="CMMI10" charset="-128"/>
                <a:cs typeface="Arial" pitchFamily="34" charset="0"/>
              </a:rPr>
              <a:t>yle ki dizi katsayısı </a:t>
            </a:r>
            <a:r>
              <a:rPr kumimoji="0" lang="tr-TR" sz="1100" b="0" u="none" strike="noStrike" cap="none" normalizeH="0" baseline="0" dirty="0" err="1" smtClean="0">
                <a:ln>
                  <a:noFill/>
                </a:ln>
                <a:solidFill>
                  <a:schemeClr val="accent6">
                    <a:lumMod val="75000"/>
                  </a:schemeClr>
                </a:solidFill>
                <a:effectLst/>
                <a:latin typeface="Arial" pitchFamily="34" charset="0"/>
                <a:ea typeface="CMMI10" charset="-128"/>
                <a:cs typeface="Arial" pitchFamily="34" charset="0"/>
              </a:rPr>
              <a:t>Sij</a:t>
            </a:r>
            <a:r>
              <a:rPr kumimoji="0" lang="tr-TR" sz="1100" b="0" u="none" strike="noStrike" cap="none" normalizeH="0" baseline="0" dirty="0" smtClean="0">
                <a:ln>
                  <a:noFill/>
                </a:ln>
                <a:solidFill>
                  <a:schemeClr val="accent6">
                    <a:lumMod val="75000"/>
                  </a:schemeClr>
                </a:solidFill>
                <a:effectLst/>
                <a:latin typeface="Arial" pitchFamily="34" charset="0"/>
                <a:ea typeface="CMMI10" charset="-128"/>
                <a:cs typeface="Arial" pitchFamily="34" charset="0"/>
              </a:rPr>
              <a:t> gelişig</a:t>
            </a:r>
            <a:r>
              <a:rPr kumimoji="0" lang="tr-TR" sz="1100" b="0" u="none" strike="noStrike" cap="none" normalizeH="0" baseline="0" dirty="0" smtClean="0">
                <a:ln>
                  <a:noFill/>
                </a:ln>
                <a:solidFill>
                  <a:schemeClr val="accent6">
                    <a:lumMod val="75000"/>
                  </a:schemeClr>
                </a:solidFill>
                <a:effectLst/>
                <a:latin typeface="Calibri"/>
                <a:ea typeface="CMMI10" charset="-128"/>
                <a:cs typeface="Arial" pitchFamily="34" charset="0"/>
              </a:rPr>
              <a:t>ü</a:t>
            </a:r>
            <a:r>
              <a:rPr kumimoji="0" lang="tr-TR" sz="1100" b="0" u="none" strike="noStrike" cap="none" normalizeH="0" baseline="0" dirty="0" smtClean="0">
                <a:ln>
                  <a:noFill/>
                </a:ln>
                <a:solidFill>
                  <a:schemeClr val="accent6">
                    <a:lumMod val="75000"/>
                  </a:schemeClr>
                </a:solidFill>
                <a:effectLst/>
                <a:latin typeface="Arial" pitchFamily="34" charset="0"/>
                <a:ea typeface="CMMI10" charset="-128"/>
                <a:cs typeface="Arial" pitchFamily="34" charset="0"/>
              </a:rPr>
              <a:t>zel dizi </a:t>
            </a:r>
            <a:r>
              <a:rPr kumimoji="0" lang="tr-TR" sz="1100" b="0" u="none" strike="noStrike" cap="none" normalizeH="0" baseline="0" dirty="0" smtClean="0">
                <a:ln>
                  <a:noFill/>
                </a:ln>
                <a:solidFill>
                  <a:schemeClr val="accent6">
                    <a:lumMod val="75000"/>
                  </a:schemeClr>
                </a:solidFill>
                <a:effectLst/>
                <a:latin typeface="Calibri"/>
                <a:ea typeface="CMMI10" charset="-128"/>
                <a:cs typeface="Arial" pitchFamily="34" charset="0"/>
              </a:rPr>
              <a:t>ü</a:t>
            </a:r>
            <a:r>
              <a:rPr kumimoji="0" lang="tr-TR" sz="1100" b="0" u="none" strike="noStrike" cap="none" normalizeH="0" baseline="0" dirty="0" smtClean="0">
                <a:ln>
                  <a:noFill/>
                </a:ln>
                <a:solidFill>
                  <a:schemeClr val="accent6">
                    <a:lumMod val="75000"/>
                  </a:schemeClr>
                </a:solidFill>
                <a:effectLst/>
                <a:latin typeface="Arial" pitchFamily="34" charset="0"/>
                <a:ea typeface="CMMI10" charset="-128"/>
                <a:cs typeface="Arial" pitchFamily="34" charset="0"/>
              </a:rPr>
              <a:t>retiminden se</a:t>
            </a:r>
            <a:r>
              <a:rPr kumimoji="0" lang="tr-TR" sz="1100" b="0" u="none" strike="noStrike" cap="none" normalizeH="0" baseline="0" dirty="0" smtClean="0">
                <a:ln>
                  <a:noFill/>
                </a:ln>
                <a:solidFill>
                  <a:schemeClr val="accent6">
                    <a:lumMod val="75000"/>
                  </a:schemeClr>
                </a:solidFill>
                <a:effectLst/>
                <a:latin typeface="Calibri"/>
                <a:ea typeface="CMMI10" charset="-128"/>
                <a:cs typeface="Arial" pitchFamily="34" charset="0"/>
              </a:rPr>
              <a:t>ç</a:t>
            </a:r>
            <a:r>
              <a:rPr kumimoji="0" lang="tr-TR" sz="1100" b="0" u="none" strike="noStrike" cap="none" normalizeH="0" baseline="0" dirty="0" smtClean="0">
                <a:ln>
                  <a:noFill/>
                </a:ln>
                <a:solidFill>
                  <a:schemeClr val="accent6">
                    <a:lumMod val="75000"/>
                  </a:schemeClr>
                </a:solidFill>
                <a:effectLst/>
                <a:latin typeface="Arial" pitchFamily="34" charset="0"/>
                <a:ea typeface="CMMI10" charset="-128"/>
                <a:cs typeface="Arial" pitchFamily="34" charset="0"/>
              </a:rPr>
              <a:t>ilir.Burada her katsayı değişken ve sıfır anlamına sahiptir   .B</a:t>
            </a:r>
            <a:r>
              <a:rPr kumimoji="0" lang="tr-TR" sz="1100" b="0" u="none" strike="noStrike" cap="none" normalizeH="0" baseline="0" dirty="0" smtClean="0">
                <a:ln>
                  <a:noFill/>
                </a:ln>
                <a:solidFill>
                  <a:schemeClr val="accent6">
                    <a:lumMod val="75000"/>
                  </a:schemeClr>
                </a:solidFill>
                <a:effectLst/>
                <a:latin typeface="Calibri"/>
                <a:ea typeface="CMMI10" charset="-128"/>
                <a:cs typeface="Arial" pitchFamily="34" charset="0"/>
              </a:rPr>
              <a:t>ö</a:t>
            </a:r>
            <a:r>
              <a:rPr kumimoji="0" lang="tr-TR" sz="1100" b="0" u="none" strike="noStrike" cap="none" normalizeH="0" baseline="0" dirty="0" smtClean="0">
                <a:ln>
                  <a:noFill/>
                </a:ln>
                <a:solidFill>
                  <a:schemeClr val="accent6">
                    <a:lumMod val="75000"/>
                  </a:schemeClr>
                </a:solidFill>
                <a:effectLst/>
                <a:latin typeface="Arial" pitchFamily="34" charset="0"/>
                <a:ea typeface="CMMI10" charset="-128"/>
                <a:cs typeface="Arial" pitchFamily="34" charset="0"/>
              </a:rPr>
              <a:t>ylece sinyaller  Sİ (t)   N boyutu sinyal d</a:t>
            </a:r>
            <a:r>
              <a:rPr kumimoji="0" lang="tr-TR" sz="1100" b="0" u="none" strike="noStrike" cap="none" normalizeH="0" baseline="0" dirty="0" smtClean="0">
                <a:ln>
                  <a:noFill/>
                </a:ln>
                <a:solidFill>
                  <a:schemeClr val="accent6">
                    <a:lumMod val="75000"/>
                  </a:schemeClr>
                </a:solidFill>
                <a:effectLst/>
                <a:latin typeface="Calibri"/>
                <a:ea typeface="CMMI10" charset="-128"/>
                <a:cs typeface="Arial" pitchFamily="34" charset="0"/>
              </a:rPr>
              <a:t>ü</a:t>
            </a:r>
            <a:r>
              <a:rPr kumimoji="0" lang="tr-TR" sz="1100" b="0" u="none" strike="noStrike" cap="none" normalizeH="0" baseline="0" dirty="0" smtClean="0">
                <a:ln>
                  <a:noFill/>
                </a:ln>
                <a:solidFill>
                  <a:schemeClr val="accent6">
                    <a:lumMod val="75000"/>
                  </a:schemeClr>
                </a:solidFill>
                <a:effectLst/>
                <a:latin typeface="Arial" pitchFamily="34" charset="0"/>
                <a:ea typeface="CMMI10" charset="-128"/>
                <a:cs typeface="Arial" pitchFamily="34" charset="0"/>
              </a:rPr>
              <a:t>zlemi </a:t>
            </a:r>
            <a:r>
              <a:rPr kumimoji="0" lang="tr-TR" sz="1100" b="0" u="none" strike="noStrike" cap="none" normalizeH="0" baseline="0" dirty="0" smtClean="0">
                <a:ln>
                  <a:noFill/>
                </a:ln>
                <a:solidFill>
                  <a:schemeClr val="accent6">
                    <a:lumMod val="75000"/>
                  </a:schemeClr>
                </a:solidFill>
                <a:effectLst/>
                <a:latin typeface="Calibri"/>
                <a:ea typeface="CMMI10" charset="-128"/>
                <a:cs typeface="Arial" pitchFamily="34" charset="0"/>
              </a:rPr>
              <a:t>ü</a:t>
            </a:r>
            <a:r>
              <a:rPr kumimoji="0" lang="tr-TR" sz="1100" b="0" u="none" strike="noStrike" cap="none" normalizeH="0" baseline="0" dirty="0" smtClean="0">
                <a:ln>
                  <a:noFill/>
                </a:ln>
                <a:solidFill>
                  <a:schemeClr val="accent6">
                    <a:lumMod val="75000"/>
                  </a:schemeClr>
                </a:solidFill>
                <a:effectLst/>
                <a:latin typeface="Arial" pitchFamily="34" charset="0"/>
                <a:ea typeface="CMMI10" charset="-128"/>
                <a:cs typeface="Arial" pitchFamily="34" charset="0"/>
              </a:rPr>
              <a:t>zerinde dağıtılan( yayılan) d</a:t>
            </a:r>
            <a:r>
              <a:rPr kumimoji="0" lang="tr-TR" sz="1100" b="0" u="none" strike="noStrike" cap="none" normalizeH="0" baseline="0" dirty="0" smtClean="0">
                <a:ln>
                  <a:noFill/>
                </a:ln>
                <a:solidFill>
                  <a:schemeClr val="accent6">
                    <a:lumMod val="75000"/>
                  </a:schemeClr>
                </a:solidFill>
                <a:effectLst/>
                <a:latin typeface="Calibri"/>
                <a:ea typeface="CMMI10" charset="-128"/>
                <a:cs typeface="Arial" pitchFamily="34" charset="0"/>
              </a:rPr>
              <a:t>ü</a:t>
            </a:r>
            <a:r>
              <a:rPr kumimoji="0" lang="tr-TR" sz="1100" b="0" u="none" strike="noStrike" cap="none" normalizeH="0" baseline="0" dirty="0" smtClean="0">
                <a:ln>
                  <a:noFill/>
                </a:ln>
                <a:solidFill>
                  <a:schemeClr val="accent6">
                    <a:lumMod val="75000"/>
                  </a:schemeClr>
                </a:solidFill>
                <a:effectLst/>
                <a:latin typeface="Arial" pitchFamily="34" charset="0"/>
                <a:ea typeface="CMMI10" charset="-128"/>
                <a:cs typeface="Arial" pitchFamily="34" charset="0"/>
              </a:rPr>
              <a:t>zenli enerjiye sahip olacaktır.Bu sinyal </a:t>
            </a:r>
            <a:r>
              <a:rPr kumimoji="0" lang="tr-TR" sz="1100" b="0" u="none" strike="noStrike" cap="none" normalizeH="0" baseline="0" dirty="0" smtClean="0">
                <a:ln>
                  <a:noFill/>
                </a:ln>
                <a:solidFill>
                  <a:schemeClr val="accent6">
                    <a:lumMod val="75000"/>
                  </a:schemeClr>
                </a:solidFill>
                <a:effectLst/>
                <a:latin typeface="Calibri"/>
                <a:ea typeface="CMMI10" charset="-128"/>
                <a:cs typeface="Arial" pitchFamily="34" charset="0"/>
              </a:rPr>
              <a:t>ü</a:t>
            </a:r>
            <a:r>
              <a:rPr kumimoji="0" lang="tr-TR" sz="1100" b="0" u="none" strike="noStrike" cap="none" normalizeH="0" baseline="0" dirty="0" smtClean="0">
                <a:ln>
                  <a:noFill/>
                </a:ln>
                <a:solidFill>
                  <a:schemeClr val="accent6">
                    <a:lumMod val="75000"/>
                  </a:schemeClr>
                </a:solidFill>
                <a:effectLst/>
                <a:latin typeface="Arial" pitchFamily="34" charset="0"/>
                <a:ea typeface="CMMI10" charset="-128"/>
                <a:cs typeface="Arial" pitchFamily="34" charset="0"/>
              </a:rPr>
              <a:t>zerinde bir parazit veya duraklama sinyalini g</a:t>
            </a:r>
            <a:r>
              <a:rPr kumimoji="0" lang="tr-TR" sz="1100" b="0" u="none" strike="noStrike" cap="none" normalizeH="0" baseline="0" dirty="0" smtClean="0">
                <a:ln>
                  <a:noFill/>
                </a:ln>
                <a:solidFill>
                  <a:schemeClr val="accent6">
                    <a:lumMod val="75000"/>
                  </a:schemeClr>
                </a:solidFill>
                <a:effectLst/>
                <a:latin typeface="Calibri"/>
                <a:ea typeface="CMMI10" charset="-128"/>
                <a:cs typeface="Arial" pitchFamily="34" charset="0"/>
              </a:rPr>
              <a:t>ö</a:t>
            </a:r>
            <a:r>
              <a:rPr kumimoji="0" lang="tr-TR" sz="1100" b="0" u="none" strike="noStrike" cap="none" normalizeH="0" baseline="0" dirty="0" smtClean="0">
                <a:ln>
                  <a:noFill/>
                </a:ln>
                <a:solidFill>
                  <a:schemeClr val="accent6">
                    <a:lumMod val="75000"/>
                  </a:schemeClr>
                </a:solidFill>
                <a:effectLst/>
                <a:latin typeface="Arial" pitchFamily="34" charset="0"/>
                <a:ea typeface="CMMI10" charset="-128"/>
                <a:cs typeface="Arial" pitchFamily="34" charset="0"/>
              </a:rPr>
              <a:t>z </a:t>
            </a:r>
            <a:r>
              <a:rPr kumimoji="0" lang="tr-TR" sz="1100" b="0" u="none" strike="noStrike" cap="none" normalizeH="0" baseline="0" dirty="0" smtClean="0">
                <a:ln>
                  <a:noFill/>
                </a:ln>
                <a:solidFill>
                  <a:schemeClr val="accent6">
                    <a:lumMod val="75000"/>
                  </a:schemeClr>
                </a:solidFill>
                <a:effectLst/>
                <a:latin typeface="Calibri"/>
                <a:ea typeface="CMMI10" charset="-128"/>
                <a:cs typeface="Arial" pitchFamily="34" charset="0"/>
              </a:rPr>
              <a:t>ö</a:t>
            </a:r>
            <a:r>
              <a:rPr kumimoji="0" lang="tr-TR" sz="1100" b="0" u="none" strike="noStrike" cap="none" normalizeH="0" baseline="0" dirty="0" smtClean="0">
                <a:ln>
                  <a:noFill/>
                </a:ln>
                <a:solidFill>
                  <a:schemeClr val="accent6">
                    <a:lumMod val="75000"/>
                  </a:schemeClr>
                </a:solidFill>
                <a:effectLst/>
                <a:latin typeface="Arial" pitchFamily="34" charset="0"/>
                <a:ea typeface="CMMI10" charset="-128"/>
                <a:cs typeface="Arial" pitchFamily="34" charset="0"/>
              </a:rPr>
              <a:t>n</a:t>
            </a:r>
            <a:r>
              <a:rPr kumimoji="0" lang="tr-TR" sz="1100" b="0" u="none" strike="noStrike" cap="none" normalizeH="0" baseline="0" dirty="0" smtClean="0">
                <a:ln>
                  <a:noFill/>
                </a:ln>
                <a:solidFill>
                  <a:schemeClr val="accent6">
                    <a:lumMod val="75000"/>
                  </a:schemeClr>
                </a:solidFill>
                <a:effectLst/>
                <a:latin typeface="Calibri"/>
                <a:ea typeface="CMMI10" charset="-128"/>
                <a:cs typeface="Arial" pitchFamily="34" charset="0"/>
              </a:rPr>
              <a:t>ü</a:t>
            </a:r>
            <a:r>
              <a:rPr kumimoji="0" lang="tr-TR" sz="1100" b="0" u="none" strike="noStrike" cap="none" normalizeH="0" baseline="0" dirty="0" smtClean="0">
                <a:ln>
                  <a:noFill/>
                </a:ln>
                <a:solidFill>
                  <a:schemeClr val="accent6">
                    <a:lumMod val="75000"/>
                  </a:schemeClr>
                </a:solidFill>
                <a:effectLst/>
                <a:latin typeface="Arial" pitchFamily="34" charset="0"/>
                <a:ea typeface="CMMI10" charset="-128"/>
                <a:cs typeface="Arial" pitchFamily="34" charset="0"/>
              </a:rPr>
              <a:t>ne alalım.Bu sinyal aşağıdaki gibi tanımlanabilir.</a:t>
            </a:r>
            <a:endParaRPr kumimoji="0" lang="tr-TR" sz="1800" b="0" u="none" strike="noStrike" cap="none" normalizeH="0" baseline="0" dirty="0" smtClean="0">
              <a:ln>
                <a:noFill/>
              </a:ln>
              <a:solidFill>
                <a:schemeClr val="accent6">
                  <a:lumMod val="75000"/>
                </a:schemeClr>
              </a:solidFill>
              <a:effectLst/>
              <a:latin typeface="Arial" pitchFamily="34" charset="0"/>
            </a:endParaRPr>
          </a:p>
        </p:txBody>
      </p:sp>
      <p:pic>
        <p:nvPicPr>
          <p:cNvPr id="9" name="8 Resim" descr="d2.JPG"/>
          <p:cNvPicPr>
            <a:picLocks noChangeAspect="1"/>
          </p:cNvPicPr>
          <p:nvPr/>
        </p:nvPicPr>
        <p:blipFill>
          <a:blip r:embed="rId3"/>
          <a:stretch>
            <a:fillRect/>
          </a:stretch>
        </p:blipFill>
        <p:spPr>
          <a:xfrm>
            <a:off x="2362200" y="4495800"/>
            <a:ext cx="3476625" cy="1114425"/>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2057400" y="457200"/>
            <a:ext cx="6934200"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0" u="none" strike="noStrike" cap="none" normalizeH="0" baseline="0" dirty="0" smtClean="0">
                <a:ln>
                  <a:noFill/>
                </a:ln>
                <a:solidFill>
                  <a:schemeClr val="tx1"/>
                </a:solidFill>
                <a:effectLst/>
                <a:latin typeface="Arial" pitchFamily="34" charset="0"/>
                <a:ea typeface="CMMI10"/>
                <a:cs typeface="Arial" pitchFamily="34" charset="0"/>
              </a:rPr>
              <a:t>(0-T) aralığındaki  ortalama enerji   aşağıdaki</a:t>
            </a:r>
            <a:r>
              <a:rPr kumimoji="0" lang="tr-TR" sz="1100" b="0" u="none" strike="noStrike" cap="none" normalizeH="0" dirty="0" smtClean="0">
                <a:ln>
                  <a:noFill/>
                </a:ln>
                <a:solidFill>
                  <a:schemeClr val="tx1"/>
                </a:solidFill>
                <a:effectLst/>
                <a:latin typeface="Arial" pitchFamily="34" charset="0"/>
                <a:ea typeface="CMMI10"/>
                <a:cs typeface="Arial" pitchFamily="34" charset="0"/>
              </a:rPr>
              <a:t> denklem ile</a:t>
            </a:r>
            <a:r>
              <a:rPr kumimoji="0" lang="tr-TR" sz="1100" b="0" u="none" strike="noStrike" cap="none" normalizeH="0" baseline="0" dirty="0" smtClean="0">
                <a:ln>
                  <a:noFill/>
                </a:ln>
                <a:solidFill>
                  <a:schemeClr val="tx1"/>
                </a:solidFill>
                <a:effectLst/>
                <a:latin typeface="Arial" pitchFamily="34" charset="0"/>
                <a:ea typeface="CMMI10"/>
                <a:cs typeface="Arial" pitchFamily="34" charset="0"/>
              </a:rPr>
              <a:t> verilir.  Sİ (t)    sinyalinin g</a:t>
            </a:r>
            <a:r>
              <a:rPr kumimoji="0" lang="tr-TR" sz="1100" b="0" u="none" strike="noStrike" cap="none" normalizeH="0" baseline="0" dirty="0" smtClean="0">
                <a:ln>
                  <a:noFill/>
                </a:ln>
                <a:solidFill>
                  <a:schemeClr val="tx1"/>
                </a:solidFill>
                <a:effectLst/>
                <a:latin typeface="Calibri"/>
                <a:ea typeface="CMMI10"/>
                <a:cs typeface="Arial" pitchFamily="34" charset="0"/>
              </a:rPr>
              <a:t>ö</a:t>
            </a:r>
            <a:r>
              <a:rPr kumimoji="0" lang="tr-TR" sz="1100" b="0" u="none" strike="noStrike" cap="none" normalizeH="0" baseline="0" dirty="0" smtClean="0">
                <a:ln>
                  <a:noFill/>
                </a:ln>
                <a:solidFill>
                  <a:schemeClr val="tx1"/>
                </a:solidFill>
                <a:effectLst/>
                <a:latin typeface="Arial" pitchFamily="34" charset="0"/>
                <a:ea typeface="CMMI10"/>
                <a:cs typeface="Arial" pitchFamily="34" charset="0"/>
              </a:rPr>
              <a:t>nderildiğini farz edelim. G</a:t>
            </a:r>
            <a:r>
              <a:rPr kumimoji="0" lang="tr-TR" sz="1100" b="0" u="none" strike="noStrike" cap="none" normalizeH="0" baseline="0" dirty="0" smtClean="0">
                <a:ln>
                  <a:noFill/>
                </a:ln>
                <a:solidFill>
                  <a:schemeClr val="tx1"/>
                </a:solidFill>
                <a:effectLst/>
                <a:latin typeface="Calibri"/>
                <a:ea typeface="CMMI10"/>
                <a:cs typeface="Arial" pitchFamily="34" charset="0"/>
              </a:rPr>
              <a:t>ü</a:t>
            </a:r>
            <a:r>
              <a:rPr kumimoji="0" lang="tr-TR" sz="1100" b="0" u="none" strike="noStrike" cap="none" normalizeH="0" baseline="0" dirty="0" smtClean="0">
                <a:ln>
                  <a:noFill/>
                </a:ln>
                <a:solidFill>
                  <a:schemeClr val="tx1"/>
                </a:solidFill>
                <a:effectLst/>
                <a:latin typeface="Arial" pitchFamily="34" charset="0"/>
                <a:ea typeface="CMMI10"/>
                <a:cs typeface="Arial" pitchFamily="34" charset="0"/>
              </a:rPr>
              <a:t>r</a:t>
            </a:r>
            <a:r>
              <a:rPr kumimoji="0" lang="tr-TR" sz="1100" b="0" u="none" strike="noStrike" cap="none" normalizeH="0" baseline="0" dirty="0" smtClean="0">
                <a:ln>
                  <a:noFill/>
                </a:ln>
                <a:solidFill>
                  <a:schemeClr val="tx1"/>
                </a:solidFill>
                <a:effectLst/>
                <a:latin typeface="Calibri"/>
                <a:ea typeface="CMMI10"/>
                <a:cs typeface="Arial" pitchFamily="34" charset="0"/>
              </a:rPr>
              <a:t>ü</a:t>
            </a:r>
            <a:r>
              <a:rPr kumimoji="0" lang="tr-TR" sz="1100" b="0" u="none" strike="noStrike" cap="none" normalizeH="0" baseline="0" dirty="0" smtClean="0">
                <a:ln>
                  <a:noFill/>
                </a:ln>
                <a:solidFill>
                  <a:schemeClr val="tx1"/>
                </a:solidFill>
                <a:effectLst/>
                <a:latin typeface="Arial" pitchFamily="34" charset="0"/>
                <a:ea typeface="CMMI10"/>
                <a:cs typeface="Arial" pitchFamily="34" charset="0"/>
              </a:rPr>
              <a:t>lt</a:t>
            </a:r>
            <a:r>
              <a:rPr kumimoji="0" lang="tr-TR" sz="1100" b="0" u="none" strike="noStrike" cap="none" normalizeH="0" baseline="0" dirty="0" smtClean="0">
                <a:ln>
                  <a:noFill/>
                </a:ln>
                <a:solidFill>
                  <a:schemeClr val="tx1"/>
                </a:solidFill>
                <a:effectLst/>
                <a:latin typeface="Calibri"/>
                <a:ea typeface="CMMI10"/>
                <a:cs typeface="Arial" pitchFamily="34" charset="0"/>
              </a:rPr>
              <a:t>ü</a:t>
            </a:r>
            <a:r>
              <a:rPr kumimoji="0" lang="tr-TR" sz="1100" b="0" u="none" strike="noStrike" cap="none" normalizeH="0" baseline="0" dirty="0" smtClean="0">
                <a:ln>
                  <a:noFill/>
                </a:ln>
                <a:solidFill>
                  <a:schemeClr val="tx1"/>
                </a:solidFill>
                <a:effectLst/>
                <a:latin typeface="Arial" pitchFamily="34" charset="0"/>
                <a:ea typeface="CMMI10"/>
                <a:cs typeface="Arial" pitchFamily="34" charset="0"/>
              </a:rPr>
              <a:t>ler ihmal edilince alınan sinyal girişim darbe sinyalinin toplamıdır</a:t>
            </a:r>
            <a:r>
              <a:rPr kumimoji="0" lang="tr-TR" sz="1100" b="0" i="1" u="none" strike="noStrike" cap="none" normalizeH="0" baseline="0" dirty="0" smtClean="0">
                <a:ln>
                  <a:noFill/>
                </a:ln>
                <a:solidFill>
                  <a:schemeClr val="tx1"/>
                </a:solidFill>
                <a:effectLst/>
                <a:latin typeface="Arial" pitchFamily="34" charset="0"/>
                <a:ea typeface="CMMI10"/>
                <a:cs typeface="Arial" pitchFamily="34" charset="0"/>
              </a:rPr>
              <a:t>.</a:t>
            </a:r>
            <a:endParaRPr kumimoji="0" lang="tr-TR" sz="1800" b="0" i="0" u="none" strike="noStrike" cap="none" normalizeH="0" baseline="0" dirty="0" smtClean="0">
              <a:ln>
                <a:noFill/>
              </a:ln>
              <a:solidFill>
                <a:schemeClr val="tx1"/>
              </a:solidFill>
              <a:effectLst/>
              <a:latin typeface="Arial" pitchFamily="34" charset="0"/>
            </a:endParaRPr>
          </a:p>
        </p:txBody>
      </p:sp>
      <p:pic>
        <p:nvPicPr>
          <p:cNvPr id="7" name="6 Resim" descr="d3.JPG"/>
          <p:cNvPicPr>
            <a:picLocks noChangeAspect="1"/>
          </p:cNvPicPr>
          <p:nvPr/>
        </p:nvPicPr>
        <p:blipFill>
          <a:blip r:embed="rId2"/>
          <a:stretch>
            <a:fillRect/>
          </a:stretch>
        </p:blipFill>
        <p:spPr>
          <a:xfrm>
            <a:off x="2286000" y="1066800"/>
            <a:ext cx="3810000" cy="1123950"/>
          </a:xfrm>
          <a:prstGeom prst="rect">
            <a:avLst/>
          </a:prstGeom>
        </p:spPr>
      </p:pic>
      <p:sp>
        <p:nvSpPr>
          <p:cNvPr id="35842" name="Rectangle 2"/>
          <p:cNvSpPr>
            <a:spLocks noChangeArrowheads="1"/>
          </p:cNvSpPr>
          <p:nvPr/>
        </p:nvSpPr>
        <p:spPr bwMode="auto">
          <a:xfrm>
            <a:off x="1828800" y="2971800"/>
            <a:ext cx="6781800" cy="2616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0" i="1" u="none" strike="noStrike" cap="none" normalizeH="0" baseline="0" dirty="0" smtClean="0">
                <a:ln>
                  <a:noFill/>
                </a:ln>
                <a:solidFill>
                  <a:schemeClr val="tx1"/>
                </a:solidFill>
                <a:effectLst/>
                <a:latin typeface="Arial" pitchFamily="34" charset="0"/>
                <a:ea typeface="CMMI10" charset="-128"/>
              </a:rPr>
              <a:t>            Aşağıdaki</a:t>
            </a:r>
            <a:r>
              <a:rPr kumimoji="0" lang="tr-TR" sz="1100" b="0" i="1" u="none" strike="noStrike" cap="none" normalizeH="0" dirty="0" smtClean="0">
                <a:ln>
                  <a:noFill/>
                </a:ln>
                <a:solidFill>
                  <a:schemeClr val="tx1"/>
                </a:solidFill>
                <a:effectLst/>
                <a:latin typeface="Arial" pitchFamily="34" charset="0"/>
                <a:ea typeface="CMMI10" charset="-128"/>
              </a:rPr>
              <a:t> denklemde</a:t>
            </a:r>
            <a:r>
              <a:rPr kumimoji="0" lang="tr-TR" sz="1100" b="0" i="1" u="none" strike="noStrike" cap="none" normalizeH="0" baseline="0" dirty="0" smtClean="0">
                <a:ln>
                  <a:noFill/>
                </a:ln>
                <a:solidFill>
                  <a:schemeClr val="tx1"/>
                </a:solidFill>
                <a:effectLst/>
                <a:latin typeface="Arial" pitchFamily="34" charset="0"/>
                <a:ea typeface="CMMI10" charset="-128"/>
              </a:rPr>
              <a:t> X(t) aktarılan sinyal darbelerinin toplamıdır.</a:t>
            </a:r>
            <a:r>
              <a:rPr kumimoji="0" lang="tr-TR" sz="600" b="0" i="0" u="none" strike="noStrike" cap="none" normalizeH="0" baseline="0" dirty="0" smtClean="0">
                <a:ln>
                  <a:noFill/>
                </a:ln>
                <a:solidFill>
                  <a:schemeClr val="tx1"/>
                </a:solidFill>
                <a:effectLst/>
                <a:latin typeface="Arial" pitchFamily="34" charset="0"/>
              </a:rPr>
              <a:t> </a:t>
            </a:r>
            <a:endParaRPr kumimoji="0" lang="tr-TR" sz="1800" b="0" i="0" u="none" strike="noStrike" cap="none" normalizeH="0" baseline="0" dirty="0" smtClean="0">
              <a:ln>
                <a:noFill/>
              </a:ln>
              <a:solidFill>
                <a:schemeClr val="tx1"/>
              </a:solidFill>
              <a:effectLst/>
              <a:latin typeface="Arial" pitchFamily="34" charset="0"/>
            </a:endParaRPr>
          </a:p>
        </p:txBody>
      </p:sp>
      <p:pic>
        <p:nvPicPr>
          <p:cNvPr id="10" name="9 Resim" descr="d4.JPG"/>
          <p:cNvPicPr>
            <a:picLocks noChangeAspect="1"/>
          </p:cNvPicPr>
          <p:nvPr/>
        </p:nvPicPr>
        <p:blipFill>
          <a:blip r:embed="rId3"/>
          <a:stretch>
            <a:fillRect/>
          </a:stretch>
        </p:blipFill>
        <p:spPr>
          <a:xfrm>
            <a:off x="2438400" y="3581400"/>
            <a:ext cx="2800350" cy="78105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1828800" y="533400"/>
            <a:ext cx="6096000" cy="2616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0" u="none" strike="noStrike" cap="none" normalizeH="0" baseline="0" dirty="0" smtClean="0">
                <a:ln>
                  <a:noFill/>
                </a:ln>
                <a:solidFill>
                  <a:schemeClr val="accent6">
                    <a:lumMod val="75000"/>
                  </a:schemeClr>
                </a:solidFill>
                <a:effectLst/>
                <a:latin typeface="Arial" pitchFamily="34" charset="0"/>
                <a:ea typeface="CMMI10" charset="-128"/>
                <a:cs typeface="Arial" pitchFamily="34" charset="0"/>
              </a:rPr>
              <a:t>Alıcının i. Dalındaki d</a:t>
            </a:r>
            <a:r>
              <a:rPr kumimoji="0" lang="tr-TR" sz="1100" b="0" u="none" strike="noStrike" cap="none" normalizeH="0" baseline="0" dirty="0" smtClean="0">
                <a:ln>
                  <a:noFill/>
                </a:ln>
                <a:solidFill>
                  <a:schemeClr val="accent6">
                    <a:lumMod val="75000"/>
                  </a:schemeClr>
                </a:solidFill>
                <a:effectLst/>
                <a:latin typeface="Calibri"/>
                <a:ea typeface="CMMI10" charset="-128"/>
                <a:cs typeface="Arial" pitchFamily="34" charset="0"/>
              </a:rPr>
              <a:t>ü</a:t>
            </a:r>
            <a:r>
              <a:rPr kumimoji="0" lang="tr-TR" sz="1100" b="0" u="none" strike="noStrike" cap="none" normalizeH="0" baseline="0" dirty="0" smtClean="0">
                <a:ln>
                  <a:noFill/>
                </a:ln>
                <a:solidFill>
                  <a:schemeClr val="accent6">
                    <a:lumMod val="75000"/>
                  </a:schemeClr>
                </a:solidFill>
                <a:effectLst/>
                <a:latin typeface="Arial" pitchFamily="34" charset="0"/>
                <a:ea typeface="CMMI10" charset="-128"/>
                <a:cs typeface="Arial" pitchFamily="34" charset="0"/>
              </a:rPr>
              <a:t>zenleyici(</a:t>
            </a:r>
            <a:r>
              <a:rPr kumimoji="0" lang="tr-TR" sz="1100" b="0" u="none" strike="noStrike" cap="none" normalizeH="0" baseline="0" dirty="0" err="1" smtClean="0">
                <a:ln>
                  <a:noFill/>
                </a:ln>
                <a:solidFill>
                  <a:schemeClr val="accent6">
                    <a:lumMod val="75000"/>
                  </a:schemeClr>
                </a:solidFill>
                <a:effectLst/>
                <a:latin typeface="Arial" pitchFamily="34" charset="0"/>
                <a:ea typeface="CMMI10" charset="-128"/>
                <a:cs typeface="Arial" pitchFamily="34" charset="0"/>
              </a:rPr>
              <a:t>correlat</a:t>
            </a:r>
            <a:r>
              <a:rPr kumimoji="0" lang="tr-TR" sz="1100" b="0" u="none" strike="noStrike" cap="none" normalizeH="0" baseline="0" dirty="0" err="1" smtClean="0">
                <a:ln>
                  <a:noFill/>
                </a:ln>
                <a:solidFill>
                  <a:schemeClr val="accent6">
                    <a:lumMod val="75000"/>
                  </a:schemeClr>
                </a:solidFill>
                <a:effectLst/>
                <a:latin typeface="Calibri"/>
                <a:ea typeface="CMMI10" charset="-128"/>
                <a:cs typeface="Arial" pitchFamily="34" charset="0"/>
              </a:rPr>
              <a:t>ö</a:t>
            </a:r>
            <a:r>
              <a:rPr kumimoji="0" lang="tr-TR" sz="1100" b="0" u="none" strike="noStrike" cap="none" normalizeH="0" baseline="0" dirty="0" err="1" smtClean="0">
                <a:ln>
                  <a:noFill/>
                </a:ln>
                <a:solidFill>
                  <a:schemeClr val="accent6">
                    <a:lumMod val="75000"/>
                  </a:schemeClr>
                </a:solidFill>
                <a:effectLst/>
                <a:latin typeface="Arial" pitchFamily="34" charset="0"/>
                <a:ea typeface="CMMI10" charset="-128"/>
                <a:cs typeface="Arial" pitchFamily="34" charset="0"/>
              </a:rPr>
              <a:t>r</a:t>
            </a:r>
            <a:r>
              <a:rPr kumimoji="0" lang="tr-TR" sz="1100" b="0" u="none" strike="noStrike" cap="none" normalizeH="0" baseline="0" dirty="0" smtClean="0">
                <a:ln>
                  <a:noFill/>
                </a:ln>
                <a:solidFill>
                  <a:schemeClr val="accent6">
                    <a:lumMod val="75000"/>
                  </a:schemeClr>
                </a:solidFill>
                <a:effectLst/>
                <a:latin typeface="Arial" pitchFamily="34" charset="0"/>
                <a:ea typeface="CMMI10" charset="-128"/>
                <a:cs typeface="Arial" pitchFamily="34" charset="0"/>
              </a:rPr>
              <a:t>) ' </a:t>
            </a:r>
            <a:r>
              <a:rPr kumimoji="0" lang="tr-TR" sz="1100" b="0" u="none" strike="noStrike" cap="none" normalizeH="0" baseline="0" dirty="0" err="1" smtClean="0">
                <a:ln>
                  <a:noFill/>
                </a:ln>
                <a:solidFill>
                  <a:schemeClr val="accent6">
                    <a:lumMod val="75000"/>
                  </a:schemeClr>
                </a:solidFill>
                <a:effectLst/>
                <a:latin typeface="Arial" pitchFamily="34" charset="0"/>
                <a:ea typeface="CMMI10" charset="-128"/>
                <a:cs typeface="Arial" pitchFamily="34" charset="0"/>
              </a:rPr>
              <a:t>nin</a:t>
            </a:r>
            <a:r>
              <a:rPr kumimoji="0" lang="tr-TR" sz="1100" b="0" u="none" strike="noStrike" cap="none" normalizeH="0" baseline="0" dirty="0" smtClean="0">
                <a:ln>
                  <a:noFill/>
                </a:ln>
                <a:solidFill>
                  <a:schemeClr val="accent6">
                    <a:lumMod val="75000"/>
                  </a:schemeClr>
                </a:solidFill>
                <a:effectLst/>
                <a:latin typeface="Arial" pitchFamily="34" charset="0"/>
                <a:ea typeface="CMMI10" charset="-128"/>
                <a:cs typeface="Arial" pitchFamily="34" charset="0"/>
              </a:rPr>
              <a:t> </a:t>
            </a:r>
            <a:r>
              <a:rPr kumimoji="0" lang="tr-TR" sz="1100" b="0" u="none" strike="noStrike" cap="none" normalizeH="0" baseline="0" dirty="0" smtClean="0">
                <a:ln>
                  <a:noFill/>
                </a:ln>
                <a:solidFill>
                  <a:schemeClr val="accent6">
                    <a:lumMod val="75000"/>
                  </a:schemeClr>
                </a:solidFill>
                <a:effectLst/>
                <a:latin typeface="Calibri"/>
                <a:ea typeface="CMMI10" charset="-128"/>
                <a:cs typeface="Arial" pitchFamily="34" charset="0"/>
              </a:rPr>
              <a:t>ç</a:t>
            </a:r>
            <a:r>
              <a:rPr kumimoji="0" lang="tr-TR" sz="1100" b="0" u="none" strike="noStrike" cap="none" normalizeH="0" baseline="0" dirty="0" smtClean="0">
                <a:ln>
                  <a:noFill/>
                </a:ln>
                <a:solidFill>
                  <a:schemeClr val="accent6">
                    <a:lumMod val="75000"/>
                  </a:schemeClr>
                </a:solidFill>
                <a:effectLst/>
                <a:latin typeface="Arial" pitchFamily="34" charset="0"/>
                <a:ea typeface="CMMI10" charset="-128"/>
                <a:cs typeface="Arial" pitchFamily="34" charset="0"/>
              </a:rPr>
              <a:t>ıkışı  aşağıdaki</a:t>
            </a:r>
            <a:r>
              <a:rPr kumimoji="0" lang="tr-TR" sz="1100" b="0" u="none" strike="noStrike" cap="none" normalizeH="0" dirty="0" smtClean="0">
                <a:ln>
                  <a:noFill/>
                </a:ln>
                <a:solidFill>
                  <a:schemeClr val="accent6">
                    <a:lumMod val="75000"/>
                  </a:schemeClr>
                </a:solidFill>
                <a:effectLst/>
                <a:latin typeface="Arial" pitchFamily="34" charset="0"/>
                <a:ea typeface="CMMI10" charset="-128"/>
                <a:cs typeface="Arial" pitchFamily="34" charset="0"/>
              </a:rPr>
              <a:t> </a:t>
            </a:r>
            <a:r>
              <a:rPr kumimoji="0" lang="tr-TR" sz="1100" b="0" u="none" strike="noStrike" cap="none" normalizeH="0" baseline="0" dirty="0" smtClean="0">
                <a:ln>
                  <a:noFill/>
                </a:ln>
                <a:solidFill>
                  <a:schemeClr val="accent6">
                    <a:lumMod val="75000"/>
                  </a:schemeClr>
                </a:solidFill>
                <a:effectLst/>
                <a:latin typeface="Arial" pitchFamily="34" charset="0"/>
                <a:ea typeface="CMMI10" charset="-128"/>
                <a:cs typeface="Arial" pitchFamily="34" charset="0"/>
              </a:rPr>
              <a:t>gibidir.</a:t>
            </a:r>
            <a:endParaRPr kumimoji="0" lang="tr-TR" sz="1800" b="0" u="none" strike="noStrike" cap="none" normalizeH="0" baseline="0" dirty="0" smtClean="0">
              <a:ln>
                <a:noFill/>
              </a:ln>
              <a:solidFill>
                <a:schemeClr val="accent6">
                  <a:lumMod val="75000"/>
                </a:schemeClr>
              </a:solidFill>
              <a:effectLst/>
              <a:latin typeface="Arial" pitchFamily="34" charset="0"/>
            </a:endParaRPr>
          </a:p>
        </p:txBody>
      </p:sp>
      <p:pic>
        <p:nvPicPr>
          <p:cNvPr id="8" name="7 Resim" descr="d5.JPG"/>
          <p:cNvPicPr>
            <a:picLocks noChangeAspect="1"/>
          </p:cNvPicPr>
          <p:nvPr/>
        </p:nvPicPr>
        <p:blipFill>
          <a:blip r:embed="rId2"/>
          <a:stretch>
            <a:fillRect/>
          </a:stretch>
        </p:blipFill>
        <p:spPr>
          <a:xfrm>
            <a:off x="1752600" y="1219200"/>
            <a:ext cx="4819650" cy="1171575"/>
          </a:xfrm>
          <a:prstGeom prst="rect">
            <a:avLst/>
          </a:prstGeom>
        </p:spPr>
      </p:pic>
      <p:sp>
        <p:nvSpPr>
          <p:cNvPr id="36866" name="Rectangle 2"/>
          <p:cNvSpPr>
            <a:spLocks noChangeArrowheads="1"/>
          </p:cNvSpPr>
          <p:nvPr/>
        </p:nvSpPr>
        <p:spPr bwMode="auto">
          <a:xfrm>
            <a:off x="1905000" y="2895600"/>
            <a:ext cx="6858000"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tr-TR" sz="1100" dirty="0" smtClean="0">
                <a:solidFill>
                  <a:schemeClr val="accent6">
                    <a:lumMod val="75000"/>
                  </a:schemeClr>
                </a:solidFill>
                <a:latin typeface="Arial" pitchFamily="34" charset="0"/>
                <a:ea typeface="CMMI10" charset="-128"/>
                <a:cs typeface="Arial" pitchFamily="34" charset="0"/>
              </a:rPr>
              <a:t>Aşağıdaki denklemde</a:t>
            </a:r>
            <a:r>
              <a:rPr kumimoji="0" lang="tr-TR" sz="1100" b="0" u="none" strike="noStrike" cap="none" normalizeH="0" baseline="0" dirty="0" smtClean="0">
                <a:ln>
                  <a:noFill/>
                </a:ln>
                <a:solidFill>
                  <a:schemeClr val="accent6">
                    <a:lumMod val="75000"/>
                  </a:schemeClr>
                </a:solidFill>
                <a:effectLst/>
                <a:latin typeface="Arial" pitchFamily="34" charset="0"/>
                <a:ea typeface="CMMI10" charset="-128"/>
                <a:cs typeface="Arial" pitchFamily="34" charset="0"/>
              </a:rPr>
              <a:t> ilk terim sinyali ikinci terimde paraziti a</a:t>
            </a:r>
            <a:r>
              <a:rPr kumimoji="0" lang="tr-TR" sz="1100" b="0" u="none" strike="noStrike" cap="none" normalizeH="0" baseline="0" dirty="0" smtClean="0">
                <a:ln>
                  <a:noFill/>
                </a:ln>
                <a:solidFill>
                  <a:schemeClr val="accent6">
                    <a:lumMod val="75000"/>
                  </a:schemeClr>
                </a:solidFill>
                <a:effectLst/>
                <a:latin typeface="Calibri"/>
                <a:ea typeface="CMMI10" charset="-128"/>
                <a:cs typeface="Arial" pitchFamily="34" charset="0"/>
              </a:rPr>
              <a:t>ç</a:t>
            </a:r>
            <a:r>
              <a:rPr kumimoji="0" lang="tr-TR" sz="1100" b="0" u="none" strike="noStrike" cap="none" normalizeH="0" baseline="0" dirty="0" smtClean="0">
                <a:ln>
                  <a:noFill/>
                </a:ln>
                <a:solidFill>
                  <a:schemeClr val="accent6">
                    <a:lumMod val="75000"/>
                  </a:schemeClr>
                </a:solidFill>
                <a:effectLst/>
                <a:latin typeface="Arial" pitchFamily="34" charset="0"/>
                <a:ea typeface="CMMI10" charset="-128"/>
                <a:cs typeface="Arial" pitchFamily="34" charset="0"/>
              </a:rPr>
              <a:t>ıklar.bu sinyalin g</a:t>
            </a:r>
            <a:r>
              <a:rPr kumimoji="0" lang="tr-TR" sz="1100" b="0" u="none" strike="noStrike" cap="none" normalizeH="0" baseline="0" dirty="0" smtClean="0">
                <a:ln>
                  <a:noFill/>
                </a:ln>
                <a:solidFill>
                  <a:schemeClr val="accent6">
                    <a:lumMod val="75000"/>
                  </a:schemeClr>
                </a:solidFill>
                <a:effectLst/>
                <a:latin typeface="Calibri"/>
                <a:ea typeface="CMMI10" charset="-128"/>
                <a:cs typeface="Arial" pitchFamily="34" charset="0"/>
              </a:rPr>
              <a:t>üç</a:t>
            </a:r>
            <a:r>
              <a:rPr kumimoji="0" lang="tr-TR" sz="1100" b="0" u="none" strike="noStrike" cap="none" normalizeH="0" baseline="0" dirty="0" smtClean="0">
                <a:ln>
                  <a:noFill/>
                </a:ln>
                <a:solidFill>
                  <a:schemeClr val="accent6">
                    <a:lumMod val="75000"/>
                  </a:schemeClr>
                </a:solidFill>
                <a:effectLst/>
                <a:latin typeface="Arial" pitchFamily="34" charset="0"/>
                <a:ea typeface="CMMI10" charset="-128"/>
                <a:cs typeface="Arial" pitchFamily="34" charset="0"/>
              </a:rPr>
              <a:t> oranı   (sır) (parazit-sinyal)  SIR=             </a:t>
            </a:r>
            <a:endParaRPr kumimoji="0" lang="tr-TR" sz="1800" b="0" u="none" strike="noStrike" cap="none" normalizeH="0" baseline="0" dirty="0" smtClean="0">
              <a:ln>
                <a:noFill/>
              </a:ln>
              <a:solidFill>
                <a:schemeClr val="accent6">
                  <a:lumMod val="75000"/>
                </a:schemeClr>
              </a:solidFill>
              <a:effectLst/>
              <a:latin typeface="Arial" pitchFamily="34" charset="0"/>
            </a:endParaRPr>
          </a:p>
        </p:txBody>
      </p:sp>
      <p:pic>
        <p:nvPicPr>
          <p:cNvPr id="9" name="8 Resim" descr="d6.JPG"/>
          <p:cNvPicPr>
            <a:picLocks noChangeAspect="1"/>
          </p:cNvPicPr>
          <p:nvPr/>
        </p:nvPicPr>
        <p:blipFill>
          <a:blip r:embed="rId3"/>
          <a:stretch>
            <a:fillRect/>
          </a:stretch>
        </p:blipFill>
        <p:spPr>
          <a:xfrm>
            <a:off x="2971800" y="3505200"/>
            <a:ext cx="2533650" cy="1019175"/>
          </a:xfrm>
          <a:prstGeom prst="rect">
            <a:avLst/>
          </a:prstGeom>
        </p:spPr>
      </p:pic>
      <p:sp>
        <p:nvSpPr>
          <p:cNvPr id="20481" name="Rectangle 1"/>
          <p:cNvSpPr>
            <a:spLocks noChangeArrowheads="1"/>
          </p:cNvSpPr>
          <p:nvPr/>
        </p:nvSpPr>
        <p:spPr bwMode="auto">
          <a:xfrm>
            <a:off x="2133600" y="5105400"/>
            <a:ext cx="6172200" cy="2616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0" u="none" strike="noStrike" cap="none" normalizeH="0" baseline="0" dirty="0" smtClean="0">
                <a:ln>
                  <a:noFill/>
                </a:ln>
                <a:solidFill>
                  <a:schemeClr val="accent6">
                    <a:lumMod val="75000"/>
                  </a:schemeClr>
                </a:solidFill>
                <a:effectLst/>
                <a:latin typeface="Arial" pitchFamily="34" charset="0"/>
                <a:ea typeface="CMMI10"/>
                <a:cs typeface="Arial" pitchFamily="34" charset="0"/>
              </a:rPr>
              <a:t>Bu sonu</a:t>
            </a:r>
            <a:r>
              <a:rPr kumimoji="0" lang="tr-TR" sz="1100" b="0" u="none" strike="noStrike" cap="none" normalizeH="0" baseline="0" dirty="0" smtClean="0">
                <a:ln>
                  <a:noFill/>
                </a:ln>
                <a:solidFill>
                  <a:schemeClr val="accent6">
                    <a:lumMod val="75000"/>
                  </a:schemeClr>
                </a:solidFill>
                <a:effectLst/>
                <a:latin typeface="Calibri"/>
                <a:ea typeface="CMMI10"/>
                <a:cs typeface="Arial" pitchFamily="34" charset="0"/>
              </a:rPr>
              <a:t>ç</a:t>
            </a:r>
            <a:r>
              <a:rPr kumimoji="0" lang="tr-TR" sz="1100" b="0" u="none" strike="noStrike" cap="none" normalizeH="0" baseline="0" dirty="0" smtClean="0">
                <a:ln>
                  <a:noFill/>
                </a:ln>
                <a:solidFill>
                  <a:schemeClr val="accent6">
                    <a:lumMod val="75000"/>
                  </a:schemeClr>
                </a:solidFill>
                <a:effectLst/>
                <a:latin typeface="Arial" pitchFamily="34" charset="0"/>
                <a:ea typeface="CMMI10"/>
                <a:cs typeface="Arial" pitchFamily="34" charset="0"/>
              </a:rPr>
              <a:t> N boyutundaki sinyal uzayı </a:t>
            </a:r>
            <a:r>
              <a:rPr kumimoji="0" lang="tr-TR" sz="1100" b="0" u="none" strike="noStrike" cap="none" normalizeH="0" baseline="0" dirty="0" smtClean="0">
                <a:ln>
                  <a:noFill/>
                </a:ln>
                <a:solidFill>
                  <a:schemeClr val="accent6">
                    <a:lumMod val="75000"/>
                  </a:schemeClr>
                </a:solidFill>
                <a:effectLst/>
                <a:latin typeface="Calibri"/>
                <a:ea typeface="CMMI10"/>
                <a:cs typeface="Arial" pitchFamily="34" charset="0"/>
              </a:rPr>
              <a:t>ü</a:t>
            </a:r>
            <a:r>
              <a:rPr kumimoji="0" lang="tr-TR" sz="1100" b="0" u="none" strike="noStrike" cap="none" normalizeH="0" baseline="0" dirty="0" smtClean="0">
                <a:ln>
                  <a:noFill/>
                </a:ln>
                <a:solidFill>
                  <a:schemeClr val="accent6">
                    <a:lumMod val="75000"/>
                  </a:schemeClr>
                </a:solidFill>
                <a:effectLst/>
                <a:latin typeface="Arial" pitchFamily="34" charset="0"/>
                <a:ea typeface="CMMI10"/>
                <a:cs typeface="Arial" pitchFamily="34" charset="0"/>
              </a:rPr>
              <a:t>zerinde parazit enerjisinin yayılmasından bağımsızdır</a:t>
            </a:r>
            <a:endParaRPr kumimoji="0" lang="tr-TR" sz="1800" b="0" u="none" strike="noStrike" cap="none" normalizeH="0" baseline="0" dirty="0" smtClean="0">
              <a:ln>
                <a:noFill/>
              </a:ln>
              <a:solidFill>
                <a:schemeClr val="accent6">
                  <a:lumMod val="75000"/>
                </a:schemeClr>
              </a:solidFill>
              <a:effectLst/>
              <a:latin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286000" y="533400"/>
            <a:ext cx="4876800" cy="3733800"/>
          </a:xfrm>
        </p:spPr>
        <p:txBody>
          <a:bodyPr/>
          <a:lstStyle/>
          <a:p>
            <a:r>
              <a:rPr lang="tr-TR" dirty="0" smtClean="0"/>
              <a:t/>
            </a:r>
            <a:br>
              <a:rPr lang="tr-TR" dirty="0" smtClean="0"/>
            </a:br>
            <a:endParaRPr lang="tr-TR" dirty="0"/>
          </a:p>
        </p:txBody>
      </p:sp>
      <p:sp>
        <p:nvSpPr>
          <p:cNvPr id="3" name="2 Alt Başlık"/>
          <p:cNvSpPr>
            <a:spLocks noGrp="1"/>
          </p:cNvSpPr>
          <p:nvPr>
            <p:ph type="subTitle" idx="1"/>
          </p:nvPr>
        </p:nvSpPr>
        <p:spPr>
          <a:xfrm>
            <a:off x="3505200" y="3657600"/>
            <a:ext cx="1066800" cy="533400"/>
          </a:xfrm>
        </p:spPr>
        <p:txBody>
          <a:bodyPr>
            <a:normAutofit fontScale="85000" lnSpcReduction="20000"/>
          </a:bodyPr>
          <a:lstStyle/>
          <a:p>
            <a:r>
              <a:rPr lang="tr-TR" dirty="0" smtClean="0">
                <a:solidFill>
                  <a:schemeClr val="accent1">
                    <a:lumMod val="50000"/>
                  </a:schemeClr>
                </a:solidFill>
              </a:rPr>
              <a:t> </a:t>
            </a:r>
          </a:p>
          <a:p>
            <a:r>
              <a:rPr lang="tr-TR" dirty="0" smtClean="0">
                <a:solidFill>
                  <a:schemeClr val="accent1">
                    <a:lumMod val="50000"/>
                  </a:schemeClr>
                </a:solidFill>
                <a:latin typeface="Arial" pitchFamily="34" charset="0"/>
                <a:ea typeface="Times New Roman" pitchFamily="18" charset="0"/>
              </a:rPr>
              <a:t>Şekil.1</a:t>
            </a:r>
            <a:endParaRPr lang="tr-TR" dirty="0" smtClean="0">
              <a:solidFill>
                <a:schemeClr val="accent1">
                  <a:lumMod val="50000"/>
                </a:schemeClr>
              </a:solidFill>
            </a:endParaRPr>
          </a:p>
        </p:txBody>
      </p:sp>
      <p:sp>
        <p:nvSpPr>
          <p:cNvPr id="2049" name="Rectangle 1"/>
          <p:cNvSpPr>
            <a:spLocks noChangeArrowheads="1"/>
          </p:cNvSpPr>
          <p:nvPr/>
        </p:nvSpPr>
        <p:spPr bwMode="auto">
          <a:xfrm>
            <a:off x="2971800" y="4572625"/>
            <a:ext cx="5105400" cy="14465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Şekil.1</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 ile ilgili olarak;</a:t>
            </a:r>
            <a:endParaRPr kumimoji="0" lang="tr-TR" sz="1100" b="0" i="0" u="none" strike="noStrike" cap="none" normalizeH="0" baseline="0" dirty="0" smtClean="0">
              <a:ln>
                <a:noFill/>
              </a:ln>
              <a:solidFill>
                <a:schemeClr val="accent6">
                  <a:lumMod val="75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Yayık kod bitleri “chips1 olarak adlandırılır ve 1</a:t>
            </a:r>
            <a:r>
              <a:rPr kumimoji="0" lang="tr-TR" sz="1100" b="0" i="1"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a:t>
            </a:r>
            <a:r>
              <a:rPr kumimoji="0" lang="tr-TR" sz="1100" b="0" i="1" u="none" strike="noStrike" cap="none" normalizeH="0" baseline="0" dirty="0" err="1" smtClean="0">
                <a:ln>
                  <a:noFill/>
                </a:ln>
                <a:solidFill>
                  <a:schemeClr val="accent6">
                    <a:lumMod val="75000"/>
                  </a:schemeClr>
                </a:solidFill>
                <a:effectLst/>
                <a:latin typeface="Arial" pitchFamily="34" charset="0"/>
                <a:ea typeface="Times New Roman" pitchFamily="18" charset="0"/>
                <a:cs typeface="Arial" pitchFamily="34" charset="0"/>
              </a:rPr>
              <a:t>Tc</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 “</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cs typeface="Arial" pitchFamily="34" charset="0"/>
              </a:rPr>
              <a:t>cchip</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 rate-</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cs typeface="Arial" pitchFamily="34" charset="0"/>
              </a:rPr>
              <a:t>chip</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 oranı” olarak ifade edilir. Geniş bant </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cs typeface="Arial" pitchFamily="34" charset="0"/>
              </a:rPr>
              <a:t>Bc</a:t>
            </a:r>
            <a:r>
              <a:rPr kumimoji="0" lang="tr-TR" sz="1100" b="0" i="1"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 ≈ </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1</a:t>
            </a:r>
            <a:r>
              <a:rPr kumimoji="0" lang="tr-TR" sz="1100" b="0" i="1"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a:t>
            </a:r>
            <a:r>
              <a:rPr kumimoji="0" lang="tr-TR" sz="1100" b="0" i="1" u="none" strike="noStrike" cap="none" normalizeH="0" baseline="0" dirty="0" err="1" smtClean="0">
                <a:ln>
                  <a:noFill/>
                </a:ln>
                <a:solidFill>
                  <a:schemeClr val="accent6">
                    <a:lumMod val="75000"/>
                  </a:schemeClr>
                </a:solidFill>
                <a:effectLst/>
                <a:latin typeface="Arial" pitchFamily="34" charset="0"/>
                <a:ea typeface="Times New Roman" pitchFamily="18" charset="0"/>
                <a:cs typeface="Arial" pitchFamily="34" charset="0"/>
              </a:rPr>
              <a:t>Tc</a:t>
            </a:r>
            <a:r>
              <a:rPr kumimoji="0" lang="tr-TR" sz="1100" b="0" i="1"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 </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of </a:t>
            </a:r>
            <a:r>
              <a:rPr kumimoji="0" lang="tr-TR" sz="1100" b="0" i="1" u="none" strike="noStrike" cap="none" normalizeH="0" baseline="0" dirty="0" err="1" smtClean="0">
                <a:ln>
                  <a:noFill/>
                </a:ln>
                <a:solidFill>
                  <a:schemeClr val="accent6">
                    <a:lumMod val="75000"/>
                  </a:schemeClr>
                </a:solidFill>
                <a:effectLst/>
                <a:latin typeface="Arial" pitchFamily="34" charset="0"/>
                <a:ea typeface="Times New Roman" pitchFamily="18" charset="0"/>
                <a:cs typeface="Arial" pitchFamily="34" charset="0"/>
              </a:rPr>
              <a:t>sc</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a:t>
            </a:r>
            <a:r>
              <a:rPr kumimoji="0" lang="tr-TR" sz="1100" b="0" i="1"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t</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 yüzeysel bir ifade ile modülasyonlu sinyalin </a:t>
            </a:r>
            <a:r>
              <a:rPr kumimoji="0" lang="tr-TR" sz="1100" b="0" i="1"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s</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a:t>
            </a:r>
            <a:r>
              <a:rPr kumimoji="0" lang="tr-TR" sz="1100" b="0" i="1"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t</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 B geniş bandından </a:t>
            </a:r>
            <a:r>
              <a:rPr kumimoji="0" lang="tr-TR" sz="1100" b="0" i="1" u="none" strike="noStrike" cap="none" normalizeH="0" baseline="0" dirty="0" err="1" smtClean="0">
                <a:ln>
                  <a:noFill/>
                </a:ln>
                <a:solidFill>
                  <a:schemeClr val="accent6">
                    <a:lumMod val="75000"/>
                  </a:schemeClr>
                </a:solidFill>
                <a:effectLst/>
                <a:latin typeface="Arial" pitchFamily="34" charset="0"/>
                <a:ea typeface="Times New Roman" pitchFamily="18" charset="0"/>
                <a:cs typeface="Arial" pitchFamily="34" charset="0"/>
              </a:rPr>
              <a:t>Bc</a:t>
            </a:r>
            <a:r>
              <a:rPr kumimoji="0" lang="tr-TR" sz="1100" b="0" i="1"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/B ≈ </a:t>
            </a:r>
            <a:r>
              <a:rPr kumimoji="0" lang="tr-TR" sz="1100" b="0" i="1" u="none" strike="noStrike" cap="none" normalizeH="0" baseline="0" dirty="0" err="1" smtClean="0">
                <a:ln>
                  <a:noFill/>
                </a:ln>
                <a:solidFill>
                  <a:schemeClr val="accent6">
                    <a:lumMod val="75000"/>
                  </a:schemeClr>
                </a:solidFill>
                <a:effectLst/>
                <a:latin typeface="Arial" pitchFamily="34" charset="0"/>
                <a:ea typeface="Times New Roman" pitchFamily="18" charset="0"/>
                <a:cs typeface="Arial" pitchFamily="34" charset="0"/>
              </a:rPr>
              <a:t>Ts</a:t>
            </a:r>
            <a:r>
              <a:rPr kumimoji="0" lang="tr-TR" sz="1100" b="0" i="1"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a:t>
            </a:r>
            <a:r>
              <a:rPr kumimoji="0" lang="tr-TR" sz="1100" b="0" i="1" u="none" strike="noStrike" cap="none" normalizeH="0" baseline="0" dirty="0" err="1" smtClean="0">
                <a:ln>
                  <a:noFill/>
                </a:ln>
                <a:solidFill>
                  <a:schemeClr val="accent6">
                    <a:lumMod val="75000"/>
                  </a:schemeClr>
                </a:solidFill>
                <a:effectLst/>
                <a:latin typeface="Arial" pitchFamily="34" charset="0"/>
                <a:ea typeface="Times New Roman" pitchFamily="18" charset="0"/>
                <a:cs typeface="Arial" pitchFamily="34" charset="0"/>
              </a:rPr>
              <a:t>Tc</a:t>
            </a:r>
            <a:r>
              <a:rPr kumimoji="0" lang="tr-TR" sz="1100" b="0" i="1"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 </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kadar daha büyüktür ve bit başına düşen </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cs typeface="Arial" pitchFamily="34" charset="0"/>
              </a:rPr>
              <a:t>chip</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 sayısının karşılığı, </a:t>
            </a:r>
            <a:r>
              <a:rPr kumimoji="0" lang="tr-TR" sz="1100" b="0" i="1" u="none" strike="noStrike" cap="none" normalizeH="0" baseline="0" dirty="0" err="1" smtClean="0">
                <a:ln>
                  <a:noFill/>
                </a:ln>
                <a:solidFill>
                  <a:schemeClr val="accent6">
                    <a:lumMod val="75000"/>
                  </a:schemeClr>
                </a:solidFill>
                <a:effectLst/>
                <a:latin typeface="Arial" pitchFamily="34" charset="0"/>
                <a:ea typeface="Times New Roman" pitchFamily="18" charset="0"/>
                <a:cs typeface="Arial" pitchFamily="34" charset="0"/>
              </a:rPr>
              <a:t>Ts</a:t>
            </a:r>
            <a:r>
              <a:rPr kumimoji="0" lang="tr-TR" sz="1100" b="0" i="1"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a:t>
            </a:r>
            <a:r>
              <a:rPr kumimoji="0" lang="tr-TR" sz="1100" b="0" i="1" u="none" strike="noStrike" cap="none" normalizeH="0" baseline="0" dirty="0" err="1" smtClean="0">
                <a:ln>
                  <a:noFill/>
                </a:ln>
                <a:solidFill>
                  <a:schemeClr val="accent6">
                    <a:lumMod val="75000"/>
                  </a:schemeClr>
                </a:solidFill>
                <a:effectLst/>
                <a:latin typeface="Arial" pitchFamily="34" charset="0"/>
                <a:ea typeface="Times New Roman" pitchFamily="18" charset="0"/>
                <a:cs typeface="Arial" pitchFamily="34" charset="0"/>
              </a:rPr>
              <a:t>Tc</a:t>
            </a:r>
            <a:r>
              <a:rPr kumimoji="0" lang="tr-TR" sz="1100" b="0" i="1"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 </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 </a:t>
            </a:r>
            <a:r>
              <a:rPr kumimoji="0" lang="tr-TR" sz="1100" b="0" i="1"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G</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 ‘ye (sistemin işlem artışına) neredeyse eşit olan tamsayıdır. Modülasyonlu sinyal ve yayık sinyal sonuçları, frekans alanındaki bu iki sinyalin </a:t>
            </a:r>
            <a:r>
              <a:rPr kumimoji="0" lang="tr-TR" sz="1100" b="0" i="0" u="none" strike="noStrike" cap="none" normalizeH="0" baseline="0" dirty="0" err="1" smtClean="0">
                <a:ln>
                  <a:noFill/>
                </a:ln>
                <a:solidFill>
                  <a:schemeClr val="accent6">
                    <a:lumMod val="75000"/>
                  </a:schemeClr>
                </a:solidFill>
                <a:effectLst/>
                <a:latin typeface="Arial" pitchFamily="34" charset="0"/>
                <a:ea typeface="Times New Roman" pitchFamily="18" charset="0"/>
                <a:cs typeface="Arial" pitchFamily="34" charset="0"/>
              </a:rPr>
              <a:t>evrişiminde</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 çarpılır. Böylece, iletilen sinyal, yüzeysel bir ifadeyle</a:t>
            </a:r>
            <a:r>
              <a:rPr kumimoji="0" lang="tr-TR" sz="1100" b="0" i="1"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 </a:t>
            </a:r>
            <a:r>
              <a:rPr kumimoji="0" lang="tr-TR" sz="1100" b="0" i="1" u="none" strike="noStrike" cap="none" normalizeH="0" baseline="0" dirty="0" err="1" smtClean="0">
                <a:ln>
                  <a:noFill/>
                </a:ln>
                <a:solidFill>
                  <a:schemeClr val="accent6">
                    <a:lumMod val="75000"/>
                  </a:schemeClr>
                </a:solidFill>
                <a:effectLst/>
                <a:latin typeface="Arial" pitchFamily="34" charset="0"/>
                <a:ea typeface="Times New Roman" pitchFamily="18" charset="0"/>
                <a:cs typeface="Arial" pitchFamily="34" charset="0"/>
              </a:rPr>
              <a:t>Bc</a:t>
            </a:r>
            <a:r>
              <a:rPr kumimoji="0" lang="tr-TR" sz="1100" b="0" i="1"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 </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 </a:t>
            </a:r>
            <a:r>
              <a:rPr kumimoji="0" lang="tr-TR" sz="1100" b="0" i="1"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B</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 Geniş bandını içeren</a:t>
            </a:r>
            <a:r>
              <a:rPr kumimoji="0" lang="tr-TR" sz="1100" b="0" i="1"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 S</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a:t>
            </a:r>
            <a:r>
              <a:rPr kumimoji="0" lang="tr-TR" sz="1100" b="0" i="1"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f</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 </a:t>
            </a:r>
            <a:r>
              <a:rPr kumimoji="0" lang="tr-TR" sz="1100" b="0" i="1"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 </a:t>
            </a:r>
            <a:r>
              <a:rPr kumimoji="0" lang="tr-TR" sz="1100" b="0" i="1" u="none" strike="noStrike" cap="none" normalizeH="0" baseline="0" dirty="0" err="1" smtClean="0">
                <a:ln>
                  <a:noFill/>
                </a:ln>
                <a:solidFill>
                  <a:schemeClr val="accent6">
                    <a:lumMod val="75000"/>
                  </a:schemeClr>
                </a:solidFill>
                <a:effectLst/>
                <a:latin typeface="Arial" pitchFamily="34" charset="0"/>
                <a:ea typeface="Times New Roman" pitchFamily="18" charset="0"/>
                <a:cs typeface="Arial" pitchFamily="34" charset="0"/>
              </a:rPr>
              <a:t>Sc</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a:t>
            </a:r>
            <a:r>
              <a:rPr kumimoji="0" lang="tr-TR" sz="1100" b="0" i="1"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f) frekans yanıtı </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içerir</a:t>
            </a:r>
            <a:r>
              <a:rPr kumimoji="0" lang="tr-TR" sz="1100" b="0" i="1"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 </a:t>
            </a:r>
            <a:endParaRPr kumimoji="0" lang="tr-TR" sz="1100" b="0" i="0" u="none" strike="noStrike" cap="none" normalizeH="0" baseline="0" dirty="0" smtClean="0">
              <a:ln>
                <a:noFill/>
              </a:ln>
              <a:solidFill>
                <a:schemeClr val="accent6">
                  <a:lumMod val="75000"/>
                </a:schemeClr>
              </a:solidFill>
              <a:effectLst/>
              <a:latin typeface="Arial" pitchFamily="34" charset="0"/>
              <a:cs typeface="Arial" pitchFamily="34" charset="0"/>
            </a:endParaRPr>
          </a:p>
        </p:txBody>
      </p:sp>
      <p:pic>
        <p:nvPicPr>
          <p:cNvPr id="6" name="5 Resim" descr="1.1.JPG"/>
          <p:cNvPicPr>
            <a:picLocks noChangeAspect="1"/>
          </p:cNvPicPr>
          <p:nvPr/>
        </p:nvPicPr>
        <p:blipFill>
          <a:blip r:embed="rId2" cstate="print"/>
          <a:stretch>
            <a:fillRect/>
          </a:stretch>
        </p:blipFill>
        <p:spPr>
          <a:xfrm>
            <a:off x="3505200" y="838200"/>
            <a:ext cx="3886200" cy="2671524"/>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286000" y="533400"/>
            <a:ext cx="4876800" cy="3733800"/>
          </a:xfrm>
        </p:spPr>
        <p:txBody>
          <a:bodyPr/>
          <a:lstStyle/>
          <a:p>
            <a:r>
              <a:rPr lang="tr-TR" dirty="0" smtClean="0"/>
              <a:t/>
            </a:r>
            <a:br>
              <a:rPr lang="tr-TR" dirty="0" smtClean="0"/>
            </a:br>
            <a:endParaRPr lang="tr-TR" dirty="0"/>
          </a:p>
        </p:txBody>
      </p:sp>
      <p:sp>
        <p:nvSpPr>
          <p:cNvPr id="3" name="2 Alt Başlık"/>
          <p:cNvSpPr>
            <a:spLocks noGrp="1"/>
          </p:cNvSpPr>
          <p:nvPr>
            <p:ph type="subTitle" idx="1"/>
          </p:nvPr>
        </p:nvSpPr>
        <p:spPr>
          <a:xfrm>
            <a:off x="2667000" y="2743200"/>
            <a:ext cx="1143000" cy="457200"/>
          </a:xfrm>
        </p:spPr>
        <p:txBody>
          <a:bodyPr>
            <a:noAutofit/>
          </a:bodyPr>
          <a:lstStyle/>
          <a:p>
            <a:r>
              <a:rPr lang="tr-TR" sz="1500" dirty="0" smtClean="0">
                <a:solidFill>
                  <a:schemeClr val="accent1">
                    <a:lumMod val="50000"/>
                  </a:schemeClr>
                </a:solidFill>
              </a:rPr>
              <a:t> </a:t>
            </a:r>
          </a:p>
          <a:p>
            <a:r>
              <a:rPr lang="tr-TR" sz="1500" dirty="0" smtClean="0">
                <a:solidFill>
                  <a:schemeClr val="accent1">
                    <a:lumMod val="50000"/>
                  </a:schemeClr>
                </a:solidFill>
                <a:latin typeface="Arial" pitchFamily="34" charset="0"/>
                <a:ea typeface="Times New Roman" pitchFamily="18" charset="0"/>
              </a:rPr>
              <a:t>Şekil.2</a:t>
            </a:r>
            <a:endParaRPr lang="tr-TR" sz="1500" dirty="0" smtClean="0">
              <a:solidFill>
                <a:schemeClr val="accent1">
                  <a:lumMod val="50000"/>
                </a:schemeClr>
              </a:solidFill>
            </a:endParaRPr>
          </a:p>
        </p:txBody>
      </p:sp>
      <p:sp>
        <p:nvSpPr>
          <p:cNvPr id="2049" name="Rectangle 1"/>
          <p:cNvSpPr>
            <a:spLocks noChangeArrowheads="1"/>
          </p:cNvSpPr>
          <p:nvPr/>
        </p:nvSpPr>
        <p:spPr bwMode="auto">
          <a:xfrm>
            <a:off x="3124200" y="4419600"/>
            <a:ext cx="5410200" cy="6001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Şekil.2</a:t>
            </a:r>
            <a:r>
              <a:rPr kumimoji="0" lang="tr-TR" sz="1100" i="0" u="none" strike="noStrike" cap="none" normalizeH="0" dirty="0" smtClean="0">
                <a:ln>
                  <a:noFill/>
                </a:ln>
                <a:solidFill>
                  <a:schemeClr val="accent6">
                    <a:lumMod val="75000"/>
                  </a:schemeClr>
                </a:solidFill>
                <a:effectLst/>
                <a:latin typeface="Arial" pitchFamily="34" charset="0"/>
                <a:ea typeface="Times New Roman" pitchFamily="18" charset="0"/>
                <a:cs typeface="Arial" pitchFamily="34" charset="0"/>
              </a:rPr>
              <a:t>  </a:t>
            </a:r>
            <a:r>
              <a:rPr kumimoji="0" lang="tr-TR" sz="110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ile ilgili olarak;</a:t>
            </a:r>
            <a:r>
              <a:rPr lang="tr-TR" sz="1100" dirty="0">
                <a:solidFill>
                  <a:schemeClr val="accent6">
                    <a:lumMod val="75000"/>
                  </a:schemeClr>
                </a:solidFill>
                <a:latin typeface="Arial" pitchFamily="34" charset="0"/>
                <a:ea typeface="Times New Roman" pitchFamily="18" charset="0"/>
                <a:cs typeface="Arial" pitchFamily="34" charset="0"/>
              </a:rPr>
              <a:t> </a:t>
            </a:r>
            <a:r>
              <a:rPr lang="tr-TR" sz="1100" dirty="0" smtClean="0">
                <a:solidFill>
                  <a:schemeClr val="accent6">
                    <a:lumMod val="75000"/>
                  </a:schemeClr>
                </a:solidFill>
                <a:latin typeface="Arial" pitchFamily="34" charset="0"/>
                <a:cs typeface="Arial" pitchFamily="34" charset="0"/>
              </a:rPr>
              <a:t>dar </a:t>
            </a:r>
            <a:r>
              <a:rPr lang="tr-TR" sz="1100" dirty="0">
                <a:solidFill>
                  <a:schemeClr val="accent6">
                    <a:lumMod val="75000"/>
                  </a:schemeClr>
                </a:solidFill>
                <a:latin typeface="Arial" pitchFamily="34" charset="0"/>
                <a:cs typeface="Arial" pitchFamily="34" charset="0"/>
              </a:rPr>
              <a:t>bantlı girişim gösterilmektedir. Detaylı bilgi ilerleyen bölümlerde verilecektir.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100" b="0" i="1"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a:t>
            </a:r>
            <a:r>
              <a:rPr kumimoji="0" lang="tr-TR" sz="1100" b="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 </a:t>
            </a:r>
            <a:endParaRPr kumimoji="0" lang="tr-TR" sz="1100" b="0" i="0" u="none" strike="noStrike" cap="none" normalizeH="0" baseline="0" dirty="0" smtClean="0">
              <a:ln>
                <a:noFill/>
              </a:ln>
              <a:solidFill>
                <a:schemeClr val="accent6">
                  <a:lumMod val="75000"/>
                </a:schemeClr>
              </a:solidFill>
              <a:effectLst/>
              <a:latin typeface="Arial" pitchFamily="34" charset="0"/>
              <a:cs typeface="Arial" pitchFamily="34" charset="0"/>
            </a:endParaRPr>
          </a:p>
        </p:txBody>
      </p:sp>
      <p:pic>
        <p:nvPicPr>
          <p:cNvPr id="6" name="5 Resim" descr="1.2.JPG"/>
          <p:cNvPicPr>
            <a:picLocks noChangeAspect="1"/>
          </p:cNvPicPr>
          <p:nvPr/>
        </p:nvPicPr>
        <p:blipFill>
          <a:blip r:embed="rId2" cstate="print"/>
          <a:stretch>
            <a:fillRect/>
          </a:stretch>
        </p:blipFill>
        <p:spPr>
          <a:xfrm>
            <a:off x="2438400" y="1143000"/>
            <a:ext cx="5988750" cy="1600200"/>
          </a:xfrm>
          <a:prstGeom prst="rect">
            <a:avLst/>
          </a:prstGeom>
        </p:spPr>
      </p:pic>
      <p:pic>
        <p:nvPicPr>
          <p:cNvPr id="8" name="7 Resim" descr="1.2.JPG"/>
          <p:cNvPicPr>
            <a:picLocks noChangeAspect="1"/>
          </p:cNvPicPr>
          <p:nvPr/>
        </p:nvPicPr>
        <p:blipFill>
          <a:blip r:embed="rId2" cstate="print"/>
          <a:stretch>
            <a:fillRect/>
          </a:stretch>
        </p:blipFill>
        <p:spPr>
          <a:xfrm>
            <a:off x="2514600" y="1524000"/>
            <a:ext cx="5988750" cy="160020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286000" y="533400"/>
            <a:ext cx="4876800" cy="3429000"/>
          </a:xfrm>
        </p:spPr>
        <p:txBody>
          <a:bodyPr/>
          <a:lstStyle/>
          <a:p>
            <a:r>
              <a:rPr lang="tr-TR" dirty="0" smtClean="0"/>
              <a:t/>
            </a:r>
            <a:br>
              <a:rPr lang="tr-TR" dirty="0" smtClean="0"/>
            </a:br>
            <a:endParaRPr lang="tr-TR" dirty="0"/>
          </a:p>
        </p:txBody>
      </p:sp>
      <p:sp>
        <p:nvSpPr>
          <p:cNvPr id="3" name="2 Alt Başlık"/>
          <p:cNvSpPr>
            <a:spLocks noGrp="1"/>
          </p:cNvSpPr>
          <p:nvPr>
            <p:ph type="subTitle" idx="1"/>
          </p:nvPr>
        </p:nvSpPr>
        <p:spPr>
          <a:xfrm>
            <a:off x="2362200" y="2438400"/>
            <a:ext cx="1143000" cy="457200"/>
          </a:xfrm>
        </p:spPr>
        <p:txBody>
          <a:bodyPr>
            <a:noAutofit/>
          </a:bodyPr>
          <a:lstStyle/>
          <a:p>
            <a:r>
              <a:rPr lang="tr-TR" sz="1500" dirty="0" smtClean="0">
                <a:solidFill>
                  <a:schemeClr val="accent1">
                    <a:lumMod val="50000"/>
                  </a:schemeClr>
                </a:solidFill>
              </a:rPr>
              <a:t> </a:t>
            </a:r>
          </a:p>
          <a:p>
            <a:r>
              <a:rPr lang="tr-TR" sz="1500" dirty="0" smtClean="0">
                <a:solidFill>
                  <a:schemeClr val="accent1">
                    <a:lumMod val="50000"/>
                  </a:schemeClr>
                </a:solidFill>
                <a:latin typeface="Arial" pitchFamily="34" charset="0"/>
                <a:ea typeface="Times New Roman" pitchFamily="18" charset="0"/>
              </a:rPr>
              <a:t>Şekil.3</a:t>
            </a:r>
            <a:endParaRPr lang="tr-TR" sz="1500" dirty="0" smtClean="0">
              <a:solidFill>
                <a:schemeClr val="accent1">
                  <a:lumMod val="50000"/>
                </a:schemeClr>
              </a:solidFill>
            </a:endParaRPr>
          </a:p>
        </p:txBody>
      </p:sp>
      <p:sp>
        <p:nvSpPr>
          <p:cNvPr id="2049" name="Rectangle 1"/>
          <p:cNvSpPr>
            <a:spLocks noChangeArrowheads="1"/>
          </p:cNvSpPr>
          <p:nvPr/>
        </p:nvSpPr>
        <p:spPr bwMode="auto">
          <a:xfrm>
            <a:off x="2895600" y="4419600"/>
            <a:ext cx="5410200" cy="12772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kumimoji="0" lang="tr-TR" sz="1100" b="1"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Şekil.3</a:t>
            </a:r>
            <a:r>
              <a:rPr kumimoji="0" lang="tr-TR" sz="1100" b="1" i="0" u="none" strike="noStrike" cap="none" normalizeH="0" dirty="0" smtClean="0">
                <a:ln>
                  <a:noFill/>
                </a:ln>
                <a:solidFill>
                  <a:schemeClr val="accent6">
                    <a:lumMod val="75000"/>
                  </a:schemeClr>
                </a:solidFill>
                <a:effectLst/>
                <a:latin typeface="Arial" pitchFamily="34" charset="0"/>
                <a:ea typeface="Times New Roman" pitchFamily="18" charset="0"/>
                <a:cs typeface="Arial" pitchFamily="34" charset="0"/>
              </a:rPr>
              <a:t> </a:t>
            </a:r>
            <a:r>
              <a:rPr kumimoji="0" lang="tr-TR" sz="110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ile ilgili olarak;</a:t>
            </a:r>
            <a:r>
              <a:rPr lang="tr-TR" sz="1100" dirty="0">
                <a:solidFill>
                  <a:schemeClr val="accent6">
                    <a:lumMod val="75000"/>
                  </a:schemeClr>
                </a:solidFill>
                <a:latin typeface="Arial" pitchFamily="34" charset="0"/>
                <a:ea typeface="Times New Roman" pitchFamily="18" charset="0"/>
                <a:cs typeface="Arial" pitchFamily="34" charset="0"/>
              </a:rPr>
              <a:t> </a:t>
            </a:r>
            <a:r>
              <a:rPr lang="tr-TR" sz="1100" dirty="0">
                <a:solidFill>
                  <a:schemeClr val="accent6">
                    <a:lumMod val="75000"/>
                  </a:schemeClr>
                </a:solidFill>
                <a:latin typeface="Arial" pitchFamily="34" charset="0"/>
                <a:cs typeface="Arial" pitchFamily="34" charset="0"/>
              </a:rPr>
              <a:t>ISI reddetme işlemi </a:t>
            </a:r>
            <a:r>
              <a:rPr lang="tr-TR" sz="1100" dirty="0" err="1">
                <a:solidFill>
                  <a:schemeClr val="accent6">
                    <a:lumMod val="75000"/>
                  </a:schemeClr>
                </a:solidFill>
                <a:latin typeface="Arial" pitchFamily="34" charset="0"/>
                <a:cs typeface="Arial" pitchFamily="34" charset="0"/>
              </a:rPr>
              <a:t>görsellenmiştir</a:t>
            </a:r>
            <a:r>
              <a:rPr lang="tr-TR" sz="1100" dirty="0">
                <a:solidFill>
                  <a:schemeClr val="accent6">
                    <a:lumMod val="75000"/>
                  </a:schemeClr>
                </a:solidFill>
                <a:latin typeface="Arial" pitchFamily="34" charset="0"/>
                <a:cs typeface="Arial" pitchFamily="34" charset="0"/>
              </a:rPr>
              <a:t>. Yayık sinyalinin </a:t>
            </a:r>
            <a:r>
              <a:rPr lang="tr-TR" sz="1100" i="1" dirty="0">
                <a:solidFill>
                  <a:schemeClr val="accent6">
                    <a:lumMod val="75000"/>
                  </a:schemeClr>
                </a:solidFill>
                <a:latin typeface="Arial" pitchFamily="34" charset="0"/>
                <a:cs typeface="Arial" pitchFamily="34" charset="0"/>
              </a:rPr>
              <a:t>s</a:t>
            </a:r>
            <a:r>
              <a:rPr lang="tr-TR" sz="1100" dirty="0">
                <a:solidFill>
                  <a:schemeClr val="accent6">
                    <a:lumMod val="75000"/>
                  </a:schemeClr>
                </a:solidFill>
                <a:latin typeface="Arial" pitchFamily="34" charset="0"/>
                <a:cs typeface="Arial" pitchFamily="34" charset="0"/>
              </a:rPr>
              <a:t>(</a:t>
            </a:r>
            <a:r>
              <a:rPr lang="tr-TR" sz="1100" i="1" dirty="0">
                <a:solidFill>
                  <a:schemeClr val="accent6">
                    <a:lumMod val="75000"/>
                  </a:schemeClr>
                </a:solidFill>
                <a:latin typeface="Arial" pitchFamily="34" charset="0"/>
                <a:cs typeface="Arial" pitchFamily="34" charset="0"/>
              </a:rPr>
              <a:t>t</a:t>
            </a:r>
            <a:r>
              <a:rPr lang="tr-TR" sz="1100" dirty="0">
                <a:solidFill>
                  <a:schemeClr val="accent6">
                    <a:lumMod val="75000"/>
                  </a:schemeClr>
                </a:solidFill>
                <a:latin typeface="Arial" pitchFamily="34" charset="0"/>
                <a:cs typeface="Arial" pitchFamily="34" charset="0"/>
              </a:rPr>
              <a:t>)</a:t>
            </a:r>
            <a:r>
              <a:rPr lang="tr-TR" sz="1100" i="1" dirty="0" err="1">
                <a:solidFill>
                  <a:schemeClr val="accent6">
                    <a:lumMod val="75000"/>
                  </a:schemeClr>
                </a:solidFill>
                <a:latin typeface="Arial" pitchFamily="34" charset="0"/>
                <a:cs typeface="Arial" pitchFamily="34" charset="0"/>
              </a:rPr>
              <a:t>sc</a:t>
            </a:r>
            <a:r>
              <a:rPr lang="tr-TR" sz="1100" dirty="0">
                <a:solidFill>
                  <a:schemeClr val="accent6">
                    <a:lumMod val="75000"/>
                  </a:schemeClr>
                </a:solidFill>
                <a:latin typeface="Arial" pitchFamily="34" charset="0"/>
                <a:cs typeface="Arial" pitchFamily="34" charset="0"/>
              </a:rPr>
              <a:t>(</a:t>
            </a:r>
            <a:r>
              <a:rPr lang="tr-TR" sz="1100" i="1" dirty="0">
                <a:solidFill>
                  <a:schemeClr val="accent6">
                    <a:lumMod val="75000"/>
                  </a:schemeClr>
                </a:solidFill>
                <a:latin typeface="Arial" pitchFamily="34" charset="0"/>
                <a:cs typeface="Arial" pitchFamily="34" charset="0"/>
              </a:rPr>
              <a:t>t</a:t>
            </a:r>
            <a:r>
              <a:rPr lang="tr-TR" sz="1100" dirty="0">
                <a:solidFill>
                  <a:schemeClr val="accent6">
                    <a:lumMod val="75000"/>
                  </a:schemeClr>
                </a:solidFill>
                <a:latin typeface="Arial" pitchFamily="34" charset="0"/>
                <a:cs typeface="Arial" pitchFamily="34" charset="0"/>
              </a:rPr>
              <a:t>)</a:t>
            </a:r>
          </a:p>
          <a:p>
            <a:r>
              <a:rPr lang="tr-TR" sz="1100" dirty="0">
                <a:solidFill>
                  <a:schemeClr val="accent6">
                    <a:lumMod val="75000"/>
                  </a:schemeClr>
                </a:solidFill>
                <a:latin typeface="Arial" pitchFamily="34" charset="0"/>
                <a:cs typeface="Arial" pitchFamily="34" charset="0"/>
              </a:rPr>
              <a:t>iki iz kanalı boyunca bir vuruş yanıtıyla </a:t>
            </a:r>
            <a:r>
              <a:rPr lang="tr-TR" sz="1100" i="1" dirty="0">
                <a:solidFill>
                  <a:schemeClr val="accent6">
                    <a:lumMod val="75000"/>
                  </a:schemeClr>
                </a:solidFill>
                <a:latin typeface="Arial" pitchFamily="34" charset="0"/>
                <a:cs typeface="Arial" pitchFamily="34" charset="0"/>
              </a:rPr>
              <a:t>h</a:t>
            </a:r>
            <a:r>
              <a:rPr lang="tr-TR" sz="1100" dirty="0">
                <a:solidFill>
                  <a:schemeClr val="accent6">
                    <a:lumMod val="75000"/>
                  </a:schemeClr>
                </a:solidFill>
                <a:latin typeface="Arial" pitchFamily="34" charset="0"/>
                <a:cs typeface="Arial" pitchFamily="34" charset="0"/>
              </a:rPr>
              <a:t>(</a:t>
            </a:r>
            <a:r>
              <a:rPr lang="tr-TR" sz="1100" i="1" dirty="0">
                <a:solidFill>
                  <a:schemeClr val="accent6">
                    <a:lumMod val="75000"/>
                  </a:schemeClr>
                </a:solidFill>
                <a:latin typeface="Arial" pitchFamily="34" charset="0"/>
                <a:cs typeface="Arial" pitchFamily="34" charset="0"/>
              </a:rPr>
              <a:t>t</a:t>
            </a:r>
            <a:r>
              <a:rPr lang="tr-TR" sz="1100" dirty="0">
                <a:solidFill>
                  <a:schemeClr val="accent6">
                    <a:lumMod val="75000"/>
                  </a:schemeClr>
                </a:solidFill>
                <a:latin typeface="Arial" pitchFamily="34" charset="0"/>
                <a:cs typeface="Arial" pitchFamily="34" charset="0"/>
              </a:rPr>
              <a:t>) = </a:t>
            </a:r>
            <a:r>
              <a:rPr lang="tr-TR" sz="1100" i="1" dirty="0">
                <a:solidFill>
                  <a:schemeClr val="accent6">
                    <a:lumMod val="75000"/>
                  </a:schemeClr>
                </a:solidFill>
                <a:latin typeface="Arial" pitchFamily="34" charset="0"/>
                <a:cs typeface="Arial" pitchFamily="34" charset="0"/>
              </a:rPr>
              <a:t>αδ</a:t>
            </a:r>
            <a:r>
              <a:rPr lang="tr-TR" sz="1100" dirty="0">
                <a:solidFill>
                  <a:schemeClr val="accent6">
                    <a:lumMod val="75000"/>
                  </a:schemeClr>
                </a:solidFill>
                <a:latin typeface="Arial" pitchFamily="34" charset="0"/>
                <a:cs typeface="Arial" pitchFamily="34" charset="0"/>
              </a:rPr>
              <a:t>(</a:t>
            </a:r>
            <a:r>
              <a:rPr lang="tr-TR" sz="1100" i="1" dirty="0">
                <a:solidFill>
                  <a:schemeClr val="accent6">
                    <a:lumMod val="75000"/>
                  </a:schemeClr>
                </a:solidFill>
                <a:latin typeface="Arial" pitchFamily="34" charset="0"/>
                <a:cs typeface="Arial" pitchFamily="34" charset="0"/>
              </a:rPr>
              <a:t>t</a:t>
            </a:r>
            <a:r>
              <a:rPr lang="tr-TR" sz="1100" dirty="0">
                <a:solidFill>
                  <a:schemeClr val="accent6">
                    <a:lumMod val="75000"/>
                  </a:schemeClr>
                </a:solidFill>
                <a:latin typeface="Arial" pitchFamily="34" charset="0"/>
                <a:cs typeface="Arial" pitchFamily="34" charset="0"/>
              </a:rPr>
              <a:t>) + </a:t>
            </a:r>
            <a:r>
              <a:rPr lang="tr-TR" sz="1100" i="1" dirty="0">
                <a:solidFill>
                  <a:schemeClr val="accent6">
                    <a:lumMod val="75000"/>
                  </a:schemeClr>
                </a:solidFill>
                <a:latin typeface="Arial" pitchFamily="34" charset="0"/>
                <a:cs typeface="Arial" pitchFamily="34" charset="0"/>
              </a:rPr>
              <a:t>βδ</a:t>
            </a:r>
            <a:r>
              <a:rPr lang="tr-TR" sz="1100" dirty="0">
                <a:solidFill>
                  <a:schemeClr val="accent6">
                    <a:lumMod val="75000"/>
                  </a:schemeClr>
                </a:solidFill>
                <a:latin typeface="Arial" pitchFamily="34" charset="0"/>
                <a:cs typeface="Arial" pitchFamily="34" charset="0"/>
              </a:rPr>
              <a:t>(</a:t>
            </a:r>
            <a:r>
              <a:rPr lang="tr-TR" sz="1100" i="1" dirty="0">
                <a:solidFill>
                  <a:schemeClr val="accent6">
                    <a:lumMod val="75000"/>
                  </a:schemeClr>
                </a:solidFill>
                <a:latin typeface="Arial" pitchFamily="34" charset="0"/>
                <a:cs typeface="Arial" pitchFamily="34" charset="0"/>
              </a:rPr>
              <a:t>t − τ </a:t>
            </a:r>
            <a:r>
              <a:rPr lang="tr-TR" sz="1100" dirty="0">
                <a:solidFill>
                  <a:schemeClr val="accent6">
                    <a:lumMod val="75000"/>
                  </a:schemeClr>
                </a:solidFill>
                <a:latin typeface="Arial" pitchFamily="34" charset="0"/>
                <a:cs typeface="Arial" pitchFamily="34" charset="0"/>
              </a:rPr>
              <a:t>) iletildiğini farz edelim. Daha sonra </a:t>
            </a:r>
            <a:r>
              <a:rPr lang="tr-TR" sz="1100" i="1" dirty="0">
                <a:solidFill>
                  <a:schemeClr val="accent6">
                    <a:lumMod val="75000"/>
                  </a:schemeClr>
                </a:solidFill>
                <a:latin typeface="Arial" pitchFamily="34" charset="0"/>
                <a:cs typeface="Arial" pitchFamily="34" charset="0"/>
              </a:rPr>
              <a:t>H</a:t>
            </a:r>
            <a:r>
              <a:rPr lang="tr-TR" sz="1100" dirty="0">
                <a:solidFill>
                  <a:schemeClr val="accent6">
                    <a:lumMod val="75000"/>
                  </a:schemeClr>
                </a:solidFill>
                <a:latin typeface="Arial" pitchFamily="34" charset="0"/>
                <a:cs typeface="Arial" pitchFamily="34" charset="0"/>
              </a:rPr>
              <a:t>(</a:t>
            </a:r>
            <a:r>
              <a:rPr lang="tr-TR" sz="1100" i="1" dirty="0">
                <a:solidFill>
                  <a:schemeClr val="accent6">
                    <a:lumMod val="75000"/>
                  </a:schemeClr>
                </a:solidFill>
                <a:latin typeface="Arial" pitchFamily="34" charset="0"/>
                <a:cs typeface="Arial" pitchFamily="34" charset="0"/>
              </a:rPr>
              <a:t>f</a:t>
            </a:r>
            <a:r>
              <a:rPr lang="tr-TR" sz="1100" dirty="0">
                <a:solidFill>
                  <a:schemeClr val="accent6">
                    <a:lumMod val="75000"/>
                  </a:schemeClr>
                </a:solidFill>
                <a:latin typeface="Arial" pitchFamily="34" charset="0"/>
                <a:cs typeface="Arial" pitchFamily="34" charset="0"/>
              </a:rPr>
              <a:t>) =</a:t>
            </a:r>
          </a:p>
          <a:p>
            <a:r>
              <a:rPr lang="tr-TR" sz="1100" i="1" dirty="0">
                <a:solidFill>
                  <a:schemeClr val="accent6">
                    <a:lumMod val="75000"/>
                  </a:schemeClr>
                </a:solidFill>
                <a:latin typeface="Arial" pitchFamily="34" charset="0"/>
                <a:cs typeface="Arial" pitchFamily="34" charset="0"/>
              </a:rPr>
              <a:t>α </a:t>
            </a:r>
            <a:r>
              <a:rPr lang="tr-TR" sz="1100" dirty="0">
                <a:solidFill>
                  <a:schemeClr val="accent6">
                    <a:lumMod val="75000"/>
                  </a:schemeClr>
                </a:solidFill>
                <a:latin typeface="Arial" pitchFamily="34" charset="0"/>
                <a:cs typeface="Arial" pitchFamily="34" charset="0"/>
              </a:rPr>
              <a:t>+ </a:t>
            </a:r>
            <a:r>
              <a:rPr lang="tr-TR" sz="1100" i="1" dirty="0" err="1">
                <a:solidFill>
                  <a:schemeClr val="accent6">
                    <a:lumMod val="75000"/>
                  </a:schemeClr>
                </a:solidFill>
                <a:latin typeface="Arial" pitchFamily="34" charset="0"/>
                <a:cs typeface="Arial" pitchFamily="34" charset="0"/>
              </a:rPr>
              <a:t>βe</a:t>
            </a:r>
            <a:r>
              <a:rPr lang="tr-TR" sz="1100" i="1" dirty="0">
                <a:solidFill>
                  <a:schemeClr val="accent6">
                    <a:lumMod val="75000"/>
                  </a:schemeClr>
                </a:solidFill>
                <a:latin typeface="Arial" pitchFamily="34" charset="0"/>
                <a:cs typeface="Arial" pitchFamily="34" charset="0"/>
              </a:rPr>
              <a:t>−j</a:t>
            </a:r>
            <a:r>
              <a:rPr lang="tr-TR" sz="1100" dirty="0">
                <a:solidFill>
                  <a:schemeClr val="accent6">
                    <a:lumMod val="75000"/>
                  </a:schemeClr>
                </a:solidFill>
                <a:latin typeface="Arial" pitchFamily="34" charset="0"/>
                <a:cs typeface="Arial" pitchFamily="34" charset="0"/>
              </a:rPr>
              <a:t>2</a:t>
            </a:r>
            <a:r>
              <a:rPr lang="tr-TR" sz="1100" i="1" dirty="0">
                <a:solidFill>
                  <a:schemeClr val="accent6">
                    <a:lumMod val="75000"/>
                  </a:schemeClr>
                </a:solidFill>
                <a:latin typeface="Arial" pitchFamily="34" charset="0"/>
                <a:cs typeface="Arial" pitchFamily="34" charset="0"/>
              </a:rPr>
              <a:t>πfτ </a:t>
            </a:r>
            <a:r>
              <a:rPr lang="tr-TR" sz="1100" dirty="0">
                <a:solidFill>
                  <a:schemeClr val="accent6">
                    <a:lumMod val="75000"/>
                  </a:schemeClr>
                </a:solidFill>
                <a:latin typeface="Arial" pitchFamily="34" charset="0"/>
                <a:cs typeface="Arial" pitchFamily="34" charset="0"/>
              </a:rPr>
              <a:t>, frekans alanında </a:t>
            </a:r>
            <a:r>
              <a:rPr lang="tr-TR" sz="1100" i="1" dirty="0">
                <a:solidFill>
                  <a:schemeClr val="accent6">
                    <a:lumMod val="75000"/>
                  </a:schemeClr>
                </a:solidFill>
                <a:latin typeface="Arial" pitchFamily="34" charset="0"/>
                <a:cs typeface="Arial" pitchFamily="34" charset="0"/>
              </a:rPr>
              <a:t>H</a:t>
            </a:r>
            <a:r>
              <a:rPr lang="tr-TR" sz="1100" dirty="0">
                <a:solidFill>
                  <a:schemeClr val="accent6">
                    <a:lumMod val="75000"/>
                  </a:schemeClr>
                </a:solidFill>
                <a:latin typeface="Arial" pitchFamily="34" charset="0"/>
                <a:cs typeface="Arial" pitchFamily="34" charset="0"/>
              </a:rPr>
              <a:t>(</a:t>
            </a:r>
            <a:r>
              <a:rPr lang="tr-TR" sz="1100" i="1" dirty="0">
                <a:solidFill>
                  <a:schemeClr val="accent6">
                    <a:lumMod val="75000"/>
                  </a:schemeClr>
                </a:solidFill>
                <a:latin typeface="Arial" pitchFamily="34" charset="0"/>
                <a:cs typeface="Arial" pitchFamily="34" charset="0"/>
              </a:rPr>
              <a:t>f</a:t>
            </a:r>
            <a:r>
              <a:rPr lang="tr-TR" sz="1100" dirty="0">
                <a:solidFill>
                  <a:schemeClr val="accent6">
                    <a:lumMod val="75000"/>
                  </a:schemeClr>
                </a:solidFill>
                <a:latin typeface="Arial" pitchFamily="34" charset="0"/>
                <a:cs typeface="Arial" pitchFamily="34" charset="0"/>
              </a:rPr>
              <a:t>)[</a:t>
            </a:r>
            <a:r>
              <a:rPr lang="tr-TR" sz="1100" i="1" dirty="0">
                <a:solidFill>
                  <a:schemeClr val="accent6">
                    <a:lumMod val="75000"/>
                  </a:schemeClr>
                </a:solidFill>
                <a:latin typeface="Arial" pitchFamily="34" charset="0"/>
                <a:cs typeface="Arial" pitchFamily="34" charset="0"/>
              </a:rPr>
              <a:t>S</a:t>
            </a:r>
            <a:r>
              <a:rPr lang="tr-TR" sz="1100" dirty="0">
                <a:solidFill>
                  <a:schemeClr val="accent6">
                    <a:lumMod val="75000"/>
                  </a:schemeClr>
                </a:solidFill>
                <a:latin typeface="Arial" pitchFamily="34" charset="0"/>
                <a:cs typeface="Arial" pitchFamily="34" charset="0"/>
              </a:rPr>
              <a:t>(</a:t>
            </a:r>
            <a:r>
              <a:rPr lang="tr-TR" sz="1100" i="1" dirty="0">
                <a:solidFill>
                  <a:schemeClr val="accent6">
                    <a:lumMod val="75000"/>
                  </a:schemeClr>
                </a:solidFill>
                <a:latin typeface="Arial" pitchFamily="34" charset="0"/>
                <a:cs typeface="Arial" pitchFamily="34" charset="0"/>
              </a:rPr>
              <a:t>f</a:t>
            </a:r>
            <a:r>
              <a:rPr lang="tr-TR" sz="1100" dirty="0">
                <a:solidFill>
                  <a:schemeClr val="accent6">
                    <a:lumMod val="75000"/>
                  </a:schemeClr>
                </a:solidFill>
                <a:latin typeface="Arial" pitchFamily="34" charset="0"/>
                <a:cs typeface="Arial" pitchFamily="34" charset="0"/>
              </a:rPr>
              <a:t>) </a:t>
            </a:r>
            <a:r>
              <a:rPr lang="tr-TR" sz="1100" i="1" dirty="0">
                <a:solidFill>
                  <a:schemeClr val="accent6">
                    <a:lumMod val="75000"/>
                  </a:schemeClr>
                </a:solidFill>
                <a:latin typeface="Arial" pitchFamily="34" charset="0"/>
                <a:cs typeface="Arial" pitchFamily="34" charset="0"/>
              </a:rPr>
              <a:t>∗ </a:t>
            </a:r>
            <a:r>
              <a:rPr lang="tr-TR" sz="1100" i="1" dirty="0" err="1">
                <a:solidFill>
                  <a:schemeClr val="accent6">
                    <a:lumMod val="75000"/>
                  </a:schemeClr>
                </a:solidFill>
                <a:latin typeface="Arial" pitchFamily="34" charset="0"/>
                <a:cs typeface="Arial" pitchFamily="34" charset="0"/>
              </a:rPr>
              <a:t>Sc</a:t>
            </a:r>
            <a:r>
              <a:rPr lang="tr-TR" sz="1100" dirty="0">
                <a:solidFill>
                  <a:schemeClr val="accent6">
                    <a:lumMod val="75000"/>
                  </a:schemeClr>
                </a:solidFill>
                <a:latin typeface="Arial" pitchFamily="34" charset="0"/>
                <a:cs typeface="Arial" pitchFamily="34" charset="0"/>
              </a:rPr>
              <a:t>(</a:t>
            </a:r>
            <a:r>
              <a:rPr lang="tr-TR" sz="1100" i="1" dirty="0">
                <a:solidFill>
                  <a:schemeClr val="accent6">
                    <a:lumMod val="75000"/>
                  </a:schemeClr>
                </a:solidFill>
                <a:latin typeface="Arial" pitchFamily="34" charset="0"/>
                <a:cs typeface="Arial" pitchFamily="34" charset="0"/>
              </a:rPr>
              <a:t>f</a:t>
            </a:r>
            <a:r>
              <a:rPr lang="tr-TR" sz="1100" dirty="0">
                <a:solidFill>
                  <a:schemeClr val="accent6">
                    <a:lumMod val="75000"/>
                  </a:schemeClr>
                </a:solidFill>
                <a:latin typeface="Arial" pitchFamily="34" charset="0"/>
                <a:cs typeface="Arial" pitchFamily="34" charset="0"/>
              </a:rPr>
              <a:t>)] eşit olan, kısa devre olmaması durumunda alıcı girdinin içinde sonuçlanır veya [</a:t>
            </a:r>
            <a:r>
              <a:rPr lang="tr-TR" sz="1100" i="1" dirty="0">
                <a:solidFill>
                  <a:schemeClr val="accent6">
                    <a:lumMod val="75000"/>
                  </a:schemeClr>
                </a:solidFill>
                <a:latin typeface="Arial" pitchFamily="34" charset="0"/>
                <a:cs typeface="Arial" pitchFamily="34" charset="0"/>
              </a:rPr>
              <a:t>s</a:t>
            </a:r>
            <a:r>
              <a:rPr lang="tr-TR" sz="1100" dirty="0">
                <a:solidFill>
                  <a:schemeClr val="accent6">
                    <a:lumMod val="75000"/>
                  </a:schemeClr>
                </a:solidFill>
                <a:latin typeface="Arial" pitchFamily="34" charset="0"/>
                <a:cs typeface="Arial" pitchFamily="34" charset="0"/>
              </a:rPr>
              <a:t>(</a:t>
            </a:r>
            <a:r>
              <a:rPr lang="tr-TR" sz="1100" i="1" dirty="0">
                <a:solidFill>
                  <a:schemeClr val="accent6">
                    <a:lumMod val="75000"/>
                  </a:schemeClr>
                </a:solidFill>
                <a:latin typeface="Arial" pitchFamily="34" charset="0"/>
                <a:cs typeface="Arial" pitchFamily="34" charset="0"/>
              </a:rPr>
              <a:t>t</a:t>
            </a:r>
            <a:r>
              <a:rPr lang="tr-TR" sz="1100" dirty="0">
                <a:solidFill>
                  <a:schemeClr val="accent6">
                    <a:lumMod val="75000"/>
                  </a:schemeClr>
                </a:solidFill>
                <a:latin typeface="Arial" pitchFamily="34" charset="0"/>
                <a:cs typeface="Arial" pitchFamily="34" charset="0"/>
              </a:rPr>
              <a:t>)</a:t>
            </a:r>
            <a:r>
              <a:rPr lang="tr-TR" sz="1100" i="1" dirty="0" err="1">
                <a:solidFill>
                  <a:schemeClr val="accent6">
                    <a:lumMod val="75000"/>
                  </a:schemeClr>
                </a:solidFill>
                <a:latin typeface="Arial" pitchFamily="34" charset="0"/>
                <a:cs typeface="Arial" pitchFamily="34" charset="0"/>
              </a:rPr>
              <a:t>sc</a:t>
            </a:r>
            <a:r>
              <a:rPr lang="tr-TR" sz="1100" dirty="0">
                <a:solidFill>
                  <a:schemeClr val="accent6">
                    <a:lumMod val="75000"/>
                  </a:schemeClr>
                </a:solidFill>
                <a:latin typeface="Arial" pitchFamily="34" charset="0"/>
                <a:cs typeface="Arial" pitchFamily="34" charset="0"/>
              </a:rPr>
              <a:t>(</a:t>
            </a:r>
            <a:r>
              <a:rPr lang="tr-TR" sz="1100" i="1" dirty="0">
                <a:solidFill>
                  <a:schemeClr val="accent6">
                    <a:lumMod val="75000"/>
                  </a:schemeClr>
                </a:solidFill>
                <a:latin typeface="Arial" pitchFamily="34" charset="0"/>
                <a:cs typeface="Arial" pitchFamily="34" charset="0"/>
              </a:rPr>
              <a:t>t</a:t>
            </a:r>
            <a:r>
              <a:rPr lang="tr-TR" sz="1100" dirty="0">
                <a:solidFill>
                  <a:schemeClr val="accent6">
                    <a:lumMod val="75000"/>
                  </a:schemeClr>
                </a:solidFill>
                <a:latin typeface="Arial" pitchFamily="34" charset="0"/>
                <a:cs typeface="Arial" pitchFamily="34" charset="0"/>
              </a:rPr>
              <a:t>)]</a:t>
            </a:r>
            <a:r>
              <a:rPr lang="tr-TR" sz="1100" i="1" dirty="0">
                <a:solidFill>
                  <a:schemeClr val="accent6">
                    <a:lumMod val="75000"/>
                  </a:schemeClr>
                </a:solidFill>
                <a:latin typeface="Arial" pitchFamily="34" charset="0"/>
                <a:cs typeface="Arial" pitchFamily="34" charset="0"/>
              </a:rPr>
              <a:t>∗h</a:t>
            </a:r>
            <a:r>
              <a:rPr lang="tr-TR" sz="1100" dirty="0">
                <a:solidFill>
                  <a:schemeClr val="accent6">
                    <a:lumMod val="75000"/>
                  </a:schemeClr>
                </a:solidFill>
                <a:latin typeface="Arial" pitchFamily="34" charset="0"/>
                <a:cs typeface="Arial" pitchFamily="34" charset="0"/>
              </a:rPr>
              <a:t>(</a:t>
            </a:r>
            <a:r>
              <a:rPr lang="tr-TR" sz="1100" i="1" dirty="0">
                <a:solidFill>
                  <a:schemeClr val="accent6">
                    <a:lumMod val="75000"/>
                  </a:schemeClr>
                </a:solidFill>
                <a:latin typeface="Arial" pitchFamily="34" charset="0"/>
                <a:cs typeface="Arial" pitchFamily="34" charset="0"/>
              </a:rPr>
              <a:t>t</a:t>
            </a:r>
            <a:r>
              <a:rPr lang="tr-TR" sz="1100" dirty="0">
                <a:solidFill>
                  <a:schemeClr val="accent6">
                    <a:lumMod val="75000"/>
                  </a:schemeClr>
                </a:solidFill>
                <a:latin typeface="Arial" pitchFamily="34" charset="0"/>
                <a:cs typeface="Arial" pitchFamily="34" charset="0"/>
              </a:rPr>
              <a:t>) = </a:t>
            </a:r>
            <a:r>
              <a:rPr lang="tr-TR" sz="1100" i="1" dirty="0" err="1">
                <a:solidFill>
                  <a:schemeClr val="accent6">
                    <a:lumMod val="75000"/>
                  </a:schemeClr>
                </a:solidFill>
                <a:latin typeface="Arial" pitchFamily="34" charset="0"/>
                <a:cs typeface="Arial" pitchFamily="34" charset="0"/>
              </a:rPr>
              <a:t>αs</a:t>
            </a:r>
            <a:r>
              <a:rPr lang="tr-TR" sz="1100" dirty="0">
                <a:solidFill>
                  <a:schemeClr val="accent6">
                    <a:lumMod val="75000"/>
                  </a:schemeClr>
                </a:solidFill>
                <a:latin typeface="Arial" pitchFamily="34" charset="0"/>
                <a:cs typeface="Arial" pitchFamily="34" charset="0"/>
              </a:rPr>
              <a:t>(</a:t>
            </a:r>
            <a:r>
              <a:rPr lang="tr-TR" sz="1100" i="1" dirty="0">
                <a:solidFill>
                  <a:schemeClr val="accent6">
                    <a:lumMod val="75000"/>
                  </a:schemeClr>
                </a:solidFill>
                <a:latin typeface="Arial" pitchFamily="34" charset="0"/>
                <a:cs typeface="Arial" pitchFamily="34" charset="0"/>
              </a:rPr>
              <a:t>t</a:t>
            </a:r>
            <a:r>
              <a:rPr lang="tr-TR" sz="1100" dirty="0">
                <a:solidFill>
                  <a:schemeClr val="accent6">
                    <a:lumMod val="75000"/>
                  </a:schemeClr>
                </a:solidFill>
                <a:latin typeface="Arial" pitchFamily="34" charset="0"/>
                <a:cs typeface="Arial" pitchFamily="34" charset="0"/>
              </a:rPr>
              <a:t>)</a:t>
            </a:r>
            <a:r>
              <a:rPr lang="tr-TR" sz="1100" i="1" dirty="0" err="1">
                <a:solidFill>
                  <a:schemeClr val="accent6">
                    <a:lumMod val="75000"/>
                  </a:schemeClr>
                </a:solidFill>
                <a:latin typeface="Arial" pitchFamily="34" charset="0"/>
                <a:cs typeface="Arial" pitchFamily="34" charset="0"/>
              </a:rPr>
              <a:t>sc</a:t>
            </a:r>
            <a:r>
              <a:rPr lang="tr-TR" sz="1100" dirty="0">
                <a:solidFill>
                  <a:schemeClr val="accent6">
                    <a:lumMod val="75000"/>
                  </a:schemeClr>
                </a:solidFill>
                <a:latin typeface="Arial" pitchFamily="34" charset="0"/>
                <a:cs typeface="Arial" pitchFamily="34" charset="0"/>
              </a:rPr>
              <a:t>(</a:t>
            </a:r>
            <a:r>
              <a:rPr lang="tr-TR" sz="1100" i="1" dirty="0">
                <a:solidFill>
                  <a:schemeClr val="accent6">
                    <a:lumMod val="75000"/>
                  </a:schemeClr>
                </a:solidFill>
                <a:latin typeface="Arial" pitchFamily="34" charset="0"/>
                <a:cs typeface="Arial" pitchFamily="34" charset="0"/>
              </a:rPr>
              <a:t>t</a:t>
            </a:r>
            <a:r>
              <a:rPr lang="tr-TR" sz="1100" dirty="0">
                <a:solidFill>
                  <a:schemeClr val="accent6">
                    <a:lumMod val="75000"/>
                  </a:schemeClr>
                </a:solidFill>
                <a:latin typeface="Arial" pitchFamily="34" charset="0"/>
                <a:cs typeface="Arial" pitchFamily="34" charset="0"/>
              </a:rPr>
              <a:t>)+</a:t>
            </a:r>
            <a:r>
              <a:rPr lang="tr-TR" sz="1100" i="1" dirty="0" err="1">
                <a:solidFill>
                  <a:schemeClr val="accent6">
                    <a:lumMod val="75000"/>
                  </a:schemeClr>
                </a:solidFill>
                <a:latin typeface="Arial" pitchFamily="34" charset="0"/>
                <a:cs typeface="Arial" pitchFamily="34" charset="0"/>
              </a:rPr>
              <a:t>βs</a:t>
            </a:r>
            <a:r>
              <a:rPr lang="tr-TR" sz="1100" dirty="0">
                <a:solidFill>
                  <a:schemeClr val="accent6">
                    <a:lumMod val="75000"/>
                  </a:schemeClr>
                </a:solidFill>
                <a:latin typeface="Arial" pitchFamily="34" charset="0"/>
                <a:cs typeface="Arial" pitchFamily="34" charset="0"/>
              </a:rPr>
              <a:t>(</a:t>
            </a:r>
            <a:r>
              <a:rPr lang="tr-TR" sz="1100" i="1" dirty="0">
                <a:solidFill>
                  <a:schemeClr val="accent6">
                    <a:lumMod val="75000"/>
                  </a:schemeClr>
                </a:solidFill>
                <a:latin typeface="Arial" pitchFamily="34" charset="0"/>
                <a:cs typeface="Arial" pitchFamily="34" charset="0"/>
              </a:rPr>
              <a:t>t−τ </a:t>
            </a:r>
            <a:r>
              <a:rPr lang="tr-TR" sz="1100" dirty="0">
                <a:solidFill>
                  <a:schemeClr val="accent6">
                    <a:lumMod val="75000"/>
                  </a:schemeClr>
                </a:solidFill>
                <a:latin typeface="Arial" pitchFamily="34" charset="0"/>
                <a:cs typeface="Arial" pitchFamily="34" charset="0"/>
              </a:rPr>
              <a:t>)</a:t>
            </a:r>
            <a:r>
              <a:rPr lang="tr-TR" sz="1100" i="1" dirty="0" err="1">
                <a:solidFill>
                  <a:schemeClr val="accent6">
                    <a:lumMod val="75000"/>
                  </a:schemeClr>
                </a:solidFill>
                <a:latin typeface="Arial" pitchFamily="34" charset="0"/>
                <a:cs typeface="Arial" pitchFamily="34" charset="0"/>
              </a:rPr>
              <a:t>sc</a:t>
            </a:r>
            <a:r>
              <a:rPr lang="tr-TR" sz="1100" dirty="0">
                <a:solidFill>
                  <a:schemeClr val="accent6">
                    <a:lumMod val="75000"/>
                  </a:schemeClr>
                </a:solidFill>
                <a:latin typeface="Arial" pitchFamily="34" charset="0"/>
                <a:cs typeface="Arial" pitchFamily="34" charset="0"/>
              </a:rPr>
              <a:t>(</a:t>
            </a:r>
            <a:r>
              <a:rPr lang="tr-TR" sz="1100" i="1" dirty="0">
                <a:solidFill>
                  <a:schemeClr val="accent6">
                    <a:lumMod val="75000"/>
                  </a:schemeClr>
                </a:solidFill>
                <a:latin typeface="Arial" pitchFamily="34" charset="0"/>
                <a:cs typeface="Arial" pitchFamily="34" charset="0"/>
              </a:rPr>
              <a:t>t−τ </a:t>
            </a:r>
            <a:r>
              <a:rPr lang="tr-TR" sz="1100" dirty="0">
                <a:solidFill>
                  <a:schemeClr val="accent6">
                    <a:lumMod val="75000"/>
                  </a:schemeClr>
                </a:solidFill>
                <a:latin typeface="Arial" pitchFamily="34" charset="0"/>
                <a:cs typeface="Arial" pitchFamily="34" charset="0"/>
              </a:rPr>
              <a:t>) domain/alanda sonuca varır.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100" b="0" i="0" u="none" strike="noStrike" cap="none" normalizeH="0" baseline="0" dirty="0" smtClean="0">
              <a:ln>
                <a:noFill/>
              </a:ln>
              <a:solidFill>
                <a:schemeClr val="accent6">
                  <a:lumMod val="75000"/>
                </a:schemeClr>
              </a:solidFill>
              <a:effectLst/>
              <a:latin typeface="Arial" pitchFamily="34" charset="0"/>
              <a:cs typeface="Arial" pitchFamily="34" charset="0"/>
            </a:endParaRPr>
          </a:p>
        </p:txBody>
      </p:sp>
      <p:pic>
        <p:nvPicPr>
          <p:cNvPr id="9" name="8 Resim" descr="1.3.JPG"/>
          <p:cNvPicPr>
            <a:picLocks noChangeAspect="1"/>
          </p:cNvPicPr>
          <p:nvPr/>
        </p:nvPicPr>
        <p:blipFill>
          <a:blip r:embed="rId2" cstate="print"/>
          <a:stretch>
            <a:fillRect/>
          </a:stretch>
        </p:blipFill>
        <p:spPr>
          <a:xfrm>
            <a:off x="1905000" y="1295400"/>
            <a:ext cx="7086600" cy="1533319"/>
          </a:xfrm>
          <a:prstGeom prst="rect">
            <a:avLst/>
          </a:prstGeom>
        </p:spPr>
      </p:pic>
      <p:pic>
        <p:nvPicPr>
          <p:cNvPr id="10" name="9 Resim" descr="1.3.JPG"/>
          <p:cNvPicPr>
            <a:picLocks noChangeAspect="1"/>
          </p:cNvPicPr>
          <p:nvPr/>
        </p:nvPicPr>
        <p:blipFill>
          <a:blip r:embed="rId2" cstate="print"/>
          <a:stretch>
            <a:fillRect/>
          </a:stretch>
        </p:blipFill>
        <p:spPr>
          <a:xfrm>
            <a:off x="1828800" y="1295400"/>
            <a:ext cx="7086600" cy="1533319"/>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286000" y="533400"/>
            <a:ext cx="4876800" cy="3429000"/>
          </a:xfrm>
        </p:spPr>
        <p:txBody>
          <a:bodyPr/>
          <a:lstStyle/>
          <a:p>
            <a:r>
              <a:rPr lang="tr-TR" dirty="0" smtClean="0"/>
              <a:t/>
            </a:r>
            <a:br>
              <a:rPr lang="tr-TR" dirty="0" smtClean="0"/>
            </a:br>
            <a:endParaRPr lang="tr-TR" dirty="0"/>
          </a:p>
        </p:txBody>
      </p:sp>
      <p:sp>
        <p:nvSpPr>
          <p:cNvPr id="3" name="2 Alt Başlık"/>
          <p:cNvSpPr>
            <a:spLocks noGrp="1"/>
          </p:cNvSpPr>
          <p:nvPr>
            <p:ph type="subTitle" idx="1"/>
          </p:nvPr>
        </p:nvSpPr>
        <p:spPr>
          <a:xfrm>
            <a:off x="2667000" y="3048000"/>
            <a:ext cx="1143000" cy="457200"/>
          </a:xfrm>
        </p:spPr>
        <p:txBody>
          <a:bodyPr>
            <a:noAutofit/>
          </a:bodyPr>
          <a:lstStyle/>
          <a:p>
            <a:r>
              <a:rPr lang="tr-TR" sz="1500" dirty="0" smtClean="0">
                <a:solidFill>
                  <a:schemeClr val="accent1">
                    <a:lumMod val="50000"/>
                  </a:schemeClr>
                </a:solidFill>
              </a:rPr>
              <a:t> </a:t>
            </a:r>
          </a:p>
          <a:p>
            <a:r>
              <a:rPr lang="tr-TR" sz="1500" dirty="0" smtClean="0">
                <a:solidFill>
                  <a:schemeClr val="accent1">
                    <a:lumMod val="50000"/>
                  </a:schemeClr>
                </a:solidFill>
                <a:latin typeface="Arial" pitchFamily="34" charset="0"/>
                <a:ea typeface="Times New Roman" pitchFamily="18" charset="0"/>
              </a:rPr>
              <a:t>Şekil.4</a:t>
            </a:r>
            <a:endParaRPr lang="tr-TR" sz="1500" dirty="0" smtClean="0">
              <a:solidFill>
                <a:schemeClr val="accent1">
                  <a:lumMod val="50000"/>
                </a:schemeClr>
              </a:solidFill>
            </a:endParaRPr>
          </a:p>
        </p:txBody>
      </p:sp>
      <p:sp>
        <p:nvSpPr>
          <p:cNvPr id="2049" name="Rectangle 1"/>
          <p:cNvSpPr>
            <a:spLocks noChangeArrowheads="1"/>
          </p:cNvSpPr>
          <p:nvPr/>
        </p:nvSpPr>
        <p:spPr bwMode="auto">
          <a:xfrm>
            <a:off x="2819400" y="4419600"/>
            <a:ext cx="5410200"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kumimoji="0" lang="tr-TR" sz="1100" b="1"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Şekil.4</a:t>
            </a:r>
            <a:r>
              <a:rPr kumimoji="0" lang="tr-TR" sz="1100" b="1" i="0" u="none" strike="noStrike" cap="none" normalizeH="0" dirty="0" smtClean="0">
                <a:ln>
                  <a:noFill/>
                </a:ln>
                <a:solidFill>
                  <a:schemeClr val="accent6">
                    <a:lumMod val="75000"/>
                  </a:schemeClr>
                </a:solidFill>
                <a:effectLst/>
                <a:latin typeface="Arial" pitchFamily="34" charset="0"/>
                <a:ea typeface="Times New Roman" pitchFamily="18" charset="0"/>
                <a:cs typeface="Arial" pitchFamily="34" charset="0"/>
              </a:rPr>
              <a:t> </a:t>
            </a:r>
            <a:r>
              <a:rPr kumimoji="0" lang="tr-TR" sz="1100" i="0" u="none" strike="noStrike" cap="none" normalizeH="0" baseline="0" dirty="0" smtClean="0">
                <a:ln>
                  <a:noFill/>
                </a:ln>
                <a:solidFill>
                  <a:schemeClr val="accent6">
                    <a:lumMod val="75000"/>
                  </a:schemeClr>
                </a:solidFill>
                <a:effectLst/>
                <a:latin typeface="Arial" pitchFamily="34" charset="0"/>
                <a:ea typeface="Times New Roman" pitchFamily="18" charset="0"/>
                <a:cs typeface="Arial" pitchFamily="34" charset="0"/>
              </a:rPr>
              <a:t>ile ilgili olarak;</a:t>
            </a:r>
            <a:r>
              <a:rPr lang="tr-TR" sz="1100" dirty="0">
                <a:solidFill>
                  <a:schemeClr val="accent6">
                    <a:lumMod val="75000"/>
                  </a:schemeClr>
                </a:solidFill>
                <a:latin typeface="Arial" pitchFamily="34" charset="0"/>
                <a:ea typeface="Times New Roman" pitchFamily="18" charset="0"/>
                <a:cs typeface="Arial" pitchFamily="34" charset="0"/>
              </a:rPr>
              <a:t> </a:t>
            </a:r>
            <a:r>
              <a:rPr lang="tr-TR" sz="1100" dirty="0">
                <a:solidFill>
                  <a:schemeClr val="accent6">
                    <a:lumMod val="75000"/>
                  </a:schemeClr>
                </a:solidFill>
                <a:latin typeface="Arial" pitchFamily="34" charset="0"/>
                <a:cs typeface="Arial" pitchFamily="34" charset="0"/>
              </a:rPr>
              <a:t>frekans atlama, geniş bant üzerinden modülasyonlu veri sinyalinin taşıyıcı frekansını yayık kod </a:t>
            </a:r>
            <a:r>
              <a:rPr lang="tr-TR" sz="1100" i="1" dirty="0" err="1">
                <a:solidFill>
                  <a:schemeClr val="accent6">
                    <a:lumMod val="75000"/>
                  </a:schemeClr>
                </a:solidFill>
                <a:latin typeface="Arial" pitchFamily="34" charset="0"/>
                <a:cs typeface="Arial" pitchFamily="34" charset="0"/>
              </a:rPr>
              <a:t>sc</a:t>
            </a:r>
            <a:r>
              <a:rPr lang="tr-TR" sz="1100" dirty="0">
                <a:solidFill>
                  <a:schemeClr val="accent6">
                    <a:lumMod val="75000"/>
                  </a:schemeClr>
                </a:solidFill>
                <a:latin typeface="Arial" pitchFamily="34" charset="0"/>
                <a:cs typeface="Arial" pitchFamily="34" charset="0"/>
              </a:rPr>
              <a:t>(</a:t>
            </a:r>
            <a:r>
              <a:rPr lang="tr-TR" sz="1100" i="1" dirty="0">
                <a:solidFill>
                  <a:schemeClr val="accent6">
                    <a:lumMod val="75000"/>
                  </a:schemeClr>
                </a:solidFill>
                <a:latin typeface="Arial" pitchFamily="34" charset="0"/>
                <a:cs typeface="Arial" pitchFamily="34" charset="0"/>
              </a:rPr>
              <a:t>t</a:t>
            </a:r>
            <a:r>
              <a:rPr lang="tr-TR" sz="1100" dirty="0">
                <a:solidFill>
                  <a:schemeClr val="accent6">
                    <a:lumMod val="75000"/>
                  </a:schemeClr>
                </a:solidFill>
                <a:latin typeface="Arial" pitchFamily="34" charset="0"/>
                <a:cs typeface="Arial" pitchFamily="34" charset="0"/>
              </a:rPr>
              <a:t>)’ye göre değiştirerek atlamasıdır. </a:t>
            </a:r>
            <a:endParaRPr kumimoji="0" lang="tr-TR" sz="1100" b="0" i="0" u="none" strike="noStrike" cap="none" normalizeH="0" baseline="0" dirty="0" smtClean="0">
              <a:ln>
                <a:noFill/>
              </a:ln>
              <a:solidFill>
                <a:schemeClr val="accent6">
                  <a:lumMod val="75000"/>
                </a:schemeClr>
              </a:solidFill>
              <a:effectLst/>
              <a:latin typeface="Arial" pitchFamily="34" charset="0"/>
              <a:cs typeface="Arial" pitchFamily="34" charset="0"/>
            </a:endParaRPr>
          </a:p>
        </p:txBody>
      </p:sp>
      <p:pic>
        <p:nvPicPr>
          <p:cNvPr id="6" name="5 Resim" descr="1.4.JPG"/>
          <p:cNvPicPr>
            <a:picLocks noChangeAspect="1"/>
          </p:cNvPicPr>
          <p:nvPr/>
        </p:nvPicPr>
        <p:blipFill>
          <a:blip r:embed="rId2" cstate="print"/>
          <a:stretch>
            <a:fillRect/>
          </a:stretch>
        </p:blipFill>
        <p:spPr>
          <a:xfrm>
            <a:off x="2438400" y="609600"/>
            <a:ext cx="5095874" cy="2461982"/>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280</TotalTime>
  <Words>1885</Words>
  <Application>Microsoft Office PowerPoint</Application>
  <PresentationFormat>Ekran Gösterisi (4:3)</PresentationFormat>
  <Paragraphs>147</Paragraphs>
  <Slides>26</Slides>
  <Notes>0</Notes>
  <HiddenSlides>0</HiddenSlides>
  <MMClips>0</MMClips>
  <ScaleCrop>false</ScaleCrop>
  <HeadingPairs>
    <vt:vector size="4" baseType="variant">
      <vt:variant>
        <vt:lpstr>Tema</vt:lpstr>
      </vt:variant>
      <vt:variant>
        <vt:i4>1</vt:i4>
      </vt:variant>
      <vt:variant>
        <vt:lpstr>Slayt Başlıkları</vt:lpstr>
      </vt:variant>
      <vt:variant>
        <vt:i4>26</vt:i4>
      </vt:variant>
    </vt:vector>
  </HeadingPairs>
  <TitlesOfParts>
    <vt:vector size="27" baseType="lpstr">
      <vt:lpstr>Cumba</vt:lpstr>
      <vt:lpstr>YAYIK SPEKTRUM</vt:lpstr>
      <vt:lpstr>1.YAYIK SPEKTRUM İLKELERİ</vt:lpstr>
      <vt:lpstr>Slayt 3</vt:lpstr>
      <vt:lpstr>Slayt 4</vt:lpstr>
      <vt:lpstr>Slayt 5</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Slayt 24</vt:lpstr>
      <vt:lpstr> </vt:lpstr>
      <vt:lpstr> </vt:lpstr>
    </vt:vector>
  </TitlesOfParts>
  <Company>Saglik Bakanligi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YAYIK SPEKTRUM</dc:title>
  <dc:creator>oguz.poyraz</dc:creator>
  <cp:lastModifiedBy>oguz.poyraz</cp:lastModifiedBy>
  <cp:revision>43</cp:revision>
  <dcterms:created xsi:type="dcterms:W3CDTF">2010-12-14T19:28:54Z</dcterms:created>
  <dcterms:modified xsi:type="dcterms:W3CDTF">2010-12-24T21:35:20Z</dcterms:modified>
</cp:coreProperties>
</file>