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77" r:id="rId9"/>
    <p:sldId id="278" r:id="rId10"/>
    <p:sldId id="297" r:id="rId11"/>
    <p:sldId id="298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9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iriş" id="{0CEA4896-D6BB-4603-9B38-5E066C9B88E5}">
          <p14:sldIdLst>
            <p14:sldId id="256"/>
            <p14:sldId id="257"/>
            <p14:sldId id="258"/>
            <p14:sldId id="259"/>
          </p14:sldIdLst>
        </p14:section>
        <p14:section name="Sunum Katmanı" id="{4FF322B2-17E3-449B-8D2B-D577A1A7EB89}">
          <p14:sldIdLst>
            <p14:sldId id="260"/>
            <p14:sldId id="261"/>
            <p14:sldId id="276"/>
            <p14:sldId id="277"/>
            <p14:sldId id="278"/>
            <p14:sldId id="297"/>
            <p14:sldId id="298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Oturum Katmanı" id="{0037069D-EF3B-42E2-8172-599A186B5B10}">
          <p14:sldIdLst>
            <p14:sldId id="273"/>
            <p14:sldId id="275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5C457-872C-46F0-BD35-AB8CD3004CA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59A907A-0BEB-44D2-8628-349BF7C23A05}">
      <dgm:prSet phldrT="[Metin]"/>
      <dgm:spPr/>
      <dgm:t>
        <a:bodyPr/>
        <a:lstStyle/>
        <a:p>
          <a:r>
            <a:rPr lang="tr-TR" b="1" dirty="0" smtClean="0">
              <a:solidFill>
                <a:srgbClr val="FF0000"/>
              </a:solidFill>
            </a:rPr>
            <a:t>Oturum</a:t>
          </a:r>
          <a:endParaRPr lang="tr-TR" b="1" dirty="0">
            <a:solidFill>
              <a:srgbClr val="FF0000"/>
            </a:solidFill>
          </a:endParaRPr>
        </a:p>
      </dgm:t>
    </dgm:pt>
    <dgm:pt modelId="{BDD8B25F-A941-4BC7-9219-E57F2AD429C2}" type="parTrans" cxnId="{4D50BA7C-3B7B-49D0-AC38-6C9190F0A4A4}">
      <dgm:prSet/>
      <dgm:spPr/>
      <dgm:t>
        <a:bodyPr/>
        <a:lstStyle/>
        <a:p>
          <a:endParaRPr lang="tr-TR"/>
        </a:p>
      </dgm:t>
    </dgm:pt>
    <dgm:pt modelId="{BF5D6BF5-6530-456A-A3E8-268B885D3F2C}" type="sibTrans" cxnId="{4D50BA7C-3B7B-49D0-AC38-6C9190F0A4A4}">
      <dgm:prSet/>
      <dgm:spPr/>
      <dgm:t>
        <a:bodyPr/>
        <a:lstStyle/>
        <a:p>
          <a:endParaRPr lang="tr-TR"/>
        </a:p>
      </dgm:t>
    </dgm:pt>
    <dgm:pt modelId="{D6BC26E1-8B59-4FAF-804F-A9F361166CB3}">
      <dgm:prSet phldrT="[Metin]"/>
      <dgm:spPr/>
      <dgm:t>
        <a:bodyPr/>
        <a:lstStyle/>
        <a:p>
          <a:r>
            <a:rPr lang="tr-TR" b="1" dirty="0" smtClean="0">
              <a:solidFill>
                <a:srgbClr val="FF0000"/>
              </a:solidFill>
            </a:rPr>
            <a:t>Sunum</a:t>
          </a:r>
          <a:endParaRPr lang="tr-TR" b="1" dirty="0">
            <a:solidFill>
              <a:srgbClr val="FF0000"/>
            </a:solidFill>
          </a:endParaRPr>
        </a:p>
      </dgm:t>
    </dgm:pt>
    <dgm:pt modelId="{7DC71C45-73C2-4FD8-AA01-E279E7883A49}" type="parTrans" cxnId="{8C26A676-3AA9-450C-8B7C-C1C43A390ABF}">
      <dgm:prSet/>
      <dgm:spPr/>
      <dgm:t>
        <a:bodyPr/>
        <a:lstStyle/>
        <a:p>
          <a:endParaRPr lang="tr-TR"/>
        </a:p>
      </dgm:t>
    </dgm:pt>
    <dgm:pt modelId="{60043704-6DCD-4883-8DA4-2617C64BCFC2}" type="sibTrans" cxnId="{8C26A676-3AA9-450C-8B7C-C1C43A390ABF}">
      <dgm:prSet/>
      <dgm:spPr/>
      <dgm:t>
        <a:bodyPr/>
        <a:lstStyle/>
        <a:p>
          <a:endParaRPr lang="tr-TR"/>
        </a:p>
      </dgm:t>
    </dgm:pt>
    <dgm:pt modelId="{F81C3AFD-EFB2-4692-B8C4-3A62ABA1991B}">
      <dgm:prSet phldrT="[Metin]"/>
      <dgm:spPr/>
      <dgm:t>
        <a:bodyPr/>
        <a:lstStyle/>
        <a:p>
          <a:r>
            <a:rPr lang="tr-TR" dirty="0" smtClean="0"/>
            <a:t>Uygulama</a:t>
          </a:r>
          <a:endParaRPr lang="tr-TR" dirty="0"/>
        </a:p>
      </dgm:t>
    </dgm:pt>
    <dgm:pt modelId="{59CF8462-D161-4192-8226-62EE651F7D67}" type="parTrans" cxnId="{C8E7E678-D49D-4228-86E3-0E065C1F26C1}">
      <dgm:prSet/>
      <dgm:spPr/>
      <dgm:t>
        <a:bodyPr/>
        <a:lstStyle/>
        <a:p>
          <a:endParaRPr lang="tr-TR"/>
        </a:p>
      </dgm:t>
    </dgm:pt>
    <dgm:pt modelId="{B023133E-FD27-4471-B162-E38170436B5D}" type="sibTrans" cxnId="{C8E7E678-D49D-4228-86E3-0E065C1F26C1}">
      <dgm:prSet/>
      <dgm:spPr/>
      <dgm:t>
        <a:bodyPr/>
        <a:lstStyle/>
        <a:p>
          <a:endParaRPr lang="tr-TR"/>
        </a:p>
      </dgm:t>
    </dgm:pt>
    <dgm:pt modelId="{2E4B70EC-F50E-4066-8BA2-4E82601FA1A8}">
      <dgm:prSet phldrT="[Metin]"/>
      <dgm:spPr/>
      <dgm:t>
        <a:bodyPr/>
        <a:lstStyle/>
        <a:p>
          <a:r>
            <a:rPr lang="tr-TR" dirty="0" smtClean="0"/>
            <a:t>Ulaşım</a:t>
          </a:r>
          <a:endParaRPr lang="tr-TR" dirty="0"/>
        </a:p>
      </dgm:t>
    </dgm:pt>
    <dgm:pt modelId="{61A45A74-CC59-4216-8E21-2407D5BBE33D}" type="parTrans" cxnId="{E13C2B1A-8D31-47D1-A7A7-EDCA8FE2FE3C}">
      <dgm:prSet/>
      <dgm:spPr/>
      <dgm:t>
        <a:bodyPr/>
        <a:lstStyle/>
        <a:p>
          <a:endParaRPr lang="tr-TR"/>
        </a:p>
      </dgm:t>
    </dgm:pt>
    <dgm:pt modelId="{9F9E5164-6563-4BA7-97D6-46445FF071E5}" type="sibTrans" cxnId="{E13C2B1A-8D31-47D1-A7A7-EDCA8FE2FE3C}">
      <dgm:prSet/>
      <dgm:spPr/>
      <dgm:t>
        <a:bodyPr/>
        <a:lstStyle/>
        <a:p>
          <a:endParaRPr lang="tr-TR"/>
        </a:p>
      </dgm:t>
    </dgm:pt>
    <dgm:pt modelId="{261B44F0-C7E6-45D2-AFB6-D32F0CEB73A8}">
      <dgm:prSet phldrT="[Metin]"/>
      <dgm:spPr/>
      <dgm:t>
        <a:bodyPr/>
        <a:lstStyle/>
        <a:p>
          <a:r>
            <a:rPr lang="tr-TR" dirty="0" smtClean="0"/>
            <a:t>Ağ</a:t>
          </a:r>
          <a:endParaRPr lang="tr-TR" dirty="0"/>
        </a:p>
      </dgm:t>
    </dgm:pt>
    <dgm:pt modelId="{FA0BBBEE-DA97-4C84-A2A3-47B53789E04C}" type="parTrans" cxnId="{859D74D2-1227-4E08-9617-78BC2DD91267}">
      <dgm:prSet/>
      <dgm:spPr/>
      <dgm:t>
        <a:bodyPr/>
        <a:lstStyle/>
        <a:p>
          <a:endParaRPr lang="tr-TR"/>
        </a:p>
      </dgm:t>
    </dgm:pt>
    <dgm:pt modelId="{1EBABF22-D0F0-4087-B2EF-0715C484FDAC}" type="sibTrans" cxnId="{859D74D2-1227-4E08-9617-78BC2DD91267}">
      <dgm:prSet/>
      <dgm:spPr/>
      <dgm:t>
        <a:bodyPr/>
        <a:lstStyle/>
        <a:p>
          <a:endParaRPr lang="tr-TR"/>
        </a:p>
      </dgm:t>
    </dgm:pt>
    <dgm:pt modelId="{AD729E6E-1201-40CD-AFDF-E3E4EF61D6F2}">
      <dgm:prSet phldrT="[Metin]"/>
      <dgm:spPr/>
      <dgm:t>
        <a:bodyPr/>
        <a:lstStyle/>
        <a:p>
          <a:r>
            <a:rPr lang="tr-TR" dirty="0" smtClean="0"/>
            <a:t>Veri Bağı</a:t>
          </a:r>
          <a:endParaRPr lang="tr-TR" dirty="0"/>
        </a:p>
      </dgm:t>
    </dgm:pt>
    <dgm:pt modelId="{E44B60B2-8832-446E-AA83-4D7A79F8875F}" type="parTrans" cxnId="{41F4C452-EBCE-4E52-A570-7FCCAFB323EC}">
      <dgm:prSet/>
      <dgm:spPr/>
      <dgm:t>
        <a:bodyPr/>
        <a:lstStyle/>
        <a:p>
          <a:endParaRPr lang="tr-TR"/>
        </a:p>
      </dgm:t>
    </dgm:pt>
    <dgm:pt modelId="{85E11094-6786-498B-B4AA-4F703AE75CF6}" type="sibTrans" cxnId="{41F4C452-EBCE-4E52-A570-7FCCAFB323EC}">
      <dgm:prSet/>
      <dgm:spPr/>
      <dgm:t>
        <a:bodyPr/>
        <a:lstStyle/>
        <a:p>
          <a:endParaRPr lang="tr-TR"/>
        </a:p>
      </dgm:t>
    </dgm:pt>
    <dgm:pt modelId="{F847CA43-A03E-4BB9-AFE3-9506E20CD422}">
      <dgm:prSet phldrT="[Metin]"/>
      <dgm:spPr/>
      <dgm:t>
        <a:bodyPr/>
        <a:lstStyle/>
        <a:p>
          <a:r>
            <a:rPr lang="tr-TR" dirty="0" smtClean="0"/>
            <a:t>Fiziksel</a:t>
          </a:r>
          <a:endParaRPr lang="tr-TR" dirty="0"/>
        </a:p>
      </dgm:t>
    </dgm:pt>
    <dgm:pt modelId="{1542035D-BC28-49E7-8035-2413F7CA30B0}" type="parTrans" cxnId="{5ED8629F-8A89-4CC3-86A0-CBEC4DB31FBC}">
      <dgm:prSet/>
      <dgm:spPr/>
      <dgm:t>
        <a:bodyPr/>
        <a:lstStyle/>
        <a:p>
          <a:endParaRPr lang="tr-TR"/>
        </a:p>
      </dgm:t>
    </dgm:pt>
    <dgm:pt modelId="{AD270983-3796-4C9D-9918-BF5266C0B690}" type="sibTrans" cxnId="{5ED8629F-8A89-4CC3-86A0-CBEC4DB31FBC}">
      <dgm:prSet/>
      <dgm:spPr/>
      <dgm:t>
        <a:bodyPr/>
        <a:lstStyle/>
        <a:p>
          <a:endParaRPr lang="tr-TR"/>
        </a:p>
      </dgm:t>
    </dgm:pt>
    <dgm:pt modelId="{EB5E22AA-91A0-47E6-A511-F524430F986A}" type="pres">
      <dgm:prSet presAssocID="{1555C457-872C-46F0-BD35-AB8CD3004CA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D261D6B-CC18-4522-AA51-3D2473CEC5A1}" type="pres">
      <dgm:prSet presAssocID="{F847CA43-A03E-4BB9-AFE3-9506E20CD422}" presName="composite" presStyleCnt="0"/>
      <dgm:spPr/>
    </dgm:pt>
    <dgm:pt modelId="{980AF1C0-2756-4307-92D2-5A840BD5ADB9}" type="pres">
      <dgm:prSet presAssocID="{F847CA43-A03E-4BB9-AFE3-9506E20CD422}" presName="LShape" presStyleLbl="alignNode1" presStyleIdx="0" presStyleCnt="13"/>
      <dgm:spPr/>
    </dgm:pt>
    <dgm:pt modelId="{A61D2BAC-6374-41AB-B1A9-973BD26F53A9}" type="pres">
      <dgm:prSet presAssocID="{F847CA43-A03E-4BB9-AFE3-9506E20CD422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1F0794-B94A-4D66-A3CD-F024F3426482}" type="pres">
      <dgm:prSet presAssocID="{F847CA43-A03E-4BB9-AFE3-9506E20CD422}" presName="Triangle" presStyleLbl="alignNode1" presStyleIdx="1" presStyleCnt="13"/>
      <dgm:spPr/>
    </dgm:pt>
    <dgm:pt modelId="{C30D16B9-54A3-417B-BCC5-4DD5BDE1718B}" type="pres">
      <dgm:prSet presAssocID="{AD270983-3796-4C9D-9918-BF5266C0B690}" presName="sibTrans" presStyleCnt="0"/>
      <dgm:spPr/>
    </dgm:pt>
    <dgm:pt modelId="{EB80BEE2-9D39-4AA1-A1DA-5FBE715655DC}" type="pres">
      <dgm:prSet presAssocID="{AD270983-3796-4C9D-9918-BF5266C0B690}" presName="space" presStyleCnt="0"/>
      <dgm:spPr/>
    </dgm:pt>
    <dgm:pt modelId="{7DC5B951-5880-4DF7-8BCA-49FDCD63A26E}" type="pres">
      <dgm:prSet presAssocID="{AD729E6E-1201-40CD-AFDF-E3E4EF61D6F2}" presName="composite" presStyleCnt="0"/>
      <dgm:spPr/>
    </dgm:pt>
    <dgm:pt modelId="{692833BA-6F90-4E09-A1E1-DE1962395FB9}" type="pres">
      <dgm:prSet presAssocID="{AD729E6E-1201-40CD-AFDF-E3E4EF61D6F2}" presName="LShape" presStyleLbl="alignNode1" presStyleIdx="2" presStyleCnt="13"/>
      <dgm:spPr/>
    </dgm:pt>
    <dgm:pt modelId="{5B616464-C69C-48CD-964F-7F0402E3BC0A}" type="pres">
      <dgm:prSet presAssocID="{AD729E6E-1201-40CD-AFDF-E3E4EF61D6F2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54E91A-CAC5-4EE0-B6E4-70C7A537D086}" type="pres">
      <dgm:prSet presAssocID="{AD729E6E-1201-40CD-AFDF-E3E4EF61D6F2}" presName="Triangle" presStyleLbl="alignNode1" presStyleIdx="3" presStyleCnt="13"/>
      <dgm:spPr/>
    </dgm:pt>
    <dgm:pt modelId="{142B0A1B-F364-42D4-B4E2-6BE15ADFA55F}" type="pres">
      <dgm:prSet presAssocID="{85E11094-6786-498B-B4AA-4F703AE75CF6}" presName="sibTrans" presStyleCnt="0"/>
      <dgm:spPr/>
    </dgm:pt>
    <dgm:pt modelId="{B66780AC-053F-42B6-A306-D7ED4108191C}" type="pres">
      <dgm:prSet presAssocID="{85E11094-6786-498B-B4AA-4F703AE75CF6}" presName="space" presStyleCnt="0"/>
      <dgm:spPr/>
    </dgm:pt>
    <dgm:pt modelId="{EB5F9E1C-F463-49FC-AD2F-3BA6072A7E52}" type="pres">
      <dgm:prSet presAssocID="{261B44F0-C7E6-45D2-AFB6-D32F0CEB73A8}" presName="composite" presStyleCnt="0"/>
      <dgm:spPr/>
    </dgm:pt>
    <dgm:pt modelId="{60836190-7CDE-46E5-A701-9FDF030BCBB6}" type="pres">
      <dgm:prSet presAssocID="{261B44F0-C7E6-45D2-AFB6-D32F0CEB73A8}" presName="LShape" presStyleLbl="alignNode1" presStyleIdx="4" presStyleCnt="13"/>
      <dgm:spPr/>
    </dgm:pt>
    <dgm:pt modelId="{DDC641A8-586B-4563-AF60-D7A3F5331014}" type="pres">
      <dgm:prSet presAssocID="{261B44F0-C7E6-45D2-AFB6-D32F0CEB73A8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D38B64-7B48-4006-917B-A499789861FB}" type="pres">
      <dgm:prSet presAssocID="{261B44F0-C7E6-45D2-AFB6-D32F0CEB73A8}" presName="Triangle" presStyleLbl="alignNode1" presStyleIdx="5" presStyleCnt="13"/>
      <dgm:spPr/>
    </dgm:pt>
    <dgm:pt modelId="{393486E6-4804-4C77-A99A-FE70ECD3170A}" type="pres">
      <dgm:prSet presAssocID="{1EBABF22-D0F0-4087-B2EF-0715C484FDAC}" presName="sibTrans" presStyleCnt="0"/>
      <dgm:spPr/>
    </dgm:pt>
    <dgm:pt modelId="{6C0C0B2C-3659-4167-BF4C-00F87001F6DC}" type="pres">
      <dgm:prSet presAssocID="{1EBABF22-D0F0-4087-B2EF-0715C484FDAC}" presName="space" presStyleCnt="0"/>
      <dgm:spPr/>
    </dgm:pt>
    <dgm:pt modelId="{B223DBB0-6FC1-4B12-8CE5-33D27E412272}" type="pres">
      <dgm:prSet presAssocID="{2E4B70EC-F50E-4066-8BA2-4E82601FA1A8}" presName="composite" presStyleCnt="0"/>
      <dgm:spPr/>
    </dgm:pt>
    <dgm:pt modelId="{DFE9FAD9-32E3-4CF9-9CA9-230A8BCACC1A}" type="pres">
      <dgm:prSet presAssocID="{2E4B70EC-F50E-4066-8BA2-4E82601FA1A8}" presName="LShape" presStyleLbl="alignNode1" presStyleIdx="6" presStyleCnt="13"/>
      <dgm:spPr/>
    </dgm:pt>
    <dgm:pt modelId="{D78262AA-E753-4604-9A1C-6B50011B1753}" type="pres">
      <dgm:prSet presAssocID="{2E4B70EC-F50E-4066-8BA2-4E82601FA1A8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519AA3-0CA4-444C-AC95-D6A7ACAF6252}" type="pres">
      <dgm:prSet presAssocID="{2E4B70EC-F50E-4066-8BA2-4E82601FA1A8}" presName="Triangle" presStyleLbl="alignNode1" presStyleIdx="7" presStyleCnt="13"/>
      <dgm:spPr/>
    </dgm:pt>
    <dgm:pt modelId="{38639ABC-39DE-4544-9B4B-06082FD270F1}" type="pres">
      <dgm:prSet presAssocID="{9F9E5164-6563-4BA7-97D6-46445FF071E5}" presName="sibTrans" presStyleCnt="0"/>
      <dgm:spPr/>
    </dgm:pt>
    <dgm:pt modelId="{61F0CD32-4C03-4439-8851-765D4A7E9521}" type="pres">
      <dgm:prSet presAssocID="{9F9E5164-6563-4BA7-97D6-46445FF071E5}" presName="space" presStyleCnt="0"/>
      <dgm:spPr/>
    </dgm:pt>
    <dgm:pt modelId="{8C3542A3-D32E-4736-9988-4F44F3AE75A6}" type="pres">
      <dgm:prSet presAssocID="{859A907A-0BEB-44D2-8628-349BF7C23A05}" presName="composite" presStyleCnt="0"/>
      <dgm:spPr/>
    </dgm:pt>
    <dgm:pt modelId="{D99972DE-726B-464F-8DA6-40B86D636394}" type="pres">
      <dgm:prSet presAssocID="{859A907A-0BEB-44D2-8628-349BF7C23A05}" presName="LShape" presStyleLbl="alignNode1" presStyleIdx="8" presStyleCnt="13"/>
      <dgm:spPr>
        <a:solidFill>
          <a:schemeClr val="accent2"/>
        </a:solidFill>
        <a:ln>
          <a:solidFill>
            <a:schemeClr val="accent2"/>
          </a:solidFill>
        </a:ln>
      </dgm:spPr>
    </dgm:pt>
    <dgm:pt modelId="{79B60915-1B4E-4012-8BF0-784244E7BFFD}" type="pres">
      <dgm:prSet presAssocID="{859A907A-0BEB-44D2-8628-349BF7C23A05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EF18F2-D8DE-45EA-A49C-77A9F7FD5862}" type="pres">
      <dgm:prSet presAssocID="{859A907A-0BEB-44D2-8628-349BF7C23A05}" presName="Triangle" presStyleLbl="alignNode1" presStyleIdx="9" presStyleCnt="13"/>
      <dgm:spPr/>
    </dgm:pt>
    <dgm:pt modelId="{A2D393A7-8195-48DE-B113-9F32DDD1F276}" type="pres">
      <dgm:prSet presAssocID="{BF5D6BF5-6530-456A-A3E8-268B885D3F2C}" presName="sibTrans" presStyleCnt="0"/>
      <dgm:spPr/>
    </dgm:pt>
    <dgm:pt modelId="{6170A503-DECC-4DEA-A6F2-8E5DF213B8A9}" type="pres">
      <dgm:prSet presAssocID="{BF5D6BF5-6530-456A-A3E8-268B885D3F2C}" presName="space" presStyleCnt="0"/>
      <dgm:spPr/>
    </dgm:pt>
    <dgm:pt modelId="{61317106-DDFD-4CA9-95C7-40668D242764}" type="pres">
      <dgm:prSet presAssocID="{D6BC26E1-8B59-4FAF-804F-A9F361166CB3}" presName="composite" presStyleCnt="0"/>
      <dgm:spPr/>
    </dgm:pt>
    <dgm:pt modelId="{C6930096-586A-49F2-BB9A-BD3B1916A9AB}" type="pres">
      <dgm:prSet presAssocID="{D6BC26E1-8B59-4FAF-804F-A9F361166CB3}" presName="LShape" presStyleLbl="alignNode1" presStyleIdx="10" presStyleCnt="13"/>
      <dgm:spPr>
        <a:solidFill>
          <a:schemeClr val="accent2"/>
        </a:solidFill>
        <a:ln>
          <a:solidFill>
            <a:schemeClr val="accent2"/>
          </a:solidFill>
        </a:ln>
      </dgm:spPr>
    </dgm:pt>
    <dgm:pt modelId="{68CDC161-D737-42AA-9725-2B11C99080AD}" type="pres">
      <dgm:prSet presAssocID="{D6BC26E1-8B59-4FAF-804F-A9F361166CB3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42EB2A-90BB-45D8-8590-AB5D3BFB95E8}" type="pres">
      <dgm:prSet presAssocID="{D6BC26E1-8B59-4FAF-804F-A9F361166CB3}" presName="Triangle" presStyleLbl="alignNode1" presStyleIdx="11" presStyleCnt="13"/>
      <dgm:spPr/>
    </dgm:pt>
    <dgm:pt modelId="{3907F7F7-97CB-4CC8-B9E5-58FDA2CD8682}" type="pres">
      <dgm:prSet presAssocID="{60043704-6DCD-4883-8DA4-2617C64BCFC2}" presName="sibTrans" presStyleCnt="0"/>
      <dgm:spPr/>
    </dgm:pt>
    <dgm:pt modelId="{983B4117-3158-4E70-98A9-E87A0CC8C1AD}" type="pres">
      <dgm:prSet presAssocID="{60043704-6DCD-4883-8DA4-2617C64BCFC2}" presName="space" presStyleCnt="0"/>
      <dgm:spPr/>
    </dgm:pt>
    <dgm:pt modelId="{D41CBCDD-6D3E-461C-9364-53204C69AB64}" type="pres">
      <dgm:prSet presAssocID="{F81C3AFD-EFB2-4692-B8C4-3A62ABA1991B}" presName="composite" presStyleCnt="0"/>
      <dgm:spPr/>
    </dgm:pt>
    <dgm:pt modelId="{7451F8DC-3BF8-4D42-BB63-99A178C94D5F}" type="pres">
      <dgm:prSet presAssocID="{F81C3AFD-EFB2-4692-B8C4-3A62ABA1991B}" presName="LShape" presStyleLbl="alignNode1" presStyleIdx="12" presStyleCnt="13"/>
      <dgm:spPr/>
    </dgm:pt>
    <dgm:pt modelId="{52F1E435-CCE1-49EA-B5FA-A2DB66F0D691}" type="pres">
      <dgm:prSet presAssocID="{F81C3AFD-EFB2-4692-B8C4-3A62ABA1991B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AE8CD9-CB75-48CC-A7D5-D3B4F8F541FD}" type="presOf" srcId="{261B44F0-C7E6-45D2-AFB6-D32F0CEB73A8}" destId="{DDC641A8-586B-4563-AF60-D7A3F5331014}" srcOrd="0" destOrd="0" presId="urn:microsoft.com/office/officeart/2009/3/layout/StepUpProcess"/>
    <dgm:cxn modelId="{C8E7E678-D49D-4228-86E3-0E065C1F26C1}" srcId="{1555C457-872C-46F0-BD35-AB8CD3004CAA}" destId="{F81C3AFD-EFB2-4692-B8C4-3A62ABA1991B}" srcOrd="6" destOrd="0" parTransId="{59CF8462-D161-4192-8226-62EE651F7D67}" sibTransId="{B023133E-FD27-4471-B162-E38170436B5D}"/>
    <dgm:cxn modelId="{8C26A676-3AA9-450C-8B7C-C1C43A390ABF}" srcId="{1555C457-872C-46F0-BD35-AB8CD3004CAA}" destId="{D6BC26E1-8B59-4FAF-804F-A9F361166CB3}" srcOrd="5" destOrd="0" parTransId="{7DC71C45-73C2-4FD8-AA01-E279E7883A49}" sibTransId="{60043704-6DCD-4883-8DA4-2617C64BCFC2}"/>
    <dgm:cxn modelId="{41F4C452-EBCE-4E52-A570-7FCCAFB323EC}" srcId="{1555C457-872C-46F0-BD35-AB8CD3004CAA}" destId="{AD729E6E-1201-40CD-AFDF-E3E4EF61D6F2}" srcOrd="1" destOrd="0" parTransId="{E44B60B2-8832-446E-AA83-4D7A79F8875F}" sibTransId="{85E11094-6786-498B-B4AA-4F703AE75CF6}"/>
    <dgm:cxn modelId="{FB17B531-4FF6-4C94-8027-60DBCD369295}" type="presOf" srcId="{F81C3AFD-EFB2-4692-B8C4-3A62ABA1991B}" destId="{52F1E435-CCE1-49EA-B5FA-A2DB66F0D691}" srcOrd="0" destOrd="0" presId="urn:microsoft.com/office/officeart/2009/3/layout/StepUpProcess"/>
    <dgm:cxn modelId="{1F92987F-B3AE-47ED-B46C-3C3DA753E6F7}" type="presOf" srcId="{2E4B70EC-F50E-4066-8BA2-4E82601FA1A8}" destId="{D78262AA-E753-4604-9A1C-6B50011B1753}" srcOrd="0" destOrd="0" presId="urn:microsoft.com/office/officeart/2009/3/layout/StepUpProcess"/>
    <dgm:cxn modelId="{7744B721-DB01-420B-BB1F-0F2DFF27BE38}" type="presOf" srcId="{AD729E6E-1201-40CD-AFDF-E3E4EF61D6F2}" destId="{5B616464-C69C-48CD-964F-7F0402E3BC0A}" srcOrd="0" destOrd="0" presId="urn:microsoft.com/office/officeart/2009/3/layout/StepUpProcess"/>
    <dgm:cxn modelId="{4DAF08E8-169F-492A-92AB-C04606448942}" type="presOf" srcId="{1555C457-872C-46F0-BD35-AB8CD3004CAA}" destId="{EB5E22AA-91A0-47E6-A511-F524430F986A}" srcOrd="0" destOrd="0" presId="urn:microsoft.com/office/officeart/2009/3/layout/StepUpProcess"/>
    <dgm:cxn modelId="{859D74D2-1227-4E08-9617-78BC2DD91267}" srcId="{1555C457-872C-46F0-BD35-AB8CD3004CAA}" destId="{261B44F0-C7E6-45D2-AFB6-D32F0CEB73A8}" srcOrd="2" destOrd="0" parTransId="{FA0BBBEE-DA97-4C84-A2A3-47B53789E04C}" sibTransId="{1EBABF22-D0F0-4087-B2EF-0715C484FDAC}"/>
    <dgm:cxn modelId="{5ED8629F-8A89-4CC3-86A0-CBEC4DB31FBC}" srcId="{1555C457-872C-46F0-BD35-AB8CD3004CAA}" destId="{F847CA43-A03E-4BB9-AFE3-9506E20CD422}" srcOrd="0" destOrd="0" parTransId="{1542035D-BC28-49E7-8035-2413F7CA30B0}" sibTransId="{AD270983-3796-4C9D-9918-BF5266C0B690}"/>
    <dgm:cxn modelId="{4D50BA7C-3B7B-49D0-AC38-6C9190F0A4A4}" srcId="{1555C457-872C-46F0-BD35-AB8CD3004CAA}" destId="{859A907A-0BEB-44D2-8628-349BF7C23A05}" srcOrd="4" destOrd="0" parTransId="{BDD8B25F-A941-4BC7-9219-E57F2AD429C2}" sibTransId="{BF5D6BF5-6530-456A-A3E8-268B885D3F2C}"/>
    <dgm:cxn modelId="{A3DB0821-2172-4213-9482-50F1BE27A80B}" type="presOf" srcId="{859A907A-0BEB-44D2-8628-349BF7C23A05}" destId="{79B60915-1B4E-4012-8BF0-784244E7BFFD}" srcOrd="0" destOrd="0" presId="urn:microsoft.com/office/officeart/2009/3/layout/StepUpProcess"/>
    <dgm:cxn modelId="{E13C2B1A-8D31-47D1-A7A7-EDCA8FE2FE3C}" srcId="{1555C457-872C-46F0-BD35-AB8CD3004CAA}" destId="{2E4B70EC-F50E-4066-8BA2-4E82601FA1A8}" srcOrd="3" destOrd="0" parTransId="{61A45A74-CC59-4216-8E21-2407D5BBE33D}" sibTransId="{9F9E5164-6563-4BA7-97D6-46445FF071E5}"/>
    <dgm:cxn modelId="{351DFB17-C0C9-4329-99B6-036067EE1BA6}" type="presOf" srcId="{F847CA43-A03E-4BB9-AFE3-9506E20CD422}" destId="{A61D2BAC-6374-41AB-B1A9-973BD26F53A9}" srcOrd="0" destOrd="0" presId="urn:microsoft.com/office/officeart/2009/3/layout/StepUpProcess"/>
    <dgm:cxn modelId="{4097B68F-5BD0-4974-92AF-12CD7260B323}" type="presOf" srcId="{D6BC26E1-8B59-4FAF-804F-A9F361166CB3}" destId="{68CDC161-D737-42AA-9725-2B11C99080AD}" srcOrd="0" destOrd="0" presId="urn:microsoft.com/office/officeart/2009/3/layout/StepUpProcess"/>
    <dgm:cxn modelId="{AC0C59C8-2F7A-4943-8A58-7BBBC7422ED1}" type="presParOf" srcId="{EB5E22AA-91A0-47E6-A511-F524430F986A}" destId="{6D261D6B-CC18-4522-AA51-3D2473CEC5A1}" srcOrd="0" destOrd="0" presId="urn:microsoft.com/office/officeart/2009/3/layout/StepUpProcess"/>
    <dgm:cxn modelId="{5A95CB80-4F30-4C70-BF8A-932CC998D141}" type="presParOf" srcId="{6D261D6B-CC18-4522-AA51-3D2473CEC5A1}" destId="{980AF1C0-2756-4307-92D2-5A840BD5ADB9}" srcOrd="0" destOrd="0" presId="urn:microsoft.com/office/officeart/2009/3/layout/StepUpProcess"/>
    <dgm:cxn modelId="{FA0B433A-1209-4E86-A5B4-2A380E6E0260}" type="presParOf" srcId="{6D261D6B-CC18-4522-AA51-3D2473CEC5A1}" destId="{A61D2BAC-6374-41AB-B1A9-973BD26F53A9}" srcOrd="1" destOrd="0" presId="urn:microsoft.com/office/officeart/2009/3/layout/StepUpProcess"/>
    <dgm:cxn modelId="{8D062DF2-856B-436D-87D6-1022D0BC4580}" type="presParOf" srcId="{6D261D6B-CC18-4522-AA51-3D2473CEC5A1}" destId="{F91F0794-B94A-4D66-A3CD-F024F3426482}" srcOrd="2" destOrd="0" presId="urn:microsoft.com/office/officeart/2009/3/layout/StepUpProcess"/>
    <dgm:cxn modelId="{09F87FE3-08CE-4F6B-8110-480F238A6998}" type="presParOf" srcId="{EB5E22AA-91A0-47E6-A511-F524430F986A}" destId="{C30D16B9-54A3-417B-BCC5-4DD5BDE1718B}" srcOrd="1" destOrd="0" presId="urn:microsoft.com/office/officeart/2009/3/layout/StepUpProcess"/>
    <dgm:cxn modelId="{F6FE2B3D-7C83-41BF-95A9-E2C09DFD330B}" type="presParOf" srcId="{C30D16B9-54A3-417B-BCC5-4DD5BDE1718B}" destId="{EB80BEE2-9D39-4AA1-A1DA-5FBE715655DC}" srcOrd="0" destOrd="0" presId="urn:microsoft.com/office/officeart/2009/3/layout/StepUpProcess"/>
    <dgm:cxn modelId="{9035C20A-AB38-44A7-B8CB-E6A248927EBD}" type="presParOf" srcId="{EB5E22AA-91A0-47E6-A511-F524430F986A}" destId="{7DC5B951-5880-4DF7-8BCA-49FDCD63A26E}" srcOrd="2" destOrd="0" presId="urn:microsoft.com/office/officeart/2009/3/layout/StepUpProcess"/>
    <dgm:cxn modelId="{C5C4956F-AA02-4FBC-88D7-522DA15339CF}" type="presParOf" srcId="{7DC5B951-5880-4DF7-8BCA-49FDCD63A26E}" destId="{692833BA-6F90-4E09-A1E1-DE1962395FB9}" srcOrd="0" destOrd="0" presId="urn:microsoft.com/office/officeart/2009/3/layout/StepUpProcess"/>
    <dgm:cxn modelId="{337B3274-FC0E-4E3C-88FF-3998071E616E}" type="presParOf" srcId="{7DC5B951-5880-4DF7-8BCA-49FDCD63A26E}" destId="{5B616464-C69C-48CD-964F-7F0402E3BC0A}" srcOrd="1" destOrd="0" presId="urn:microsoft.com/office/officeart/2009/3/layout/StepUpProcess"/>
    <dgm:cxn modelId="{99C7D666-F345-4895-99BF-38B37F723A3A}" type="presParOf" srcId="{7DC5B951-5880-4DF7-8BCA-49FDCD63A26E}" destId="{4354E91A-CAC5-4EE0-B6E4-70C7A537D086}" srcOrd="2" destOrd="0" presId="urn:microsoft.com/office/officeart/2009/3/layout/StepUpProcess"/>
    <dgm:cxn modelId="{A3B18B25-9A05-40E7-8409-7ED1A93FDAA3}" type="presParOf" srcId="{EB5E22AA-91A0-47E6-A511-F524430F986A}" destId="{142B0A1B-F364-42D4-B4E2-6BE15ADFA55F}" srcOrd="3" destOrd="0" presId="urn:microsoft.com/office/officeart/2009/3/layout/StepUpProcess"/>
    <dgm:cxn modelId="{E4B9DB46-A20F-4A91-800C-9B41A363512C}" type="presParOf" srcId="{142B0A1B-F364-42D4-B4E2-6BE15ADFA55F}" destId="{B66780AC-053F-42B6-A306-D7ED4108191C}" srcOrd="0" destOrd="0" presId="urn:microsoft.com/office/officeart/2009/3/layout/StepUpProcess"/>
    <dgm:cxn modelId="{E2627BB7-7B4A-4B26-8B05-B41549139597}" type="presParOf" srcId="{EB5E22AA-91A0-47E6-A511-F524430F986A}" destId="{EB5F9E1C-F463-49FC-AD2F-3BA6072A7E52}" srcOrd="4" destOrd="0" presId="urn:microsoft.com/office/officeart/2009/3/layout/StepUpProcess"/>
    <dgm:cxn modelId="{B231A46D-06F4-45D2-8531-92D4FD1783C7}" type="presParOf" srcId="{EB5F9E1C-F463-49FC-AD2F-3BA6072A7E52}" destId="{60836190-7CDE-46E5-A701-9FDF030BCBB6}" srcOrd="0" destOrd="0" presId="urn:microsoft.com/office/officeart/2009/3/layout/StepUpProcess"/>
    <dgm:cxn modelId="{7D782045-E8A6-4287-98CD-BCD529F1A8EF}" type="presParOf" srcId="{EB5F9E1C-F463-49FC-AD2F-3BA6072A7E52}" destId="{DDC641A8-586B-4563-AF60-D7A3F5331014}" srcOrd="1" destOrd="0" presId="urn:microsoft.com/office/officeart/2009/3/layout/StepUpProcess"/>
    <dgm:cxn modelId="{823D7C52-D4BB-4920-B9FF-2D9EC69BF0E8}" type="presParOf" srcId="{EB5F9E1C-F463-49FC-AD2F-3BA6072A7E52}" destId="{54D38B64-7B48-4006-917B-A499789861FB}" srcOrd="2" destOrd="0" presId="urn:microsoft.com/office/officeart/2009/3/layout/StepUpProcess"/>
    <dgm:cxn modelId="{DEE12FF0-2A23-4E4E-9242-B51686A73DDE}" type="presParOf" srcId="{EB5E22AA-91A0-47E6-A511-F524430F986A}" destId="{393486E6-4804-4C77-A99A-FE70ECD3170A}" srcOrd="5" destOrd="0" presId="urn:microsoft.com/office/officeart/2009/3/layout/StepUpProcess"/>
    <dgm:cxn modelId="{E1F32090-99E1-4D05-A51C-1D5F51E14754}" type="presParOf" srcId="{393486E6-4804-4C77-A99A-FE70ECD3170A}" destId="{6C0C0B2C-3659-4167-BF4C-00F87001F6DC}" srcOrd="0" destOrd="0" presId="urn:microsoft.com/office/officeart/2009/3/layout/StepUpProcess"/>
    <dgm:cxn modelId="{0F959E04-1C6E-4137-B99B-DF22C693126A}" type="presParOf" srcId="{EB5E22AA-91A0-47E6-A511-F524430F986A}" destId="{B223DBB0-6FC1-4B12-8CE5-33D27E412272}" srcOrd="6" destOrd="0" presId="urn:microsoft.com/office/officeart/2009/3/layout/StepUpProcess"/>
    <dgm:cxn modelId="{1BBB4E34-25F1-4B6E-AC2A-3CD446DC623A}" type="presParOf" srcId="{B223DBB0-6FC1-4B12-8CE5-33D27E412272}" destId="{DFE9FAD9-32E3-4CF9-9CA9-230A8BCACC1A}" srcOrd="0" destOrd="0" presId="urn:microsoft.com/office/officeart/2009/3/layout/StepUpProcess"/>
    <dgm:cxn modelId="{D195871A-1C26-4955-803B-4C83BC8BFC2C}" type="presParOf" srcId="{B223DBB0-6FC1-4B12-8CE5-33D27E412272}" destId="{D78262AA-E753-4604-9A1C-6B50011B1753}" srcOrd="1" destOrd="0" presId="urn:microsoft.com/office/officeart/2009/3/layout/StepUpProcess"/>
    <dgm:cxn modelId="{11A11E84-3A56-407D-9492-4274A5736CAE}" type="presParOf" srcId="{B223DBB0-6FC1-4B12-8CE5-33D27E412272}" destId="{2A519AA3-0CA4-444C-AC95-D6A7ACAF6252}" srcOrd="2" destOrd="0" presId="urn:microsoft.com/office/officeart/2009/3/layout/StepUpProcess"/>
    <dgm:cxn modelId="{28555C85-6B80-40D7-A826-09B03484229C}" type="presParOf" srcId="{EB5E22AA-91A0-47E6-A511-F524430F986A}" destId="{38639ABC-39DE-4544-9B4B-06082FD270F1}" srcOrd="7" destOrd="0" presId="urn:microsoft.com/office/officeart/2009/3/layout/StepUpProcess"/>
    <dgm:cxn modelId="{90979EA3-E39D-4977-91A6-48AB77B51BF4}" type="presParOf" srcId="{38639ABC-39DE-4544-9B4B-06082FD270F1}" destId="{61F0CD32-4C03-4439-8851-765D4A7E9521}" srcOrd="0" destOrd="0" presId="urn:microsoft.com/office/officeart/2009/3/layout/StepUpProcess"/>
    <dgm:cxn modelId="{A7F91596-822D-485C-ABA5-FAED76DE4E0E}" type="presParOf" srcId="{EB5E22AA-91A0-47E6-A511-F524430F986A}" destId="{8C3542A3-D32E-4736-9988-4F44F3AE75A6}" srcOrd="8" destOrd="0" presId="urn:microsoft.com/office/officeart/2009/3/layout/StepUpProcess"/>
    <dgm:cxn modelId="{20D1077F-6419-4CF2-860A-E73027160814}" type="presParOf" srcId="{8C3542A3-D32E-4736-9988-4F44F3AE75A6}" destId="{D99972DE-726B-464F-8DA6-40B86D636394}" srcOrd="0" destOrd="0" presId="urn:microsoft.com/office/officeart/2009/3/layout/StepUpProcess"/>
    <dgm:cxn modelId="{24286067-898F-4B7D-A256-6566A9B0D8E1}" type="presParOf" srcId="{8C3542A3-D32E-4736-9988-4F44F3AE75A6}" destId="{79B60915-1B4E-4012-8BF0-784244E7BFFD}" srcOrd="1" destOrd="0" presId="urn:microsoft.com/office/officeart/2009/3/layout/StepUpProcess"/>
    <dgm:cxn modelId="{62A0CBB5-E081-4AB2-9F63-A1C4F8BDD96F}" type="presParOf" srcId="{8C3542A3-D32E-4736-9988-4F44F3AE75A6}" destId="{C9EF18F2-D8DE-45EA-A49C-77A9F7FD5862}" srcOrd="2" destOrd="0" presId="urn:microsoft.com/office/officeart/2009/3/layout/StepUpProcess"/>
    <dgm:cxn modelId="{AC90BE05-D2D7-4C8A-B671-B2D47893C864}" type="presParOf" srcId="{EB5E22AA-91A0-47E6-A511-F524430F986A}" destId="{A2D393A7-8195-48DE-B113-9F32DDD1F276}" srcOrd="9" destOrd="0" presId="urn:microsoft.com/office/officeart/2009/3/layout/StepUpProcess"/>
    <dgm:cxn modelId="{7D4A639A-E50E-4501-864E-A27A80A8A7DB}" type="presParOf" srcId="{A2D393A7-8195-48DE-B113-9F32DDD1F276}" destId="{6170A503-DECC-4DEA-A6F2-8E5DF213B8A9}" srcOrd="0" destOrd="0" presId="urn:microsoft.com/office/officeart/2009/3/layout/StepUpProcess"/>
    <dgm:cxn modelId="{5AEF070C-CAED-4A42-8DE4-FA984E549EB6}" type="presParOf" srcId="{EB5E22AA-91A0-47E6-A511-F524430F986A}" destId="{61317106-DDFD-4CA9-95C7-40668D242764}" srcOrd="10" destOrd="0" presId="urn:microsoft.com/office/officeart/2009/3/layout/StepUpProcess"/>
    <dgm:cxn modelId="{7769F140-3B16-4B45-83DE-3D7DEFAA25F2}" type="presParOf" srcId="{61317106-DDFD-4CA9-95C7-40668D242764}" destId="{C6930096-586A-49F2-BB9A-BD3B1916A9AB}" srcOrd="0" destOrd="0" presId="urn:microsoft.com/office/officeart/2009/3/layout/StepUpProcess"/>
    <dgm:cxn modelId="{6B0C5645-9013-4C08-84CB-BD46121D1045}" type="presParOf" srcId="{61317106-DDFD-4CA9-95C7-40668D242764}" destId="{68CDC161-D737-42AA-9725-2B11C99080AD}" srcOrd="1" destOrd="0" presId="urn:microsoft.com/office/officeart/2009/3/layout/StepUpProcess"/>
    <dgm:cxn modelId="{C332B8C0-0CED-4D60-A8A2-3BFBB7AB7B53}" type="presParOf" srcId="{61317106-DDFD-4CA9-95C7-40668D242764}" destId="{8142EB2A-90BB-45D8-8590-AB5D3BFB95E8}" srcOrd="2" destOrd="0" presId="urn:microsoft.com/office/officeart/2009/3/layout/StepUpProcess"/>
    <dgm:cxn modelId="{D9B4E68F-95ED-4573-A99D-384A95F36AAA}" type="presParOf" srcId="{EB5E22AA-91A0-47E6-A511-F524430F986A}" destId="{3907F7F7-97CB-4CC8-B9E5-58FDA2CD8682}" srcOrd="11" destOrd="0" presId="urn:microsoft.com/office/officeart/2009/3/layout/StepUpProcess"/>
    <dgm:cxn modelId="{F2C9766F-20AC-498B-96C0-3C5099286A25}" type="presParOf" srcId="{3907F7F7-97CB-4CC8-B9E5-58FDA2CD8682}" destId="{983B4117-3158-4E70-98A9-E87A0CC8C1AD}" srcOrd="0" destOrd="0" presId="urn:microsoft.com/office/officeart/2009/3/layout/StepUpProcess"/>
    <dgm:cxn modelId="{17CB2D30-70FA-48A8-AAC6-CC61E05C6582}" type="presParOf" srcId="{EB5E22AA-91A0-47E6-A511-F524430F986A}" destId="{D41CBCDD-6D3E-461C-9364-53204C69AB64}" srcOrd="12" destOrd="0" presId="urn:microsoft.com/office/officeart/2009/3/layout/StepUpProcess"/>
    <dgm:cxn modelId="{9481ED24-D113-4DC9-83C1-A58C2C7AA457}" type="presParOf" srcId="{D41CBCDD-6D3E-461C-9364-53204C69AB64}" destId="{7451F8DC-3BF8-4D42-BB63-99A178C94D5F}" srcOrd="0" destOrd="0" presId="urn:microsoft.com/office/officeart/2009/3/layout/StepUpProcess"/>
    <dgm:cxn modelId="{FDB835C4-8FF7-4BCA-82B3-01C7B85DC10F}" type="presParOf" srcId="{D41CBCDD-6D3E-461C-9364-53204C69AB64}" destId="{52F1E435-CCE1-49EA-B5FA-A2DB66F0D69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AF1C0-2756-4307-92D2-5A840BD5ADB9}">
      <dsp:nvSpPr>
        <dsp:cNvPr id="0" name=""/>
        <dsp:cNvSpPr/>
      </dsp:nvSpPr>
      <dsp:spPr>
        <a:xfrm rot="5400000">
          <a:off x="217793" y="2383933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D2BAC-6374-41AB-B1A9-973BD26F53A9}">
      <dsp:nvSpPr>
        <dsp:cNvPr id="0" name=""/>
        <dsp:cNvSpPr/>
      </dsp:nvSpPr>
      <dsp:spPr>
        <a:xfrm>
          <a:off x="109714" y="2705837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Fiziksel</a:t>
          </a:r>
          <a:endParaRPr lang="tr-TR" sz="1500" kern="1200" dirty="0"/>
        </a:p>
      </dsp:txBody>
      <dsp:txXfrm>
        <a:off x="109714" y="2705837"/>
        <a:ext cx="972663" cy="852596"/>
      </dsp:txXfrm>
    </dsp:sp>
    <dsp:sp modelId="{F91F0794-B94A-4D66-A3CD-F024F3426482}">
      <dsp:nvSpPr>
        <dsp:cNvPr id="0" name=""/>
        <dsp:cNvSpPr/>
      </dsp:nvSpPr>
      <dsp:spPr>
        <a:xfrm>
          <a:off x="898856" y="2304615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833BA-6F90-4E09-A1E1-DE1962395FB9}">
      <dsp:nvSpPr>
        <dsp:cNvPr id="0" name=""/>
        <dsp:cNvSpPr/>
      </dsp:nvSpPr>
      <dsp:spPr>
        <a:xfrm rot="5400000">
          <a:off x="1408523" y="2089286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16464-C69C-48CD-964F-7F0402E3BC0A}">
      <dsp:nvSpPr>
        <dsp:cNvPr id="0" name=""/>
        <dsp:cNvSpPr/>
      </dsp:nvSpPr>
      <dsp:spPr>
        <a:xfrm>
          <a:off x="1300444" y="2411190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Veri Bağı</a:t>
          </a:r>
          <a:endParaRPr lang="tr-TR" sz="1500" kern="1200" dirty="0"/>
        </a:p>
      </dsp:txBody>
      <dsp:txXfrm>
        <a:off x="1300444" y="2411190"/>
        <a:ext cx="972663" cy="852596"/>
      </dsp:txXfrm>
    </dsp:sp>
    <dsp:sp modelId="{4354E91A-CAC5-4EE0-B6E4-70C7A537D086}">
      <dsp:nvSpPr>
        <dsp:cNvPr id="0" name=""/>
        <dsp:cNvSpPr/>
      </dsp:nvSpPr>
      <dsp:spPr>
        <a:xfrm>
          <a:off x="2089586" y="2009968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36190-7CDE-46E5-A701-9FDF030BCBB6}">
      <dsp:nvSpPr>
        <dsp:cNvPr id="0" name=""/>
        <dsp:cNvSpPr/>
      </dsp:nvSpPr>
      <dsp:spPr>
        <a:xfrm rot="5400000">
          <a:off x="2599254" y="1794638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641A8-586B-4563-AF60-D7A3F5331014}">
      <dsp:nvSpPr>
        <dsp:cNvPr id="0" name=""/>
        <dsp:cNvSpPr/>
      </dsp:nvSpPr>
      <dsp:spPr>
        <a:xfrm>
          <a:off x="2491175" y="2116542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Ağ</a:t>
          </a:r>
          <a:endParaRPr lang="tr-TR" sz="1500" kern="1200" dirty="0"/>
        </a:p>
      </dsp:txBody>
      <dsp:txXfrm>
        <a:off x="2491175" y="2116542"/>
        <a:ext cx="972663" cy="852596"/>
      </dsp:txXfrm>
    </dsp:sp>
    <dsp:sp modelId="{54D38B64-7B48-4006-917B-A499789861FB}">
      <dsp:nvSpPr>
        <dsp:cNvPr id="0" name=""/>
        <dsp:cNvSpPr/>
      </dsp:nvSpPr>
      <dsp:spPr>
        <a:xfrm>
          <a:off x="3280317" y="1715320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9FAD9-32E3-4CF9-9CA9-230A8BCACC1A}">
      <dsp:nvSpPr>
        <dsp:cNvPr id="0" name=""/>
        <dsp:cNvSpPr/>
      </dsp:nvSpPr>
      <dsp:spPr>
        <a:xfrm rot="5400000">
          <a:off x="3789984" y="1499991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262AA-E753-4604-9A1C-6B50011B1753}">
      <dsp:nvSpPr>
        <dsp:cNvPr id="0" name=""/>
        <dsp:cNvSpPr/>
      </dsp:nvSpPr>
      <dsp:spPr>
        <a:xfrm>
          <a:off x="3681905" y="1821895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Ulaşım</a:t>
          </a:r>
          <a:endParaRPr lang="tr-TR" sz="1500" kern="1200" dirty="0"/>
        </a:p>
      </dsp:txBody>
      <dsp:txXfrm>
        <a:off x="3681905" y="1821895"/>
        <a:ext cx="972663" cy="852596"/>
      </dsp:txXfrm>
    </dsp:sp>
    <dsp:sp modelId="{2A519AA3-0CA4-444C-AC95-D6A7ACAF6252}">
      <dsp:nvSpPr>
        <dsp:cNvPr id="0" name=""/>
        <dsp:cNvSpPr/>
      </dsp:nvSpPr>
      <dsp:spPr>
        <a:xfrm>
          <a:off x="4471047" y="1420673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972DE-726B-464F-8DA6-40B86D636394}">
      <dsp:nvSpPr>
        <dsp:cNvPr id="0" name=""/>
        <dsp:cNvSpPr/>
      </dsp:nvSpPr>
      <dsp:spPr>
        <a:xfrm rot="5400000">
          <a:off x="4980714" y="1205343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60915-1B4E-4012-8BF0-784244E7BFFD}">
      <dsp:nvSpPr>
        <dsp:cNvPr id="0" name=""/>
        <dsp:cNvSpPr/>
      </dsp:nvSpPr>
      <dsp:spPr>
        <a:xfrm>
          <a:off x="4872635" y="1527248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>
              <a:solidFill>
                <a:srgbClr val="FF0000"/>
              </a:solidFill>
            </a:rPr>
            <a:t>Oturum</a:t>
          </a:r>
          <a:endParaRPr lang="tr-TR" sz="1500" b="1" kern="1200" dirty="0">
            <a:solidFill>
              <a:srgbClr val="FF0000"/>
            </a:solidFill>
          </a:endParaRPr>
        </a:p>
      </dsp:txBody>
      <dsp:txXfrm>
        <a:off x="4872635" y="1527248"/>
        <a:ext cx="972663" cy="852596"/>
      </dsp:txXfrm>
    </dsp:sp>
    <dsp:sp modelId="{C9EF18F2-D8DE-45EA-A49C-77A9F7FD5862}">
      <dsp:nvSpPr>
        <dsp:cNvPr id="0" name=""/>
        <dsp:cNvSpPr/>
      </dsp:nvSpPr>
      <dsp:spPr>
        <a:xfrm>
          <a:off x="5661777" y="1126026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30096-586A-49F2-BB9A-BD3B1916A9AB}">
      <dsp:nvSpPr>
        <dsp:cNvPr id="0" name=""/>
        <dsp:cNvSpPr/>
      </dsp:nvSpPr>
      <dsp:spPr>
        <a:xfrm rot="5400000">
          <a:off x="6171445" y="910696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DC161-D737-42AA-9725-2B11C99080AD}">
      <dsp:nvSpPr>
        <dsp:cNvPr id="0" name=""/>
        <dsp:cNvSpPr/>
      </dsp:nvSpPr>
      <dsp:spPr>
        <a:xfrm>
          <a:off x="6063365" y="1232600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>
              <a:solidFill>
                <a:srgbClr val="FF0000"/>
              </a:solidFill>
            </a:rPr>
            <a:t>Sunum</a:t>
          </a:r>
          <a:endParaRPr lang="tr-TR" sz="1500" b="1" kern="1200" dirty="0">
            <a:solidFill>
              <a:srgbClr val="FF0000"/>
            </a:solidFill>
          </a:endParaRPr>
        </a:p>
      </dsp:txBody>
      <dsp:txXfrm>
        <a:off x="6063365" y="1232600"/>
        <a:ext cx="972663" cy="852596"/>
      </dsp:txXfrm>
    </dsp:sp>
    <dsp:sp modelId="{8142EB2A-90BB-45D8-8590-AB5D3BFB95E8}">
      <dsp:nvSpPr>
        <dsp:cNvPr id="0" name=""/>
        <dsp:cNvSpPr/>
      </dsp:nvSpPr>
      <dsp:spPr>
        <a:xfrm>
          <a:off x="6852508" y="831378"/>
          <a:ext cx="183521" cy="18352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1F8DC-3BF8-4D42-BB63-99A178C94D5F}">
      <dsp:nvSpPr>
        <dsp:cNvPr id="0" name=""/>
        <dsp:cNvSpPr/>
      </dsp:nvSpPr>
      <dsp:spPr>
        <a:xfrm rot="5400000">
          <a:off x="7362175" y="616049"/>
          <a:ext cx="647471" cy="107737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1E435-CCE1-49EA-B5FA-A2DB66F0D691}">
      <dsp:nvSpPr>
        <dsp:cNvPr id="0" name=""/>
        <dsp:cNvSpPr/>
      </dsp:nvSpPr>
      <dsp:spPr>
        <a:xfrm>
          <a:off x="7254096" y="937953"/>
          <a:ext cx="972663" cy="852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Uygulama</a:t>
          </a:r>
          <a:endParaRPr lang="tr-TR" sz="1500" kern="1200" dirty="0"/>
        </a:p>
      </dsp:txBody>
      <dsp:txXfrm>
        <a:off x="7254096" y="937953"/>
        <a:ext cx="972663" cy="852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D6D07-17D8-492D-87EE-2B82BFF52CC2}" type="datetimeFigureOut">
              <a:rPr lang="tr-TR" smtClean="0"/>
              <a:t>06.01.2012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AC7B2-5DAF-47DB-B002-3AACC9C83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04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1649-C040-4E01-ADC5-370DEEF2D0D4}" type="datetime1">
              <a:rPr lang="tr-TR" smtClean="0"/>
              <a:t>06.01.2012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D008-EE1A-40A9-A65B-7405E006FB3E}" type="datetime1">
              <a:rPr lang="tr-TR" smtClean="0"/>
              <a:t>06.01.2012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87C5-70E4-44F0-80CA-0E956E220554}" type="datetime1">
              <a:rPr lang="tr-TR" smtClean="0"/>
              <a:t>06.01.2012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6ABD-7E2B-491B-B2E4-3D96DDBB52D1}" type="datetime1">
              <a:rPr lang="tr-TR" smtClean="0"/>
              <a:t>06.01.2012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FC04-5FDD-411D-B7D3-49E2C18B2A0C}" type="datetime1">
              <a:rPr lang="tr-TR" smtClean="0"/>
              <a:t>06.01.2012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E0BC-4599-4B05-9194-0614AD4F79AE}" type="datetime1">
              <a:rPr lang="tr-TR" smtClean="0"/>
              <a:t>06.01.2012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E599-59E8-4BC7-A4BF-B188D9586D9C}" type="datetime1">
              <a:rPr lang="tr-TR" smtClean="0"/>
              <a:t>06.01.2012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6DB9-DAA3-44F8-88AB-4CBD3AD286B9}" type="datetime1">
              <a:rPr lang="tr-TR" smtClean="0"/>
              <a:t>06.01.2012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E22F-106D-44E3-B7B1-255A250112EC}" type="datetime1">
              <a:rPr lang="tr-TR" smtClean="0"/>
              <a:t>06.01.2012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2DB9-9BE1-47FF-8C18-CAB685B06ED4}" type="datetime1">
              <a:rPr lang="tr-TR" smtClean="0"/>
              <a:t>06.01.2012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386B-FC79-4F67-AF40-46F8C97B0ACA}" type="datetime1">
              <a:rPr lang="tr-TR" smtClean="0"/>
              <a:t>06.01.2012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EE2A27-B46F-401E-955F-B71C98B5E9A3}" type="datetime1">
              <a:rPr lang="tr-TR" smtClean="0"/>
              <a:t>06.01.2012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A80C51-63FB-4F59-9CC4-770CC153ABD7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OSI – Oturum ve Sunum Katmanları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6400800" cy="694928"/>
          </a:xfrm>
        </p:spPr>
        <p:txBody>
          <a:bodyPr>
            <a:normAutofit/>
          </a:bodyPr>
          <a:lstStyle/>
          <a:p>
            <a:r>
              <a:rPr lang="tr-TR" dirty="0" smtClean="0"/>
              <a:t>Kenan BAYSAL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2195736" y="620688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1600" dirty="0" smtClean="0"/>
              <a:t>Trakya Üniversitesi </a:t>
            </a:r>
          </a:p>
          <a:p>
            <a:pPr algn="ctr"/>
            <a:r>
              <a:rPr lang="tr-TR" sz="1600" dirty="0" smtClean="0"/>
              <a:t>Fen Bilimleri Enstitüsü </a:t>
            </a:r>
          </a:p>
          <a:p>
            <a:pPr algn="ctr"/>
            <a:r>
              <a:rPr lang="tr-TR" sz="1600" dirty="0" smtClean="0"/>
              <a:t>Bilgisayar Mühendisliği A.B.D.</a:t>
            </a:r>
          </a:p>
          <a:p>
            <a:pPr algn="ctr"/>
            <a:endParaRPr lang="tr-TR" sz="1600" dirty="0" smtClean="0"/>
          </a:p>
          <a:p>
            <a:pPr algn="ctr"/>
            <a:r>
              <a:rPr lang="tr-TR" sz="2400" b="1" dirty="0" smtClean="0"/>
              <a:t>Mobil ve Kablosuz Bilişim Dersi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7374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FTAM </a:t>
            </a:r>
            <a:r>
              <a:rPr lang="tr-TR" i="1" dirty="0">
                <a:solidFill>
                  <a:srgbClr val="FF0000"/>
                </a:solidFill>
              </a:rPr>
              <a:t>(File Transfer, Access </a:t>
            </a:r>
            <a:r>
              <a:rPr lang="tr-TR" i="1" dirty="0" err="1">
                <a:solidFill>
                  <a:srgbClr val="FF0000"/>
                </a:solidFill>
              </a:rPr>
              <a:t>and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Managment</a:t>
            </a:r>
            <a:r>
              <a:rPr lang="tr-TR" i="1" dirty="0">
                <a:solidFill>
                  <a:srgbClr val="FF0000"/>
                </a:solidFill>
              </a:rPr>
              <a:t> Protocol)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/>
              <a:t>istemci ile sunucu arasında açık bir ortamda dosya transfer hizmeti sağlar</a:t>
            </a:r>
            <a:r>
              <a:rPr lang="tr-TR" dirty="0" smtClean="0"/>
              <a:t>.</a:t>
            </a:r>
          </a:p>
          <a:p>
            <a:r>
              <a:rPr lang="tr-TR" dirty="0">
                <a:solidFill>
                  <a:srgbClr val="FF0000"/>
                </a:solidFill>
              </a:rPr>
              <a:t>VT </a:t>
            </a:r>
            <a:r>
              <a:rPr lang="tr-TR" i="1" dirty="0">
                <a:solidFill>
                  <a:srgbClr val="FF0000"/>
                </a:solidFill>
              </a:rPr>
              <a:t>(Virtual Terminal)</a:t>
            </a:r>
            <a:r>
              <a:rPr lang="tr-TR" dirty="0">
                <a:solidFill>
                  <a:srgbClr val="FF0000"/>
                </a:solidFill>
              </a:rPr>
              <a:t>;</a:t>
            </a:r>
            <a:r>
              <a:rPr lang="tr-TR" dirty="0"/>
              <a:t> klavye, ekran ve yazıcı benzeri cihazlar ile terminal kontrol etmeyi sağlayan </a:t>
            </a:r>
            <a:r>
              <a:rPr lang="tr-TR" dirty="0" err="1"/>
              <a:t>host</a:t>
            </a:r>
            <a:r>
              <a:rPr lang="tr-TR" dirty="0"/>
              <a:t> uygulamaları sağlar.</a:t>
            </a:r>
          </a:p>
          <a:p>
            <a:r>
              <a:rPr lang="tr-TR" dirty="0">
                <a:solidFill>
                  <a:srgbClr val="FF0000"/>
                </a:solidFill>
              </a:rPr>
              <a:t>MOTIS (</a:t>
            </a:r>
            <a:r>
              <a:rPr lang="tr-TR" i="1" dirty="0">
                <a:solidFill>
                  <a:srgbClr val="FF0000"/>
                </a:solidFill>
              </a:rPr>
              <a:t>Message </a:t>
            </a:r>
            <a:r>
              <a:rPr lang="tr-TR" i="1" dirty="0" err="1">
                <a:solidFill>
                  <a:srgbClr val="FF0000"/>
                </a:solidFill>
              </a:rPr>
              <a:t>Orinted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Text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Interchange</a:t>
            </a:r>
            <a:r>
              <a:rPr lang="tr-TR" i="1" dirty="0">
                <a:solidFill>
                  <a:srgbClr val="FF0000"/>
                </a:solidFill>
              </a:rPr>
              <a:t> Standart);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TCP/IP’deki Simple Mail Transfer Protocol (SMTP) benzeri bir işlev görür</a:t>
            </a:r>
            <a:r>
              <a:rPr lang="tr-TR" dirty="0" smtClean="0"/>
              <a:t>.</a:t>
            </a:r>
            <a:r>
              <a:rPr lang="tr-TR" dirty="0"/>
              <a:t> CMIP </a:t>
            </a:r>
            <a:r>
              <a:rPr lang="tr-TR" i="1" dirty="0"/>
              <a:t>(</a:t>
            </a:r>
            <a:r>
              <a:rPr lang="tr-TR" i="1" dirty="0" err="1"/>
              <a:t>Common</a:t>
            </a:r>
            <a:r>
              <a:rPr lang="tr-TR" i="1" dirty="0"/>
              <a:t> Management Information Protocol)</a:t>
            </a:r>
            <a:r>
              <a:rPr lang="tr-TR" dirty="0"/>
              <a:t>; ağ yönetim uygulamaları ve yönetim aracıları arasında iletişim kurulmasını sağlar.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6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JTM </a:t>
            </a:r>
            <a:r>
              <a:rPr lang="tr-TR" i="1" dirty="0">
                <a:solidFill>
                  <a:srgbClr val="FF0000"/>
                </a:solidFill>
              </a:rPr>
              <a:t>(</a:t>
            </a:r>
            <a:r>
              <a:rPr lang="tr-TR" i="1" dirty="0" err="1">
                <a:solidFill>
                  <a:srgbClr val="FF0000"/>
                </a:solidFill>
              </a:rPr>
              <a:t>Job</a:t>
            </a:r>
            <a:r>
              <a:rPr lang="tr-TR" i="1" dirty="0">
                <a:solidFill>
                  <a:srgbClr val="FF0000"/>
                </a:solidFill>
              </a:rPr>
              <a:t> Transfer </a:t>
            </a:r>
            <a:r>
              <a:rPr lang="tr-TR" i="1" dirty="0" err="1">
                <a:solidFill>
                  <a:srgbClr val="FF0000"/>
                </a:solidFill>
              </a:rPr>
              <a:t>and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Manipulation</a:t>
            </a:r>
            <a:r>
              <a:rPr lang="tr-TR" i="1" dirty="0">
                <a:solidFill>
                  <a:srgbClr val="FF0000"/>
                </a:solidFill>
              </a:rPr>
              <a:t>)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/>
              <a:t>iş transferi ve veri işleme görevi gerçekleştirir.</a:t>
            </a:r>
          </a:p>
          <a:p>
            <a:r>
              <a:rPr lang="tr-TR" dirty="0">
                <a:solidFill>
                  <a:srgbClr val="FF0000"/>
                </a:solidFill>
              </a:rPr>
              <a:t>MMS </a:t>
            </a:r>
            <a:r>
              <a:rPr lang="tr-TR" i="1" dirty="0">
                <a:solidFill>
                  <a:srgbClr val="FF0000"/>
                </a:solidFill>
              </a:rPr>
              <a:t>(</a:t>
            </a:r>
            <a:r>
              <a:rPr lang="tr-TR" i="1" dirty="0" err="1">
                <a:solidFill>
                  <a:srgbClr val="FF0000"/>
                </a:solidFill>
              </a:rPr>
              <a:t>Manufacturing</a:t>
            </a:r>
            <a:r>
              <a:rPr lang="tr-TR" i="1" dirty="0">
                <a:solidFill>
                  <a:srgbClr val="FF0000"/>
                </a:solidFill>
              </a:rPr>
              <a:t> Messaging Service)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/>
              <a:t>gerçek zamanlı veri işleme için mesajlaşma sistemi, ağ araçları ve bilgisayar programları arasında gözetimli denetim bilgileri sağlar.</a:t>
            </a:r>
          </a:p>
          <a:p>
            <a:r>
              <a:rPr lang="tr-TR" dirty="0">
                <a:solidFill>
                  <a:srgbClr val="FF0000"/>
                </a:solidFill>
              </a:rPr>
              <a:t>RDA </a:t>
            </a:r>
            <a:r>
              <a:rPr lang="tr-TR" i="1" dirty="0">
                <a:solidFill>
                  <a:srgbClr val="FF0000"/>
                </a:solidFill>
              </a:rPr>
              <a:t>(Remote Database Access)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/>
              <a:t>veri tabanı erişimi için protokol standardıdır. </a:t>
            </a:r>
          </a:p>
          <a:p>
            <a:r>
              <a:rPr lang="tr-TR" dirty="0">
                <a:solidFill>
                  <a:srgbClr val="FF0000"/>
                </a:solidFill>
              </a:rPr>
              <a:t>DTP </a:t>
            </a:r>
            <a:r>
              <a:rPr lang="tr-TR" i="1" dirty="0">
                <a:solidFill>
                  <a:srgbClr val="FF0000"/>
                </a:solidFill>
              </a:rPr>
              <a:t>(</a:t>
            </a:r>
            <a:r>
              <a:rPr lang="tr-TR" i="1" dirty="0" err="1">
                <a:solidFill>
                  <a:srgbClr val="FF0000"/>
                </a:solidFill>
              </a:rPr>
              <a:t>Disturbuted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Transaction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Processing</a:t>
            </a:r>
            <a:r>
              <a:rPr lang="tr-TR" i="1" dirty="0">
                <a:solidFill>
                  <a:srgbClr val="FF0000"/>
                </a:solidFill>
              </a:rPr>
              <a:t>)</a:t>
            </a:r>
            <a:r>
              <a:rPr lang="tr-TR" dirty="0">
                <a:solidFill>
                  <a:srgbClr val="FF0000"/>
                </a:solidFill>
              </a:rPr>
              <a:t>;</a:t>
            </a:r>
            <a:r>
              <a:rPr lang="tr-TR" dirty="0"/>
              <a:t> iki veya daha fazla ağ sunucusunun dâhil olduğu işlemler topluluğudur. Genellikle işlem yöneticisi, bütün işlemleri kapsayan genel işlem yönetimi ve oluşturulmasından sorumluyken </a:t>
            </a:r>
            <a:r>
              <a:rPr lang="tr-TR" dirty="0" err="1"/>
              <a:t>host</a:t>
            </a:r>
            <a:r>
              <a:rPr lang="tr-TR" dirty="0"/>
              <a:t> işlem kaynaklarını sağlar.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38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Protokoller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tr-TR" b="1" dirty="0"/>
              <a:t>Apple </a:t>
            </a:r>
            <a:r>
              <a:rPr lang="tr-TR" b="1" dirty="0" err="1"/>
              <a:t>Filling</a:t>
            </a:r>
            <a:r>
              <a:rPr lang="tr-TR" b="1" dirty="0"/>
              <a:t> Protocol - AFP</a:t>
            </a:r>
          </a:p>
          <a:p>
            <a:pPr marL="342900" lvl="2" indent="-342900"/>
            <a:r>
              <a:rPr lang="tr-TR" b="1" dirty="0" err="1"/>
              <a:t>Independent</a:t>
            </a:r>
            <a:r>
              <a:rPr lang="tr-TR" b="1" dirty="0"/>
              <a:t> Computing Architecture – ICA</a:t>
            </a:r>
          </a:p>
          <a:p>
            <a:pPr marL="342900" lvl="2" indent="-342900"/>
            <a:r>
              <a:rPr lang="tr-TR" b="1" dirty="0" err="1"/>
              <a:t>Lightweight</a:t>
            </a:r>
            <a:r>
              <a:rPr lang="tr-TR" b="1" dirty="0"/>
              <a:t> Presentation Protocol –LPP</a:t>
            </a:r>
          </a:p>
          <a:p>
            <a:pPr marL="342900" lvl="2" indent="-342900"/>
            <a:r>
              <a:rPr lang="tr-TR" b="1" dirty="0"/>
              <a:t>NetWare </a:t>
            </a:r>
            <a:r>
              <a:rPr lang="tr-TR" b="1" dirty="0" err="1"/>
              <a:t>Core</a:t>
            </a:r>
            <a:r>
              <a:rPr lang="tr-TR" b="1" dirty="0"/>
              <a:t> Protocol – NCP</a:t>
            </a:r>
          </a:p>
          <a:p>
            <a:pPr marL="342900" lvl="2" indent="-342900"/>
            <a:r>
              <a:rPr lang="tr-TR" b="1" dirty="0"/>
              <a:t>Network Data </a:t>
            </a:r>
            <a:r>
              <a:rPr lang="tr-TR" b="1" dirty="0" err="1"/>
              <a:t>Representation</a:t>
            </a:r>
            <a:r>
              <a:rPr lang="tr-TR" b="1" dirty="0"/>
              <a:t> – NDR</a:t>
            </a:r>
          </a:p>
          <a:p>
            <a:pPr marL="342900" lvl="2" indent="-342900"/>
            <a:r>
              <a:rPr lang="tr-TR" b="1" dirty="0"/>
              <a:t>Telnet</a:t>
            </a:r>
          </a:p>
          <a:p>
            <a:pPr marL="342900" lvl="2" indent="-342900"/>
            <a:r>
              <a:rPr lang="tr-TR" b="1" dirty="0" err="1"/>
              <a:t>External</a:t>
            </a:r>
            <a:r>
              <a:rPr lang="tr-TR" b="1" dirty="0"/>
              <a:t> Data </a:t>
            </a:r>
            <a:r>
              <a:rPr lang="tr-TR" b="1" dirty="0" err="1"/>
              <a:t>Representation</a:t>
            </a:r>
            <a:r>
              <a:rPr lang="tr-TR" b="1" dirty="0"/>
              <a:t> - XDR</a:t>
            </a:r>
          </a:p>
          <a:p>
            <a:pPr marL="342900" lvl="2" indent="-342900"/>
            <a:r>
              <a:rPr lang="tr-TR" b="1" dirty="0"/>
              <a:t>X.25</a:t>
            </a:r>
          </a:p>
          <a:p>
            <a:pPr marL="342900" lvl="2" indent="-342900"/>
            <a:r>
              <a:rPr lang="tr-TR" b="1" dirty="0" err="1"/>
              <a:t>Abstract</a:t>
            </a:r>
            <a:r>
              <a:rPr lang="tr-TR" b="1" dirty="0"/>
              <a:t> </a:t>
            </a:r>
            <a:r>
              <a:rPr lang="tr-TR" b="1" dirty="0" err="1"/>
              <a:t>Syntax</a:t>
            </a:r>
            <a:r>
              <a:rPr lang="tr-TR" b="1" dirty="0"/>
              <a:t> </a:t>
            </a:r>
            <a:r>
              <a:rPr lang="tr-TR" b="1" dirty="0" err="1"/>
              <a:t>Notation</a:t>
            </a:r>
            <a:r>
              <a:rPr lang="tr-TR" b="1" dirty="0"/>
              <a:t> </a:t>
            </a:r>
            <a:r>
              <a:rPr lang="tr-TR" b="1" dirty="0" err="1"/>
              <a:t>One</a:t>
            </a:r>
            <a:r>
              <a:rPr lang="tr-TR" b="1" dirty="0"/>
              <a:t> -  ASN.1</a:t>
            </a:r>
          </a:p>
          <a:p>
            <a:pPr marL="342900" lvl="2" indent="-342900"/>
            <a:endParaRPr lang="tr-TR" b="1" dirty="0" smtClean="0"/>
          </a:p>
          <a:p>
            <a:pPr marL="342900" lvl="2" indent="-342900"/>
            <a:endParaRPr lang="tr-TR" b="1" dirty="0"/>
          </a:p>
          <a:p>
            <a:pPr marL="342900" lvl="2" indent="-342900"/>
            <a:endParaRPr lang="tr-TR" b="1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41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Apple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Filling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- AFP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endParaRPr lang="tr-TR" b="1" dirty="0" smtClean="0"/>
          </a:p>
          <a:p>
            <a:pPr marL="342900" lvl="2" indent="-342900"/>
            <a:r>
              <a:rPr lang="tr-TR" dirty="0"/>
              <a:t>Mac işletim sistemine dosya paylaşım servisi sağlayan ağ protokolüdür. </a:t>
            </a:r>
            <a:endParaRPr lang="tr-TR" dirty="0" smtClean="0"/>
          </a:p>
          <a:p>
            <a:pPr marL="342900" lvl="2" indent="-342900"/>
            <a:r>
              <a:rPr lang="tr-TR" dirty="0" smtClean="0"/>
              <a:t>MAC </a:t>
            </a:r>
            <a:r>
              <a:rPr lang="tr-TR" dirty="0"/>
              <a:t>OS 9 ve öncesinde </a:t>
            </a:r>
            <a:r>
              <a:rPr lang="tr-TR" dirty="0" smtClean="0"/>
              <a:t> </a:t>
            </a:r>
            <a:r>
              <a:rPr lang="tr-TR" dirty="0"/>
              <a:t>öncelikli dosya hizmeti protokolü </a:t>
            </a:r>
            <a:r>
              <a:rPr lang="tr-TR" dirty="0" smtClean="0"/>
              <a:t>olarak kullanılmıştır.</a:t>
            </a:r>
            <a:endParaRPr lang="tr-TR" b="1" dirty="0"/>
          </a:p>
          <a:p>
            <a:pPr marL="342900" lvl="2" indent="-342900"/>
            <a:endParaRPr lang="tr-TR" b="1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5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Independent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Computing Architecture – ICA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/>
            <a:r>
              <a:rPr lang="tr-TR" sz="2400" dirty="0" smtClean="0"/>
              <a:t>CITRIX </a:t>
            </a:r>
            <a:r>
              <a:rPr lang="tr-TR" sz="2400" dirty="0"/>
              <a:t>firması tarafından geliştirilmiş uygulama sunucu sistemi için özel olarak geliştirilmiş bir protokol</a:t>
            </a:r>
            <a:endParaRPr lang="tr-TR" sz="2400" b="1" dirty="0"/>
          </a:p>
          <a:p>
            <a:r>
              <a:rPr lang="tr-TR" sz="2400" dirty="0"/>
              <a:t>Bu protokol istemci ile sunucu arasında geçen verinin özelliklerini hiçbir platforma bağlı kalmadan ortaya koyar. </a:t>
            </a:r>
            <a:endParaRPr lang="tr-TR" sz="2400" dirty="0" smtClean="0"/>
          </a:p>
          <a:p>
            <a:r>
              <a:rPr lang="tr-TR" sz="2400" dirty="0"/>
              <a:t>Microsoft’un RDP </a:t>
            </a:r>
            <a:r>
              <a:rPr lang="tr-TR" sz="2400" i="1" dirty="0"/>
              <a:t>(Remote Desktop Protocol)</a:t>
            </a:r>
            <a:r>
              <a:rPr lang="tr-TR" sz="2400" dirty="0"/>
              <a:t> eşdeğeri bir hizmet </a:t>
            </a:r>
            <a:r>
              <a:rPr lang="tr-TR" sz="2400" dirty="0" smtClean="0"/>
              <a:t>sunar</a:t>
            </a:r>
          </a:p>
          <a:p>
            <a:r>
              <a:rPr lang="tr-TR" sz="2400" dirty="0"/>
              <a:t>Çalıştırıldığı sunucu üzerinden istemde bulunan bir sistemin altyapısı üzerinde ayrım yapmaz, Windows, Linux, Mac her türlü durumda ICA sayesinde sunucu üzerinden istemci olarak bağlantı kurabilirler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Lightweight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Presentation Protocol –LPP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/>
            <a:r>
              <a:rPr lang="tr-TR" sz="2800" dirty="0"/>
              <a:t>OSI uygulama hizmetlerine çizgi akımı yaklaşım desteği sunan bir protokol olarak </a:t>
            </a:r>
            <a:r>
              <a:rPr lang="tr-TR" sz="2800" dirty="0" smtClean="0"/>
              <a:t>tanımlanabilir.*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184104" cy="365125"/>
          </a:xfrm>
        </p:spPr>
        <p:txBody>
          <a:bodyPr/>
          <a:lstStyle/>
          <a:p>
            <a:r>
              <a:rPr lang="en-US" dirty="0" smtClean="0"/>
              <a:t>*(http://www.javvin.com – network management &amp; security)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0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NetWare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Core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– NCP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/>
            <a:r>
              <a:rPr lang="tr-TR" sz="2400" dirty="0"/>
              <a:t>Genellikle NetWare işletim sistemi ile </a:t>
            </a:r>
            <a:r>
              <a:rPr lang="tr-TR" sz="2400" dirty="0" smtClean="0"/>
              <a:t>ilişkilendirilir</a:t>
            </a:r>
          </a:p>
          <a:p>
            <a:pPr marL="342900" lvl="2" indent="-342900"/>
            <a:r>
              <a:rPr lang="tr-TR" sz="2400" dirty="0"/>
              <a:t>Ancak bazı parçaları Windows NT, Linux ve Unix’in çeşitli biçimlerinde uygulanmıştır.</a:t>
            </a:r>
          </a:p>
          <a:p>
            <a:pPr marL="342900" lvl="2" indent="-342900"/>
            <a:r>
              <a:rPr lang="tr-TR" sz="2400" dirty="0"/>
              <a:t>Dosya erişimi, yazdırma işlemleri, dizin işlemleri, saat senkronizasyonu, mesajlaşma, uzaktan komut yürütme ve benzeri diğer ağ hizmetleri işlemlerinde kullanılır</a:t>
            </a:r>
            <a:r>
              <a:rPr lang="tr-TR" sz="2400" dirty="0" smtClean="0"/>
              <a:t>.</a:t>
            </a:r>
          </a:p>
          <a:p>
            <a:pPr marL="342900" lvl="2" indent="-342900"/>
            <a:r>
              <a:rPr lang="tr-TR" sz="2400" dirty="0" err="1" smtClean="0"/>
              <a:t>Novel</a:t>
            </a:r>
            <a:r>
              <a:rPr lang="tr-TR" sz="2400" dirty="0" smtClean="0"/>
              <a:t> </a:t>
            </a:r>
            <a:r>
              <a:rPr lang="tr-TR" sz="2400" dirty="0" err="1"/>
              <a:t>eDirectory</a:t>
            </a:r>
            <a:r>
              <a:rPr lang="tr-TR" sz="2400" dirty="0"/>
              <a:t> tarafından sunucular arasındaki dizin hizmetleri ağacı arasındaki veri değişimlerini senkronize etmek için kullanılmaktadır.</a:t>
            </a:r>
          </a:p>
          <a:p>
            <a:pPr marL="342900" lvl="2" indent="-342900"/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4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Network Data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Representation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– NDR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Ara yüz tanımlama dili </a:t>
            </a:r>
            <a:r>
              <a:rPr lang="tr-TR" i="1" dirty="0"/>
              <a:t>(IDL)</a:t>
            </a:r>
            <a:r>
              <a:rPr lang="tr-TR" dirty="0"/>
              <a:t> veri tiplerini sekizli dizileri üzerine eşleme tanımlaması yapar.</a:t>
            </a:r>
          </a:p>
          <a:p>
            <a:pPr marL="342900" lvl="2" indent="-342900"/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Telnet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İnternet veya yerel ağ bağlantısı üzerinden Virtual Terminal bağlantı kullanımında metin odaklı iki yönlü interaktif iletişim hizmeti sunan ağ bağlantı </a:t>
            </a:r>
            <a:r>
              <a:rPr lang="tr-TR" sz="2800" dirty="0" smtClean="0"/>
              <a:t>protokolüdür</a:t>
            </a:r>
          </a:p>
          <a:p>
            <a:r>
              <a:rPr lang="tr-TR" sz="2800" dirty="0"/>
              <a:t>Uzak bilgisayar üzerinde oturum açma izni sağlar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Protokol sayesinde oturum açılan bilgisayar klavye ve ekranı sanki bağlanılan bilgisayarın bir uçbirimiymiş görev yapar.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3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External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Data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Representation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- XDR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B</a:t>
            </a:r>
            <a:r>
              <a:rPr lang="tr-TR" dirty="0" smtClean="0"/>
              <a:t>ilgisayar </a:t>
            </a:r>
            <a:r>
              <a:rPr lang="tr-TR" dirty="0"/>
              <a:t>ağlarında kullanılan veri kodlama ve tanımlama standart protokolüdür</a:t>
            </a:r>
            <a:r>
              <a:rPr lang="tr-TR" dirty="0" smtClean="0"/>
              <a:t>.</a:t>
            </a:r>
          </a:p>
          <a:p>
            <a:r>
              <a:rPr lang="tr-TR" sz="2800" dirty="0"/>
              <a:t>Farklı bilgisayar mimarileri arasında veri transferi yapma konusunda oldukça kullanışlıdır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Sun Workstation, VAX, IBM-PC, ve </a:t>
            </a:r>
            <a:r>
              <a:rPr lang="tr-TR" sz="2800" dirty="0" err="1"/>
              <a:t>Cray</a:t>
            </a:r>
            <a:r>
              <a:rPr lang="tr-TR" sz="2800" dirty="0"/>
              <a:t> gibi birbirinden farklı mimarilere sahip makineler arasında iletişim sağlamakta kullanılmaktadır. </a:t>
            </a:r>
            <a:endParaRPr lang="tr-TR" sz="2800" dirty="0" smtClean="0"/>
          </a:p>
          <a:p>
            <a:r>
              <a:rPr lang="tr-TR" sz="2800" dirty="0"/>
              <a:t>XDR veri formatı tanımlama dili kullanır. Bu dil sadece veri tanımlama işlevi görür, herhangi bir programlama dili gibi bir işlevi yoktur.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OSI Katman Modeli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11344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7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X.25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X.25, anahtarlamalı geniş alan ağları </a:t>
            </a:r>
            <a:r>
              <a:rPr lang="tr-TR" i="1" dirty="0"/>
              <a:t>(WAN – </a:t>
            </a:r>
            <a:r>
              <a:rPr lang="tr-TR" i="1" dirty="0" err="1"/>
              <a:t>Wide</a:t>
            </a:r>
            <a:r>
              <a:rPr lang="tr-TR" i="1" dirty="0"/>
              <a:t> </a:t>
            </a:r>
            <a:r>
              <a:rPr lang="tr-TR" i="1" dirty="0" err="1"/>
              <a:t>Area</a:t>
            </a:r>
            <a:r>
              <a:rPr lang="tr-TR" i="1" dirty="0"/>
              <a:t> Network)</a:t>
            </a:r>
            <a:r>
              <a:rPr lang="tr-TR" dirty="0"/>
              <a:t> için uygun ITU-T </a:t>
            </a:r>
            <a:r>
              <a:rPr lang="tr-TR" i="1" dirty="0"/>
              <a:t>(International </a:t>
            </a:r>
            <a:r>
              <a:rPr lang="tr-TR" i="1" dirty="0" err="1"/>
              <a:t>Telecommunication</a:t>
            </a:r>
            <a:r>
              <a:rPr lang="tr-TR" i="1" dirty="0"/>
              <a:t> </a:t>
            </a:r>
            <a:r>
              <a:rPr lang="tr-TR" i="1" dirty="0" err="1"/>
              <a:t>Union</a:t>
            </a:r>
            <a:r>
              <a:rPr lang="tr-TR" i="1" dirty="0"/>
              <a:t>) </a:t>
            </a:r>
            <a:r>
              <a:rPr lang="tr-TR" dirty="0"/>
              <a:t>standart </a:t>
            </a:r>
            <a:r>
              <a:rPr lang="tr-TR" dirty="0" smtClean="0"/>
              <a:t>protokolüdür</a:t>
            </a:r>
          </a:p>
          <a:p>
            <a:r>
              <a:rPr lang="tr-TR" sz="2800" dirty="0"/>
              <a:t>Hata oranı yüksek, hızı düşük olan şebekeler üzerinde gerçekleştirilen ilk paket anahtarlamalı geniş alan ağ servislerinden biridir.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5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Abstract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Syntax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Notation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One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-  ASN.1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OSI referans modelinin sunum katmanında kullanılan, verilerin nasıl gösterildiği, kodlandığı, yollandığı, alındığı ve okunduğunu anlatmaya yarayan standart genişletilebilir bir dildir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65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4400" dirty="0" smtClean="0">
                <a:latin typeface="+mj-lt"/>
              </a:rPr>
              <a:t>Oturum Katmanı</a:t>
            </a:r>
            <a:endParaRPr lang="tr-TR" sz="4400" dirty="0"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Ağda iki uygulamanın haberleşmesini sağlar. Uygulamalar arasındaki bağlantıları kurar, yönetir ve sonlandırır</a:t>
            </a:r>
            <a:r>
              <a:rPr lang="tr-TR" dirty="0" smtClean="0"/>
              <a:t>.</a:t>
            </a:r>
          </a:p>
          <a:p>
            <a:r>
              <a:rPr lang="tr-TR" dirty="0"/>
              <a:t>İki uygulama birbirini fark edecek ve aralarında bir diyalog başlatacaktır.</a:t>
            </a:r>
          </a:p>
          <a:p>
            <a:r>
              <a:rPr lang="tr-TR" dirty="0"/>
              <a:t>Bu katman yardımı ile farklı bilgisayarlardaki kullanıcılar arasında oturumlar kurulması sağlanır. Bu işlem oturumların kurulmasını, yönetilmesini ve bitirilmesini içerir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2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4400" dirty="0" smtClean="0">
                <a:latin typeface="+mj-lt"/>
              </a:rPr>
              <a:t>Oturum Katmanı</a:t>
            </a:r>
            <a:endParaRPr lang="tr-TR" sz="4400" dirty="0"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Örneğin bir </a:t>
            </a:r>
            <a:r>
              <a:rPr lang="tr-TR" sz="2800" b="1" dirty="0"/>
              <a:t>Internet Explorer </a:t>
            </a:r>
            <a:r>
              <a:rPr lang="tr-TR" sz="2800" dirty="0"/>
              <a:t>programı ile </a:t>
            </a:r>
            <a:r>
              <a:rPr lang="tr-TR" sz="2800" b="1" dirty="0"/>
              <a:t>Web server </a:t>
            </a:r>
            <a:r>
              <a:rPr lang="tr-TR" sz="2800" dirty="0"/>
              <a:t>uygulamasının oturum kurmalarını birbirleri ile ön konuşmalar yapmalarını sağlar. </a:t>
            </a:r>
          </a:p>
          <a:p>
            <a:r>
              <a:rPr lang="tr-TR" sz="2800" dirty="0"/>
              <a:t>Örneğin A bilgisayarı B üzerindeki yazıcıya yazdırırken, C bilgisayarı B üzerindeki diske erişiyorsa, B hem A ile olan, hem de C ile olan iletişimini aynı anda sürdürmek zorundadır</a:t>
            </a:r>
            <a:r>
              <a:rPr lang="tr-TR" sz="2800" dirty="0" smtClean="0"/>
              <a:t>. Oturum Katmanı farklı sistemler üzerinde açılan oturumları yönetir.</a:t>
            </a:r>
            <a:endParaRPr lang="tr-TR" sz="2800" dirty="0"/>
          </a:p>
          <a:p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6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4400" dirty="0" smtClean="0">
                <a:latin typeface="+mj-lt"/>
              </a:rPr>
              <a:t>Oturum Katmanı</a:t>
            </a:r>
            <a:endParaRPr lang="tr-TR" sz="4400" dirty="0"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Oturum katmanı şu hizmetleri sağlar;</a:t>
            </a:r>
          </a:p>
          <a:p>
            <a:pPr marL="400050" lvl="1" indent="0">
              <a:buNone/>
            </a:pPr>
            <a:r>
              <a:rPr lang="tr-TR" dirty="0"/>
              <a:t>•	</a:t>
            </a:r>
            <a:r>
              <a:rPr lang="tr-TR" b="1" dirty="0">
                <a:solidFill>
                  <a:srgbClr val="FF0000"/>
                </a:solidFill>
              </a:rPr>
              <a:t>İletişim Yönetimi; </a:t>
            </a:r>
            <a:r>
              <a:rPr lang="tr-TR" dirty="0"/>
              <a:t>kimin iletişim sırası olduğuna karar verir. </a:t>
            </a:r>
          </a:p>
          <a:p>
            <a:pPr marL="400050" lvl="1" indent="0">
              <a:buNone/>
            </a:pPr>
            <a:r>
              <a:rPr lang="tr-TR" dirty="0"/>
              <a:t>•	</a:t>
            </a:r>
            <a:r>
              <a:rPr lang="tr-TR" b="1" dirty="0">
                <a:solidFill>
                  <a:srgbClr val="FF0000"/>
                </a:solidFill>
              </a:rPr>
              <a:t>Senkronizasyon; </a:t>
            </a:r>
            <a:r>
              <a:rPr lang="tr-TR" dirty="0"/>
              <a:t>iki oturum varlığını bilinen bir duruma taşır. </a:t>
            </a:r>
          </a:p>
          <a:p>
            <a:pPr marL="400050" lvl="1" indent="0">
              <a:buNone/>
            </a:pPr>
            <a:r>
              <a:rPr lang="tr-TR" dirty="0"/>
              <a:t>•	</a:t>
            </a:r>
            <a:r>
              <a:rPr lang="tr-TR" b="1" dirty="0">
                <a:solidFill>
                  <a:srgbClr val="FF0000"/>
                </a:solidFill>
              </a:rPr>
              <a:t>Faaliyet Yönetimi; </a:t>
            </a:r>
            <a:r>
              <a:rPr lang="tr-TR" dirty="0"/>
              <a:t>faaliyet olarak adlandırılan mantıksal birimler halinde kullanıcıya veri sınırlandırma izni verir.</a:t>
            </a:r>
          </a:p>
          <a:p>
            <a:pPr marL="400050" lvl="1" indent="0">
              <a:buNone/>
            </a:pPr>
            <a:r>
              <a:rPr lang="tr-TR" dirty="0"/>
              <a:t>•	</a:t>
            </a:r>
            <a:r>
              <a:rPr lang="tr-TR" b="1" dirty="0">
                <a:solidFill>
                  <a:srgbClr val="FF0000"/>
                </a:solidFill>
              </a:rPr>
              <a:t>İstisna İşleme; </a:t>
            </a:r>
            <a:r>
              <a:rPr lang="tr-TR" dirty="0"/>
              <a:t>genel bir hata raporlama mekanizmasıdır.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0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4968"/>
          </a:xfrm>
        </p:spPr>
        <p:txBody>
          <a:bodyPr>
            <a:normAutofit/>
          </a:bodyPr>
          <a:lstStyle/>
          <a:p>
            <a:pPr lvl="2" algn="ctr"/>
            <a:r>
              <a:rPr lang="tr-TR" sz="4400" dirty="0" smtClean="0">
                <a:latin typeface="+mj-lt"/>
              </a:rPr>
              <a:t>Protokoller</a:t>
            </a:r>
            <a:endParaRPr lang="tr-TR" sz="4400" dirty="0"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pPr marL="342900" lvl="2" indent="-342900"/>
            <a:r>
              <a:rPr lang="tr-TR" sz="1800" b="1" dirty="0"/>
              <a:t>AppleTalk Data </a:t>
            </a:r>
            <a:r>
              <a:rPr lang="tr-TR" sz="1800" b="1" dirty="0" err="1"/>
              <a:t>Stream</a:t>
            </a:r>
            <a:r>
              <a:rPr lang="tr-TR" sz="1800" b="1" dirty="0"/>
              <a:t> Protocol - ADSP </a:t>
            </a:r>
          </a:p>
          <a:p>
            <a:pPr marL="342900" lvl="2" indent="-342900"/>
            <a:r>
              <a:rPr lang="tr-TR" sz="1800" b="1" dirty="0"/>
              <a:t>AppleTalk </a:t>
            </a:r>
            <a:r>
              <a:rPr lang="tr-TR" sz="1800" b="1" dirty="0" err="1"/>
              <a:t>Session</a:t>
            </a:r>
            <a:r>
              <a:rPr lang="tr-TR" sz="1800" b="1" dirty="0"/>
              <a:t> Protocol – ASP</a:t>
            </a:r>
          </a:p>
          <a:p>
            <a:pPr marL="342900" lvl="2" indent="-342900"/>
            <a:r>
              <a:rPr lang="tr-TR" sz="1800" b="1" dirty="0"/>
              <a:t>H.245</a:t>
            </a:r>
          </a:p>
          <a:p>
            <a:pPr marL="342900" lvl="2" indent="-342900"/>
            <a:r>
              <a:rPr lang="tr-TR" sz="1800" b="1" dirty="0"/>
              <a:t>ISO-SP (X.225, ISO 8327)</a:t>
            </a:r>
          </a:p>
          <a:p>
            <a:pPr marL="342900" lvl="2" indent="-342900"/>
            <a:r>
              <a:rPr lang="tr-TR" sz="1800" b="1" dirty="0"/>
              <a:t>Internet Storage Name Service - </a:t>
            </a:r>
            <a:r>
              <a:rPr lang="tr-TR" sz="1800" b="1" dirty="0" err="1"/>
              <a:t>iSNS</a:t>
            </a:r>
            <a:r>
              <a:rPr lang="tr-TR" sz="1800" b="1" dirty="0"/>
              <a:t> </a:t>
            </a:r>
          </a:p>
          <a:p>
            <a:pPr marL="342900" lvl="2" indent="-342900"/>
            <a:r>
              <a:rPr lang="tr-TR" sz="1800" b="1" dirty="0" err="1"/>
              <a:t>Layer</a:t>
            </a:r>
            <a:r>
              <a:rPr lang="tr-TR" sz="1800" b="1" dirty="0"/>
              <a:t> 2 </a:t>
            </a:r>
            <a:r>
              <a:rPr lang="tr-TR" sz="1800" b="1" dirty="0" err="1"/>
              <a:t>Forwarding</a:t>
            </a:r>
            <a:r>
              <a:rPr lang="tr-TR" sz="1800" b="1" dirty="0"/>
              <a:t> Protocol – L2F</a:t>
            </a:r>
          </a:p>
          <a:p>
            <a:pPr marL="342900" lvl="2" indent="-342900"/>
            <a:r>
              <a:rPr lang="tr-TR" sz="1800" b="1" dirty="0" err="1"/>
              <a:t>Layer</a:t>
            </a:r>
            <a:r>
              <a:rPr lang="tr-TR" sz="1800" b="1" dirty="0"/>
              <a:t> 2 </a:t>
            </a:r>
            <a:r>
              <a:rPr lang="tr-TR" sz="1800" b="1" dirty="0" err="1"/>
              <a:t>Tunneling</a:t>
            </a:r>
            <a:r>
              <a:rPr lang="tr-TR" sz="1800" b="1" dirty="0"/>
              <a:t> Protocol – L2T</a:t>
            </a:r>
          </a:p>
          <a:p>
            <a:pPr marL="342900" lvl="2" indent="-342900"/>
            <a:r>
              <a:rPr lang="tr-TR" sz="1800" b="1" dirty="0" err="1"/>
              <a:t>NetBIOS</a:t>
            </a:r>
            <a:r>
              <a:rPr lang="tr-TR" sz="1800" b="1" dirty="0"/>
              <a:t> – Network Basic </a:t>
            </a:r>
            <a:r>
              <a:rPr lang="tr-TR" sz="1800" b="1" dirty="0" err="1"/>
              <a:t>Input</a:t>
            </a:r>
            <a:r>
              <a:rPr lang="tr-TR" sz="1800" b="1" dirty="0"/>
              <a:t>/</a:t>
            </a:r>
            <a:r>
              <a:rPr lang="tr-TR" sz="1800" b="1" dirty="0" err="1"/>
              <a:t>Output</a:t>
            </a:r>
            <a:r>
              <a:rPr lang="tr-TR" sz="1800" b="1" dirty="0"/>
              <a:t> </a:t>
            </a:r>
            <a:r>
              <a:rPr lang="tr-TR" sz="1800" b="1" dirty="0" err="1"/>
              <a:t>System</a:t>
            </a:r>
            <a:endParaRPr lang="tr-TR" sz="1800" b="1" dirty="0"/>
          </a:p>
          <a:p>
            <a:pPr marL="342900" lvl="2" indent="-342900"/>
            <a:r>
              <a:rPr lang="tr-TR" sz="1800" b="1" dirty="0" err="1"/>
              <a:t>Password</a:t>
            </a:r>
            <a:r>
              <a:rPr lang="tr-TR" sz="1800" b="1" dirty="0"/>
              <a:t> </a:t>
            </a:r>
            <a:r>
              <a:rPr lang="tr-TR" sz="1800" b="1" dirty="0" err="1"/>
              <a:t>Authentication</a:t>
            </a:r>
            <a:r>
              <a:rPr lang="tr-TR" sz="1800" b="1" dirty="0"/>
              <a:t> Protocol -PAP</a:t>
            </a:r>
          </a:p>
          <a:p>
            <a:pPr marL="342900" lvl="2" indent="-342900"/>
            <a:r>
              <a:rPr lang="tr-TR" sz="1800" b="1" dirty="0"/>
              <a:t>Point-</a:t>
            </a:r>
            <a:r>
              <a:rPr lang="tr-TR" sz="1800" b="1" dirty="0" err="1"/>
              <a:t>to</a:t>
            </a:r>
            <a:r>
              <a:rPr lang="tr-TR" sz="1800" b="1" dirty="0"/>
              <a:t>-Point </a:t>
            </a:r>
            <a:r>
              <a:rPr lang="tr-TR" sz="1800" b="1" dirty="0" err="1"/>
              <a:t>Tunneling</a:t>
            </a:r>
            <a:r>
              <a:rPr lang="tr-TR" sz="1800" b="1" dirty="0"/>
              <a:t> Protocol – PPTP</a:t>
            </a:r>
          </a:p>
          <a:p>
            <a:pPr marL="342900" lvl="2" indent="-342900"/>
            <a:r>
              <a:rPr lang="tr-TR" sz="1800" b="1" dirty="0"/>
              <a:t>Remote </a:t>
            </a:r>
            <a:r>
              <a:rPr lang="tr-TR" sz="1800" b="1" dirty="0" err="1"/>
              <a:t>Procedure</a:t>
            </a:r>
            <a:r>
              <a:rPr lang="tr-TR" sz="1800" b="1" dirty="0"/>
              <a:t> Call – RPC</a:t>
            </a:r>
          </a:p>
          <a:p>
            <a:pPr marL="342900" lvl="2" indent="-342900"/>
            <a:r>
              <a:rPr lang="tr-TR" sz="1800" b="1" dirty="0"/>
              <a:t>Real-Time Transport Control Protocol – RTCP</a:t>
            </a:r>
          </a:p>
          <a:p>
            <a:pPr marL="342900" lvl="2" indent="-342900"/>
            <a:r>
              <a:rPr lang="tr-TR" sz="1800" b="1" dirty="0" err="1"/>
              <a:t>Short</a:t>
            </a:r>
            <a:r>
              <a:rPr lang="tr-TR" sz="1800" b="1" dirty="0"/>
              <a:t> Message Peer-</a:t>
            </a:r>
            <a:r>
              <a:rPr lang="tr-TR" sz="1800" b="1" dirty="0" err="1"/>
              <a:t>to</a:t>
            </a:r>
            <a:r>
              <a:rPr lang="tr-TR" sz="1800" b="1" dirty="0"/>
              <a:t>-Peer Protocol – SMPP</a:t>
            </a:r>
          </a:p>
          <a:p>
            <a:pPr marL="342900" lvl="2" indent="-342900"/>
            <a:r>
              <a:rPr lang="tr-TR" sz="1800" b="1" dirty="0" smtClean="0"/>
              <a:t>SOCKS Protocol</a:t>
            </a:r>
          </a:p>
          <a:p>
            <a:pPr marL="342900" lvl="2" indent="-342900"/>
            <a:r>
              <a:rPr lang="tr-TR" sz="1800" b="1" dirty="0" err="1"/>
              <a:t>Zone</a:t>
            </a:r>
            <a:r>
              <a:rPr lang="tr-TR" sz="1800" b="1" dirty="0"/>
              <a:t> Information Protocol – ZIP</a:t>
            </a:r>
          </a:p>
          <a:p>
            <a:pPr marL="342900" lvl="2" indent="-342900"/>
            <a:r>
              <a:rPr lang="tr-TR" sz="1800" b="1" dirty="0"/>
              <a:t>Sockets Direct Protocol – SDP</a:t>
            </a:r>
          </a:p>
          <a:p>
            <a:pPr marL="342900" lvl="2" indent="-342900"/>
            <a:endParaRPr lang="tr-TR" sz="1800" b="1" dirty="0"/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7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AppleTalk Data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Stream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- ADSP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/>
            <a:r>
              <a:rPr lang="tr-TR" sz="2800" dirty="0"/>
              <a:t>AppleTalk Apple firması tarafından bilgisayarlar arası ağ bağlantısı için özel olarak geliştirilen bir </a:t>
            </a:r>
            <a:r>
              <a:rPr lang="tr-TR" sz="2800" dirty="0" smtClean="0"/>
              <a:t>uygulamadır</a:t>
            </a:r>
          </a:p>
          <a:p>
            <a:pPr marL="342900" lvl="2" indent="-342900"/>
            <a:r>
              <a:rPr lang="tr-TR" sz="2800" dirty="0"/>
              <a:t>ADSP kullanılarak istemci uzak uç ile bir bağlantı oluşturabilir, veri gönderebilir veya veri alabilir </a:t>
            </a:r>
            <a:r>
              <a:rPr lang="tr-TR" sz="2800" dirty="0" smtClean="0"/>
              <a:t>ya da bağlantıyı </a:t>
            </a:r>
            <a:r>
              <a:rPr lang="tr-TR" sz="2800" dirty="0"/>
              <a:t>sonlandırabilir. </a:t>
            </a:r>
            <a:endParaRPr lang="tr-TR" sz="2800" dirty="0" smtClean="0"/>
          </a:p>
          <a:p>
            <a:pPr marL="342900" lvl="2" indent="-342900"/>
            <a:r>
              <a:rPr lang="tr-TR" sz="2800" dirty="0" smtClean="0"/>
              <a:t>Ayrıca </a:t>
            </a:r>
            <a:r>
              <a:rPr lang="tr-TR" sz="2800" dirty="0"/>
              <a:t>ADSP, istemcinin kendi içinde kullanabileceği, uyarı mesajı mekanizması sağlar.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0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AppleTalk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Session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– ASP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2" indent="-342900"/>
            <a:r>
              <a:rPr lang="tr-TR" sz="2800" dirty="0"/>
              <a:t>AppleTalk uygulamasının oturum katmanında merkezini </a:t>
            </a:r>
            <a:r>
              <a:rPr lang="tr-TR" sz="2800" dirty="0" smtClean="0"/>
              <a:t>oluşturur</a:t>
            </a:r>
          </a:p>
          <a:p>
            <a:pPr marL="342900" lvl="2" indent="-342900"/>
            <a:r>
              <a:rPr lang="tr-TR" sz="2800" dirty="0"/>
              <a:t>Biri iş istasyonu biri de sunucu olmak üzere iki ağ varlığı aralarında ASP oturumu oluşturabilirler. </a:t>
            </a:r>
            <a:endParaRPr lang="tr-TR" sz="2800" dirty="0" smtClean="0"/>
          </a:p>
          <a:p>
            <a:pPr marL="342900" lvl="2" indent="-342900"/>
            <a:r>
              <a:rPr lang="tr-TR" sz="2800" dirty="0"/>
              <a:t>Bu iki varlık arasındaki lojik iletişim eşsiz oturum tanımlayıcıları ile tanımlanır</a:t>
            </a:r>
            <a:r>
              <a:rPr lang="tr-TR" sz="2800" dirty="0" smtClean="0"/>
              <a:t>.</a:t>
            </a:r>
          </a:p>
          <a:p>
            <a:pPr marL="342900" lvl="2" indent="-342900"/>
            <a:r>
              <a:rPr lang="tr-TR" sz="2800" dirty="0"/>
              <a:t>ASP komut yorumlama çalıştırma işi yapmaz. </a:t>
            </a:r>
          </a:p>
          <a:p>
            <a:pPr marL="342900" lvl="2" indent="-342900"/>
            <a:endParaRPr lang="tr-TR" sz="2800" dirty="0" smtClean="0"/>
          </a:p>
          <a:p>
            <a:pPr marL="342900" lvl="2" indent="-342900"/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3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smtClean="0">
                <a:solidFill>
                  <a:srgbClr val="FF0000"/>
                </a:solidFill>
                <a:latin typeface="+mj-lt"/>
              </a:rPr>
              <a:t>AppleTalk </a:t>
            </a:r>
            <a:r>
              <a:rPr lang="tr-TR" sz="2600" b="1" dirty="0" err="1" smtClean="0">
                <a:solidFill>
                  <a:srgbClr val="FF0000"/>
                </a:solidFill>
                <a:latin typeface="+mj-lt"/>
              </a:rPr>
              <a:t>Session</a:t>
            </a:r>
            <a:r>
              <a:rPr lang="tr-TR" sz="2600" b="1" dirty="0" smtClean="0">
                <a:solidFill>
                  <a:srgbClr val="FF0000"/>
                </a:solidFill>
                <a:latin typeface="+mj-lt"/>
              </a:rPr>
              <a:t> Protocol – ASP</a:t>
            </a:r>
            <a:endParaRPr lang="tr-TR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ASP hizmetleri ve özellikleri;</a:t>
            </a:r>
          </a:p>
          <a:p>
            <a:pPr lvl="1"/>
            <a:r>
              <a:rPr lang="tr-TR" dirty="0"/>
              <a:t>Oturum açma ve oturum kapatma.</a:t>
            </a:r>
          </a:p>
          <a:p>
            <a:pPr lvl="1"/>
            <a:r>
              <a:rPr lang="tr-TR" dirty="0"/>
              <a:t>Açık bir oturumda sunucuya komut gönderimi ve dönen komutların yanıtlanması.</a:t>
            </a:r>
          </a:p>
          <a:p>
            <a:pPr lvl="1"/>
            <a:r>
              <a:rPr lang="tr-TR" dirty="0"/>
              <a:t>Oturum sonunda iş istasyonundan sunucuya veri blokları yazımı</a:t>
            </a:r>
          </a:p>
          <a:p>
            <a:pPr lvl="1"/>
            <a:r>
              <a:rPr lang="tr-TR" dirty="0"/>
              <a:t>Sunucudan iş istasyonuna uyarı gönderimi</a:t>
            </a:r>
          </a:p>
          <a:p>
            <a:pPr lvl="1"/>
            <a:r>
              <a:rPr lang="tr-TR" dirty="0"/>
              <a:t>Oturum açılmadan sunucudan hizmet durum bilgisi alınması</a:t>
            </a:r>
          </a:p>
          <a:p>
            <a:pPr marL="342900" lvl="2" indent="-342900"/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5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H.245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H.245,H.323 ve H.324 iletişim oturumları ile birlikte kullanılan ve telefon sinyali olmayan sinyal hat iletimini de içeren kanal kontrol protokolüdür</a:t>
            </a:r>
            <a:r>
              <a:rPr lang="tr-TR" dirty="0" smtClean="0"/>
              <a:t>.</a:t>
            </a:r>
          </a:p>
          <a:p>
            <a:r>
              <a:rPr lang="tr-TR" sz="2800" dirty="0" smtClean="0"/>
              <a:t>Şifreleme</a:t>
            </a:r>
            <a:r>
              <a:rPr lang="tr-TR" sz="2800" dirty="0"/>
              <a:t>, akış kontrol, öncelik istekleri ve medya akışında kullanılan lojik kanalların açılıp kapanması gibi multimedya iletişiminde ihtiyaç duyulan bilgi </a:t>
            </a:r>
            <a:r>
              <a:rPr lang="tr-TR" sz="2800" dirty="0" smtClean="0"/>
              <a:t>taşıma konularında işlevseldir.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5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OSI Katman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bilgisayar arasındaki iletişimin nasıl olacağını tanımlar.</a:t>
            </a:r>
          </a:p>
          <a:p>
            <a:r>
              <a:rPr lang="tr-TR" dirty="0" smtClean="0"/>
              <a:t>Herhangi bir donanım veya network tipine özel değildir.</a:t>
            </a:r>
          </a:p>
          <a:p>
            <a:r>
              <a:rPr lang="tr-TR" dirty="0" smtClean="0"/>
              <a:t>Amacı; network mimarilerinin ve protokollerinin bir network ürünü bileşeni gibi kullanılmasını sağlamaktadır.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4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ISO-SP </a:t>
            </a:r>
            <a:r>
              <a:rPr lang="tr-TR" sz="2600" b="1" dirty="0" smtClean="0">
                <a:solidFill>
                  <a:srgbClr val="FF0000"/>
                </a:solidFill>
                <a:latin typeface="+mj-lt"/>
              </a:rPr>
              <a:t>(ISO - Service Provider)</a:t>
            </a:r>
            <a:endParaRPr lang="tr-TR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OSI oturum katmanında, oturum açma kapama gibi konularda oturum yönetimi sağlar</a:t>
            </a:r>
            <a:r>
              <a:rPr lang="tr-TR" dirty="0" smtClean="0"/>
              <a:t>.</a:t>
            </a:r>
          </a:p>
          <a:p>
            <a:r>
              <a:rPr lang="tr-TR" sz="2800" dirty="0"/>
              <a:t>Bağlantının kopması durumunda yeniden bağlantı oluşturmayı sağlar. </a:t>
            </a:r>
            <a:endParaRPr lang="tr-TR" sz="2800" dirty="0" smtClean="0"/>
          </a:p>
          <a:p>
            <a:r>
              <a:rPr lang="tr-TR" sz="2800" dirty="0"/>
              <a:t>Eğer oturum uzun bir süre kullanılmadıysa, oturumu bir sonraki kullanıma kadar kapatır.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3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Internet Storage Name Service -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iSNS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 err="1"/>
              <a:t>iSNS</a:t>
            </a:r>
            <a:r>
              <a:rPr lang="tr-TR" dirty="0"/>
              <a:t> sunucularda, IP depolama anahtarlarında ve hedef aygıtlarda dağıtılabilir hafif bir keşif protokolü olarak tasarlanmıştır</a:t>
            </a:r>
            <a:r>
              <a:rPr lang="tr-TR" dirty="0" smtClean="0"/>
              <a:t>.</a:t>
            </a:r>
          </a:p>
          <a:p>
            <a:r>
              <a:rPr lang="tr-TR" sz="2800" dirty="0"/>
              <a:t>Bölgeleme ve durum değişim yönetimi olarak da bilinen, IP depolama kaynaklarının kayıt, keşif ve yönetimi sağladığı olanaklardır. </a:t>
            </a:r>
            <a:endParaRPr lang="tr-TR" sz="2800" dirty="0" smtClean="0"/>
          </a:p>
          <a:p>
            <a:r>
              <a:rPr lang="tr-TR" sz="2800" dirty="0"/>
              <a:t>İsim kayıt servisi nitelik ve adreslerini analogdan fiber kanala olacak şekilde kayıt edilmesi için IP depolama aygıtlarını aktif hale getirir.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9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Layer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2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Forwarding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– L2F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Cisco </a:t>
            </a:r>
            <a:r>
              <a:rPr lang="tr-TR" dirty="0" err="1"/>
              <a:t>System</a:t>
            </a:r>
            <a:r>
              <a:rPr lang="tr-TR" dirty="0"/>
              <a:t> tarafından, özel sanal ağ bağlantıları kurmak amacıyla geliştirilmiş bir tarama protokolüdür</a:t>
            </a:r>
            <a:r>
              <a:rPr lang="tr-TR" dirty="0" smtClean="0"/>
              <a:t>.</a:t>
            </a:r>
          </a:p>
          <a:p>
            <a:r>
              <a:rPr lang="tr-TR" sz="2800" dirty="0"/>
              <a:t>L2F kendi başına şifreme veya gizlilik </a:t>
            </a:r>
            <a:r>
              <a:rPr lang="tr-TR" sz="2800" dirty="0" smtClean="0"/>
              <a:t>sağlamaz</a:t>
            </a:r>
          </a:p>
          <a:p>
            <a:r>
              <a:rPr lang="tr-TR" sz="2800" dirty="0"/>
              <a:t> L2F özellikle Point </a:t>
            </a:r>
            <a:r>
              <a:rPr lang="tr-TR" sz="2800" dirty="0" err="1"/>
              <a:t>to</a:t>
            </a:r>
            <a:r>
              <a:rPr lang="tr-TR" sz="2800" dirty="0"/>
              <a:t> Point Protocol (PPP) trafik taraması için tasarlanmıştır.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80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Layer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2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Tunneling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– L2T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Sanal özel ağların (</a:t>
            </a:r>
            <a:r>
              <a:rPr lang="tr-TR" dirty="0" err="1"/>
              <a:t>VPNs</a:t>
            </a:r>
            <a:r>
              <a:rPr lang="tr-TR" dirty="0"/>
              <a:t>) desteğinde kullanılan tarama protokolüdür. </a:t>
            </a:r>
            <a:endParaRPr lang="tr-TR" dirty="0" smtClean="0"/>
          </a:p>
          <a:p>
            <a:r>
              <a:rPr lang="tr-TR" sz="2800" dirty="0"/>
              <a:t>L2F gibi bu protokol de kendi başına şifreleme veya gizlilik desteği sağlamaz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Şifreleme </a:t>
            </a:r>
            <a:r>
              <a:rPr lang="tr-TR" sz="2800" dirty="0"/>
              <a:t>desteği sağlayan protokol üzerinde bulunur.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1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NetBIOS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– Network Basic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Input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/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Output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System</a:t>
            </a:r>
            <a:endParaRPr lang="tr-TR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B</a:t>
            </a:r>
            <a:r>
              <a:rPr lang="tr-TR" sz="2800" dirty="0" smtClean="0"/>
              <a:t>ir </a:t>
            </a:r>
            <a:r>
              <a:rPr lang="tr-TR" sz="2800" dirty="0"/>
              <a:t>yerel ağ (LAN) üzerindeki farklı bilgisayarların birbirleriyle iletişim kurmasını sağlayan </a:t>
            </a:r>
            <a:r>
              <a:rPr lang="tr-TR" sz="2800" dirty="0" smtClean="0"/>
              <a:t>bir </a:t>
            </a:r>
            <a:r>
              <a:rPr lang="tr-TR" sz="2800" dirty="0"/>
              <a:t>sistemdir</a:t>
            </a:r>
            <a:r>
              <a:rPr lang="tr-TR" sz="2800" dirty="0" smtClean="0"/>
              <a:t>.</a:t>
            </a:r>
          </a:p>
          <a:p>
            <a:r>
              <a:rPr lang="tr-TR" sz="2800" dirty="0" err="1"/>
              <a:t>NetBIOS</a:t>
            </a:r>
            <a:r>
              <a:rPr lang="tr-TR" sz="2800" dirty="0"/>
              <a:t> üzerinden aynı ağ üzerindeki bilgisayarların iletişimi, temel olarak WINS (Windows Internet Name Service) Sunucusunun bilgisayarların </a:t>
            </a:r>
            <a:r>
              <a:rPr lang="tr-TR" sz="2800" dirty="0" err="1"/>
              <a:t>NetBIOS</a:t>
            </a:r>
            <a:r>
              <a:rPr lang="tr-TR" sz="2800" dirty="0"/>
              <a:t> isimlerini IP adreslerine çözümlemesiyle gerçekleşir.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74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Password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Authentication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-PAP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Şifre kullanan bir kimlik doğrulama protokolüdür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PAP, kullanıcıların sunucu kaynaklarına erişmelerinden önce PPP tarafından kullanılır. </a:t>
            </a:r>
            <a:endParaRPr lang="tr-TR" sz="2800" dirty="0" smtClean="0"/>
          </a:p>
          <a:p>
            <a:r>
              <a:rPr lang="tr-TR" sz="2800" dirty="0" smtClean="0"/>
              <a:t>Hemen </a:t>
            </a:r>
            <a:r>
              <a:rPr lang="tr-TR" sz="2800" dirty="0"/>
              <a:t>hemen bütün ağ işletim sistemi uzak sunucuları tarafından desteklenen bir protokoldür.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7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Point-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to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-Point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Tunneling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Protocol – PPTP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Internet üzerinden erişimi sağlayan protokoldür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PPTP teknolojisi çok protokollü sanal bir network </a:t>
            </a:r>
            <a:r>
              <a:rPr lang="tr-TR" sz="2800" dirty="0" smtClean="0"/>
              <a:t>yaratır. </a:t>
            </a:r>
          </a:p>
          <a:p>
            <a:r>
              <a:rPr lang="tr-TR" sz="2800" dirty="0" smtClean="0"/>
              <a:t>Uzaktan Erişim Hizmeti (RAS) </a:t>
            </a:r>
            <a:r>
              <a:rPr lang="tr-TR" sz="2800" dirty="0"/>
              <a:t>Sunucularına modemler aracılığıyla ulaşılır. PPTP ise RAS sunuculara Internet üzerinden erişimi sağlar.</a:t>
            </a:r>
          </a:p>
          <a:p>
            <a:endParaRPr lang="tr-TR" sz="2800" dirty="0" smtClean="0"/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96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Remote </a:t>
            </a:r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Procedure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Call – RPC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</a:t>
            </a:r>
            <a:r>
              <a:rPr lang="tr-TR" sz="2800" dirty="0" smtClean="0"/>
              <a:t>emel </a:t>
            </a:r>
            <a:r>
              <a:rPr lang="tr-TR" sz="2800" dirty="0"/>
              <a:t>anlamda istemci ve sunucu arasında yapılan işlemlerin iletişimi için </a:t>
            </a:r>
            <a:r>
              <a:rPr lang="tr-TR" sz="2800" dirty="0" smtClean="0"/>
              <a:t>tasarlanmıştır.</a:t>
            </a:r>
          </a:p>
          <a:p>
            <a:r>
              <a:rPr lang="tr-TR" sz="2800" dirty="0"/>
              <a:t>Bir işlemin gerçekleşmesi için bir gönderici ve birde alıcı vardır. Örneğin Microsoft Outlook ve Exchange sunucu ikilisi gibi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Aynı şekilde sunucu üzerindeki bir çok serviste bu mimariyi kullanarak birbirleriyle haberleşirler. </a:t>
            </a:r>
            <a:endParaRPr lang="tr-TR" sz="2800" dirty="0" smtClean="0"/>
          </a:p>
          <a:p>
            <a:r>
              <a:rPr lang="tr-TR" sz="2800" dirty="0" smtClean="0"/>
              <a:t>Bu </a:t>
            </a:r>
            <a:r>
              <a:rPr lang="tr-TR" sz="2800" dirty="0"/>
              <a:t>haberleştirmeyi güvenli kılan ve kolaylaştıran şey </a:t>
            </a:r>
            <a:r>
              <a:rPr lang="tr-TR" sz="2800" dirty="0" err="1"/>
              <a:t>RPC’dir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3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Real-Time Transport Control Protocol – RTCP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Real-Time Transport Protocol (RTP)’</a:t>
            </a:r>
            <a:r>
              <a:rPr lang="tr-TR" sz="2800" dirty="0" err="1"/>
              <a:t>nin</a:t>
            </a:r>
            <a:r>
              <a:rPr lang="tr-TR" sz="2800" dirty="0"/>
              <a:t> bir alt protokolüdür. </a:t>
            </a:r>
            <a:endParaRPr lang="tr-TR" sz="2800" dirty="0" smtClean="0"/>
          </a:p>
          <a:p>
            <a:r>
              <a:rPr lang="tr-TR" sz="2800" dirty="0" smtClean="0"/>
              <a:t>RTP </a:t>
            </a:r>
            <a:r>
              <a:rPr lang="tr-TR" sz="2800" dirty="0"/>
              <a:t>ile RTCP birlikte çalışırlar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RTP gerçek zamanlı veri iletimi ile ilgilenirken; RTCP veri iletimini </a:t>
            </a:r>
            <a:r>
              <a:rPr lang="tr-TR" sz="2800" dirty="0" smtClean="0"/>
              <a:t>görüntüler</a:t>
            </a:r>
          </a:p>
          <a:p>
            <a:r>
              <a:rPr lang="tr-TR" sz="2800" dirty="0"/>
              <a:t>RTCP sayesinde veri alıcısı herhangi bir paket kaybının olup olmadığını tespit eder, ya da </a:t>
            </a:r>
            <a:r>
              <a:rPr lang="tr-TR" sz="2800" dirty="0" err="1" smtClean="0"/>
              <a:t>jitter</a:t>
            </a:r>
            <a:r>
              <a:rPr lang="tr-TR" sz="2800" dirty="0" smtClean="0"/>
              <a:t>* </a:t>
            </a:r>
            <a:r>
              <a:rPr lang="tr-TR" sz="2800" dirty="0"/>
              <a:t>gecikmelerini gidermeye çalışır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38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395536" y="6282234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chemeClr val="bg1">
                    <a:lumMod val="65000"/>
                  </a:schemeClr>
                </a:solidFill>
              </a:rPr>
              <a:t>*paket iletiminde paketler arasındaki gecikme</a:t>
            </a:r>
            <a:endParaRPr lang="tr-TR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SOCKS Protocol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İ</a:t>
            </a:r>
            <a:r>
              <a:rPr lang="tr-TR" sz="2800" dirty="0" smtClean="0"/>
              <a:t>stemci-sunucu </a:t>
            </a:r>
            <a:r>
              <a:rPr lang="tr-TR" sz="2800" dirty="0"/>
              <a:t>uygulamalarının şeffaf bir biçimde network güvenlik duvarı servislerini kullanmasına izin veren bir internet </a:t>
            </a:r>
            <a:r>
              <a:rPr lang="tr-TR" sz="2800" dirty="0" smtClean="0"/>
              <a:t>protokolüdür</a:t>
            </a:r>
          </a:p>
          <a:p>
            <a:r>
              <a:rPr lang="tr-TR" sz="2800" dirty="0"/>
              <a:t>SOCKS, SOCKETS in kısaltılmış şeklidir.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3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Katmanlar Arasındaki İlişki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Her bir katmanın görevi bir üst (yüksek) katmana servis sağlamaktır. </a:t>
            </a:r>
            <a:endParaRPr lang="tr-TR" dirty="0" smtClean="0"/>
          </a:p>
          <a:p>
            <a:r>
              <a:rPr lang="tr-TR" dirty="0"/>
              <a:t>İki bilgisayar arasındaki iletişimde katmanlar sırasıyla iletişim </a:t>
            </a:r>
            <a:r>
              <a:rPr lang="tr-TR" dirty="0" smtClean="0"/>
              <a:t>kurarlar</a:t>
            </a:r>
          </a:p>
          <a:p>
            <a:r>
              <a:rPr lang="tr-TR" dirty="0"/>
              <a:t>Veri bir katmandan diğerine iletilmeden önce paketlere bölünür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Paket </a:t>
            </a:r>
            <a:r>
              <a:rPr lang="tr-TR" dirty="0"/>
              <a:t>bir aygıttan diğerine veri aktarmada kullanılan bir birim veridir. Her katmanda pakete ek bilgiler (formatlama ya da adresleme) eklenir.</a:t>
            </a:r>
          </a:p>
          <a:p>
            <a:r>
              <a:rPr lang="tr-TR" dirty="0"/>
              <a:t>Verinin iletimi üst katmandan alt katmana doğru olur. </a:t>
            </a:r>
            <a:endParaRPr lang="tr-TR" dirty="0" smtClean="0"/>
          </a:p>
          <a:p>
            <a:r>
              <a:rPr lang="tr-TR" dirty="0" smtClean="0"/>
              <a:t>Verinin </a:t>
            </a:r>
            <a:r>
              <a:rPr lang="tr-TR" dirty="0"/>
              <a:t>kablo ile iletimi fiziksel katman tarafından gerçekleştirilir. Diğer bilgisayarda ise önce fiziksel katman ile karşılanan veri üst katmanlara doğru hareket eder.</a:t>
            </a:r>
          </a:p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0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 err="1">
                <a:solidFill>
                  <a:srgbClr val="FF0000"/>
                </a:solidFill>
                <a:latin typeface="+mj-lt"/>
              </a:rPr>
              <a:t>Zone</a:t>
            </a:r>
            <a:r>
              <a:rPr lang="tr-TR" sz="2600" b="1" dirty="0">
                <a:solidFill>
                  <a:srgbClr val="FF0000"/>
                </a:solidFill>
                <a:latin typeface="+mj-lt"/>
              </a:rPr>
              <a:t> Information Protocol – ZIP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AppleTalk ağı numaralarının bölge isimleri ile ilişkilendiren bir protokoldür.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tr-TR" sz="2600" b="1" dirty="0">
                <a:solidFill>
                  <a:srgbClr val="FF0000"/>
                </a:solidFill>
                <a:latin typeface="+mj-lt"/>
              </a:rPr>
              <a:t>Sockets Direct Protocol – SDP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Software </a:t>
            </a:r>
            <a:r>
              <a:rPr lang="tr-TR" sz="2800" dirty="0" err="1"/>
              <a:t>Working</a:t>
            </a:r>
            <a:r>
              <a:rPr lang="tr-TR" sz="2800" dirty="0"/>
              <a:t> </a:t>
            </a:r>
            <a:r>
              <a:rPr lang="tr-TR" sz="2800" dirty="0" err="1"/>
              <a:t>Group</a:t>
            </a:r>
            <a:r>
              <a:rPr lang="tr-TR" sz="2800" dirty="0"/>
              <a:t> tarafından yüksek performanslı bilgi işlem ihtiyacını gidermek için tasarlanan bir ağ </a:t>
            </a:r>
            <a:r>
              <a:rPr lang="tr-TR" sz="2800" dirty="0" smtClean="0"/>
              <a:t>protokolüdür</a:t>
            </a:r>
          </a:p>
          <a:p>
            <a:r>
              <a:rPr lang="tr-TR" sz="2800" dirty="0" smtClean="0"/>
              <a:t>Performans </a:t>
            </a:r>
            <a:r>
              <a:rPr lang="tr-TR" sz="2800" dirty="0"/>
              <a:t>artışı sonucunda uzakta bulunan başka bir bilgisayara, doğrudan bir bilgisayarın hafızasından veri akışı sağlar.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6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/>
          <a:lstStyle/>
          <a:p>
            <a:r>
              <a:rPr lang="tr-TR" dirty="0" smtClean="0"/>
              <a:t>Teşekkürler…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0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Sunum Katmanı </a:t>
            </a:r>
            <a:r>
              <a:rPr lang="tr-TR" dirty="0"/>
              <a:t>altıncı katman olarak Uygulama </a:t>
            </a:r>
            <a:r>
              <a:rPr lang="tr-TR" dirty="0" smtClean="0"/>
              <a:t>Katmanının altında </a:t>
            </a:r>
            <a:r>
              <a:rPr lang="tr-TR" dirty="0"/>
              <a:t>yer </a:t>
            </a:r>
            <a:r>
              <a:rPr lang="tr-TR" dirty="0" smtClean="0"/>
              <a:t>alır. </a:t>
            </a:r>
          </a:p>
          <a:p>
            <a:r>
              <a:rPr lang="tr-TR" dirty="0" smtClean="0"/>
              <a:t>Veri </a:t>
            </a:r>
            <a:r>
              <a:rPr lang="tr-TR" dirty="0"/>
              <a:t>dönüştürücü olarak görev yapar. </a:t>
            </a:r>
            <a:endParaRPr lang="tr-TR" dirty="0" smtClean="0"/>
          </a:p>
          <a:p>
            <a:r>
              <a:rPr lang="tr-TR" dirty="0"/>
              <a:t>Gelen ve giden verileri iki tarafında anlayacağı standart bir gösterime dönüştürür.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9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DOS ve Windows 9x metin tipli veriyi 8 bit ASCII olarak </a:t>
            </a:r>
            <a:r>
              <a:rPr lang="tr-TR" dirty="0" smtClean="0"/>
              <a:t>kaydederken</a:t>
            </a:r>
            <a:r>
              <a:rPr lang="tr-TR" dirty="0"/>
              <a:t> XP tabanlı işletim sistemleri 16 bit Unicode'u kullanır </a:t>
            </a:r>
            <a:r>
              <a:rPr lang="tr-TR" dirty="0" smtClean="0"/>
              <a:t>Sunum </a:t>
            </a:r>
            <a:r>
              <a:rPr lang="tr-TR" dirty="0"/>
              <a:t>katmanı bu gibi farklılıkları ortadan kaldırır</a:t>
            </a:r>
            <a:r>
              <a:rPr lang="tr-TR" dirty="0" smtClean="0"/>
              <a:t>.</a:t>
            </a:r>
          </a:p>
          <a:p>
            <a:r>
              <a:rPr lang="tr-TR" dirty="0"/>
              <a:t>Sunum katmanı </a:t>
            </a:r>
            <a:r>
              <a:rPr lang="tr-TR" dirty="0" smtClean="0"/>
              <a:t>çoğunlukla </a:t>
            </a:r>
            <a:r>
              <a:rPr lang="tr-TR" dirty="0"/>
              <a:t>ağ ile ilgili değil, programlarla </a:t>
            </a:r>
            <a:r>
              <a:rPr lang="tr-TR" dirty="0" smtClean="0"/>
              <a:t>ilgilidir.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8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Sunum katmanı iki alt katmandan meydana </a:t>
            </a:r>
            <a:r>
              <a:rPr lang="tr-TR" dirty="0" smtClean="0"/>
              <a:t>gelir:</a:t>
            </a:r>
          </a:p>
          <a:p>
            <a:pPr lvl="1"/>
            <a:r>
              <a:rPr lang="tr-TR" dirty="0"/>
              <a:t>CASE </a:t>
            </a:r>
            <a:endParaRPr lang="tr-TR" dirty="0" smtClean="0"/>
          </a:p>
          <a:p>
            <a:pPr lvl="2"/>
            <a:r>
              <a:rPr lang="tr-TR" i="1" dirty="0" smtClean="0"/>
              <a:t>(</a:t>
            </a:r>
            <a:r>
              <a:rPr lang="tr-TR" i="1" dirty="0"/>
              <a:t>Ortak Uygulama Servis Elemanı - </a:t>
            </a:r>
            <a:r>
              <a:rPr lang="tr-TR" i="1" dirty="0" err="1"/>
              <a:t>Common</a:t>
            </a:r>
            <a:r>
              <a:rPr lang="tr-TR" i="1" dirty="0"/>
              <a:t> Application Service Element)</a:t>
            </a:r>
            <a:endParaRPr lang="tr-TR" dirty="0"/>
          </a:p>
          <a:p>
            <a:pPr lvl="1"/>
            <a:r>
              <a:rPr lang="tr-TR" dirty="0"/>
              <a:t>SASE </a:t>
            </a:r>
            <a:endParaRPr lang="tr-TR" dirty="0" smtClean="0"/>
          </a:p>
          <a:p>
            <a:pPr lvl="2"/>
            <a:r>
              <a:rPr lang="tr-TR" i="1" dirty="0" smtClean="0"/>
              <a:t>(</a:t>
            </a:r>
            <a:r>
              <a:rPr lang="tr-TR" i="1" dirty="0"/>
              <a:t>Özel Uygulama Servis Elemanı – </a:t>
            </a:r>
            <a:r>
              <a:rPr lang="tr-TR" i="1" dirty="0" err="1"/>
              <a:t>Specific</a:t>
            </a:r>
            <a:r>
              <a:rPr lang="tr-TR" i="1" dirty="0"/>
              <a:t> Application Service Element)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5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CASE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lt </a:t>
            </a:r>
            <a:r>
              <a:rPr lang="tr-TR" dirty="0"/>
              <a:t>katman olarak uygulama katmanı için ve oturum katmanı için hizmet </a:t>
            </a:r>
            <a:r>
              <a:rPr lang="tr-TR" dirty="0" smtClean="0"/>
              <a:t>sağlar</a:t>
            </a:r>
          </a:p>
          <a:p>
            <a:pPr lvl="1"/>
            <a:r>
              <a:rPr lang="tr-TR" dirty="0" smtClean="0"/>
              <a:t>Oturum </a:t>
            </a:r>
            <a:r>
              <a:rPr lang="tr-TR" dirty="0"/>
              <a:t>katmanı için istek hizmetlerine cevap verir. </a:t>
            </a:r>
            <a:endParaRPr lang="tr-TR" dirty="0" smtClean="0"/>
          </a:p>
          <a:p>
            <a:pPr lvl="1"/>
            <a:r>
              <a:rPr lang="tr-TR" dirty="0"/>
              <a:t>ACSE, ROSE, CCR, RTSE gibi ortak uygulama servislerine destek sağlar.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6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Katmanı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S</a:t>
            </a:r>
            <a:r>
              <a:rPr lang="tr-TR" b="1" dirty="0" smtClean="0">
                <a:solidFill>
                  <a:srgbClr val="FF0000"/>
                </a:solidFill>
              </a:rPr>
              <a:t>ASE</a:t>
            </a:r>
          </a:p>
          <a:p>
            <a:pPr lvl="1"/>
            <a:r>
              <a:rPr lang="tr-TR" dirty="0" smtClean="0"/>
              <a:t>Alt </a:t>
            </a:r>
            <a:r>
              <a:rPr lang="tr-TR" dirty="0"/>
              <a:t>katmanı uygulamalara özel servisler sunar. Bu servislerden bazıları şöyledir</a:t>
            </a:r>
            <a:r>
              <a:rPr lang="tr-TR" dirty="0" smtClean="0"/>
              <a:t>;</a:t>
            </a:r>
          </a:p>
          <a:p>
            <a:pPr lvl="2"/>
            <a:r>
              <a:rPr lang="tr-TR" dirty="0"/>
              <a:t>FTAM </a:t>
            </a:r>
            <a:r>
              <a:rPr lang="tr-TR" i="1" dirty="0"/>
              <a:t>(File Transfer, Access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Managment</a:t>
            </a:r>
            <a:r>
              <a:rPr lang="tr-TR" i="1" dirty="0"/>
              <a:t> Protocol</a:t>
            </a:r>
            <a:r>
              <a:rPr lang="tr-TR" i="1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VT </a:t>
            </a:r>
            <a:r>
              <a:rPr lang="tr-TR" i="1" dirty="0"/>
              <a:t>(Virtual Terminal</a:t>
            </a:r>
            <a:r>
              <a:rPr lang="tr-TR" i="1" dirty="0" smtClean="0"/>
              <a:t>)</a:t>
            </a:r>
          </a:p>
          <a:p>
            <a:pPr lvl="2"/>
            <a:r>
              <a:rPr lang="tr-TR" dirty="0"/>
              <a:t>MOTIS (</a:t>
            </a:r>
            <a:r>
              <a:rPr lang="tr-TR" i="1" dirty="0"/>
              <a:t>Message </a:t>
            </a:r>
            <a:r>
              <a:rPr lang="tr-TR" i="1" dirty="0" err="1"/>
              <a:t>Orinted</a:t>
            </a:r>
            <a:r>
              <a:rPr lang="tr-TR" i="1" dirty="0"/>
              <a:t> </a:t>
            </a:r>
            <a:r>
              <a:rPr lang="tr-TR" i="1" dirty="0" err="1"/>
              <a:t>Text</a:t>
            </a:r>
            <a:r>
              <a:rPr lang="tr-TR" i="1" dirty="0"/>
              <a:t> </a:t>
            </a:r>
            <a:r>
              <a:rPr lang="tr-TR" i="1" dirty="0" err="1"/>
              <a:t>Interchange</a:t>
            </a:r>
            <a:r>
              <a:rPr lang="tr-TR" i="1" dirty="0"/>
              <a:t> Standart</a:t>
            </a:r>
            <a:r>
              <a:rPr lang="tr-TR" i="1" dirty="0" smtClean="0"/>
              <a:t>)</a:t>
            </a:r>
          </a:p>
          <a:p>
            <a:pPr lvl="2"/>
            <a:r>
              <a:rPr lang="tr-TR" dirty="0"/>
              <a:t>CMIP </a:t>
            </a:r>
            <a:r>
              <a:rPr lang="tr-TR" i="1" dirty="0"/>
              <a:t>(</a:t>
            </a:r>
            <a:r>
              <a:rPr lang="tr-TR" i="1" dirty="0" err="1"/>
              <a:t>Common</a:t>
            </a:r>
            <a:r>
              <a:rPr lang="tr-TR" i="1" dirty="0"/>
              <a:t> Management Information Protocol</a:t>
            </a:r>
            <a:r>
              <a:rPr lang="tr-TR" i="1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JTM </a:t>
            </a:r>
            <a:r>
              <a:rPr lang="tr-TR" i="1" dirty="0"/>
              <a:t>(</a:t>
            </a:r>
            <a:r>
              <a:rPr lang="tr-TR" i="1" dirty="0" err="1"/>
              <a:t>Job</a:t>
            </a:r>
            <a:r>
              <a:rPr lang="tr-TR" i="1" dirty="0"/>
              <a:t> Transfer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Manipulation</a:t>
            </a:r>
            <a:r>
              <a:rPr lang="tr-TR" i="1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MMS </a:t>
            </a:r>
            <a:r>
              <a:rPr lang="tr-TR" i="1" dirty="0"/>
              <a:t>(</a:t>
            </a:r>
            <a:r>
              <a:rPr lang="tr-TR" i="1" dirty="0" err="1"/>
              <a:t>Manufacturing</a:t>
            </a:r>
            <a:r>
              <a:rPr lang="tr-TR" i="1" dirty="0"/>
              <a:t> Messaging Service</a:t>
            </a:r>
            <a:r>
              <a:rPr lang="tr-TR" i="1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RDA </a:t>
            </a:r>
            <a:r>
              <a:rPr lang="tr-TR" i="1" dirty="0"/>
              <a:t>(Remote Database Access</a:t>
            </a:r>
            <a:r>
              <a:rPr lang="tr-TR" i="1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DTP </a:t>
            </a:r>
            <a:r>
              <a:rPr lang="tr-TR" i="1" dirty="0"/>
              <a:t>(</a:t>
            </a:r>
            <a:r>
              <a:rPr lang="tr-TR" i="1" dirty="0" err="1"/>
              <a:t>Disturbuted</a:t>
            </a:r>
            <a:r>
              <a:rPr lang="tr-TR" i="1" dirty="0"/>
              <a:t> </a:t>
            </a:r>
            <a:r>
              <a:rPr lang="tr-TR" i="1" dirty="0" err="1"/>
              <a:t>Transaction</a:t>
            </a:r>
            <a:r>
              <a:rPr lang="tr-TR" i="1" dirty="0"/>
              <a:t> </a:t>
            </a:r>
            <a:r>
              <a:rPr lang="tr-TR" i="1" dirty="0" err="1"/>
              <a:t>Processing</a:t>
            </a:r>
            <a:r>
              <a:rPr lang="tr-TR" i="1" dirty="0" smtClean="0"/>
              <a:t>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0C51-63FB-4F59-9CC4-770CC153ABD7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7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1781</Words>
  <Application>Microsoft Office PowerPoint</Application>
  <PresentationFormat>Ekran Gösterisi (4:3)</PresentationFormat>
  <Paragraphs>246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Akış</vt:lpstr>
      <vt:lpstr>OSI – Oturum ve Sunum Katmanları</vt:lpstr>
      <vt:lpstr>OSI Katman Modeli</vt:lpstr>
      <vt:lpstr>OSI Katman Modeli</vt:lpstr>
      <vt:lpstr>Katmanlar Arasındaki İlişki</vt:lpstr>
      <vt:lpstr>Sunum Katmanı</vt:lpstr>
      <vt:lpstr>Sunum Katmanı</vt:lpstr>
      <vt:lpstr>Sunum Katmanı</vt:lpstr>
      <vt:lpstr>Sunum Katmanı</vt:lpstr>
      <vt:lpstr>Sunum Katmanı</vt:lpstr>
      <vt:lpstr>Sunum Katmanı</vt:lpstr>
      <vt:lpstr>Sunum Katmanı</vt:lpstr>
      <vt:lpstr>Protokoller</vt:lpstr>
      <vt:lpstr>Apple Filling Protocol - AFP</vt:lpstr>
      <vt:lpstr>Independent Computing Architecture – ICA</vt:lpstr>
      <vt:lpstr>Lightweight Presentation Protocol –LPP</vt:lpstr>
      <vt:lpstr>NetWare Core Protocol – NCP</vt:lpstr>
      <vt:lpstr>Network Data Representation – NDR</vt:lpstr>
      <vt:lpstr>Telnet</vt:lpstr>
      <vt:lpstr>External Data Representation - XDR</vt:lpstr>
      <vt:lpstr>X.25</vt:lpstr>
      <vt:lpstr>Abstract Syntax Notation One -  ASN.1</vt:lpstr>
      <vt:lpstr>Oturum Katmanı</vt:lpstr>
      <vt:lpstr>Oturum Katmanı</vt:lpstr>
      <vt:lpstr>Oturum Katmanı</vt:lpstr>
      <vt:lpstr>Protokoller</vt:lpstr>
      <vt:lpstr>AppleTalk Data Stream Protocol - ADSP </vt:lpstr>
      <vt:lpstr>AppleTalk Session Protocol – ASP</vt:lpstr>
      <vt:lpstr>AppleTalk Session Protocol – ASP</vt:lpstr>
      <vt:lpstr>H.245</vt:lpstr>
      <vt:lpstr>ISO-SP (ISO - Service Provider)</vt:lpstr>
      <vt:lpstr>Internet Storage Name Service - iSNS </vt:lpstr>
      <vt:lpstr>Layer 2 Forwarding Protocol – L2F</vt:lpstr>
      <vt:lpstr>Layer 2 Tunneling Protocol – L2T</vt:lpstr>
      <vt:lpstr>NetBIOS – Network Basic Input/Output System</vt:lpstr>
      <vt:lpstr>Password Authentication Protocol -PAP</vt:lpstr>
      <vt:lpstr>Point-to-Point Tunneling Protocol – PPTP</vt:lpstr>
      <vt:lpstr>Remote Procedure Call – RPC</vt:lpstr>
      <vt:lpstr>Real-Time Transport Control Protocol – RTCP</vt:lpstr>
      <vt:lpstr>SOCKS Protocol</vt:lpstr>
      <vt:lpstr>Zone Information Protocol – ZIP</vt:lpstr>
      <vt:lpstr>Sockets Direct Protocol – SDP</vt:lpstr>
      <vt:lpstr>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 – Oturum ve Sunum Katmanları</dc:title>
  <dc:creator>Kenan BAYSAL</dc:creator>
  <cp:lastModifiedBy>Kenan Baysal</cp:lastModifiedBy>
  <cp:revision>25</cp:revision>
  <dcterms:created xsi:type="dcterms:W3CDTF">2011-11-29T13:19:40Z</dcterms:created>
  <dcterms:modified xsi:type="dcterms:W3CDTF">2012-01-06T13:37:36Z</dcterms:modified>
</cp:coreProperties>
</file>