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D74F0D-E0AC-4B79-8223-DE0B3FFC0BC8}" type="datetimeFigureOut">
              <a:rPr lang="tr-TR" smtClean="0"/>
              <a:t>02.06.2011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D2658A-65D8-44BA-9E9F-1EA6373A468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89" y="38545"/>
            <a:ext cx="5860093" cy="389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772400" cy="1829761"/>
          </a:xfrm>
        </p:spPr>
        <p:txBody>
          <a:bodyPr/>
          <a:lstStyle/>
          <a:p>
            <a:r>
              <a:rPr lang="tr-TR" dirty="0" smtClean="0"/>
              <a:t>KABLOSUZ SENSÖRLER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67653" y="4221088"/>
            <a:ext cx="7772400" cy="1199704"/>
          </a:xfrm>
        </p:spPr>
        <p:txBody>
          <a:bodyPr/>
          <a:lstStyle/>
          <a:p>
            <a:r>
              <a:rPr lang="tr-TR" dirty="0" smtClean="0"/>
              <a:t>Kenan Baysal</a:t>
            </a:r>
            <a:endParaRPr lang="tr-TR" dirty="0"/>
          </a:p>
        </p:txBody>
      </p:sp>
      <p:pic>
        <p:nvPicPr>
          <p:cNvPr id="1026" name="Picture 2" descr="http://www.resimle.net/data/media/350/Trakya-Universitesi-Logosu_amble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19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olouringbook.org/COLOURINGBOOK.ORG/svg/colouringbook_coloring_book_wireless_access_point-1619p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123848" cy="228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611560" y="2781725"/>
            <a:ext cx="7772400" cy="1829761"/>
          </a:xfrm>
        </p:spPr>
        <p:txBody>
          <a:bodyPr>
            <a:normAutofit/>
          </a:bodyPr>
          <a:lstStyle/>
          <a:p>
            <a:r>
              <a:rPr lang="tr-TR" dirty="0" smtClean="0"/>
              <a:t>Günümüz Kablosuz </a:t>
            </a:r>
            <a:r>
              <a:rPr lang="tr-TR" dirty="0" err="1" smtClean="0"/>
              <a:t>Sensörleri</a:t>
            </a:r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69973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1996 </a:t>
            </a:r>
            <a:r>
              <a:rPr lang="tr-TR" dirty="0" err="1" smtClean="0"/>
              <a:t>LWIMs</a:t>
            </a:r>
            <a:r>
              <a:rPr lang="tr-TR" dirty="0" smtClean="0"/>
              <a:t>; 1mW verici ile 10m alanda 100Kbps</a:t>
            </a:r>
          </a:p>
          <a:p>
            <a:endParaRPr lang="tr-TR" dirty="0"/>
          </a:p>
          <a:p>
            <a:r>
              <a:rPr lang="tr-TR" dirty="0" smtClean="0"/>
              <a:t>1998 WINS; 32bit Intel </a:t>
            </a:r>
            <a:r>
              <a:rPr lang="tr-TR" dirty="0" err="1" smtClean="0"/>
              <a:t>Strong</a:t>
            </a:r>
            <a:r>
              <a:rPr lang="tr-TR" dirty="0" smtClean="0"/>
              <a:t> ARM SA1100 işlemci</a:t>
            </a:r>
          </a:p>
          <a:p>
            <a:r>
              <a:rPr lang="tr-TR" dirty="0" smtClean="0"/>
              <a:t>1mW-100mW ayarlanabilen güç tüketimi</a:t>
            </a:r>
          </a:p>
          <a:p>
            <a:r>
              <a:rPr lang="tr-TR" dirty="0" smtClean="0"/>
              <a:t>Uyku halinde güç tüketimi 0.8mW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WINS – </a:t>
            </a:r>
            <a:r>
              <a:rPr lang="tr-TR" dirty="0" err="1" smtClean="0"/>
              <a:t>University</a:t>
            </a:r>
            <a:r>
              <a:rPr lang="tr-TR" dirty="0" smtClean="0"/>
              <a:t> of California, LA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72" y="1556792"/>
            <a:ext cx="151447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73" y="3861048"/>
            <a:ext cx="1514475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9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1999 </a:t>
            </a:r>
            <a:r>
              <a:rPr lang="tr-TR" b="1" dirty="0" err="1" smtClean="0">
                <a:solidFill>
                  <a:srgbClr val="FF0000"/>
                </a:solidFill>
              </a:rPr>
              <a:t>WeC</a:t>
            </a:r>
            <a:r>
              <a:rPr lang="tr-TR" dirty="0" smtClean="0"/>
              <a:t>; </a:t>
            </a:r>
            <a:r>
              <a:rPr lang="tr-TR" dirty="0" err="1" smtClean="0"/>
              <a:t>Atmel</a:t>
            </a:r>
            <a:r>
              <a:rPr lang="tr-TR" dirty="0" smtClean="0"/>
              <a:t> 8bit 4MHz işlemci</a:t>
            </a:r>
          </a:p>
          <a:p>
            <a:r>
              <a:rPr lang="tr-TR" dirty="0" smtClean="0"/>
              <a:t>Aktif güç tüketimi:15mW; pasif güç tüketimi:45µW</a:t>
            </a:r>
          </a:p>
          <a:p>
            <a:r>
              <a:rPr lang="tr-TR" dirty="0" smtClean="0"/>
              <a:t>36mW verici güç tüketimi</a:t>
            </a:r>
          </a:p>
          <a:p>
            <a:r>
              <a:rPr lang="tr-TR" dirty="0" smtClean="0"/>
              <a:t>9mW alıcı güç tüketimi</a:t>
            </a:r>
          </a:p>
          <a:p>
            <a:r>
              <a:rPr lang="tr-TR" dirty="0" smtClean="0"/>
              <a:t>10Kbps hızında veri aktarımı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MOTES Ailesi – </a:t>
            </a:r>
            <a:r>
              <a:rPr lang="tr-TR" dirty="0" err="1" smtClean="0"/>
              <a:t>University</a:t>
            </a:r>
            <a:r>
              <a:rPr lang="tr-TR" dirty="0" smtClean="0"/>
              <a:t> of California, </a:t>
            </a:r>
            <a:r>
              <a:rPr lang="tr-TR" dirty="0" err="1" smtClean="0"/>
              <a:t>Berkley</a:t>
            </a:r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3481189" cy="2033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4525963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r>
              <a:rPr lang="tr-TR" b="1" dirty="0" smtClean="0"/>
              <a:t>2001 </a:t>
            </a:r>
          </a:p>
          <a:p>
            <a:r>
              <a:rPr lang="tr-TR" b="1" dirty="0" err="1" smtClean="0"/>
              <a:t>Mica</a:t>
            </a:r>
            <a:r>
              <a:rPr lang="tr-TR" b="1" dirty="0" smtClean="0"/>
              <a:t> Ailesi</a:t>
            </a:r>
          </a:p>
          <a:p>
            <a:pPr lvl="1"/>
            <a:r>
              <a:rPr lang="tr-TR" dirty="0" err="1" smtClean="0"/>
              <a:t>Mica</a:t>
            </a:r>
            <a:endParaRPr lang="tr-TR" dirty="0"/>
          </a:p>
          <a:p>
            <a:pPr lvl="1"/>
            <a:r>
              <a:rPr lang="tr-TR" dirty="0" smtClean="0"/>
              <a:t>Mica2</a:t>
            </a:r>
          </a:p>
          <a:p>
            <a:pPr lvl="1"/>
            <a:r>
              <a:rPr lang="tr-TR" dirty="0" smtClean="0"/>
              <a:t>Mica2Dot</a:t>
            </a:r>
          </a:p>
          <a:p>
            <a:pPr lvl="1"/>
            <a:r>
              <a:rPr lang="tr-TR" dirty="0" err="1" smtClean="0"/>
              <a:t>MicaZ</a:t>
            </a:r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MOTES Ailesi – </a:t>
            </a:r>
            <a:r>
              <a:rPr lang="tr-TR" dirty="0" err="1" smtClean="0"/>
              <a:t>University</a:t>
            </a:r>
            <a:r>
              <a:rPr lang="tr-TR" dirty="0" smtClean="0"/>
              <a:t> of California, </a:t>
            </a:r>
            <a:r>
              <a:rPr lang="tr-TR" dirty="0" err="1" smtClean="0"/>
              <a:t>Berkley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25575"/>
            <a:ext cx="1905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78325"/>
            <a:ext cx="37719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15" y="1901774"/>
            <a:ext cx="16192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86" y="3933056"/>
            <a:ext cx="1411050" cy="1225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6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4525963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Mica</a:t>
            </a:r>
            <a:endParaRPr lang="tr-TR" b="1" dirty="0" smtClean="0"/>
          </a:p>
          <a:p>
            <a:r>
              <a:rPr lang="tr-TR" dirty="0" smtClean="0"/>
              <a:t>8 bit 4 MHz, ATmega103L işlemci</a:t>
            </a:r>
          </a:p>
          <a:p>
            <a:endParaRPr lang="tr-TR" dirty="0" smtClean="0"/>
          </a:p>
          <a:p>
            <a:r>
              <a:rPr lang="tr-TR" dirty="0" smtClean="0"/>
              <a:t>4Kb Ram</a:t>
            </a:r>
            <a:r>
              <a:rPr lang="tr-TR" dirty="0"/>
              <a:t> </a:t>
            </a:r>
            <a:r>
              <a:rPr lang="tr-TR" dirty="0" smtClean="0"/>
              <a:t>&amp; 128Kb Flash</a:t>
            </a:r>
          </a:p>
          <a:p>
            <a:endParaRPr lang="tr-TR" dirty="0" smtClean="0"/>
          </a:p>
          <a:p>
            <a:r>
              <a:rPr lang="tr-TR" dirty="0" smtClean="0"/>
              <a:t>RFM TR1000 alıcı verici ünitesiyle 40Kbps (</a:t>
            </a:r>
            <a:r>
              <a:rPr lang="tr-TR" dirty="0" err="1" smtClean="0"/>
              <a:t>WeC</a:t>
            </a:r>
            <a:r>
              <a:rPr lang="tr-TR" dirty="0" smtClean="0"/>
              <a:t> ile aynı güç tüketim)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MOTES Ailesi – </a:t>
            </a:r>
            <a:r>
              <a:rPr lang="tr-TR" dirty="0" err="1" smtClean="0"/>
              <a:t>University</a:t>
            </a:r>
            <a:r>
              <a:rPr lang="tr-TR" dirty="0" smtClean="0"/>
              <a:t> of California, </a:t>
            </a:r>
            <a:r>
              <a:rPr lang="tr-TR" dirty="0" err="1" smtClean="0"/>
              <a:t>Berkley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1905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833" y="3140968"/>
            <a:ext cx="3333750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Mica2 - Mica2Dot</a:t>
            </a:r>
            <a:endParaRPr lang="tr-TR" dirty="0"/>
          </a:p>
          <a:p>
            <a:r>
              <a:rPr lang="tr-TR" dirty="0" smtClean="0"/>
              <a:t>16MHz ATmega128L işlemci</a:t>
            </a:r>
          </a:p>
          <a:p>
            <a:r>
              <a:rPr lang="tr-TR" dirty="0" smtClean="0"/>
              <a:t>33mW aktif, 75µW pasif güç tüketimi</a:t>
            </a:r>
          </a:p>
          <a:p>
            <a:r>
              <a:rPr lang="tr-TR" dirty="0" smtClean="0"/>
              <a:t>Radyo Modülü </a:t>
            </a:r>
            <a:r>
              <a:rPr lang="tr-TR" dirty="0" err="1" smtClean="0"/>
              <a:t>Chipcon</a:t>
            </a:r>
            <a:r>
              <a:rPr lang="tr-TR" dirty="0" smtClean="0"/>
              <a:t> CC1000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MOTES Ailesi – </a:t>
            </a:r>
            <a:r>
              <a:rPr lang="tr-TR" dirty="0" err="1" smtClean="0"/>
              <a:t>University</a:t>
            </a:r>
            <a:r>
              <a:rPr lang="tr-TR" dirty="0" smtClean="0"/>
              <a:t> of California, </a:t>
            </a:r>
            <a:r>
              <a:rPr lang="tr-TR" dirty="0" err="1" smtClean="0"/>
              <a:t>Berkley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969" y="908720"/>
            <a:ext cx="1905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618595"/>
            <a:ext cx="2015505" cy="147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2952328" cy="253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3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4525963"/>
          </a:xfrm>
        </p:spPr>
        <p:txBody>
          <a:bodyPr>
            <a:normAutofit/>
          </a:bodyPr>
          <a:lstStyle/>
          <a:p>
            <a:r>
              <a:rPr lang="tr-TR" dirty="0" err="1" smtClean="0"/>
              <a:t>MicaZ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802.15.4/</a:t>
            </a:r>
            <a:r>
              <a:rPr lang="tr-TR" dirty="0" err="1" smtClean="0"/>
              <a:t>ZigBee</a:t>
            </a:r>
            <a:r>
              <a:rPr lang="tr-TR" dirty="0" smtClean="0"/>
              <a:t> Protokolü</a:t>
            </a:r>
          </a:p>
          <a:p>
            <a:endParaRPr lang="tr-TR" dirty="0" smtClean="0"/>
          </a:p>
          <a:p>
            <a:r>
              <a:rPr lang="tr-TR" dirty="0" smtClean="0"/>
              <a:t>250Kbps veri iletişimi sağlamaktadır</a:t>
            </a:r>
          </a:p>
          <a:p>
            <a:endParaRPr lang="tr-TR" dirty="0"/>
          </a:p>
          <a:p>
            <a:r>
              <a:rPr lang="tr-TR" dirty="0" err="1" smtClean="0"/>
              <a:t>Chipcon</a:t>
            </a:r>
            <a:r>
              <a:rPr lang="tr-TR" dirty="0" smtClean="0"/>
              <a:t> CC2420 Radyo Modülü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MOTES Ailesi – </a:t>
            </a:r>
            <a:r>
              <a:rPr lang="tr-TR" dirty="0" err="1" smtClean="0"/>
              <a:t>University</a:t>
            </a:r>
            <a:r>
              <a:rPr lang="tr-TR" dirty="0" smtClean="0"/>
              <a:t> of California, </a:t>
            </a:r>
            <a:r>
              <a:rPr lang="tr-TR" dirty="0" err="1" smtClean="0"/>
              <a:t>Berkley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108040"/>
            <a:ext cx="2382828" cy="273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7082" y="4310743"/>
            <a:ext cx="2523930" cy="1756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3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2004 yılı</a:t>
            </a:r>
          </a:p>
          <a:p>
            <a:r>
              <a:rPr lang="tr-TR" dirty="0" err="1" smtClean="0"/>
              <a:t>Telos</a:t>
            </a:r>
            <a:endParaRPr lang="tr-TR" dirty="0" smtClean="0"/>
          </a:p>
          <a:p>
            <a:r>
              <a:rPr lang="tr-TR" dirty="0" smtClean="0"/>
              <a:t>3mW aktif güç tüketimi</a:t>
            </a:r>
          </a:p>
          <a:p>
            <a:r>
              <a:rPr lang="tr-TR" dirty="0" smtClean="0"/>
              <a:t>15µW pasif güç tüketimi</a:t>
            </a:r>
          </a:p>
          <a:p>
            <a:r>
              <a:rPr lang="tr-TR" dirty="0" smtClean="0"/>
              <a:t>+PCB üzerine tümleşik anten</a:t>
            </a:r>
          </a:p>
          <a:p>
            <a:r>
              <a:rPr lang="tr-TR" dirty="0" smtClean="0"/>
              <a:t>+USB protokolü</a:t>
            </a:r>
          </a:p>
          <a:p>
            <a:r>
              <a:rPr lang="tr-TR" dirty="0" smtClean="0"/>
              <a:t>Nem, Sıcaklık, Işık </a:t>
            </a:r>
            <a:r>
              <a:rPr lang="tr-TR" dirty="0" err="1" smtClean="0"/>
              <a:t>sensörü</a:t>
            </a:r>
            <a:endParaRPr lang="tr-TR" dirty="0" smtClean="0"/>
          </a:p>
          <a:p>
            <a:r>
              <a:rPr lang="tr-TR" dirty="0" smtClean="0"/>
              <a:t>64bit MAC adresleme</a:t>
            </a:r>
          </a:p>
          <a:p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MOTES Ailesi – </a:t>
            </a:r>
            <a:r>
              <a:rPr lang="tr-TR" dirty="0" err="1" smtClean="0"/>
              <a:t>University</a:t>
            </a:r>
            <a:r>
              <a:rPr lang="tr-TR" dirty="0" smtClean="0"/>
              <a:t> of California, </a:t>
            </a:r>
            <a:r>
              <a:rPr lang="tr-TR" dirty="0" err="1" smtClean="0"/>
              <a:t>Berkley</a:t>
            </a:r>
            <a:endParaRPr lang="tr-T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95" y="1052736"/>
            <a:ext cx="27003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8388" y="2998192"/>
            <a:ext cx="2619807" cy="152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3144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Medusa</a:t>
            </a:r>
            <a:r>
              <a:rPr lang="tr-TR" dirty="0" smtClean="0"/>
              <a:t> MK-2</a:t>
            </a:r>
          </a:p>
          <a:p>
            <a:endParaRPr lang="tr-TR" dirty="0" smtClean="0"/>
          </a:p>
          <a:p>
            <a:r>
              <a:rPr lang="tr-TR" dirty="0" smtClean="0"/>
              <a:t>2002 yılında CENC tarafından geliştirildi</a:t>
            </a:r>
          </a:p>
          <a:p>
            <a:endParaRPr lang="tr-TR" dirty="0" smtClean="0"/>
          </a:p>
          <a:p>
            <a:r>
              <a:rPr lang="tr-TR" dirty="0" smtClean="0"/>
              <a:t>En büyük özelliği iki mikroişlemci içermesi</a:t>
            </a:r>
          </a:p>
          <a:p>
            <a:endParaRPr lang="tr-TR" dirty="0" smtClean="0"/>
          </a:p>
          <a:p>
            <a:r>
              <a:rPr lang="tr-TR" dirty="0" smtClean="0"/>
              <a:t>ATmega128 işlemci ile düşük işlem kapasitesi gerektiren işlemler</a:t>
            </a:r>
          </a:p>
          <a:p>
            <a:endParaRPr lang="tr-TR" dirty="0" smtClean="0"/>
          </a:p>
          <a:p>
            <a:r>
              <a:rPr lang="tr-TR" dirty="0" smtClean="0"/>
              <a:t>AT91FR4081 (40MHz) yüksek işlem kapasitesi gerektiren işlemler</a:t>
            </a:r>
          </a:p>
          <a:p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Medusa</a:t>
            </a:r>
            <a:r>
              <a:rPr lang="tr-TR" dirty="0" smtClean="0"/>
              <a:t> Ailesi – </a:t>
            </a:r>
            <a:r>
              <a:rPr lang="tr-TR" dirty="0" err="1" smtClean="0"/>
              <a:t>University</a:t>
            </a:r>
            <a:r>
              <a:rPr lang="tr-TR" dirty="0" smtClean="0"/>
              <a:t> of California, Los </a:t>
            </a:r>
            <a:r>
              <a:rPr lang="tr-TR" dirty="0" err="1" smtClean="0"/>
              <a:t>Angles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491793"/>
            <a:ext cx="2352675" cy="367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2003 yılında </a:t>
            </a:r>
            <a:r>
              <a:rPr lang="tr-TR" dirty="0" err="1" smtClean="0"/>
              <a:t>Berkley</a:t>
            </a:r>
            <a:r>
              <a:rPr lang="tr-TR" dirty="0" smtClean="0"/>
              <a:t> Kablosuz Araştırma Merkezi tarafından</a:t>
            </a:r>
          </a:p>
          <a:p>
            <a:endParaRPr lang="tr-TR" dirty="0" smtClean="0"/>
          </a:p>
          <a:p>
            <a:r>
              <a:rPr lang="tr-TR" dirty="0" smtClean="0"/>
              <a:t>Güç ihtiyacını güneşten ve titreşim sinyallerinden sağlar</a:t>
            </a:r>
          </a:p>
          <a:p>
            <a:endParaRPr lang="tr-TR" dirty="0" smtClean="0"/>
          </a:p>
          <a:p>
            <a:r>
              <a:rPr lang="tr-TR" dirty="0" smtClean="0"/>
              <a:t>400uW’tan daha düşük güç tüketimi</a:t>
            </a:r>
          </a:p>
          <a:p>
            <a:endParaRPr lang="tr-TR" dirty="0" smtClean="0"/>
          </a:p>
          <a:p>
            <a:r>
              <a:rPr lang="tr-TR" dirty="0" smtClean="0"/>
              <a:t>Işıklı ortamda %100 karanlık ortamda titreşime bağlı olarak %2.6 işlem kapasitesi</a:t>
            </a:r>
          </a:p>
          <a:p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PicoRadio</a:t>
            </a:r>
            <a:r>
              <a:rPr lang="tr-TR" dirty="0" smtClean="0"/>
              <a:t> – </a:t>
            </a:r>
            <a:r>
              <a:rPr lang="tr-TR" dirty="0" err="1" smtClean="0"/>
              <a:t>University</a:t>
            </a:r>
            <a:r>
              <a:rPr lang="tr-TR" dirty="0" smtClean="0"/>
              <a:t> of California, </a:t>
            </a:r>
            <a:r>
              <a:rPr lang="tr-TR" dirty="0" err="1" smtClean="0"/>
              <a:t>Berkley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1340768"/>
            <a:ext cx="2222425" cy="2326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3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/>
          <a:lstStyle/>
          <a:p>
            <a:r>
              <a:rPr lang="tr-TR" dirty="0" smtClean="0"/>
              <a:t>19.yy’da </a:t>
            </a:r>
            <a:r>
              <a:rPr lang="tr-TR" dirty="0" err="1" smtClean="0"/>
              <a:t>Faraday</a:t>
            </a:r>
            <a:r>
              <a:rPr lang="tr-TR" dirty="0" smtClean="0"/>
              <a:t> , </a:t>
            </a:r>
            <a:r>
              <a:rPr lang="tr-TR" dirty="0" err="1" smtClean="0"/>
              <a:t>Maxwell</a:t>
            </a:r>
            <a:r>
              <a:rPr lang="tr-TR" dirty="0" smtClean="0"/>
              <a:t>, Hertz ve daha birçok bilim adamının öncü çalışmaları </a:t>
            </a:r>
          </a:p>
          <a:p>
            <a:endParaRPr lang="tr-TR" dirty="0" smtClean="0"/>
          </a:p>
          <a:p>
            <a:r>
              <a:rPr lang="tr-TR" dirty="0" err="1" smtClean="0"/>
              <a:t>Marconi’nin</a:t>
            </a:r>
            <a:r>
              <a:rPr lang="tr-TR" dirty="0" smtClean="0"/>
              <a:t> Kablosuz Telgraf sistemi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Kablosuz Teknolojiler Gelişim Süreci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960" y="3789040"/>
            <a:ext cx="43719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1.bp.blogspot.com/_7yB-eeGviiI/TSjnxaqpuNI/AAAAAAAAFtM/_4gdyqdTdbE/s1600/michael_faraday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92" y="1412776"/>
            <a:ext cx="1163167" cy="155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http://upload.wikimedia.org/wikipedia/commons/thumb/5/54/Heinrich_Hertz.jpg/200px-Heinrich_Hertz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623" y="1412776"/>
            <a:ext cx="1202162" cy="155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 descr="http://img.blogcu.com/uploads/alkmaar_maxwel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12776"/>
            <a:ext cx="1142157" cy="1557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535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Yapı Olarak Kablosuz </a:t>
            </a:r>
            <a:r>
              <a:rPr lang="tr-TR" dirty="0" err="1" smtClean="0"/>
              <a:t>Sensörler</a:t>
            </a:r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84699"/>
            <a:ext cx="1365250" cy="110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630786"/>
            <a:ext cx="1493837" cy="9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948" y="3068960"/>
            <a:ext cx="1731963" cy="148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998" y="542642"/>
            <a:ext cx="1000125" cy="98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8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Kablosuz </a:t>
            </a:r>
            <a:r>
              <a:rPr lang="tr-TR" dirty="0" err="1" smtClean="0"/>
              <a:t>Sensör</a:t>
            </a:r>
            <a:r>
              <a:rPr lang="tr-TR" dirty="0" smtClean="0"/>
              <a:t> Mimarisi</a:t>
            </a:r>
            <a:endParaRPr lang="tr-TR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466013" y="5387975"/>
            <a:ext cx="1476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971675" y="3186113"/>
            <a:ext cx="1625600" cy="1455737"/>
          </a:xfrm>
          <a:prstGeom prst="rect">
            <a:avLst/>
          </a:prstGeom>
          <a:solidFill>
            <a:srgbClr val="00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159000" y="3243263"/>
            <a:ext cx="13954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Algılama Birimi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413125" y="3243263"/>
            <a:ext cx="150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786063" y="3700463"/>
            <a:ext cx="1476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647950" y="4162425"/>
            <a:ext cx="3825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……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922588" y="4162425"/>
            <a:ext cx="1476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>
            <a:off x="3598863" y="3324225"/>
            <a:ext cx="415925" cy="423862"/>
          </a:xfrm>
          <a:custGeom>
            <a:avLst/>
            <a:gdLst>
              <a:gd name="T0" fmla="*/ 0 w 262"/>
              <a:gd name="T1" fmla="*/ 67 h 267"/>
              <a:gd name="T2" fmla="*/ 131 w 262"/>
              <a:gd name="T3" fmla="*/ 67 h 267"/>
              <a:gd name="T4" fmla="*/ 131 w 262"/>
              <a:gd name="T5" fmla="*/ 0 h 267"/>
              <a:gd name="T6" fmla="*/ 262 w 262"/>
              <a:gd name="T7" fmla="*/ 133 h 267"/>
              <a:gd name="T8" fmla="*/ 131 w 262"/>
              <a:gd name="T9" fmla="*/ 267 h 267"/>
              <a:gd name="T10" fmla="*/ 131 w 262"/>
              <a:gd name="T11" fmla="*/ 200 h 267"/>
              <a:gd name="T12" fmla="*/ 0 w 262"/>
              <a:gd name="T13" fmla="*/ 200 h 267"/>
              <a:gd name="T14" fmla="*/ 0 w 262"/>
              <a:gd name="T15" fmla="*/ 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" h="267">
                <a:moveTo>
                  <a:pt x="0" y="67"/>
                </a:moveTo>
                <a:lnTo>
                  <a:pt x="131" y="67"/>
                </a:lnTo>
                <a:lnTo>
                  <a:pt x="131" y="0"/>
                </a:lnTo>
                <a:lnTo>
                  <a:pt x="262" y="133"/>
                </a:lnTo>
                <a:lnTo>
                  <a:pt x="131" y="267"/>
                </a:lnTo>
                <a:lnTo>
                  <a:pt x="131" y="200"/>
                </a:lnTo>
                <a:lnTo>
                  <a:pt x="0" y="200"/>
                </a:lnTo>
                <a:lnTo>
                  <a:pt x="0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125788"/>
            <a:ext cx="14716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190875"/>
            <a:ext cx="14462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024313" y="3163888"/>
            <a:ext cx="1336675" cy="14351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4206875" y="3221038"/>
            <a:ext cx="11096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İşlem Birimi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5184775" y="3221038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30"/>
          <p:cNvSpPr>
            <a:spLocks/>
          </p:cNvSpPr>
          <p:nvPr/>
        </p:nvSpPr>
        <p:spPr bwMode="auto">
          <a:xfrm>
            <a:off x="5368925" y="3324225"/>
            <a:ext cx="554038" cy="423862"/>
          </a:xfrm>
          <a:custGeom>
            <a:avLst/>
            <a:gdLst>
              <a:gd name="T0" fmla="*/ 0 w 349"/>
              <a:gd name="T1" fmla="*/ 67 h 267"/>
              <a:gd name="T2" fmla="*/ 215 w 349"/>
              <a:gd name="T3" fmla="*/ 67 h 267"/>
              <a:gd name="T4" fmla="*/ 215 w 349"/>
              <a:gd name="T5" fmla="*/ 0 h 267"/>
              <a:gd name="T6" fmla="*/ 349 w 349"/>
              <a:gd name="T7" fmla="*/ 133 h 267"/>
              <a:gd name="T8" fmla="*/ 215 w 349"/>
              <a:gd name="T9" fmla="*/ 267 h 267"/>
              <a:gd name="T10" fmla="*/ 215 w 349"/>
              <a:gd name="T11" fmla="*/ 200 h 267"/>
              <a:gd name="T12" fmla="*/ 0 w 349"/>
              <a:gd name="T13" fmla="*/ 200 h 267"/>
              <a:gd name="T14" fmla="*/ 0 w 349"/>
              <a:gd name="T15" fmla="*/ 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9" h="267">
                <a:moveTo>
                  <a:pt x="0" y="67"/>
                </a:moveTo>
                <a:lnTo>
                  <a:pt x="215" y="67"/>
                </a:lnTo>
                <a:lnTo>
                  <a:pt x="215" y="0"/>
                </a:lnTo>
                <a:lnTo>
                  <a:pt x="349" y="133"/>
                </a:lnTo>
                <a:lnTo>
                  <a:pt x="215" y="267"/>
                </a:lnTo>
                <a:lnTo>
                  <a:pt x="215" y="200"/>
                </a:lnTo>
                <a:lnTo>
                  <a:pt x="0" y="200"/>
                </a:lnTo>
                <a:lnTo>
                  <a:pt x="0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5491163" y="3498850"/>
            <a:ext cx="146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5961063" y="3186113"/>
            <a:ext cx="1331913" cy="13620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6308725" y="3246438"/>
            <a:ext cx="7953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İletişim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6072188" y="3508375"/>
            <a:ext cx="1231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Birimi(Telsiz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6596063" y="3779838"/>
            <a:ext cx="1539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6664325" y="3765550"/>
            <a:ext cx="1539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010150"/>
            <a:ext cx="58261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Rectangle 47"/>
          <p:cNvSpPr>
            <a:spLocks noChangeArrowheads="1"/>
          </p:cNvSpPr>
          <p:nvPr/>
        </p:nvSpPr>
        <p:spPr bwMode="auto">
          <a:xfrm>
            <a:off x="1570038" y="4983163"/>
            <a:ext cx="5718175" cy="381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0" name="Rectangle 49"/>
          <p:cNvSpPr>
            <a:spLocks noChangeArrowheads="1"/>
          </p:cNvSpPr>
          <p:nvPr/>
        </p:nvSpPr>
        <p:spPr bwMode="auto">
          <a:xfrm>
            <a:off x="3903663" y="5043488"/>
            <a:ext cx="10884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Güç Kaynağı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50"/>
          <p:cNvSpPr>
            <a:spLocks noChangeArrowheads="1"/>
          </p:cNvSpPr>
          <p:nvPr/>
        </p:nvSpPr>
        <p:spPr bwMode="auto">
          <a:xfrm>
            <a:off x="4957763" y="5027613"/>
            <a:ext cx="1460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Freeform 51"/>
          <p:cNvSpPr>
            <a:spLocks/>
          </p:cNvSpPr>
          <p:nvPr/>
        </p:nvSpPr>
        <p:spPr bwMode="auto">
          <a:xfrm>
            <a:off x="2630488" y="4643438"/>
            <a:ext cx="400050" cy="341312"/>
          </a:xfrm>
          <a:custGeom>
            <a:avLst/>
            <a:gdLst>
              <a:gd name="T0" fmla="*/ 63 w 252"/>
              <a:gd name="T1" fmla="*/ 215 h 215"/>
              <a:gd name="T2" fmla="*/ 63 w 252"/>
              <a:gd name="T3" fmla="*/ 107 h 215"/>
              <a:gd name="T4" fmla="*/ 0 w 252"/>
              <a:gd name="T5" fmla="*/ 107 h 215"/>
              <a:gd name="T6" fmla="*/ 126 w 252"/>
              <a:gd name="T7" fmla="*/ 0 h 215"/>
              <a:gd name="T8" fmla="*/ 252 w 252"/>
              <a:gd name="T9" fmla="*/ 107 h 215"/>
              <a:gd name="T10" fmla="*/ 189 w 252"/>
              <a:gd name="T11" fmla="*/ 107 h 215"/>
              <a:gd name="T12" fmla="*/ 189 w 252"/>
              <a:gd name="T13" fmla="*/ 215 h 215"/>
              <a:gd name="T14" fmla="*/ 63 w 252"/>
              <a:gd name="T15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" h="215">
                <a:moveTo>
                  <a:pt x="63" y="215"/>
                </a:moveTo>
                <a:lnTo>
                  <a:pt x="63" y="107"/>
                </a:lnTo>
                <a:lnTo>
                  <a:pt x="0" y="107"/>
                </a:lnTo>
                <a:lnTo>
                  <a:pt x="126" y="0"/>
                </a:lnTo>
                <a:lnTo>
                  <a:pt x="252" y="107"/>
                </a:lnTo>
                <a:lnTo>
                  <a:pt x="189" y="107"/>
                </a:lnTo>
                <a:lnTo>
                  <a:pt x="189" y="215"/>
                </a:lnTo>
                <a:lnTo>
                  <a:pt x="63" y="2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5" name="Freeform 53"/>
          <p:cNvSpPr>
            <a:spLocks/>
          </p:cNvSpPr>
          <p:nvPr/>
        </p:nvSpPr>
        <p:spPr bwMode="auto">
          <a:xfrm>
            <a:off x="4479925" y="4598988"/>
            <a:ext cx="400050" cy="363537"/>
          </a:xfrm>
          <a:custGeom>
            <a:avLst/>
            <a:gdLst>
              <a:gd name="T0" fmla="*/ 63 w 252"/>
              <a:gd name="T1" fmla="*/ 229 h 229"/>
              <a:gd name="T2" fmla="*/ 63 w 252"/>
              <a:gd name="T3" fmla="*/ 114 h 229"/>
              <a:gd name="T4" fmla="*/ 0 w 252"/>
              <a:gd name="T5" fmla="*/ 114 h 229"/>
              <a:gd name="T6" fmla="*/ 126 w 252"/>
              <a:gd name="T7" fmla="*/ 0 h 229"/>
              <a:gd name="T8" fmla="*/ 252 w 252"/>
              <a:gd name="T9" fmla="*/ 114 h 229"/>
              <a:gd name="T10" fmla="*/ 189 w 252"/>
              <a:gd name="T11" fmla="*/ 114 h 229"/>
              <a:gd name="T12" fmla="*/ 189 w 252"/>
              <a:gd name="T13" fmla="*/ 229 h 229"/>
              <a:gd name="T14" fmla="*/ 63 w 252"/>
              <a:gd name="T15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" h="229">
                <a:moveTo>
                  <a:pt x="63" y="229"/>
                </a:moveTo>
                <a:lnTo>
                  <a:pt x="63" y="114"/>
                </a:lnTo>
                <a:lnTo>
                  <a:pt x="0" y="114"/>
                </a:lnTo>
                <a:lnTo>
                  <a:pt x="126" y="0"/>
                </a:lnTo>
                <a:lnTo>
                  <a:pt x="252" y="114"/>
                </a:lnTo>
                <a:lnTo>
                  <a:pt x="189" y="114"/>
                </a:lnTo>
                <a:lnTo>
                  <a:pt x="189" y="229"/>
                </a:lnTo>
                <a:lnTo>
                  <a:pt x="63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7" name="Rectangle 55"/>
          <p:cNvSpPr>
            <a:spLocks noChangeArrowheads="1"/>
          </p:cNvSpPr>
          <p:nvPr/>
        </p:nvSpPr>
        <p:spPr bwMode="auto">
          <a:xfrm>
            <a:off x="4838700" y="4840288"/>
            <a:ext cx="381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Freeform 56"/>
          <p:cNvSpPr>
            <a:spLocks/>
          </p:cNvSpPr>
          <p:nvPr/>
        </p:nvSpPr>
        <p:spPr bwMode="auto">
          <a:xfrm>
            <a:off x="6443663" y="4549775"/>
            <a:ext cx="401638" cy="412750"/>
          </a:xfrm>
          <a:custGeom>
            <a:avLst/>
            <a:gdLst>
              <a:gd name="T0" fmla="*/ 63 w 253"/>
              <a:gd name="T1" fmla="*/ 260 h 260"/>
              <a:gd name="T2" fmla="*/ 63 w 253"/>
              <a:gd name="T3" fmla="*/ 126 h 260"/>
              <a:gd name="T4" fmla="*/ 0 w 253"/>
              <a:gd name="T5" fmla="*/ 126 h 260"/>
              <a:gd name="T6" fmla="*/ 126 w 253"/>
              <a:gd name="T7" fmla="*/ 0 h 260"/>
              <a:gd name="T8" fmla="*/ 253 w 253"/>
              <a:gd name="T9" fmla="*/ 126 h 260"/>
              <a:gd name="T10" fmla="*/ 190 w 253"/>
              <a:gd name="T11" fmla="*/ 126 h 260"/>
              <a:gd name="T12" fmla="*/ 190 w 253"/>
              <a:gd name="T13" fmla="*/ 260 h 260"/>
              <a:gd name="T14" fmla="*/ 63 w 253"/>
              <a:gd name="T15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3" h="260">
                <a:moveTo>
                  <a:pt x="63" y="260"/>
                </a:moveTo>
                <a:lnTo>
                  <a:pt x="63" y="126"/>
                </a:lnTo>
                <a:lnTo>
                  <a:pt x="0" y="126"/>
                </a:lnTo>
                <a:lnTo>
                  <a:pt x="126" y="0"/>
                </a:lnTo>
                <a:lnTo>
                  <a:pt x="253" y="126"/>
                </a:lnTo>
                <a:lnTo>
                  <a:pt x="190" y="126"/>
                </a:lnTo>
                <a:lnTo>
                  <a:pt x="190" y="260"/>
                </a:lnTo>
                <a:lnTo>
                  <a:pt x="63" y="2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60" name="Rectangle 58"/>
          <p:cNvSpPr>
            <a:spLocks noChangeArrowheads="1"/>
          </p:cNvSpPr>
          <p:nvPr/>
        </p:nvSpPr>
        <p:spPr bwMode="auto">
          <a:xfrm>
            <a:off x="6804025" y="4840288"/>
            <a:ext cx="381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59"/>
          <p:cNvSpPr>
            <a:spLocks noChangeArrowheads="1"/>
          </p:cNvSpPr>
          <p:nvPr/>
        </p:nvSpPr>
        <p:spPr bwMode="auto">
          <a:xfrm>
            <a:off x="2065338" y="3595688"/>
            <a:ext cx="827088" cy="265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62" name="Freeform 60"/>
          <p:cNvSpPr>
            <a:spLocks noEditPoints="1"/>
          </p:cNvSpPr>
          <p:nvPr/>
        </p:nvSpPr>
        <p:spPr bwMode="auto">
          <a:xfrm>
            <a:off x="2047875" y="3578225"/>
            <a:ext cx="862013" cy="300037"/>
          </a:xfrm>
          <a:custGeom>
            <a:avLst/>
            <a:gdLst>
              <a:gd name="T0" fmla="*/ 0 w 6358"/>
              <a:gd name="T1" fmla="*/ 134 h 2218"/>
              <a:gd name="T2" fmla="*/ 134 w 6358"/>
              <a:gd name="T3" fmla="*/ 0 h 2218"/>
              <a:gd name="T4" fmla="*/ 6225 w 6358"/>
              <a:gd name="T5" fmla="*/ 0 h 2218"/>
              <a:gd name="T6" fmla="*/ 6358 w 6358"/>
              <a:gd name="T7" fmla="*/ 134 h 2218"/>
              <a:gd name="T8" fmla="*/ 6358 w 6358"/>
              <a:gd name="T9" fmla="*/ 2085 h 2218"/>
              <a:gd name="T10" fmla="*/ 6225 w 6358"/>
              <a:gd name="T11" fmla="*/ 2218 h 2218"/>
              <a:gd name="T12" fmla="*/ 134 w 6358"/>
              <a:gd name="T13" fmla="*/ 2218 h 2218"/>
              <a:gd name="T14" fmla="*/ 0 w 6358"/>
              <a:gd name="T15" fmla="*/ 2085 h 2218"/>
              <a:gd name="T16" fmla="*/ 0 w 6358"/>
              <a:gd name="T17" fmla="*/ 134 h 2218"/>
              <a:gd name="T18" fmla="*/ 267 w 6358"/>
              <a:gd name="T19" fmla="*/ 2085 h 2218"/>
              <a:gd name="T20" fmla="*/ 134 w 6358"/>
              <a:gd name="T21" fmla="*/ 1952 h 2218"/>
              <a:gd name="T22" fmla="*/ 6225 w 6358"/>
              <a:gd name="T23" fmla="*/ 1952 h 2218"/>
              <a:gd name="T24" fmla="*/ 6092 w 6358"/>
              <a:gd name="T25" fmla="*/ 2085 h 2218"/>
              <a:gd name="T26" fmla="*/ 6092 w 6358"/>
              <a:gd name="T27" fmla="*/ 134 h 2218"/>
              <a:gd name="T28" fmla="*/ 6225 w 6358"/>
              <a:gd name="T29" fmla="*/ 267 h 2218"/>
              <a:gd name="T30" fmla="*/ 134 w 6358"/>
              <a:gd name="T31" fmla="*/ 267 h 2218"/>
              <a:gd name="T32" fmla="*/ 267 w 6358"/>
              <a:gd name="T33" fmla="*/ 134 h 2218"/>
              <a:gd name="T34" fmla="*/ 267 w 6358"/>
              <a:gd name="T35" fmla="*/ 2085 h 2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58" h="2218">
                <a:moveTo>
                  <a:pt x="0" y="134"/>
                </a:moveTo>
                <a:cubicBezTo>
                  <a:pt x="0" y="60"/>
                  <a:pt x="60" y="0"/>
                  <a:pt x="134" y="0"/>
                </a:cubicBezTo>
                <a:lnTo>
                  <a:pt x="6225" y="0"/>
                </a:lnTo>
                <a:cubicBezTo>
                  <a:pt x="6298" y="0"/>
                  <a:pt x="6358" y="60"/>
                  <a:pt x="6358" y="134"/>
                </a:cubicBezTo>
                <a:lnTo>
                  <a:pt x="6358" y="2085"/>
                </a:lnTo>
                <a:cubicBezTo>
                  <a:pt x="6358" y="2159"/>
                  <a:pt x="6298" y="2218"/>
                  <a:pt x="6225" y="2218"/>
                </a:cubicBezTo>
                <a:lnTo>
                  <a:pt x="134" y="2218"/>
                </a:lnTo>
                <a:cubicBezTo>
                  <a:pt x="60" y="2218"/>
                  <a:pt x="0" y="2159"/>
                  <a:pt x="0" y="2085"/>
                </a:cubicBezTo>
                <a:lnTo>
                  <a:pt x="0" y="134"/>
                </a:lnTo>
                <a:close/>
                <a:moveTo>
                  <a:pt x="267" y="2085"/>
                </a:moveTo>
                <a:lnTo>
                  <a:pt x="134" y="1952"/>
                </a:lnTo>
                <a:lnTo>
                  <a:pt x="6225" y="1952"/>
                </a:lnTo>
                <a:lnTo>
                  <a:pt x="6092" y="2085"/>
                </a:lnTo>
                <a:lnTo>
                  <a:pt x="6092" y="134"/>
                </a:lnTo>
                <a:lnTo>
                  <a:pt x="6225" y="267"/>
                </a:lnTo>
                <a:lnTo>
                  <a:pt x="134" y="267"/>
                </a:lnTo>
                <a:lnTo>
                  <a:pt x="267" y="134"/>
                </a:lnTo>
                <a:lnTo>
                  <a:pt x="267" y="208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63" name="Rectangle 61"/>
          <p:cNvSpPr>
            <a:spLocks noChangeArrowheads="1"/>
          </p:cNvSpPr>
          <p:nvPr/>
        </p:nvSpPr>
        <p:spPr bwMode="auto">
          <a:xfrm>
            <a:off x="2228850" y="3662363"/>
            <a:ext cx="603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Sensör 1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62"/>
          <p:cNvSpPr>
            <a:spLocks noChangeArrowheads="1"/>
          </p:cNvSpPr>
          <p:nvPr/>
        </p:nvSpPr>
        <p:spPr bwMode="auto">
          <a:xfrm>
            <a:off x="2732088" y="3662363"/>
            <a:ext cx="11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63"/>
          <p:cNvSpPr>
            <a:spLocks noChangeArrowheads="1"/>
          </p:cNvSpPr>
          <p:nvPr/>
        </p:nvSpPr>
        <p:spPr bwMode="auto">
          <a:xfrm>
            <a:off x="2892425" y="3595688"/>
            <a:ext cx="611188" cy="265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66" name="Freeform 64"/>
          <p:cNvSpPr>
            <a:spLocks noEditPoints="1"/>
          </p:cNvSpPr>
          <p:nvPr/>
        </p:nvSpPr>
        <p:spPr bwMode="auto">
          <a:xfrm>
            <a:off x="2873375" y="3578225"/>
            <a:ext cx="649288" cy="300037"/>
          </a:xfrm>
          <a:custGeom>
            <a:avLst/>
            <a:gdLst>
              <a:gd name="T0" fmla="*/ 0 w 4785"/>
              <a:gd name="T1" fmla="*/ 134 h 2218"/>
              <a:gd name="T2" fmla="*/ 133 w 4785"/>
              <a:gd name="T3" fmla="*/ 0 h 2218"/>
              <a:gd name="T4" fmla="*/ 4651 w 4785"/>
              <a:gd name="T5" fmla="*/ 0 h 2218"/>
              <a:gd name="T6" fmla="*/ 4785 w 4785"/>
              <a:gd name="T7" fmla="*/ 134 h 2218"/>
              <a:gd name="T8" fmla="*/ 4785 w 4785"/>
              <a:gd name="T9" fmla="*/ 2085 h 2218"/>
              <a:gd name="T10" fmla="*/ 4651 w 4785"/>
              <a:gd name="T11" fmla="*/ 2218 h 2218"/>
              <a:gd name="T12" fmla="*/ 133 w 4785"/>
              <a:gd name="T13" fmla="*/ 2218 h 2218"/>
              <a:gd name="T14" fmla="*/ 0 w 4785"/>
              <a:gd name="T15" fmla="*/ 2085 h 2218"/>
              <a:gd name="T16" fmla="*/ 0 w 4785"/>
              <a:gd name="T17" fmla="*/ 134 h 2218"/>
              <a:gd name="T18" fmla="*/ 266 w 4785"/>
              <a:gd name="T19" fmla="*/ 2085 h 2218"/>
              <a:gd name="T20" fmla="*/ 133 w 4785"/>
              <a:gd name="T21" fmla="*/ 1952 h 2218"/>
              <a:gd name="T22" fmla="*/ 4651 w 4785"/>
              <a:gd name="T23" fmla="*/ 1952 h 2218"/>
              <a:gd name="T24" fmla="*/ 4518 w 4785"/>
              <a:gd name="T25" fmla="*/ 2085 h 2218"/>
              <a:gd name="T26" fmla="*/ 4518 w 4785"/>
              <a:gd name="T27" fmla="*/ 134 h 2218"/>
              <a:gd name="T28" fmla="*/ 4651 w 4785"/>
              <a:gd name="T29" fmla="*/ 267 h 2218"/>
              <a:gd name="T30" fmla="*/ 133 w 4785"/>
              <a:gd name="T31" fmla="*/ 267 h 2218"/>
              <a:gd name="T32" fmla="*/ 266 w 4785"/>
              <a:gd name="T33" fmla="*/ 134 h 2218"/>
              <a:gd name="T34" fmla="*/ 266 w 4785"/>
              <a:gd name="T35" fmla="*/ 2085 h 2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85" h="2218">
                <a:moveTo>
                  <a:pt x="0" y="134"/>
                </a:moveTo>
                <a:cubicBezTo>
                  <a:pt x="0" y="60"/>
                  <a:pt x="59" y="0"/>
                  <a:pt x="133" y="0"/>
                </a:cubicBezTo>
                <a:lnTo>
                  <a:pt x="4651" y="0"/>
                </a:lnTo>
                <a:cubicBezTo>
                  <a:pt x="4725" y="0"/>
                  <a:pt x="4785" y="60"/>
                  <a:pt x="4785" y="134"/>
                </a:cubicBezTo>
                <a:lnTo>
                  <a:pt x="4785" y="2085"/>
                </a:lnTo>
                <a:cubicBezTo>
                  <a:pt x="4785" y="2159"/>
                  <a:pt x="4725" y="2218"/>
                  <a:pt x="4651" y="2218"/>
                </a:cubicBezTo>
                <a:lnTo>
                  <a:pt x="133" y="2218"/>
                </a:lnTo>
                <a:cubicBezTo>
                  <a:pt x="59" y="2218"/>
                  <a:pt x="0" y="2159"/>
                  <a:pt x="0" y="2085"/>
                </a:cubicBezTo>
                <a:lnTo>
                  <a:pt x="0" y="134"/>
                </a:lnTo>
                <a:close/>
                <a:moveTo>
                  <a:pt x="266" y="2085"/>
                </a:moveTo>
                <a:lnTo>
                  <a:pt x="133" y="1952"/>
                </a:lnTo>
                <a:lnTo>
                  <a:pt x="4651" y="1952"/>
                </a:lnTo>
                <a:lnTo>
                  <a:pt x="4518" y="2085"/>
                </a:lnTo>
                <a:lnTo>
                  <a:pt x="4518" y="134"/>
                </a:lnTo>
                <a:lnTo>
                  <a:pt x="4651" y="267"/>
                </a:lnTo>
                <a:lnTo>
                  <a:pt x="133" y="267"/>
                </a:lnTo>
                <a:lnTo>
                  <a:pt x="266" y="134"/>
                </a:lnTo>
                <a:lnTo>
                  <a:pt x="266" y="208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67" name="Rectangle 65"/>
          <p:cNvSpPr>
            <a:spLocks noChangeArrowheads="1"/>
          </p:cNvSpPr>
          <p:nvPr/>
        </p:nvSpPr>
        <p:spPr bwMode="auto">
          <a:xfrm>
            <a:off x="3063875" y="3667125"/>
            <a:ext cx="3206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ADC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66"/>
          <p:cNvSpPr>
            <a:spLocks noChangeArrowheads="1"/>
          </p:cNvSpPr>
          <p:nvPr/>
        </p:nvSpPr>
        <p:spPr bwMode="auto">
          <a:xfrm>
            <a:off x="3330575" y="3649663"/>
            <a:ext cx="1000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67"/>
          <p:cNvSpPr>
            <a:spLocks noChangeArrowheads="1"/>
          </p:cNvSpPr>
          <p:nvPr/>
        </p:nvSpPr>
        <p:spPr bwMode="auto">
          <a:xfrm>
            <a:off x="2066925" y="4183063"/>
            <a:ext cx="82550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70" name="Freeform 68"/>
          <p:cNvSpPr>
            <a:spLocks noEditPoints="1"/>
          </p:cNvSpPr>
          <p:nvPr/>
        </p:nvSpPr>
        <p:spPr bwMode="auto">
          <a:xfrm>
            <a:off x="2049463" y="4165600"/>
            <a:ext cx="860425" cy="303212"/>
          </a:xfrm>
          <a:custGeom>
            <a:avLst/>
            <a:gdLst>
              <a:gd name="T0" fmla="*/ 0 w 6354"/>
              <a:gd name="T1" fmla="*/ 133 h 2235"/>
              <a:gd name="T2" fmla="*/ 133 w 6354"/>
              <a:gd name="T3" fmla="*/ 0 h 2235"/>
              <a:gd name="T4" fmla="*/ 6220 w 6354"/>
              <a:gd name="T5" fmla="*/ 0 h 2235"/>
              <a:gd name="T6" fmla="*/ 6354 w 6354"/>
              <a:gd name="T7" fmla="*/ 133 h 2235"/>
              <a:gd name="T8" fmla="*/ 6354 w 6354"/>
              <a:gd name="T9" fmla="*/ 2102 h 2235"/>
              <a:gd name="T10" fmla="*/ 6220 w 6354"/>
              <a:gd name="T11" fmla="*/ 2235 h 2235"/>
              <a:gd name="T12" fmla="*/ 133 w 6354"/>
              <a:gd name="T13" fmla="*/ 2235 h 2235"/>
              <a:gd name="T14" fmla="*/ 0 w 6354"/>
              <a:gd name="T15" fmla="*/ 2102 h 2235"/>
              <a:gd name="T16" fmla="*/ 0 w 6354"/>
              <a:gd name="T17" fmla="*/ 133 h 2235"/>
              <a:gd name="T18" fmla="*/ 266 w 6354"/>
              <a:gd name="T19" fmla="*/ 2102 h 2235"/>
              <a:gd name="T20" fmla="*/ 133 w 6354"/>
              <a:gd name="T21" fmla="*/ 1968 h 2235"/>
              <a:gd name="T22" fmla="*/ 6220 w 6354"/>
              <a:gd name="T23" fmla="*/ 1968 h 2235"/>
              <a:gd name="T24" fmla="*/ 6087 w 6354"/>
              <a:gd name="T25" fmla="*/ 2102 h 2235"/>
              <a:gd name="T26" fmla="*/ 6087 w 6354"/>
              <a:gd name="T27" fmla="*/ 133 h 2235"/>
              <a:gd name="T28" fmla="*/ 6220 w 6354"/>
              <a:gd name="T29" fmla="*/ 266 h 2235"/>
              <a:gd name="T30" fmla="*/ 133 w 6354"/>
              <a:gd name="T31" fmla="*/ 266 h 2235"/>
              <a:gd name="T32" fmla="*/ 266 w 6354"/>
              <a:gd name="T33" fmla="*/ 133 h 2235"/>
              <a:gd name="T34" fmla="*/ 266 w 6354"/>
              <a:gd name="T35" fmla="*/ 2102 h 2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54" h="2235">
                <a:moveTo>
                  <a:pt x="0" y="133"/>
                </a:moveTo>
                <a:cubicBezTo>
                  <a:pt x="0" y="59"/>
                  <a:pt x="59" y="0"/>
                  <a:pt x="133" y="0"/>
                </a:cubicBezTo>
                <a:lnTo>
                  <a:pt x="6220" y="0"/>
                </a:lnTo>
                <a:cubicBezTo>
                  <a:pt x="6294" y="0"/>
                  <a:pt x="6354" y="59"/>
                  <a:pt x="6354" y="133"/>
                </a:cubicBezTo>
                <a:lnTo>
                  <a:pt x="6354" y="2102"/>
                </a:lnTo>
                <a:cubicBezTo>
                  <a:pt x="6354" y="2175"/>
                  <a:pt x="6294" y="2235"/>
                  <a:pt x="6220" y="2235"/>
                </a:cubicBezTo>
                <a:lnTo>
                  <a:pt x="133" y="2235"/>
                </a:lnTo>
                <a:cubicBezTo>
                  <a:pt x="59" y="2235"/>
                  <a:pt x="0" y="2175"/>
                  <a:pt x="0" y="2102"/>
                </a:cubicBezTo>
                <a:lnTo>
                  <a:pt x="0" y="133"/>
                </a:lnTo>
                <a:close/>
                <a:moveTo>
                  <a:pt x="266" y="2102"/>
                </a:moveTo>
                <a:lnTo>
                  <a:pt x="133" y="1968"/>
                </a:lnTo>
                <a:lnTo>
                  <a:pt x="6220" y="1968"/>
                </a:lnTo>
                <a:lnTo>
                  <a:pt x="6087" y="2102"/>
                </a:lnTo>
                <a:lnTo>
                  <a:pt x="6087" y="133"/>
                </a:lnTo>
                <a:lnTo>
                  <a:pt x="6220" y="266"/>
                </a:lnTo>
                <a:lnTo>
                  <a:pt x="133" y="266"/>
                </a:lnTo>
                <a:lnTo>
                  <a:pt x="266" y="133"/>
                </a:lnTo>
                <a:lnTo>
                  <a:pt x="266" y="210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71" name="Rectangle 69"/>
          <p:cNvSpPr>
            <a:spLocks noChangeArrowheads="1"/>
          </p:cNvSpPr>
          <p:nvPr/>
        </p:nvSpPr>
        <p:spPr bwMode="auto">
          <a:xfrm>
            <a:off x="2212975" y="4256088"/>
            <a:ext cx="6223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Sensör N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70"/>
          <p:cNvSpPr>
            <a:spLocks noChangeArrowheads="1"/>
          </p:cNvSpPr>
          <p:nvPr/>
        </p:nvSpPr>
        <p:spPr bwMode="auto">
          <a:xfrm>
            <a:off x="2747963" y="4241800"/>
            <a:ext cx="1079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71"/>
          <p:cNvSpPr>
            <a:spLocks noChangeArrowheads="1"/>
          </p:cNvSpPr>
          <p:nvPr/>
        </p:nvSpPr>
        <p:spPr bwMode="auto">
          <a:xfrm>
            <a:off x="2892425" y="4183063"/>
            <a:ext cx="612775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74" name="Freeform 72"/>
          <p:cNvSpPr>
            <a:spLocks noEditPoints="1"/>
          </p:cNvSpPr>
          <p:nvPr/>
        </p:nvSpPr>
        <p:spPr bwMode="auto">
          <a:xfrm>
            <a:off x="2874963" y="4165600"/>
            <a:ext cx="647700" cy="303212"/>
          </a:xfrm>
          <a:custGeom>
            <a:avLst/>
            <a:gdLst>
              <a:gd name="T0" fmla="*/ 0 w 4783"/>
              <a:gd name="T1" fmla="*/ 133 h 2235"/>
              <a:gd name="T2" fmla="*/ 133 w 4783"/>
              <a:gd name="T3" fmla="*/ 0 h 2235"/>
              <a:gd name="T4" fmla="*/ 4649 w 4783"/>
              <a:gd name="T5" fmla="*/ 0 h 2235"/>
              <a:gd name="T6" fmla="*/ 4783 w 4783"/>
              <a:gd name="T7" fmla="*/ 133 h 2235"/>
              <a:gd name="T8" fmla="*/ 4783 w 4783"/>
              <a:gd name="T9" fmla="*/ 2102 h 2235"/>
              <a:gd name="T10" fmla="*/ 4649 w 4783"/>
              <a:gd name="T11" fmla="*/ 2235 h 2235"/>
              <a:gd name="T12" fmla="*/ 133 w 4783"/>
              <a:gd name="T13" fmla="*/ 2235 h 2235"/>
              <a:gd name="T14" fmla="*/ 0 w 4783"/>
              <a:gd name="T15" fmla="*/ 2102 h 2235"/>
              <a:gd name="T16" fmla="*/ 0 w 4783"/>
              <a:gd name="T17" fmla="*/ 133 h 2235"/>
              <a:gd name="T18" fmla="*/ 267 w 4783"/>
              <a:gd name="T19" fmla="*/ 2102 h 2235"/>
              <a:gd name="T20" fmla="*/ 133 w 4783"/>
              <a:gd name="T21" fmla="*/ 1968 h 2235"/>
              <a:gd name="T22" fmla="*/ 4649 w 4783"/>
              <a:gd name="T23" fmla="*/ 1968 h 2235"/>
              <a:gd name="T24" fmla="*/ 4516 w 4783"/>
              <a:gd name="T25" fmla="*/ 2102 h 2235"/>
              <a:gd name="T26" fmla="*/ 4516 w 4783"/>
              <a:gd name="T27" fmla="*/ 133 h 2235"/>
              <a:gd name="T28" fmla="*/ 4649 w 4783"/>
              <a:gd name="T29" fmla="*/ 266 h 2235"/>
              <a:gd name="T30" fmla="*/ 133 w 4783"/>
              <a:gd name="T31" fmla="*/ 266 h 2235"/>
              <a:gd name="T32" fmla="*/ 267 w 4783"/>
              <a:gd name="T33" fmla="*/ 133 h 2235"/>
              <a:gd name="T34" fmla="*/ 267 w 4783"/>
              <a:gd name="T35" fmla="*/ 2102 h 2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83" h="2235">
                <a:moveTo>
                  <a:pt x="0" y="133"/>
                </a:moveTo>
                <a:cubicBezTo>
                  <a:pt x="0" y="59"/>
                  <a:pt x="60" y="0"/>
                  <a:pt x="133" y="0"/>
                </a:cubicBezTo>
                <a:lnTo>
                  <a:pt x="4649" y="0"/>
                </a:lnTo>
                <a:cubicBezTo>
                  <a:pt x="4723" y="0"/>
                  <a:pt x="4783" y="59"/>
                  <a:pt x="4783" y="133"/>
                </a:cubicBezTo>
                <a:lnTo>
                  <a:pt x="4783" y="2102"/>
                </a:lnTo>
                <a:cubicBezTo>
                  <a:pt x="4783" y="2175"/>
                  <a:pt x="4723" y="2235"/>
                  <a:pt x="4649" y="2235"/>
                </a:cubicBezTo>
                <a:lnTo>
                  <a:pt x="133" y="2235"/>
                </a:lnTo>
                <a:cubicBezTo>
                  <a:pt x="60" y="2235"/>
                  <a:pt x="0" y="2175"/>
                  <a:pt x="0" y="2102"/>
                </a:cubicBezTo>
                <a:lnTo>
                  <a:pt x="0" y="133"/>
                </a:lnTo>
                <a:close/>
                <a:moveTo>
                  <a:pt x="267" y="2102"/>
                </a:moveTo>
                <a:lnTo>
                  <a:pt x="133" y="1968"/>
                </a:lnTo>
                <a:lnTo>
                  <a:pt x="4649" y="1968"/>
                </a:lnTo>
                <a:lnTo>
                  <a:pt x="4516" y="2102"/>
                </a:lnTo>
                <a:lnTo>
                  <a:pt x="4516" y="133"/>
                </a:lnTo>
                <a:lnTo>
                  <a:pt x="4649" y="266"/>
                </a:lnTo>
                <a:lnTo>
                  <a:pt x="133" y="266"/>
                </a:lnTo>
                <a:lnTo>
                  <a:pt x="267" y="133"/>
                </a:lnTo>
                <a:lnTo>
                  <a:pt x="267" y="210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75" name="Rectangle 73"/>
          <p:cNvSpPr>
            <a:spLocks noChangeArrowheads="1"/>
          </p:cNvSpPr>
          <p:nvPr/>
        </p:nvSpPr>
        <p:spPr bwMode="auto">
          <a:xfrm>
            <a:off x="3065463" y="4256088"/>
            <a:ext cx="3206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ADC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74"/>
          <p:cNvSpPr>
            <a:spLocks noChangeArrowheads="1"/>
          </p:cNvSpPr>
          <p:nvPr/>
        </p:nvSpPr>
        <p:spPr bwMode="auto">
          <a:xfrm>
            <a:off x="3332163" y="4238625"/>
            <a:ext cx="1000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75"/>
          <p:cNvSpPr>
            <a:spLocks noChangeArrowheads="1"/>
          </p:cNvSpPr>
          <p:nvPr/>
        </p:nvSpPr>
        <p:spPr bwMode="auto">
          <a:xfrm>
            <a:off x="4092575" y="3762375"/>
            <a:ext cx="118268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78" name="Freeform 76"/>
          <p:cNvSpPr>
            <a:spLocks noEditPoints="1"/>
          </p:cNvSpPr>
          <p:nvPr/>
        </p:nvSpPr>
        <p:spPr bwMode="auto">
          <a:xfrm>
            <a:off x="4075113" y="3743325"/>
            <a:ext cx="1219200" cy="366712"/>
          </a:xfrm>
          <a:custGeom>
            <a:avLst/>
            <a:gdLst>
              <a:gd name="T0" fmla="*/ 0 w 8989"/>
              <a:gd name="T1" fmla="*/ 134 h 2703"/>
              <a:gd name="T2" fmla="*/ 133 w 8989"/>
              <a:gd name="T3" fmla="*/ 0 h 2703"/>
              <a:gd name="T4" fmla="*/ 8855 w 8989"/>
              <a:gd name="T5" fmla="*/ 0 h 2703"/>
              <a:gd name="T6" fmla="*/ 8989 w 8989"/>
              <a:gd name="T7" fmla="*/ 134 h 2703"/>
              <a:gd name="T8" fmla="*/ 8989 w 8989"/>
              <a:gd name="T9" fmla="*/ 2570 h 2703"/>
              <a:gd name="T10" fmla="*/ 8855 w 8989"/>
              <a:gd name="T11" fmla="*/ 2703 h 2703"/>
              <a:gd name="T12" fmla="*/ 133 w 8989"/>
              <a:gd name="T13" fmla="*/ 2703 h 2703"/>
              <a:gd name="T14" fmla="*/ 0 w 8989"/>
              <a:gd name="T15" fmla="*/ 2570 h 2703"/>
              <a:gd name="T16" fmla="*/ 0 w 8989"/>
              <a:gd name="T17" fmla="*/ 134 h 2703"/>
              <a:gd name="T18" fmla="*/ 267 w 8989"/>
              <a:gd name="T19" fmla="*/ 2570 h 2703"/>
              <a:gd name="T20" fmla="*/ 133 w 8989"/>
              <a:gd name="T21" fmla="*/ 2437 h 2703"/>
              <a:gd name="T22" fmla="*/ 8855 w 8989"/>
              <a:gd name="T23" fmla="*/ 2437 h 2703"/>
              <a:gd name="T24" fmla="*/ 8722 w 8989"/>
              <a:gd name="T25" fmla="*/ 2570 h 2703"/>
              <a:gd name="T26" fmla="*/ 8722 w 8989"/>
              <a:gd name="T27" fmla="*/ 134 h 2703"/>
              <a:gd name="T28" fmla="*/ 8855 w 8989"/>
              <a:gd name="T29" fmla="*/ 267 h 2703"/>
              <a:gd name="T30" fmla="*/ 133 w 8989"/>
              <a:gd name="T31" fmla="*/ 267 h 2703"/>
              <a:gd name="T32" fmla="*/ 267 w 8989"/>
              <a:gd name="T33" fmla="*/ 134 h 2703"/>
              <a:gd name="T34" fmla="*/ 267 w 8989"/>
              <a:gd name="T35" fmla="*/ 2570 h 2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989" h="2703">
                <a:moveTo>
                  <a:pt x="0" y="134"/>
                </a:moveTo>
                <a:cubicBezTo>
                  <a:pt x="0" y="60"/>
                  <a:pt x="60" y="0"/>
                  <a:pt x="133" y="0"/>
                </a:cubicBezTo>
                <a:lnTo>
                  <a:pt x="8855" y="0"/>
                </a:lnTo>
                <a:cubicBezTo>
                  <a:pt x="8929" y="0"/>
                  <a:pt x="8989" y="60"/>
                  <a:pt x="8989" y="134"/>
                </a:cubicBezTo>
                <a:lnTo>
                  <a:pt x="8989" y="2570"/>
                </a:lnTo>
                <a:cubicBezTo>
                  <a:pt x="8989" y="2644"/>
                  <a:pt x="8929" y="2703"/>
                  <a:pt x="8855" y="2703"/>
                </a:cubicBezTo>
                <a:lnTo>
                  <a:pt x="133" y="2703"/>
                </a:lnTo>
                <a:cubicBezTo>
                  <a:pt x="60" y="2703"/>
                  <a:pt x="0" y="2644"/>
                  <a:pt x="0" y="2570"/>
                </a:cubicBezTo>
                <a:lnTo>
                  <a:pt x="0" y="134"/>
                </a:lnTo>
                <a:close/>
                <a:moveTo>
                  <a:pt x="267" y="2570"/>
                </a:moveTo>
                <a:lnTo>
                  <a:pt x="133" y="2437"/>
                </a:lnTo>
                <a:lnTo>
                  <a:pt x="8855" y="2437"/>
                </a:lnTo>
                <a:lnTo>
                  <a:pt x="8722" y="2570"/>
                </a:lnTo>
                <a:lnTo>
                  <a:pt x="8722" y="134"/>
                </a:lnTo>
                <a:lnTo>
                  <a:pt x="8855" y="267"/>
                </a:lnTo>
                <a:lnTo>
                  <a:pt x="133" y="267"/>
                </a:lnTo>
                <a:lnTo>
                  <a:pt x="267" y="134"/>
                </a:lnTo>
                <a:lnTo>
                  <a:pt x="267" y="257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79" name="Rectangle 77"/>
          <p:cNvSpPr>
            <a:spLocks noChangeArrowheads="1"/>
          </p:cNvSpPr>
          <p:nvPr/>
        </p:nvSpPr>
        <p:spPr bwMode="auto">
          <a:xfrm>
            <a:off x="4237038" y="3829050"/>
            <a:ext cx="9969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Mikrodenetle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" name="Rectangle 78"/>
          <p:cNvSpPr>
            <a:spLocks noChangeArrowheads="1"/>
          </p:cNvSpPr>
          <p:nvPr/>
        </p:nvSpPr>
        <p:spPr bwMode="auto">
          <a:xfrm>
            <a:off x="4576763" y="4059238"/>
            <a:ext cx="304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yici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79"/>
          <p:cNvSpPr>
            <a:spLocks noChangeArrowheads="1"/>
          </p:cNvSpPr>
          <p:nvPr/>
        </p:nvSpPr>
        <p:spPr bwMode="auto">
          <a:xfrm>
            <a:off x="4794250" y="4059238"/>
            <a:ext cx="119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80"/>
          <p:cNvSpPr>
            <a:spLocks noChangeArrowheads="1"/>
          </p:cNvSpPr>
          <p:nvPr/>
        </p:nvSpPr>
        <p:spPr bwMode="auto">
          <a:xfrm>
            <a:off x="6029325" y="3722688"/>
            <a:ext cx="1181100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8" name="Freeform 81"/>
          <p:cNvSpPr>
            <a:spLocks noEditPoints="1"/>
          </p:cNvSpPr>
          <p:nvPr/>
        </p:nvSpPr>
        <p:spPr bwMode="auto">
          <a:xfrm>
            <a:off x="6010275" y="3705225"/>
            <a:ext cx="1219200" cy="365125"/>
          </a:xfrm>
          <a:custGeom>
            <a:avLst/>
            <a:gdLst>
              <a:gd name="T0" fmla="*/ 0 w 4493"/>
              <a:gd name="T1" fmla="*/ 67 h 1351"/>
              <a:gd name="T2" fmla="*/ 67 w 4493"/>
              <a:gd name="T3" fmla="*/ 0 h 1351"/>
              <a:gd name="T4" fmla="*/ 4427 w 4493"/>
              <a:gd name="T5" fmla="*/ 0 h 1351"/>
              <a:gd name="T6" fmla="*/ 4493 w 4493"/>
              <a:gd name="T7" fmla="*/ 67 h 1351"/>
              <a:gd name="T8" fmla="*/ 4493 w 4493"/>
              <a:gd name="T9" fmla="*/ 1284 h 1351"/>
              <a:gd name="T10" fmla="*/ 4427 w 4493"/>
              <a:gd name="T11" fmla="*/ 1351 h 1351"/>
              <a:gd name="T12" fmla="*/ 67 w 4493"/>
              <a:gd name="T13" fmla="*/ 1351 h 1351"/>
              <a:gd name="T14" fmla="*/ 0 w 4493"/>
              <a:gd name="T15" fmla="*/ 1284 h 1351"/>
              <a:gd name="T16" fmla="*/ 0 w 4493"/>
              <a:gd name="T17" fmla="*/ 67 h 1351"/>
              <a:gd name="T18" fmla="*/ 133 w 4493"/>
              <a:gd name="T19" fmla="*/ 1284 h 1351"/>
              <a:gd name="T20" fmla="*/ 67 w 4493"/>
              <a:gd name="T21" fmla="*/ 1218 h 1351"/>
              <a:gd name="T22" fmla="*/ 4427 w 4493"/>
              <a:gd name="T23" fmla="*/ 1218 h 1351"/>
              <a:gd name="T24" fmla="*/ 4360 w 4493"/>
              <a:gd name="T25" fmla="*/ 1284 h 1351"/>
              <a:gd name="T26" fmla="*/ 4360 w 4493"/>
              <a:gd name="T27" fmla="*/ 67 h 1351"/>
              <a:gd name="T28" fmla="*/ 4427 w 4493"/>
              <a:gd name="T29" fmla="*/ 133 h 1351"/>
              <a:gd name="T30" fmla="*/ 67 w 4493"/>
              <a:gd name="T31" fmla="*/ 133 h 1351"/>
              <a:gd name="T32" fmla="*/ 133 w 4493"/>
              <a:gd name="T33" fmla="*/ 67 h 1351"/>
              <a:gd name="T34" fmla="*/ 133 w 4493"/>
              <a:gd name="T35" fmla="*/ 1284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3" h="1351">
                <a:moveTo>
                  <a:pt x="0" y="67"/>
                </a:moveTo>
                <a:cubicBezTo>
                  <a:pt x="0" y="30"/>
                  <a:pt x="30" y="0"/>
                  <a:pt x="67" y="0"/>
                </a:cubicBezTo>
                <a:lnTo>
                  <a:pt x="4427" y="0"/>
                </a:lnTo>
                <a:cubicBezTo>
                  <a:pt x="4464" y="0"/>
                  <a:pt x="4493" y="30"/>
                  <a:pt x="4493" y="67"/>
                </a:cubicBezTo>
                <a:lnTo>
                  <a:pt x="4493" y="1284"/>
                </a:lnTo>
                <a:cubicBezTo>
                  <a:pt x="4493" y="1321"/>
                  <a:pt x="4464" y="1351"/>
                  <a:pt x="4427" y="1351"/>
                </a:cubicBezTo>
                <a:lnTo>
                  <a:pt x="67" y="1351"/>
                </a:lnTo>
                <a:cubicBezTo>
                  <a:pt x="30" y="1351"/>
                  <a:pt x="0" y="1321"/>
                  <a:pt x="0" y="1284"/>
                </a:cubicBezTo>
                <a:lnTo>
                  <a:pt x="0" y="67"/>
                </a:lnTo>
                <a:close/>
                <a:moveTo>
                  <a:pt x="133" y="1284"/>
                </a:moveTo>
                <a:lnTo>
                  <a:pt x="67" y="1218"/>
                </a:lnTo>
                <a:lnTo>
                  <a:pt x="4427" y="1218"/>
                </a:lnTo>
                <a:lnTo>
                  <a:pt x="4360" y="1284"/>
                </a:lnTo>
                <a:lnTo>
                  <a:pt x="4360" y="67"/>
                </a:lnTo>
                <a:lnTo>
                  <a:pt x="4427" y="133"/>
                </a:lnTo>
                <a:lnTo>
                  <a:pt x="67" y="133"/>
                </a:lnTo>
                <a:lnTo>
                  <a:pt x="133" y="67"/>
                </a:lnTo>
                <a:lnTo>
                  <a:pt x="133" y="128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9" name="Rectangle 82"/>
          <p:cNvSpPr>
            <a:spLocks noChangeArrowheads="1"/>
          </p:cNvSpPr>
          <p:nvPr/>
        </p:nvSpPr>
        <p:spPr bwMode="auto">
          <a:xfrm>
            <a:off x="6457950" y="3797300"/>
            <a:ext cx="396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Alıcı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3"/>
          <p:cNvSpPr>
            <a:spLocks noChangeArrowheads="1"/>
          </p:cNvSpPr>
          <p:nvPr/>
        </p:nvSpPr>
        <p:spPr bwMode="auto">
          <a:xfrm>
            <a:off x="6783388" y="3748088"/>
            <a:ext cx="139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84"/>
          <p:cNvSpPr>
            <a:spLocks noChangeArrowheads="1"/>
          </p:cNvSpPr>
          <p:nvPr/>
        </p:nvSpPr>
        <p:spPr bwMode="auto">
          <a:xfrm>
            <a:off x="6029325" y="4052888"/>
            <a:ext cx="1181100" cy="298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86" name="Freeform 85"/>
          <p:cNvSpPr>
            <a:spLocks noEditPoints="1"/>
          </p:cNvSpPr>
          <p:nvPr/>
        </p:nvSpPr>
        <p:spPr bwMode="auto">
          <a:xfrm>
            <a:off x="6010275" y="4035425"/>
            <a:ext cx="1217613" cy="334962"/>
          </a:xfrm>
          <a:custGeom>
            <a:avLst/>
            <a:gdLst>
              <a:gd name="T0" fmla="*/ 0 w 4491"/>
              <a:gd name="T1" fmla="*/ 66 h 1236"/>
              <a:gd name="T2" fmla="*/ 67 w 4491"/>
              <a:gd name="T3" fmla="*/ 0 h 1236"/>
              <a:gd name="T4" fmla="*/ 4424 w 4491"/>
              <a:gd name="T5" fmla="*/ 0 h 1236"/>
              <a:gd name="T6" fmla="*/ 4491 w 4491"/>
              <a:gd name="T7" fmla="*/ 66 h 1236"/>
              <a:gd name="T8" fmla="*/ 4491 w 4491"/>
              <a:gd name="T9" fmla="*/ 1169 h 1236"/>
              <a:gd name="T10" fmla="*/ 4424 w 4491"/>
              <a:gd name="T11" fmla="*/ 1236 h 1236"/>
              <a:gd name="T12" fmla="*/ 67 w 4491"/>
              <a:gd name="T13" fmla="*/ 1236 h 1236"/>
              <a:gd name="T14" fmla="*/ 0 w 4491"/>
              <a:gd name="T15" fmla="*/ 1169 h 1236"/>
              <a:gd name="T16" fmla="*/ 0 w 4491"/>
              <a:gd name="T17" fmla="*/ 66 h 1236"/>
              <a:gd name="T18" fmla="*/ 133 w 4491"/>
              <a:gd name="T19" fmla="*/ 1169 h 1236"/>
              <a:gd name="T20" fmla="*/ 67 w 4491"/>
              <a:gd name="T21" fmla="*/ 1103 h 1236"/>
              <a:gd name="T22" fmla="*/ 4424 w 4491"/>
              <a:gd name="T23" fmla="*/ 1103 h 1236"/>
              <a:gd name="T24" fmla="*/ 4357 w 4491"/>
              <a:gd name="T25" fmla="*/ 1169 h 1236"/>
              <a:gd name="T26" fmla="*/ 4357 w 4491"/>
              <a:gd name="T27" fmla="*/ 66 h 1236"/>
              <a:gd name="T28" fmla="*/ 4424 w 4491"/>
              <a:gd name="T29" fmla="*/ 133 h 1236"/>
              <a:gd name="T30" fmla="*/ 67 w 4491"/>
              <a:gd name="T31" fmla="*/ 133 h 1236"/>
              <a:gd name="T32" fmla="*/ 133 w 4491"/>
              <a:gd name="T33" fmla="*/ 66 h 1236"/>
              <a:gd name="T34" fmla="*/ 133 w 4491"/>
              <a:gd name="T35" fmla="*/ 1169 h 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1" h="1236">
                <a:moveTo>
                  <a:pt x="0" y="66"/>
                </a:moveTo>
                <a:cubicBezTo>
                  <a:pt x="0" y="29"/>
                  <a:pt x="30" y="0"/>
                  <a:pt x="67" y="0"/>
                </a:cubicBezTo>
                <a:lnTo>
                  <a:pt x="4424" y="0"/>
                </a:lnTo>
                <a:cubicBezTo>
                  <a:pt x="4461" y="0"/>
                  <a:pt x="4491" y="29"/>
                  <a:pt x="4491" y="66"/>
                </a:cubicBezTo>
                <a:lnTo>
                  <a:pt x="4491" y="1169"/>
                </a:lnTo>
                <a:cubicBezTo>
                  <a:pt x="4491" y="1206"/>
                  <a:pt x="4461" y="1236"/>
                  <a:pt x="4424" y="1236"/>
                </a:cubicBezTo>
                <a:lnTo>
                  <a:pt x="67" y="1236"/>
                </a:lnTo>
                <a:cubicBezTo>
                  <a:pt x="30" y="1236"/>
                  <a:pt x="0" y="1206"/>
                  <a:pt x="0" y="1169"/>
                </a:cubicBezTo>
                <a:lnTo>
                  <a:pt x="0" y="66"/>
                </a:lnTo>
                <a:close/>
                <a:moveTo>
                  <a:pt x="133" y="1169"/>
                </a:moveTo>
                <a:lnTo>
                  <a:pt x="67" y="1103"/>
                </a:lnTo>
                <a:lnTo>
                  <a:pt x="4424" y="1103"/>
                </a:lnTo>
                <a:lnTo>
                  <a:pt x="4357" y="1169"/>
                </a:lnTo>
                <a:lnTo>
                  <a:pt x="4357" y="66"/>
                </a:lnTo>
                <a:lnTo>
                  <a:pt x="4424" y="133"/>
                </a:lnTo>
                <a:lnTo>
                  <a:pt x="67" y="133"/>
                </a:lnTo>
                <a:lnTo>
                  <a:pt x="133" y="66"/>
                </a:lnTo>
                <a:lnTo>
                  <a:pt x="133" y="1169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87" name="Rectangle 86"/>
          <p:cNvSpPr>
            <a:spLocks noChangeArrowheads="1"/>
          </p:cNvSpPr>
          <p:nvPr/>
        </p:nvSpPr>
        <p:spPr bwMode="auto">
          <a:xfrm>
            <a:off x="6416675" y="4124325"/>
            <a:ext cx="4794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Verici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Rectangle 87"/>
          <p:cNvSpPr>
            <a:spLocks noChangeArrowheads="1"/>
          </p:cNvSpPr>
          <p:nvPr/>
        </p:nvSpPr>
        <p:spPr bwMode="auto">
          <a:xfrm>
            <a:off x="6821488" y="4075113"/>
            <a:ext cx="1476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62" name="Picture 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89113"/>
            <a:ext cx="1554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3" name="Picture 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89113"/>
            <a:ext cx="1554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92"/>
          <p:cNvSpPr>
            <a:spLocks noChangeArrowheads="1"/>
          </p:cNvSpPr>
          <p:nvPr/>
        </p:nvSpPr>
        <p:spPr bwMode="auto">
          <a:xfrm>
            <a:off x="3908425" y="1763713"/>
            <a:ext cx="1447800" cy="738187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91" name="Rectangle 94"/>
          <p:cNvSpPr>
            <a:spLocks noChangeArrowheads="1"/>
          </p:cNvSpPr>
          <p:nvPr/>
        </p:nvSpPr>
        <p:spPr bwMode="auto">
          <a:xfrm>
            <a:off x="4070350" y="1827213"/>
            <a:ext cx="1246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Bellek Birimi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Rectangle 95"/>
          <p:cNvSpPr>
            <a:spLocks noChangeArrowheads="1"/>
          </p:cNvSpPr>
          <p:nvPr/>
        </p:nvSpPr>
        <p:spPr bwMode="auto">
          <a:xfrm>
            <a:off x="5202238" y="1814513"/>
            <a:ext cx="1476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Freeform 96"/>
          <p:cNvSpPr>
            <a:spLocks/>
          </p:cNvSpPr>
          <p:nvPr/>
        </p:nvSpPr>
        <p:spPr bwMode="auto">
          <a:xfrm>
            <a:off x="4479925" y="2503488"/>
            <a:ext cx="400050" cy="660400"/>
          </a:xfrm>
          <a:custGeom>
            <a:avLst/>
            <a:gdLst>
              <a:gd name="T0" fmla="*/ 0 w 252"/>
              <a:gd name="T1" fmla="*/ 126 h 416"/>
              <a:gd name="T2" fmla="*/ 126 w 252"/>
              <a:gd name="T3" fmla="*/ 0 h 416"/>
              <a:gd name="T4" fmla="*/ 252 w 252"/>
              <a:gd name="T5" fmla="*/ 126 h 416"/>
              <a:gd name="T6" fmla="*/ 189 w 252"/>
              <a:gd name="T7" fmla="*/ 126 h 416"/>
              <a:gd name="T8" fmla="*/ 189 w 252"/>
              <a:gd name="T9" fmla="*/ 290 h 416"/>
              <a:gd name="T10" fmla="*/ 252 w 252"/>
              <a:gd name="T11" fmla="*/ 290 h 416"/>
              <a:gd name="T12" fmla="*/ 126 w 252"/>
              <a:gd name="T13" fmla="*/ 416 h 416"/>
              <a:gd name="T14" fmla="*/ 0 w 252"/>
              <a:gd name="T15" fmla="*/ 290 h 416"/>
              <a:gd name="T16" fmla="*/ 63 w 252"/>
              <a:gd name="T17" fmla="*/ 290 h 416"/>
              <a:gd name="T18" fmla="*/ 63 w 252"/>
              <a:gd name="T19" fmla="*/ 126 h 416"/>
              <a:gd name="T20" fmla="*/ 0 w 252"/>
              <a:gd name="T21" fmla="*/ 12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2" h="416">
                <a:moveTo>
                  <a:pt x="0" y="126"/>
                </a:moveTo>
                <a:lnTo>
                  <a:pt x="126" y="0"/>
                </a:lnTo>
                <a:lnTo>
                  <a:pt x="252" y="126"/>
                </a:lnTo>
                <a:lnTo>
                  <a:pt x="189" y="126"/>
                </a:lnTo>
                <a:lnTo>
                  <a:pt x="189" y="290"/>
                </a:lnTo>
                <a:lnTo>
                  <a:pt x="252" y="290"/>
                </a:lnTo>
                <a:lnTo>
                  <a:pt x="126" y="416"/>
                </a:lnTo>
                <a:lnTo>
                  <a:pt x="0" y="290"/>
                </a:lnTo>
                <a:lnTo>
                  <a:pt x="63" y="290"/>
                </a:lnTo>
                <a:lnTo>
                  <a:pt x="63" y="126"/>
                </a:lnTo>
                <a:lnTo>
                  <a:pt x="0" y="1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99" name="Freeform 98"/>
          <p:cNvSpPr>
            <a:spLocks/>
          </p:cNvSpPr>
          <p:nvPr/>
        </p:nvSpPr>
        <p:spPr bwMode="auto">
          <a:xfrm>
            <a:off x="1621631" y="1944688"/>
            <a:ext cx="2252663" cy="3017837"/>
          </a:xfrm>
          <a:custGeom>
            <a:avLst/>
            <a:gdLst>
              <a:gd name="T0" fmla="*/ 0 w 16625"/>
              <a:gd name="T1" fmla="*/ 22264 h 22264"/>
              <a:gd name="T2" fmla="*/ 0 w 16625"/>
              <a:gd name="T3" fmla="*/ 1131 h 22264"/>
              <a:gd name="T4" fmla="*/ 565 w 16625"/>
              <a:gd name="T5" fmla="*/ 565 h 22264"/>
              <a:gd name="T6" fmla="*/ 14793 w 16625"/>
              <a:gd name="T7" fmla="*/ 565 h 22264"/>
              <a:gd name="T8" fmla="*/ 14793 w 16625"/>
              <a:gd name="T9" fmla="*/ 0 h 22264"/>
              <a:gd name="T10" fmla="*/ 16625 w 16625"/>
              <a:gd name="T11" fmla="*/ 1246 h 22264"/>
              <a:gd name="T12" fmla="*/ 14793 w 16625"/>
              <a:gd name="T13" fmla="*/ 2493 h 22264"/>
              <a:gd name="T14" fmla="*/ 14793 w 16625"/>
              <a:gd name="T15" fmla="*/ 1927 h 22264"/>
              <a:gd name="T16" fmla="*/ 1362 w 16625"/>
              <a:gd name="T17" fmla="*/ 1927 h 22264"/>
              <a:gd name="T18" fmla="*/ 1362 w 16625"/>
              <a:gd name="T19" fmla="*/ 22264 h 22264"/>
              <a:gd name="T20" fmla="*/ 0 w 16625"/>
              <a:gd name="T21" fmla="*/ 22264 h 22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625" h="22264">
                <a:moveTo>
                  <a:pt x="0" y="22264"/>
                </a:moveTo>
                <a:lnTo>
                  <a:pt x="0" y="1131"/>
                </a:lnTo>
                <a:cubicBezTo>
                  <a:pt x="0" y="818"/>
                  <a:pt x="253" y="565"/>
                  <a:pt x="565" y="565"/>
                </a:cubicBezTo>
                <a:lnTo>
                  <a:pt x="14793" y="565"/>
                </a:lnTo>
                <a:lnTo>
                  <a:pt x="14793" y="0"/>
                </a:lnTo>
                <a:lnTo>
                  <a:pt x="16625" y="1246"/>
                </a:lnTo>
                <a:lnTo>
                  <a:pt x="14793" y="2493"/>
                </a:lnTo>
                <a:lnTo>
                  <a:pt x="14793" y="1927"/>
                </a:lnTo>
                <a:lnTo>
                  <a:pt x="1362" y="1927"/>
                </a:lnTo>
                <a:lnTo>
                  <a:pt x="1362" y="22264"/>
                </a:lnTo>
                <a:lnTo>
                  <a:pt x="0" y="222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2" name="Picture 1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2103438"/>
            <a:ext cx="336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Freeform 102"/>
          <p:cNvSpPr>
            <a:spLocks/>
          </p:cNvSpPr>
          <p:nvPr/>
        </p:nvSpPr>
        <p:spPr bwMode="auto">
          <a:xfrm>
            <a:off x="6408738" y="2135188"/>
            <a:ext cx="215900" cy="200025"/>
          </a:xfrm>
          <a:custGeom>
            <a:avLst/>
            <a:gdLst>
              <a:gd name="T0" fmla="*/ 15 w 136"/>
              <a:gd name="T1" fmla="*/ 0 h 126"/>
              <a:gd name="T2" fmla="*/ 136 w 136"/>
              <a:gd name="T3" fmla="*/ 109 h 126"/>
              <a:gd name="T4" fmla="*/ 120 w 136"/>
              <a:gd name="T5" fmla="*/ 126 h 126"/>
              <a:gd name="T6" fmla="*/ 0 w 136"/>
              <a:gd name="T7" fmla="*/ 17 h 126"/>
              <a:gd name="T8" fmla="*/ 15 w 136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126">
                <a:moveTo>
                  <a:pt x="15" y="0"/>
                </a:moveTo>
                <a:lnTo>
                  <a:pt x="136" y="109"/>
                </a:lnTo>
                <a:lnTo>
                  <a:pt x="120" y="126"/>
                </a:lnTo>
                <a:lnTo>
                  <a:pt x="0" y="17"/>
                </a:lnTo>
                <a:lnTo>
                  <a:pt x="15" y="0"/>
                </a:lnTo>
                <a:close/>
              </a:path>
            </a:pathLst>
          </a:custGeom>
          <a:solidFill>
            <a:srgbClr val="0D0D0D"/>
          </a:solidFill>
          <a:ln w="0" cap="flat">
            <a:solidFill>
              <a:srgbClr val="0D0D0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5" name="Picture 10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103438"/>
            <a:ext cx="3349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Freeform 105"/>
          <p:cNvSpPr>
            <a:spLocks/>
          </p:cNvSpPr>
          <p:nvPr/>
        </p:nvSpPr>
        <p:spPr bwMode="auto">
          <a:xfrm>
            <a:off x="6599238" y="2135188"/>
            <a:ext cx="215900" cy="200025"/>
          </a:xfrm>
          <a:custGeom>
            <a:avLst/>
            <a:gdLst>
              <a:gd name="T0" fmla="*/ 121 w 136"/>
              <a:gd name="T1" fmla="*/ 0 h 126"/>
              <a:gd name="T2" fmla="*/ 0 w 136"/>
              <a:gd name="T3" fmla="*/ 109 h 126"/>
              <a:gd name="T4" fmla="*/ 16 w 136"/>
              <a:gd name="T5" fmla="*/ 126 h 126"/>
              <a:gd name="T6" fmla="*/ 136 w 136"/>
              <a:gd name="T7" fmla="*/ 17 h 126"/>
              <a:gd name="T8" fmla="*/ 121 w 136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126">
                <a:moveTo>
                  <a:pt x="121" y="0"/>
                </a:moveTo>
                <a:lnTo>
                  <a:pt x="0" y="109"/>
                </a:lnTo>
                <a:lnTo>
                  <a:pt x="16" y="126"/>
                </a:lnTo>
                <a:lnTo>
                  <a:pt x="136" y="17"/>
                </a:lnTo>
                <a:lnTo>
                  <a:pt x="121" y="0"/>
                </a:lnTo>
                <a:close/>
              </a:path>
            </a:pathLst>
          </a:custGeom>
          <a:solidFill>
            <a:srgbClr val="0D0D0D"/>
          </a:solidFill>
          <a:ln w="0" cap="flat">
            <a:solidFill>
              <a:srgbClr val="0D0D0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03" name="Rectangle 108"/>
          <p:cNvSpPr>
            <a:spLocks noChangeArrowheads="1"/>
          </p:cNvSpPr>
          <p:nvPr/>
        </p:nvSpPr>
        <p:spPr bwMode="auto">
          <a:xfrm>
            <a:off x="6592888" y="2147888"/>
            <a:ext cx="36513" cy="1038225"/>
          </a:xfrm>
          <a:prstGeom prst="rect">
            <a:avLst/>
          </a:prstGeom>
          <a:solidFill>
            <a:srgbClr val="0D0D0D"/>
          </a:solidFill>
          <a:ln w="0" cap="flat">
            <a:solidFill>
              <a:srgbClr val="0D0D0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36" name="Rectangle 109"/>
          <p:cNvSpPr>
            <a:spLocks noChangeArrowheads="1"/>
          </p:cNvSpPr>
          <p:nvPr/>
        </p:nvSpPr>
        <p:spPr bwMode="auto">
          <a:xfrm>
            <a:off x="4092575" y="4079875"/>
            <a:ext cx="118268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37" name="Freeform 110"/>
          <p:cNvSpPr>
            <a:spLocks noEditPoints="1"/>
          </p:cNvSpPr>
          <p:nvPr/>
        </p:nvSpPr>
        <p:spPr bwMode="auto">
          <a:xfrm>
            <a:off x="4075113" y="4062413"/>
            <a:ext cx="1217613" cy="366712"/>
          </a:xfrm>
          <a:custGeom>
            <a:avLst/>
            <a:gdLst>
              <a:gd name="T0" fmla="*/ 0 w 8987"/>
              <a:gd name="T1" fmla="*/ 134 h 2702"/>
              <a:gd name="T2" fmla="*/ 134 w 8987"/>
              <a:gd name="T3" fmla="*/ 0 h 2702"/>
              <a:gd name="T4" fmla="*/ 8854 w 8987"/>
              <a:gd name="T5" fmla="*/ 0 h 2702"/>
              <a:gd name="T6" fmla="*/ 8987 w 8987"/>
              <a:gd name="T7" fmla="*/ 134 h 2702"/>
              <a:gd name="T8" fmla="*/ 8987 w 8987"/>
              <a:gd name="T9" fmla="*/ 2569 h 2702"/>
              <a:gd name="T10" fmla="*/ 8854 w 8987"/>
              <a:gd name="T11" fmla="*/ 2702 h 2702"/>
              <a:gd name="T12" fmla="*/ 134 w 8987"/>
              <a:gd name="T13" fmla="*/ 2702 h 2702"/>
              <a:gd name="T14" fmla="*/ 0 w 8987"/>
              <a:gd name="T15" fmla="*/ 2569 h 2702"/>
              <a:gd name="T16" fmla="*/ 0 w 8987"/>
              <a:gd name="T17" fmla="*/ 134 h 2702"/>
              <a:gd name="T18" fmla="*/ 267 w 8987"/>
              <a:gd name="T19" fmla="*/ 2569 h 2702"/>
              <a:gd name="T20" fmla="*/ 134 w 8987"/>
              <a:gd name="T21" fmla="*/ 2436 h 2702"/>
              <a:gd name="T22" fmla="*/ 8854 w 8987"/>
              <a:gd name="T23" fmla="*/ 2436 h 2702"/>
              <a:gd name="T24" fmla="*/ 8720 w 8987"/>
              <a:gd name="T25" fmla="*/ 2569 h 2702"/>
              <a:gd name="T26" fmla="*/ 8720 w 8987"/>
              <a:gd name="T27" fmla="*/ 134 h 2702"/>
              <a:gd name="T28" fmla="*/ 8854 w 8987"/>
              <a:gd name="T29" fmla="*/ 267 h 2702"/>
              <a:gd name="T30" fmla="*/ 134 w 8987"/>
              <a:gd name="T31" fmla="*/ 267 h 2702"/>
              <a:gd name="T32" fmla="*/ 267 w 8987"/>
              <a:gd name="T33" fmla="*/ 134 h 2702"/>
              <a:gd name="T34" fmla="*/ 267 w 8987"/>
              <a:gd name="T35" fmla="*/ 2569 h 2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987" h="2702">
                <a:moveTo>
                  <a:pt x="0" y="134"/>
                </a:moveTo>
                <a:cubicBezTo>
                  <a:pt x="0" y="60"/>
                  <a:pt x="60" y="0"/>
                  <a:pt x="134" y="0"/>
                </a:cubicBezTo>
                <a:lnTo>
                  <a:pt x="8854" y="0"/>
                </a:lnTo>
                <a:cubicBezTo>
                  <a:pt x="8927" y="0"/>
                  <a:pt x="8987" y="60"/>
                  <a:pt x="8987" y="134"/>
                </a:cubicBezTo>
                <a:lnTo>
                  <a:pt x="8987" y="2569"/>
                </a:lnTo>
                <a:cubicBezTo>
                  <a:pt x="8987" y="2643"/>
                  <a:pt x="8927" y="2702"/>
                  <a:pt x="8854" y="2702"/>
                </a:cubicBezTo>
                <a:lnTo>
                  <a:pt x="134" y="2702"/>
                </a:lnTo>
                <a:cubicBezTo>
                  <a:pt x="60" y="2702"/>
                  <a:pt x="0" y="2643"/>
                  <a:pt x="0" y="2569"/>
                </a:cubicBezTo>
                <a:lnTo>
                  <a:pt x="0" y="134"/>
                </a:lnTo>
                <a:close/>
                <a:moveTo>
                  <a:pt x="267" y="2569"/>
                </a:moveTo>
                <a:lnTo>
                  <a:pt x="134" y="2436"/>
                </a:lnTo>
                <a:lnTo>
                  <a:pt x="8854" y="2436"/>
                </a:lnTo>
                <a:lnTo>
                  <a:pt x="8720" y="2569"/>
                </a:lnTo>
                <a:lnTo>
                  <a:pt x="8720" y="134"/>
                </a:lnTo>
                <a:lnTo>
                  <a:pt x="8854" y="267"/>
                </a:lnTo>
                <a:lnTo>
                  <a:pt x="134" y="267"/>
                </a:lnTo>
                <a:lnTo>
                  <a:pt x="267" y="134"/>
                </a:lnTo>
                <a:lnTo>
                  <a:pt x="267" y="2569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38" name="Rectangle 111"/>
          <p:cNvSpPr>
            <a:spLocks noChangeArrowheads="1"/>
          </p:cNvSpPr>
          <p:nvPr/>
        </p:nvSpPr>
        <p:spPr bwMode="auto">
          <a:xfrm>
            <a:off x="4249738" y="4154488"/>
            <a:ext cx="9525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Dahili Bellek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112"/>
          <p:cNvSpPr>
            <a:spLocks noChangeArrowheads="1"/>
          </p:cNvSpPr>
          <p:nvPr/>
        </p:nvSpPr>
        <p:spPr bwMode="auto">
          <a:xfrm>
            <a:off x="5121275" y="4103688"/>
            <a:ext cx="1476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İşlem Birimi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Kablosuz </a:t>
            </a:r>
            <a:r>
              <a:rPr lang="tr-TR" dirty="0" err="1" smtClean="0"/>
              <a:t>Sensör</a:t>
            </a:r>
            <a:r>
              <a:rPr lang="tr-TR" dirty="0" smtClean="0"/>
              <a:t> Temel Birimleri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2915817" y="1444625"/>
            <a:ext cx="6228184" cy="4864695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Merkezi işlem birimi</a:t>
            </a:r>
          </a:p>
          <a:p>
            <a:endParaRPr lang="tr-TR" dirty="0" smtClean="0"/>
          </a:p>
          <a:p>
            <a:r>
              <a:rPr lang="tr-TR" dirty="0" smtClean="0"/>
              <a:t>Algılayıcı birimden gelen veriyi toplar nereye ve ne zaman gönderileceğine karar verir</a:t>
            </a:r>
          </a:p>
          <a:p>
            <a:endParaRPr lang="tr-TR" dirty="0" smtClean="0"/>
          </a:p>
          <a:p>
            <a:r>
              <a:rPr lang="tr-TR" dirty="0" smtClean="0"/>
              <a:t>Diğer </a:t>
            </a:r>
            <a:r>
              <a:rPr lang="tr-TR" dirty="0" err="1" smtClean="0"/>
              <a:t>sensör</a:t>
            </a:r>
            <a:r>
              <a:rPr lang="tr-TR" dirty="0" smtClean="0"/>
              <a:t> düğümlerinden veriyi alır ve çalıştırıcının davranış biçimine karar verir.</a:t>
            </a:r>
          </a:p>
          <a:p>
            <a:endParaRPr lang="tr-TR" dirty="0" smtClean="0"/>
          </a:p>
          <a:p>
            <a:r>
              <a:rPr lang="tr-TR" dirty="0" smtClean="0"/>
              <a:t>Düğüm işletim sistemi ve çeşitli uygulama protokollerinin çalıştırma görevini üstlenir.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763" y="1988840"/>
            <a:ext cx="1362075" cy="110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433" y="3172371"/>
            <a:ext cx="1192733" cy="119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85" y="4545786"/>
            <a:ext cx="1438029" cy="13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Bellek Birimi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Kablosuz </a:t>
            </a:r>
            <a:r>
              <a:rPr lang="tr-TR" dirty="0" err="1" smtClean="0"/>
              <a:t>Sensör</a:t>
            </a:r>
            <a:r>
              <a:rPr lang="tr-TR" dirty="0" smtClean="0"/>
              <a:t> Temel Birimleri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2915817" y="1444625"/>
            <a:ext cx="6228184" cy="4864695"/>
          </a:xfrm>
        </p:spPr>
        <p:txBody>
          <a:bodyPr>
            <a:normAutofit/>
          </a:bodyPr>
          <a:lstStyle/>
          <a:p>
            <a:r>
              <a:rPr lang="tr-TR" dirty="0" smtClean="0"/>
              <a:t>Rasgele erişimli bellek tipi kullanılır.</a:t>
            </a:r>
          </a:p>
          <a:p>
            <a:endParaRPr lang="tr-TR" dirty="0"/>
          </a:p>
          <a:p>
            <a:r>
              <a:rPr lang="tr-TR" dirty="0" err="1" smtClean="0"/>
              <a:t>Sensörlerden</a:t>
            </a:r>
            <a:r>
              <a:rPr lang="tr-TR" dirty="0" smtClean="0"/>
              <a:t> iletilen bilgileri depolar ve diğer düğümlerden gelen paketleri saklar</a:t>
            </a:r>
          </a:p>
          <a:p>
            <a:endParaRPr lang="tr-TR" dirty="0"/>
          </a:p>
          <a:p>
            <a:r>
              <a:rPr lang="tr-TR" dirty="0" smtClean="0"/>
              <a:t>Enerji kesintisinde yüksek miktarda veri kaybının önüne geçebilmek için, Hız olarak yavaş RAM bellek türleri tercih edilir.</a:t>
            </a:r>
            <a:endParaRPr lang="tr-TR" dirty="0"/>
          </a:p>
        </p:txBody>
      </p:sp>
      <p:pic>
        <p:nvPicPr>
          <p:cNvPr id="5123" name="Picture 3" descr="C:\Users\Kenan BAYSAL\Desktop\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81609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İletişim Birimi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Kablosuz </a:t>
            </a:r>
            <a:r>
              <a:rPr lang="tr-TR" dirty="0" err="1" smtClean="0"/>
              <a:t>Sensör</a:t>
            </a:r>
            <a:r>
              <a:rPr lang="tr-TR" dirty="0" smtClean="0"/>
              <a:t> Temel Birimleri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3131839" y="1444625"/>
            <a:ext cx="6012161" cy="4864695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Kullanıldıkları ortama göre optik iletişim veya radyo frekans biçiminde veri iletişimi yapabilen birimdir.</a:t>
            </a:r>
          </a:p>
          <a:p>
            <a:endParaRPr lang="tr-TR" dirty="0" smtClean="0"/>
          </a:p>
          <a:p>
            <a:r>
              <a:rPr lang="tr-TR" dirty="0" smtClean="0"/>
              <a:t>Düğümler arasında en uygun iletişim kurma biçimi radyo frekans olduğu için en yaygın olarak kullanılır.</a:t>
            </a:r>
          </a:p>
          <a:p>
            <a:endParaRPr lang="tr-TR" dirty="0"/>
          </a:p>
          <a:p>
            <a:r>
              <a:rPr lang="tr-TR" dirty="0" smtClean="0"/>
              <a:t>Tam işlevsel bir kablosuz </a:t>
            </a:r>
            <a:r>
              <a:rPr lang="tr-TR" dirty="0" err="1" smtClean="0"/>
              <a:t>sensör</a:t>
            </a:r>
            <a:r>
              <a:rPr lang="tr-TR" dirty="0" smtClean="0"/>
              <a:t> düğümü için hem alıcı hem verici işlevinin bulunması önemlidir.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6"/>
          <a:stretch/>
        </p:blipFill>
        <p:spPr bwMode="auto">
          <a:xfrm>
            <a:off x="683568" y="2132856"/>
            <a:ext cx="18189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78" y="3789041"/>
            <a:ext cx="149347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299" y="4725145"/>
            <a:ext cx="1428802" cy="142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İletişim Birimi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Kablosuz </a:t>
            </a:r>
            <a:r>
              <a:rPr lang="tr-TR" dirty="0" err="1" smtClean="0"/>
              <a:t>Sensör</a:t>
            </a:r>
            <a:r>
              <a:rPr lang="tr-TR" dirty="0" smtClean="0"/>
              <a:t> Temel Birimleri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3131839" y="1444625"/>
            <a:ext cx="6012161" cy="4864695"/>
          </a:xfrm>
        </p:spPr>
        <p:txBody>
          <a:bodyPr>
            <a:normAutofit/>
          </a:bodyPr>
          <a:lstStyle/>
          <a:p>
            <a:r>
              <a:rPr lang="tr-TR" dirty="0" smtClean="0"/>
              <a:t>Alıcı – Verici İşlem Durumları;</a:t>
            </a:r>
          </a:p>
          <a:p>
            <a:pPr marL="109728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İletim durumu</a:t>
            </a:r>
          </a:p>
          <a:p>
            <a:pPr lvl="1"/>
            <a:r>
              <a:rPr lang="tr-TR" dirty="0" smtClean="0"/>
              <a:t>Alıcı durumu</a:t>
            </a:r>
          </a:p>
          <a:p>
            <a:pPr lvl="1"/>
            <a:r>
              <a:rPr lang="tr-TR" dirty="0" err="1" smtClean="0"/>
              <a:t>Idle</a:t>
            </a:r>
            <a:r>
              <a:rPr lang="tr-TR" dirty="0" smtClean="0"/>
              <a:t> durumu (veri almaya hazır)</a:t>
            </a:r>
          </a:p>
          <a:p>
            <a:pPr lvl="1"/>
            <a:r>
              <a:rPr lang="tr-TR" dirty="0" smtClean="0"/>
              <a:t>Bekleme durumu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6"/>
          <a:stretch/>
        </p:blipFill>
        <p:spPr bwMode="auto">
          <a:xfrm>
            <a:off x="683568" y="2132856"/>
            <a:ext cx="18189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78" y="3789041"/>
            <a:ext cx="149347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299" y="4725145"/>
            <a:ext cx="1428802" cy="142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3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Sensor Birimi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Kablosuz </a:t>
            </a:r>
            <a:r>
              <a:rPr lang="tr-TR" dirty="0" err="1" smtClean="0"/>
              <a:t>Sensör</a:t>
            </a:r>
            <a:r>
              <a:rPr lang="tr-TR" dirty="0" smtClean="0"/>
              <a:t> Temel Birimleri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3131839" y="1444625"/>
            <a:ext cx="6012161" cy="486469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Pasif Çok Yönlü </a:t>
            </a:r>
            <a:r>
              <a:rPr lang="tr-TR" dirty="0" err="1" smtClean="0"/>
              <a:t>Sensörler</a:t>
            </a:r>
            <a:endParaRPr lang="tr-TR" dirty="0" smtClean="0"/>
          </a:p>
          <a:p>
            <a:pPr lvl="1"/>
            <a:r>
              <a:rPr lang="tr-TR" dirty="0" smtClean="0"/>
              <a:t>Ortamda değişikliğe yol açmadan fiziksel büyüklükleri ölçme. </a:t>
            </a:r>
            <a:r>
              <a:rPr lang="tr-TR" sz="2000" i="1" dirty="0" smtClean="0"/>
              <a:t>(ısı, ışık </a:t>
            </a:r>
            <a:r>
              <a:rPr lang="tr-TR" sz="2000" i="1" dirty="0" err="1" smtClean="0"/>
              <a:t>sensörü</a:t>
            </a:r>
            <a:r>
              <a:rPr lang="tr-TR" sz="2000" i="1" dirty="0" smtClean="0"/>
              <a:t> vb.)</a:t>
            </a:r>
          </a:p>
          <a:p>
            <a:r>
              <a:rPr lang="tr-TR" dirty="0" smtClean="0"/>
              <a:t>Pasif Tek Yönlü </a:t>
            </a:r>
            <a:r>
              <a:rPr lang="tr-TR" dirty="0" err="1" smtClean="0"/>
              <a:t>Sensörler</a:t>
            </a:r>
            <a:endParaRPr lang="tr-TR" dirty="0" smtClean="0"/>
          </a:p>
          <a:p>
            <a:pPr lvl="1"/>
            <a:r>
              <a:rPr lang="tr-TR" dirty="0" smtClean="0"/>
              <a:t>Ortamda bir değişikliğe yol açmazlar ayrıca ölçüm yapacakları konuma yönlendirilmiş olmaları gerekir.  </a:t>
            </a:r>
            <a:r>
              <a:rPr lang="tr-TR" sz="2000" i="1" dirty="0" smtClean="0"/>
              <a:t>(mesafe ölçer vb.)</a:t>
            </a:r>
          </a:p>
          <a:p>
            <a:r>
              <a:rPr lang="tr-TR" dirty="0" smtClean="0"/>
              <a:t>Aktif </a:t>
            </a:r>
            <a:r>
              <a:rPr lang="tr-TR" dirty="0" err="1" smtClean="0"/>
              <a:t>Sensörler</a:t>
            </a:r>
            <a:endParaRPr lang="tr-TR" dirty="0" smtClean="0"/>
          </a:p>
          <a:p>
            <a:pPr lvl="1"/>
            <a:r>
              <a:rPr lang="tr-TR" dirty="0" smtClean="0"/>
              <a:t>Ortamda sinyal üreten ve bu sinyalin geri dönüşüne göre ölçüm yapan </a:t>
            </a:r>
            <a:r>
              <a:rPr lang="tr-TR" dirty="0" err="1" smtClean="0"/>
              <a:t>sensörler</a:t>
            </a:r>
            <a:r>
              <a:rPr lang="tr-TR" dirty="0" smtClean="0"/>
              <a:t>. </a:t>
            </a:r>
            <a:r>
              <a:rPr lang="tr-TR" sz="2000" i="1" dirty="0" smtClean="0"/>
              <a:t>(Sonar ve radar </a:t>
            </a:r>
            <a:r>
              <a:rPr lang="tr-TR" sz="2000" i="1" dirty="0" err="1" smtClean="0"/>
              <a:t>sensörler</a:t>
            </a:r>
            <a:r>
              <a:rPr lang="tr-TR" sz="2000" i="1" dirty="0" smtClean="0"/>
              <a:t>)</a:t>
            </a:r>
            <a:endParaRPr lang="tr-TR" sz="20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1591532" cy="119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883" y="3029974"/>
            <a:ext cx="1732787" cy="148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70347"/>
            <a:ext cx="159688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619" y="4706451"/>
            <a:ext cx="1654051" cy="128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06451"/>
            <a:ext cx="1001223" cy="98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0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İşletim Sistemleri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Kablosuz </a:t>
            </a:r>
            <a:r>
              <a:rPr lang="tr-TR" dirty="0" err="1" smtClean="0"/>
              <a:t>Sensör</a:t>
            </a:r>
            <a:r>
              <a:rPr lang="tr-TR" dirty="0" smtClean="0"/>
              <a:t> Temel Birimleri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3923928" y="1444625"/>
            <a:ext cx="5220072" cy="4864695"/>
          </a:xfrm>
        </p:spPr>
        <p:txBody>
          <a:bodyPr>
            <a:normAutofit/>
          </a:bodyPr>
          <a:lstStyle/>
          <a:p>
            <a:r>
              <a:rPr lang="tr-TR" sz="3200" dirty="0" smtClean="0"/>
              <a:t>Açık Kaynak Kodlu</a:t>
            </a:r>
          </a:p>
          <a:p>
            <a:pPr lvl="1"/>
            <a:r>
              <a:rPr lang="tr-TR" sz="2000" i="1" dirty="0" err="1" smtClean="0"/>
              <a:t>TinyOS</a:t>
            </a:r>
            <a:endParaRPr lang="tr-TR" sz="2000" i="1" dirty="0" smtClean="0"/>
          </a:p>
          <a:p>
            <a:pPr lvl="1"/>
            <a:r>
              <a:rPr lang="tr-TR" sz="2000" i="1" dirty="0" smtClean="0"/>
              <a:t>Mantis</a:t>
            </a:r>
          </a:p>
          <a:p>
            <a:pPr lvl="1"/>
            <a:r>
              <a:rPr lang="tr-TR" sz="2000" i="1" dirty="0" smtClean="0"/>
              <a:t>SOS</a:t>
            </a:r>
          </a:p>
          <a:p>
            <a:pPr lvl="1"/>
            <a:endParaRPr lang="tr-TR" sz="2000" i="1" dirty="0" smtClean="0"/>
          </a:p>
          <a:p>
            <a:r>
              <a:rPr lang="tr-TR" sz="3200" dirty="0" smtClean="0"/>
              <a:t>Ticari </a:t>
            </a:r>
          </a:p>
          <a:p>
            <a:pPr lvl="1"/>
            <a:r>
              <a:rPr lang="tr-TR" sz="2000" i="1" dirty="0" err="1" smtClean="0"/>
              <a:t>uCOS</a:t>
            </a:r>
            <a:endParaRPr lang="tr-TR" sz="2000" i="1" dirty="0" smtClean="0"/>
          </a:p>
          <a:p>
            <a:pPr lvl="1"/>
            <a:r>
              <a:rPr lang="tr-TR" sz="2000" i="1" dirty="0" smtClean="0"/>
              <a:t>AVRX</a:t>
            </a:r>
            <a:endParaRPr lang="tr-TR" sz="20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19940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6" y="3717032"/>
            <a:ext cx="2498124" cy="61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6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7657"/>
            <a:ext cx="1877194" cy="2327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Kablosuz Sensor Ağlarının Desteklediği Protokoller</a:t>
            </a:r>
            <a:endParaRPr lang="tr-T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24" y="691444"/>
            <a:ext cx="1363588" cy="1136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691443"/>
            <a:ext cx="1136323" cy="1136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0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IEEE 802.15.4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Kablosuz Sensor Ağlarının Desteklediği Protokoller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3923928" y="1444625"/>
            <a:ext cx="5220072" cy="4864695"/>
          </a:xfrm>
        </p:spPr>
        <p:txBody>
          <a:bodyPr>
            <a:normAutofit/>
          </a:bodyPr>
          <a:lstStyle/>
          <a:p>
            <a:r>
              <a:rPr lang="tr-TR" sz="2000" dirty="0" err="1" smtClean="0"/>
              <a:t>ZigBee</a:t>
            </a:r>
            <a:r>
              <a:rPr lang="tr-TR" sz="2000" dirty="0" smtClean="0"/>
              <a:t> ayırt edici özellikleri</a:t>
            </a:r>
          </a:p>
          <a:p>
            <a:pPr lvl="1"/>
            <a:r>
              <a:rPr lang="tr-TR" sz="1600" dirty="0" smtClean="0"/>
              <a:t>10 – 115.2 </a:t>
            </a:r>
            <a:r>
              <a:rPr lang="tr-TR" sz="1600" dirty="0" err="1" smtClean="0"/>
              <a:t>Kbps</a:t>
            </a:r>
            <a:r>
              <a:rPr lang="tr-TR" sz="1600" dirty="0" smtClean="0"/>
              <a:t> veri hızı</a:t>
            </a:r>
          </a:p>
          <a:p>
            <a:pPr lvl="1"/>
            <a:r>
              <a:rPr lang="tr-TR" sz="1600" dirty="0" smtClean="0"/>
              <a:t>Standart batarya ile birkaç yıl süren düşük güç tüketimi</a:t>
            </a:r>
          </a:p>
          <a:p>
            <a:pPr lvl="1"/>
            <a:r>
              <a:rPr lang="tr-TR" sz="1600" dirty="0" smtClean="0"/>
              <a:t>Çoklu izleme ve uygulama kontrolü sağlayan ağ topolojisi</a:t>
            </a:r>
          </a:p>
          <a:p>
            <a:pPr lvl="1"/>
            <a:r>
              <a:rPr lang="tr-TR" sz="1600" dirty="0" smtClean="0"/>
              <a:t>Düşük maliyet, basit kullanım</a:t>
            </a:r>
          </a:p>
          <a:p>
            <a:pPr lvl="1"/>
            <a:r>
              <a:rPr lang="tr-TR" sz="1600" dirty="0" smtClean="0"/>
              <a:t>Yüksek güvenlik</a:t>
            </a:r>
            <a:endParaRPr lang="tr-TR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9473"/>
            <a:ext cx="1873960" cy="1561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62196"/>
              </p:ext>
            </p:extLst>
          </p:nvPr>
        </p:nvGraphicFramePr>
        <p:xfrm>
          <a:off x="3347864" y="4365104"/>
          <a:ext cx="3347085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160"/>
                <a:gridCol w="1030605"/>
                <a:gridCol w="734060"/>
                <a:gridCol w="810260"/>
              </a:tblGrid>
              <a:tr h="262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Band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Etki Sahası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Kanal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Veri Hızı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2.4GHz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Dünya geneli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16 kanal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250kbps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915MHz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Amerika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 kanal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40kbps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8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868MHz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Avrupa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kanal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20kbps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491880" y="6047710"/>
            <a:ext cx="2898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Radyo frekansları ve veri aktarım hızları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4329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/>
          <a:lstStyle/>
          <a:p>
            <a:r>
              <a:rPr lang="tr-TR" dirty="0" smtClean="0"/>
              <a:t>1920’li yıllarda Mobile </a:t>
            </a:r>
            <a:r>
              <a:rPr lang="tr-TR" dirty="0" err="1" smtClean="0"/>
              <a:t>Radio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Radyo – TV yayınları</a:t>
            </a:r>
          </a:p>
          <a:p>
            <a:endParaRPr lang="tr-TR" dirty="0" smtClean="0"/>
          </a:p>
          <a:p>
            <a:r>
              <a:rPr lang="tr-TR" dirty="0" smtClean="0"/>
              <a:t>2. Dünya Savaşında Sırt Telsizleri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Kablosuz </a:t>
            </a:r>
            <a:r>
              <a:rPr lang="tr-TR" dirty="0"/>
              <a:t>Teknolojiler </a:t>
            </a:r>
            <a:r>
              <a:rPr lang="tr-TR" dirty="0" smtClean="0"/>
              <a:t>Gelişim Süreci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491" y="1220390"/>
            <a:ext cx="1905719" cy="1600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0265" y="1220390"/>
            <a:ext cx="2001005" cy="1600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14" y="3284984"/>
            <a:ext cx="2413166" cy="3221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2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25642"/>
            <a:ext cx="2773818" cy="205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IEEE 802.15.1 &amp; 2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Kablosuz Sensor Ağlarının Desteklediği Protokoller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3923928" y="1444625"/>
            <a:ext cx="5220072" cy="486469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Kısa mesafe kablosuz veri iletimi </a:t>
            </a:r>
          </a:p>
          <a:p>
            <a:r>
              <a:rPr lang="tr-TR" sz="1800" dirty="0" smtClean="0"/>
              <a:t>Yıldız topolojisi ile 7 düğüm ve bir merkez istasyon</a:t>
            </a:r>
          </a:p>
          <a:p>
            <a:endParaRPr lang="tr-TR" sz="1800" dirty="0"/>
          </a:p>
          <a:p>
            <a:endParaRPr lang="tr-TR" sz="1800" dirty="0" smtClean="0"/>
          </a:p>
          <a:p>
            <a:endParaRPr lang="tr-TR" sz="1800" dirty="0" smtClean="0"/>
          </a:p>
          <a:p>
            <a:r>
              <a:rPr lang="tr-TR" sz="1800" dirty="0" smtClean="0"/>
              <a:t>Kısa iletim mesafesi için yüksek güç tüketimi</a:t>
            </a:r>
          </a:p>
          <a:p>
            <a:r>
              <a:rPr lang="tr-TR" sz="1800" dirty="0" smtClean="0"/>
              <a:t>Bekleme </a:t>
            </a:r>
            <a:r>
              <a:rPr lang="tr-TR" sz="1800" dirty="0" err="1" smtClean="0"/>
              <a:t>modundan</a:t>
            </a:r>
            <a:r>
              <a:rPr lang="tr-TR" sz="1800" dirty="0" smtClean="0"/>
              <a:t> çıkıp sisteme senkronize olmasının uzun süre alması</a:t>
            </a:r>
          </a:p>
          <a:p>
            <a:r>
              <a:rPr lang="tr-TR" sz="1800" dirty="0" smtClean="0"/>
              <a:t>Az sayıda düğüme imkan tanıması</a:t>
            </a:r>
            <a:endParaRPr lang="tr-TR" sz="1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452834"/>
            <a:ext cx="864096" cy="89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80435"/>
              </p:ext>
            </p:extLst>
          </p:nvPr>
        </p:nvGraphicFramePr>
        <p:xfrm>
          <a:off x="234273" y="2933719"/>
          <a:ext cx="3672408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664"/>
                <a:gridCol w="2361744"/>
              </a:tblGrid>
              <a:tr h="242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Frekans Aralığı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2402 – 2480 MHz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Veri Oranı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Mbps (fiziksel)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Kanal Bant Genişliği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MHz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Kanal Sayısı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Mesafe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 – 100 m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RF Atlama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1600 kez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9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Şifreleme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Cihaz ID ve 0 / 40 / 64 bit anahtar uzunlukları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Tx Çıkış Gücü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Azami 20dbm (0.1Mw)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1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829816" y="1988840"/>
            <a:ext cx="7772400" cy="1829761"/>
          </a:xfrm>
        </p:spPr>
        <p:txBody>
          <a:bodyPr>
            <a:normAutofit/>
          </a:bodyPr>
          <a:lstStyle/>
          <a:p>
            <a:r>
              <a:rPr lang="tr-TR" dirty="0" smtClean="0"/>
              <a:t>Kablosuz Sensor Ağ Mimarileri</a:t>
            </a:r>
            <a:endParaRPr lang="tr-TR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0" y="2502"/>
            <a:ext cx="4051460" cy="23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Yıldız Ağ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Kablosuz Sensor Ağ Mimarileri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3923928" y="1444625"/>
            <a:ext cx="5220072" cy="4864695"/>
          </a:xfrm>
        </p:spPr>
        <p:txBody>
          <a:bodyPr>
            <a:normAutofit/>
          </a:bodyPr>
          <a:lstStyle/>
          <a:p>
            <a:r>
              <a:rPr lang="tr-TR" sz="2000" dirty="0" smtClean="0"/>
              <a:t>Düğümler sadece merkez istasyon ile aralarında veri iletimi yapabilir.</a:t>
            </a:r>
          </a:p>
          <a:p>
            <a:endParaRPr lang="tr-TR" sz="2000" dirty="0" smtClean="0"/>
          </a:p>
          <a:p>
            <a:r>
              <a:rPr lang="tr-TR" sz="2000" dirty="0" smtClean="0"/>
              <a:t>Düğümler kendi aralarında veri aktarımı yapamaz</a:t>
            </a:r>
          </a:p>
          <a:p>
            <a:endParaRPr lang="tr-TR" sz="2000" dirty="0" smtClean="0"/>
          </a:p>
          <a:p>
            <a:r>
              <a:rPr lang="tr-TR" sz="2000" dirty="0" smtClean="0"/>
              <a:t>+ Düğümlerin güç tüketimleri kolaylıkla kontrol altında tutulur.</a:t>
            </a:r>
          </a:p>
          <a:p>
            <a:endParaRPr lang="tr-TR" sz="2000" dirty="0" smtClean="0"/>
          </a:p>
          <a:p>
            <a:r>
              <a:rPr lang="tr-TR" sz="2000" dirty="0" smtClean="0"/>
              <a:t>- Bütün düğümlerin merkezin kapsamında olması gerekir</a:t>
            </a:r>
            <a:endParaRPr lang="tr-TR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81003"/>
            <a:ext cx="2333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Mesh Ağ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Kablosuz Sensor Ağ Mimarileri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3923928" y="1444625"/>
            <a:ext cx="5220072" cy="486469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Birbirinin kapsama alanı dışında olan iki düğüm arasında başka düğümler üzerinden iletişim kurabilme</a:t>
            </a:r>
          </a:p>
          <a:p>
            <a:r>
              <a:rPr lang="tr-TR" sz="2400" dirty="0" smtClean="0"/>
              <a:t>Geniş alanlarda tercih edilir.</a:t>
            </a:r>
          </a:p>
          <a:p>
            <a:r>
              <a:rPr lang="tr-TR" sz="2400" dirty="0" smtClean="0"/>
              <a:t>255 düğüm noktasına kadar bağlanmayı destekler</a:t>
            </a:r>
          </a:p>
          <a:p>
            <a:endParaRPr lang="tr-TR" sz="2400" dirty="0"/>
          </a:p>
          <a:p>
            <a:r>
              <a:rPr lang="tr-TR" sz="2400" dirty="0" smtClean="0"/>
              <a:t>-Düğümler kendi işlerinin yanında veri iletimi için köprü olduğundan artan güç tüketimi</a:t>
            </a:r>
            <a:endParaRPr lang="tr-TR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059832" cy="180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6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Yıldız – Mesh Ağ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Kablosuz Sensor Ağ Mimarileri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3923928" y="1444625"/>
            <a:ext cx="5220072" cy="486469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Yıldız ve Mesh ağ yapısının birlikte kullanılarak maksimum kapsama alanı minimum güç tüketimi</a:t>
            </a:r>
          </a:p>
          <a:p>
            <a:endParaRPr lang="tr-TR" sz="2400" dirty="0"/>
          </a:p>
          <a:p>
            <a:r>
              <a:rPr lang="tr-TR" sz="2400" dirty="0" smtClean="0"/>
              <a:t>Düşük güçlü düğümler Yüksek güçlü merkez düğümleri ile kapsama alanı dışında iletişim kurar</a:t>
            </a:r>
          </a:p>
          <a:p>
            <a:endParaRPr lang="tr-TR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53010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0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Kablosuz Sensor Kullanım Alanları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32575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684" y="2489739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46217"/>
            <a:ext cx="1601119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8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Kablosuz Sensor Kullanım Alanları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3923928" y="1444625"/>
            <a:ext cx="5220072" cy="4864695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Doğa (bitki hayvan) izleme</a:t>
            </a:r>
          </a:p>
          <a:p>
            <a:r>
              <a:rPr lang="tr-TR" sz="2400" dirty="0" smtClean="0"/>
              <a:t>Hava durumu tahmin</a:t>
            </a:r>
          </a:p>
          <a:p>
            <a:r>
              <a:rPr lang="tr-TR" sz="2400" dirty="0" smtClean="0"/>
              <a:t>Ev ofis uygulamaları</a:t>
            </a:r>
          </a:p>
          <a:p>
            <a:r>
              <a:rPr lang="tr-TR" sz="2400" dirty="0" smtClean="0"/>
              <a:t>Uzak yerlerin durumlarının kontrol altında tutulması</a:t>
            </a:r>
          </a:p>
          <a:p>
            <a:r>
              <a:rPr lang="tr-TR" sz="2400" dirty="0" smtClean="0"/>
              <a:t>Nem </a:t>
            </a:r>
            <a:r>
              <a:rPr lang="tr-TR" sz="2400" dirty="0" err="1" smtClean="0"/>
              <a:t>sensörleri</a:t>
            </a:r>
            <a:r>
              <a:rPr lang="tr-TR" sz="2400" dirty="0" smtClean="0"/>
              <a:t> ile sulama kontrol</a:t>
            </a:r>
          </a:p>
          <a:p>
            <a:r>
              <a:rPr lang="tr-TR" sz="2400" dirty="0" smtClean="0"/>
              <a:t>Kablosuz güvenlik</a:t>
            </a:r>
          </a:p>
          <a:p>
            <a:r>
              <a:rPr lang="tr-TR" sz="2400" dirty="0" smtClean="0"/>
              <a:t>Sağlık sektöründe hasta kontrolü</a:t>
            </a:r>
          </a:p>
          <a:p>
            <a:r>
              <a:rPr lang="tr-TR" sz="2400" dirty="0" smtClean="0"/>
              <a:t>İnsan sağlığına zararlı ortam denetim kontrol</a:t>
            </a:r>
          </a:p>
          <a:p>
            <a:r>
              <a:rPr lang="tr-TR" sz="2400" dirty="0" smtClean="0"/>
              <a:t>Askeri alan, düşman izleme</a:t>
            </a:r>
          </a:p>
          <a:p>
            <a:endParaRPr lang="tr-TR" sz="24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536" y="2492896"/>
            <a:ext cx="1765800" cy="132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0781" y="5047860"/>
            <a:ext cx="1765800" cy="121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932" y="1340768"/>
            <a:ext cx="1932806" cy="1462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35" y="3645024"/>
            <a:ext cx="1753545" cy="1402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1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38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/>
          <a:lstStyle/>
          <a:p>
            <a:r>
              <a:rPr lang="tr-TR" dirty="0" smtClean="0"/>
              <a:t>1940’lı yıllarda Hücre teknolojisi ile Radyo Frekans Servis Alanları hücrelere bölünerek parazit azaltılmıştır.</a:t>
            </a:r>
          </a:p>
          <a:p>
            <a:endParaRPr lang="tr-TR" dirty="0" smtClean="0"/>
          </a:p>
          <a:p>
            <a:r>
              <a:rPr lang="tr-TR" dirty="0" smtClean="0"/>
              <a:t>1957 yörüngeye ilk uydu gönderilmiştir.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Kablosuz </a:t>
            </a:r>
            <a:r>
              <a:rPr lang="tr-TR" dirty="0"/>
              <a:t>Teknolojiler </a:t>
            </a:r>
            <a:r>
              <a:rPr lang="tr-TR" dirty="0" smtClean="0"/>
              <a:t>Gelişim Süreci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026" y="2132856"/>
            <a:ext cx="4141473" cy="248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0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/>
          <a:lstStyle/>
          <a:p>
            <a:r>
              <a:rPr lang="tr-TR" dirty="0" smtClean="0"/>
              <a:t>1950 SOSUS – Sound </a:t>
            </a:r>
            <a:r>
              <a:rPr lang="tr-TR" dirty="0" err="1" smtClean="0"/>
              <a:t>Surveillance</a:t>
            </a:r>
            <a:r>
              <a:rPr lang="tr-TR" dirty="0" smtClean="0"/>
              <a:t> </a:t>
            </a:r>
            <a:r>
              <a:rPr lang="tr-TR" dirty="0" err="1" smtClean="0"/>
              <a:t>Systems</a:t>
            </a:r>
            <a:r>
              <a:rPr lang="tr-TR" dirty="0" smtClean="0"/>
              <a:t>, Ses Gözetim Sistemi</a:t>
            </a:r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Kablosuz Sensorlar Gelişim Süreci</a:t>
            </a:r>
            <a:endParaRPr lang="tr-TR" dirty="0"/>
          </a:p>
        </p:txBody>
      </p:sp>
      <p:pic>
        <p:nvPicPr>
          <p:cNvPr id="2052" name="Picture 4" descr="http://www.pmel.noaa.gov/vents/acoustics/images/iuss-nrl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3391" r="3046" b="9570"/>
          <a:stretch/>
        </p:blipFill>
        <p:spPr bwMode="auto">
          <a:xfrm>
            <a:off x="3817257" y="2888342"/>
            <a:ext cx="4412344" cy="2757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31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/>
          <a:lstStyle/>
          <a:p>
            <a:r>
              <a:rPr lang="tr-TR" dirty="0" smtClean="0"/>
              <a:t>Yerleşik Kara Radar Sistemleri</a:t>
            </a:r>
          </a:p>
          <a:p>
            <a:endParaRPr lang="tr-TR" dirty="0"/>
          </a:p>
          <a:p>
            <a:r>
              <a:rPr lang="tr-TR" dirty="0" smtClean="0"/>
              <a:t>AWACS Hava Sahası Erken Uyarı ve Kontrol Sistemleri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Kablosuz </a:t>
            </a:r>
            <a:r>
              <a:rPr lang="tr-TR" dirty="0" smtClean="0"/>
              <a:t>Sensorlar </a:t>
            </a:r>
            <a:r>
              <a:rPr lang="tr-TR" dirty="0"/>
              <a:t>Gelişim Süreci</a:t>
            </a:r>
          </a:p>
        </p:txBody>
      </p:sp>
      <p:pic>
        <p:nvPicPr>
          <p:cNvPr id="2" name="Picture 2" descr="http://www.9sn.net/resim/E-3A-AWA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149080"/>
            <a:ext cx="2592287" cy="1944216"/>
          </a:xfrm>
          <a:prstGeom prst="roundRect">
            <a:avLst>
              <a:gd name="adj" fmla="val 119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392661"/>
            <a:ext cx="2586538" cy="211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/>
          <a:lstStyle/>
          <a:p>
            <a:r>
              <a:rPr lang="tr-TR" dirty="0" smtClean="0"/>
              <a:t>AWACS 10m çap 2m kalınlıkta radar</a:t>
            </a:r>
          </a:p>
          <a:p>
            <a:endParaRPr lang="tr-TR" dirty="0"/>
          </a:p>
          <a:p>
            <a:r>
              <a:rPr lang="tr-TR" dirty="0" smtClean="0"/>
              <a:t>300km uzaklıkta uçan hedefi algılama kabiliyeti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Kablosuz </a:t>
            </a:r>
            <a:r>
              <a:rPr lang="tr-TR" dirty="0" err="1"/>
              <a:t>Sensörler</a:t>
            </a:r>
            <a:r>
              <a:rPr lang="tr-TR" dirty="0"/>
              <a:t> Gelişim Süreci</a:t>
            </a:r>
          </a:p>
        </p:txBody>
      </p:sp>
      <p:pic>
        <p:nvPicPr>
          <p:cNvPr id="4098" name="Picture 2" descr="C:\Users\Kenan BAYSAL\Desktop\Başlıksız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102" y="1556792"/>
            <a:ext cx="4290646" cy="292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049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/>
          <a:lstStyle/>
          <a:p>
            <a:r>
              <a:rPr lang="tr-TR" dirty="0" smtClean="0"/>
              <a:t>CEC – </a:t>
            </a:r>
            <a:r>
              <a:rPr lang="tr-TR" dirty="0" err="1" smtClean="0"/>
              <a:t>Cooperative</a:t>
            </a:r>
            <a:r>
              <a:rPr lang="tr-TR" dirty="0" smtClean="0"/>
              <a:t> </a:t>
            </a:r>
            <a:r>
              <a:rPr lang="tr-TR" dirty="0" err="1" smtClean="0"/>
              <a:t>Engagement</a:t>
            </a:r>
            <a:r>
              <a:rPr lang="tr-TR" dirty="0" smtClean="0"/>
              <a:t> </a:t>
            </a:r>
            <a:r>
              <a:rPr lang="tr-TR" dirty="0" err="1" smtClean="0"/>
              <a:t>Capability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Savaş sahasında bulunan çoklu radar düzenekleri arasında kurulan sensor ağı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Kablosuz </a:t>
            </a:r>
            <a:r>
              <a:rPr lang="tr-TR" dirty="0" err="1"/>
              <a:t>Sensörler</a:t>
            </a:r>
            <a:r>
              <a:rPr lang="tr-TR" dirty="0"/>
              <a:t> Gelişim Süreci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639425" cy="4649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8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ADSID –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Delivered</a:t>
            </a:r>
            <a:r>
              <a:rPr lang="tr-TR" dirty="0" smtClean="0"/>
              <a:t> </a:t>
            </a:r>
            <a:r>
              <a:rPr lang="tr-TR" dirty="0" err="1" smtClean="0"/>
              <a:t>Seismic</a:t>
            </a:r>
            <a:r>
              <a:rPr lang="tr-TR" dirty="0" smtClean="0"/>
              <a:t> </a:t>
            </a:r>
            <a:r>
              <a:rPr lang="tr-TR" dirty="0" err="1" smtClean="0"/>
              <a:t>Intrusion</a:t>
            </a:r>
            <a:r>
              <a:rPr lang="tr-TR" dirty="0" smtClean="0"/>
              <a:t> </a:t>
            </a:r>
            <a:r>
              <a:rPr lang="tr-TR" dirty="0" err="1" smtClean="0"/>
              <a:t>Detector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1.2m uzunluk, 0.2m çap, 17kg ağırlık</a:t>
            </a:r>
          </a:p>
          <a:p>
            <a:endParaRPr lang="tr-TR" dirty="0" smtClean="0"/>
          </a:p>
          <a:p>
            <a:r>
              <a:rPr lang="tr-TR" dirty="0" smtClean="0"/>
              <a:t>Hassas </a:t>
            </a:r>
            <a:r>
              <a:rPr lang="tr-TR" dirty="0" err="1" smtClean="0"/>
              <a:t>sismometre</a:t>
            </a:r>
            <a:r>
              <a:rPr lang="tr-TR" dirty="0" smtClean="0"/>
              <a:t> ile </a:t>
            </a:r>
            <a:r>
              <a:rPr lang="tr-TR" dirty="0" err="1" smtClean="0"/>
              <a:t>haraket</a:t>
            </a:r>
            <a:r>
              <a:rPr lang="tr-TR" dirty="0" smtClean="0"/>
              <a:t> eden araç veya personel titreşimi</a:t>
            </a:r>
          </a:p>
          <a:p>
            <a:endParaRPr lang="tr-TR" dirty="0" smtClean="0"/>
          </a:p>
          <a:p>
            <a:r>
              <a:rPr lang="tr-TR" dirty="0" smtClean="0"/>
              <a:t>Eşsiz frekans ile doğrudan uçağa veri gönderme kabiliyeti</a:t>
            </a:r>
          </a:p>
          <a:p>
            <a:endParaRPr lang="tr-TR" dirty="0"/>
          </a:p>
          <a:p>
            <a:r>
              <a:rPr lang="tr-TR" dirty="0" smtClean="0"/>
              <a:t>Bir haftalık batarya ömrü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Kablosuz </a:t>
            </a:r>
            <a:r>
              <a:rPr lang="tr-TR" dirty="0" err="1"/>
              <a:t>Sensörler</a:t>
            </a:r>
            <a:r>
              <a:rPr lang="tr-TR" dirty="0"/>
              <a:t> Gelişim Süreci</a:t>
            </a:r>
          </a:p>
        </p:txBody>
      </p:sp>
      <p:pic>
        <p:nvPicPr>
          <p:cNvPr id="6146" name="Picture 2" descr="http://www.history.army.mil/books/Vietnam/tactical/images-full/F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430" y="3284984"/>
            <a:ext cx="324591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430" y="1268760"/>
            <a:ext cx="3234417" cy="173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1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726</TotalTime>
  <Words>1080</Words>
  <Application>Microsoft Office PowerPoint</Application>
  <PresentationFormat>Ekran Gösterisi (4:3)</PresentationFormat>
  <Paragraphs>281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Kalabalık</vt:lpstr>
      <vt:lpstr>KABLOSUZ SENSÖRLER</vt:lpstr>
      <vt:lpstr>Kablosuz Teknolojiler Gelişim Süreci</vt:lpstr>
      <vt:lpstr>Kablosuz Teknolojiler Gelişim Süreci</vt:lpstr>
      <vt:lpstr>Kablosuz Teknolojiler Gelişim Süreci</vt:lpstr>
      <vt:lpstr>Kablosuz Sensorlar Gelişim Süreci</vt:lpstr>
      <vt:lpstr>Kablosuz Sensorlar Gelişim Süreci</vt:lpstr>
      <vt:lpstr>Kablosuz Sensörler Gelişim Süreci</vt:lpstr>
      <vt:lpstr>Kablosuz Sensörler Gelişim Süreci</vt:lpstr>
      <vt:lpstr>Kablosuz Sensörler Gelişim Süreci</vt:lpstr>
      <vt:lpstr>Günümüz Kablosuz Sensörleri</vt:lpstr>
      <vt:lpstr>WINS – University of California, LA</vt:lpstr>
      <vt:lpstr>MOTES Ailesi – University of California, Berkley</vt:lpstr>
      <vt:lpstr>MOTES Ailesi – University of California, Berkley</vt:lpstr>
      <vt:lpstr>MOTES Ailesi – University of California, Berkley</vt:lpstr>
      <vt:lpstr>MOTES Ailesi – University of California, Berkley</vt:lpstr>
      <vt:lpstr>MOTES Ailesi – University of California, Berkley</vt:lpstr>
      <vt:lpstr>MOTES Ailesi – University of California, Berkley</vt:lpstr>
      <vt:lpstr>Medusa Ailesi – University of California, Los Angles</vt:lpstr>
      <vt:lpstr>PicoRadio – University of California, Berkley</vt:lpstr>
      <vt:lpstr>Yapı Olarak Kablosuz Sensörler</vt:lpstr>
      <vt:lpstr>Kablosuz Sensör Mimarisi</vt:lpstr>
      <vt:lpstr>Kablosuz Sensör Temel Birimleri</vt:lpstr>
      <vt:lpstr>Kablosuz Sensör Temel Birimleri</vt:lpstr>
      <vt:lpstr>Kablosuz Sensör Temel Birimleri</vt:lpstr>
      <vt:lpstr>Kablosuz Sensör Temel Birimleri</vt:lpstr>
      <vt:lpstr>Kablosuz Sensör Temel Birimleri</vt:lpstr>
      <vt:lpstr>Kablosuz Sensör Temel Birimleri</vt:lpstr>
      <vt:lpstr>Kablosuz Sensor Ağlarının Desteklediği Protokoller</vt:lpstr>
      <vt:lpstr>Kablosuz Sensor Ağlarının Desteklediği Protokoller</vt:lpstr>
      <vt:lpstr>Kablosuz Sensor Ağlarının Desteklediği Protokoller</vt:lpstr>
      <vt:lpstr>Kablosuz Sensor Ağ Mimarileri</vt:lpstr>
      <vt:lpstr>Kablosuz Sensor Ağ Mimarileri</vt:lpstr>
      <vt:lpstr>Kablosuz Sensor Ağ Mimarileri</vt:lpstr>
      <vt:lpstr>Kablosuz Sensor Ağ Mimarileri</vt:lpstr>
      <vt:lpstr>Kablosuz Sensor Kullanım Alanları</vt:lpstr>
      <vt:lpstr>Kablosuz Sensor Kullanım Alanları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KABLOSUZ SENSÖRLER</dc:title>
  <dc:creator>Kenan BAYSAL</dc:creator>
  <cp:lastModifiedBy>Kenan BAYSAL</cp:lastModifiedBy>
  <cp:revision>56</cp:revision>
  <dcterms:created xsi:type="dcterms:W3CDTF">2011-05-31T14:11:24Z</dcterms:created>
  <dcterms:modified xsi:type="dcterms:W3CDTF">2011-06-02T13:45:34Z</dcterms:modified>
</cp:coreProperties>
</file>