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colors6.xml" ContentType="application/vnd.openxmlformats-officedocument.drawingml.diagramColors+xml"/>
  <Override PartName="/ppt/diagrams/quickStyle9.xml" ContentType="application/vnd.openxmlformats-officedocument.drawingml.diagramStyl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diagrams/colors2.xml" ContentType="application/vnd.openxmlformats-officedocument.drawingml.diagramColors+xml"/>
  <Override PartName="/ppt/diagrams/quickStyle5.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8" r:id="rId40"/>
    <p:sldId id="294" r:id="rId41"/>
    <p:sldId id="295" r:id="rId42"/>
    <p:sldId id="296" r:id="rId43"/>
    <p:sldId id="297" r:id="rId44"/>
    <p:sldId id="299" r:id="rId45"/>
    <p:sldId id="300" r:id="rId46"/>
    <p:sldId id="301" r:id="rId47"/>
    <p:sldId id="303" r:id="rId48"/>
    <p:sldId id="302" r:id="rId49"/>
    <p:sldId id="304" r:id="rId50"/>
    <p:sldId id="305" r:id="rId51"/>
    <p:sldId id="306" r:id="rId52"/>
    <p:sldId id="308" r:id="rId53"/>
    <p:sldId id="307" r:id="rId54"/>
    <p:sldId id="309" r:id="rId55"/>
    <p:sldId id="311" r:id="rId56"/>
    <p:sldId id="310" r:id="rId57"/>
    <p:sldId id="312" r:id="rId58"/>
    <p:sldId id="313" r:id="rId59"/>
    <p:sldId id="314" r:id="rId60"/>
    <p:sldId id="315" r:id="rId61"/>
    <p:sldId id="316" r:id="rId62"/>
    <p:sldId id="317" r:id="rId63"/>
    <p:sldId id="325" r:id="rId64"/>
    <p:sldId id="326" r:id="rId65"/>
    <p:sldId id="327" r:id="rId66"/>
    <p:sldId id="328" r:id="rId67"/>
    <p:sldId id="329" r:id="rId68"/>
    <p:sldId id="330" r:id="rId69"/>
    <p:sldId id="331" r:id="rId70"/>
    <p:sldId id="332" r:id="rId71"/>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829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8" d="100"/>
          <a:sy n="58" d="100"/>
        </p:scale>
        <p:origin x="-1320"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3159AC-01B7-4B13-8B7A-CF454DF8AEA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51954C65-A270-4EC2-8DF6-57A1394D25E7}">
      <dgm:prSet phldrT="[Metin]" custT="1"/>
      <dgm:spPr/>
      <dgm:t>
        <a:bodyPr/>
        <a:lstStyle/>
        <a:p>
          <a:r>
            <a:rPr lang="tr-TR" sz="3600" dirty="0" err="1" smtClean="0"/>
            <a:t>Enterprise</a:t>
          </a:r>
          <a:r>
            <a:rPr lang="tr-TR" sz="3600" dirty="0" smtClean="0"/>
            <a:t> WAN</a:t>
          </a:r>
          <a:endParaRPr lang="tr-TR" sz="3600" dirty="0"/>
        </a:p>
      </dgm:t>
    </dgm:pt>
    <dgm:pt modelId="{9F5D356F-EE27-411F-A6D1-5DB51B035CEC}" type="parTrans" cxnId="{62E177AC-C1A2-474C-ADCD-5BBF3D5AE90F}">
      <dgm:prSet/>
      <dgm:spPr/>
      <dgm:t>
        <a:bodyPr/>
        <a:lstStyle/>
        <a:p>
          <a:endParaRPr lang="tr-TR"/>
        </a:p>
      </dgm:t>
    </dgm:pt>
    <dgm:pt modelId="{AF8412A4-115C-48EA-9767-E7492D18926A}" type="sibTrans" cxnId="{62E177AC-C1A2-474C-ADCD-5BBF3D5AE90F}">
      <dgm:prSet/>
      <dgm:spPr/>
      <dgm:t>
        <a:bodyPr/>
        <a:lstStyle/>
        <a:p>
          <a:endParaRPr lang="tr-TR"/>
        </a:p>
      </dgm:t>
    </dgm:pt>
    <dgm:pt modelId="{A7A306F7-1477-41CC-818E-F61B9DB506BD}">
      <dgm:prSet phldrT="[Metin]" custT="1"/>
      <dgm:spPr/>
      <dgm:t>
        <a:bodyPr/>
        <a:lstStyle/>
        <a:p>
          <a:r>
            <a:rPr lang="tr-TR" sz="2800" dirty="0" smtClean="0"/>
            <a:t>Bir kuruluşun tüm </a:t>
          </a:r>
          <a:r>
            <a:rPr lang="tr-TR" sz="2800" dirty="0" err="1" smtClean="0"/>
            <a:t>LAN’larını</a:t>
          </a:r>
          <a:r>
            <a:rPr lang="tr-TR" sz="2800" dirty="0" smtClean="0"/>
            <a:t> bağlar. Çok büyük ya da  bölgesel sınırları olan ağları kapsar.</a:t>
          </a:r>
          <a:endParaRPr lang="tr-TR" sz="2800" dirty="0"/>
        </a:p>
      </dgm:t>
    </dgm:pt>
    <dgm:pt modelId="{DC1917D9-843D-4386-ADB5-E250FF4E0089}" type="parTrans" cxnId="{8CF229D3-D27E-41DA-9C0C-531707E16FE4}">
      <dgm:prSet/>
      <dgm:spPr/>
      <dgm:t>
        <a:bodyPr/>
        <a:lstStyle/>
        <a:p>
          <a:endParaRPr lang="tr-TR"/>
        </a:p>
      </dgm:t>
    </dgm:pt>
    <dgm:pt modelId="{84726A50-CA0C-479A-81C3-17787DB122B2}" type="sibTrans" cxnId="{8CF229D3-D27E-41DA-9C0C-531707E16FE4}">
      <dgm:prSet/>
      <dgm:spPr/>
      <dgm:t>
        <a:bodyPr/>
        <a:lstStyle/>
        <a:p>
          <a:endParaRPr lang="tr-TR"/>
        </a:p>
      </dgm:t>
    </dgm:pt>
    <dgm:pt modelId="{14EAB553-3677-4E2C-AE38-6B8667EF706A}">
      <dgm:prSet phldrT="[Metin]" custT="1"/>
      <dgm:spPr/>
      <dgm:t>
        <a:bodyPr/>
        <a:lstStyle/>
        <a:p>
          <a:r>
            <a:rPr lang="tr-TR" sz="3600" dirty="0" smtClean="0"/>
            <a:t>Global WAN</a:t>
          </a:r>
          <a:endParaRPr lang="tr-TR" sz="3600" dirty="0"/>
        </a:p>
      </dgm:t>
    </dgm:pt>
    <dgm:pt modelId="{05388ED0-EAB5-444B-9185-2C70776E8563}" type="parTrans" cxnId="{DDF82032-E860-4E45-BB6E-9EDFBE58B448}">
      <dgm:prSet/>
      <dgm:spPr/>
      <dgm:t>
        <a:bodyPr/>
        <a:lstStyle/>
        <a:p>
          <a:endParaRPr lang="tr-TR"/>
        </a:p>
      </dgm:t>
    </dgm:pt>
    <dgm:pt modelId="{78664E34-C83B-416F-834E-B09291B76240}" type="sibTrans" cxnId="{DDF82032-E860-4E45-BB6E-9EDFBE58B448}">
      <dgm:prSet/>
      <dgm:spPr/>
      <dgm:t>
        <a:bodyPr/>
        <a:lstStyle/>
        <a:p>
          <a:endParaRPr lang="tr-TR"/>
        </a:p>
      </dgm:t>
    </dgm:pt>
    <dgm:pt modelId="{8552CF9D-5607-46B5-8F1D-44FF8F412EFE}">
      <dgm:prSet phldrT="[Metin]" custT="1"/>
      <dgm:spPr/>
      <dgm:t>
        <a:bodyPr/>
        <a:lstStyle/>
        <a:p>
          <a:r>
            <a:rPr lang="tr-TR" sz="2800" dirty="0" smtClean="0"/>
            <a:t>Tüm dünyayı kaplayan bir ağ olabileceği gibi, birçok ulusal sınırları ve pek çok kuruluşun ağını kapsar. </a:t>
          </a:r>
          <a:endParaRPr lang="tr-TR" sz="2800" dirty="0"/>
        </a:p>
      </dgm:t>
    </dgm:pt>
    <dgm:pt modelId="{427CFE1E-7A10-42E1-BBAC-72230EDD554B}" type="parTrans" cxnId="{11E27DD2-663F-44B6-9790-D21BACEC5229}">
      <dgm:prSet/>
      <dgm:spPr/>
      <dgm:t>
        <a:bodyPr/>
        <a:lstStyle/>
        <a:p>
          <a:endParaRPr lang="tr-TR"/>
        </a:p>
      </dgm:t>
    </dgm:pt>
    <dgm:pt modelId="{16E5AEE1-1AA4-43BD-ABF2-C30859AE048A}" type="sibTrans" cxnId="{11E27DD2-663F-44B6-9790-D21BACEC5229}">
      <dgm:prSet/>
      <dgm:spPr/>
      <dgm:t>
        <a:bodyPr/>
        <a:lstStyle/>
        <a:p>
          <a:endParaRPr lang="tr-TR"/>
        </a:p>
      </dgm:t>
    </dgm:pt>
    <dgm:pt modelId="{A0BDB6BB-3920-4FB1-B645-CB8CD013315E}" type="pres">
      <dgm:prSet presAssocID="{CC3159AC-01B7-4B13-8B7A-CF454DF8AEAB}" presName="linear" presStyleCnt="0">
        <dgm:presLayoutVars>
          <dgm:animLvl val="lvl"/>
          <dgm:resizeHandles val="exact"/>
        </dgm:presLayoutVars>
      </dgm:prSet>
      <dgm:spPr/>
      <dgm:t>
        <a:bodyPr/>
        <a:lstStyle/>
        <a:p>
          <a:endParaRPr lang="tr-TR"/>
        </a:p>
      </dgm:t>
    </dgm:pt>
    <dgm:pt modelId="{8A5DEA22-D49B-4C08-B617-BAA5FC558E7C}" type="pres">
      <dgm:prSet presAssocID="{51954C65-A270-4EC2-8DF6-57A1394D25E7}" presName="parentText" presStyleLbl="node1" presStyleIdx="0" presStyleCnt="2">
        <dgm:presLayoutVars>
          <dgm:chMax val="0"/>
          <dgm:bulletEnabled val="1"/>
        </dgm:presLayoutVars>
      </dgm:prSet>
      <dgm:spPr/>
      <dgm:t>
        <a:bodyPr/>
        <a:lstStyle/>
        <a:p>
          <a:endParaRPr lang="tr-TR"/>
        </a:p>
      </dgm:t>
    </dgm:pt>
    <dgm:pt modelId="{9ACAF9BB-D72E-46A5-8228-96110EC0976E}" type="pres">
      <dgm:prSet presAssocID="{51954C65-A270-4EC2-8DF6-57A1394D25E7}" presName="childText" presStyleLbl="revTx" presStyleIdx="0" presStyleCnt="2">
        <dgm:presLayoutVars>
          <dgm:bulletEnabled val="1"/>
        </dgm:presLayoutVars>
      </dgm:prSet>
      <dgm:spPr/>
      <dgm:t>
        <a:bodyPr/>
        <a:lstStyle/>
        <a:p>
          <a:endParaRPr lang="tr-TR"/>
        </a:p>
      </dgm:t>
    </dgm:pt>
    <dgm:pt modelId="{A23568D4-CA28-4EE1-9805-2E7FDB25FEB5}" type="pres">
      <dgm:prSet presAssocID="{14EAB553-3677-4E2C-AE38-6B8667EF706A}" presName="parentText" presStyleLbl="node1" presStyleIdx="1" presStyleCnt="2">
        <dgm:presLayoutVars>
          <dgm:chMax val="0"/>
          <dgm:bulletEnabled val="1"/>
        </dgm:presLayoutVars>
      </dgm:prSet>
      <dgm:spPr/>
      <dgm:t>
        <a:bodyPr/>
        <a:lstStyle/>
        <a:p>
          <a:endParaRPr lang="tr-TR"/>
        </a:p>
      </dgm:t>
    </dgm:pt>
    <dgm:pt modelId="{BBB4CBE8-BEAC-400D-BC2B-1D595CA1467B}" type="pres">
      <dgm:prSet presAssocID="{14EAB553-3677-4E2C-AE38-6B8667EF706A}" presName="childText" presStyleLbl="revTx" presStyleIdx="1" presStyleCnt="2">
        <dgm:presLayoutVars>
          <dgm:bulletEnabled val="1"/>
        </dgm:presLayoutVars>
      </dgm:prSet>
      <dgm:spPr/>
      <dgm:t>
        <a:bodyPr/>
        <a:lstStyle/>
        <a:p>
          <a:endParaRPr lang="tr-TR"/>
        </a:p>
      </dgm:t>
    </dgm:pt>
  </dgm:ptLst>
  <dgm:cxnLst>
    <dgm:cxn modelId="{AFF87409-92F2-4D72-A80C-CE876C0EDCCB}" type="presOf" srcId="{CC3159AC-01B7-4B13-8B7A-CF454DF8AEAB}" destId="{A0BDB6BB-3920-4FB1-B645-CB8CD013315E}" srcOrd="0" destOrd="0" presId="urn:microsoft.com/office/officeart/2005/8/layout/vList2"/>
    <dgm:cxn modelId="{62E177AC-C1A2-474C-ADCD-5BBF3D5AE90F}" srcId="{CC3159AC-01B7-4B13-8B7A-CF454DF8AEAB}" destId="{51954C65-A270-4EC2-8DF6-57A1394D25E7}" srcOrd="0" destOrd="0" parTransId="{9F5D356F-EE27-411F-A6D1-5DB51B035CEC}" sibTransId="{AF8412A4-115C-48EA-9767-E7492D18926A}"/>
    <dgm:cxn modelId="{7A3A1A2F-E805-4DEB-99B4-74790D5F4C76}" type="presOf" srcId="{51954C65-A270-4EC2-8DF6-57A1394D25E7}" destId="{8A5DEA22-D49B-4C08-B617-BAA5FC558E7C}" srcOrd="0" destOrd="0" presId="urn:microsoft.com/office/officeart/2005/8/layout/vList2"/>
    <dgm:cxn modelId="{B05D8013-B6C0-4E0C-AA4C-6EBCBB6D8338}" type="presOf" srcId="{8552CF9D-5607-46B5-8F1D-44FF8F412EFE}" destId="{BBB4CBE8-BEAC-400D-BC2B-1D595CA1467B}" srcOrd="0" destOrd="0" presId="urn:microsoft.com/office/officeart/2005/8/layout/vList2"/>
    <dgm:cxn modelId="{8CF229D3-D27E-41DA-9C0C-531707E16FE4}" srcId="{51954C65-A270-4EC2-8DF6-57A1394D25E7}" destId="{A7A306F7-1477-41CC-818E-F61B9DB506BD}" srcOrd="0" destOrd="0" parTransId="{DC1917D9-843D-4386-ADB5-E250FF4E0089}" sibTransId="{84726A50-CA0C-479A-81C3-17787DB122B2}"/>
    <dgm:cxn modelId="{44B6E73D-545D-4997-85E6-2A6C958DC28C}" type="presOf" srcId="{14EAB553-3677-4E2C-AE38-6B8667EF706A}" destId="{A23568D4-CA28-4EE1-9805-2E7FDB25FEB5}" srcOrd="0" destOrd="0" presId="urn:microsoft.com/office/officeart/2005/8/layout/vList2"/>
    <dgm:cxn modelId="{DDF82032-E860-4E45-BB6E-9EDFBE58B448}" srcId="{CC3159AC-01B7-4B13-8B7A-CF454DF8AEAB}" destId="{14EAB553-3677-4E2C-AE38-6B8667EF706A}" srcOrd="1" destOrd="0" parTransId="{05388ED0-EAB5-444B-9185-2C70776E8563}" sibTransId="{78664E34-C83B-416F-834E-B09291B76240}"/>
    <dgm:cxn modelId="{11E27DD2-663F-44B6-9790-D21BACEC5229}" srcId="{14EAB553-3677-4E2C-AE38-6B8667EF706A}" destId="{8552CF9D-5607-46B5-8F1D-44FF8F412EFE}" srcOrd="0" destOrd="0" parTransId="{427CFE1E-7A10-42E1-BBAC-72230EDD554B}" sibTransId="{16E5AEE1-1AA4-43BD-ABF2-C30859AE048A}"/>
    <dgm:cxn modelId="{14D49C76-4572-4BCD-9A61-01FA4CC7140B}" type="presOf" srcId="{A7A306F7-1477-41CC-818E-F61B9DB506BD}" destId="{9ACAF9BB-D72E-46A5-8228-96110EC0976E}" srcOrd="0" destOrd="0" presId="urn:microsoft.com/office/officeart/2005/8/layout/vList2"/>
    <dgm:cxn modelId="{7C1139EC-1E1B-44BE-BCF0-3FBABEBA02F4}" type="presParOf" srcId="{A0BDB6BB-3920-4FB1-B645-CB8CD013315E}" destId="{8A5DEA22-D49B-4C08-B617-BAA5FC558E7C}" srcOrd="0" destOrd="0" presId="urn:microsoft.com/office/officeart/2005/8/layout/vList2"/>
    <dgm:cxn modelId="{D53F70B9-8048-400D-BFBE-0CD55238E127}" type="presParOf" srcId="{A0BDB6BB-3920-4FB1-B645-CB8CD013315E}" destId="{9ACAF9BB-D72E-46A5-8228-96110EC0976E}" srcOrd="1" destOrd="0" presId="urn:microsoft.com/office/officeart/2005/8/layout/vList2"/>
    <dgm:cxn modelId="{7239EA09-103A-4A53-86F6-1BE673D6D964}" type="presParOf" srcId="{A0BDB6BB-3920-4FB1-B645-CB8CD013315E}" destId="{A23568D4-CA28-4EE1-9805-2E7FDB25FEB5}" srcOrd="2" destOrd="0" presId="urn:microsoft.com/office/officeart/2005/8/layout/vList2"/>
    <dgm:cxn modelId="{0C862CE8-EB52-4184-8839-D324B263EA8B}" type="presParOf" srcId="{A0BDB6BB-3920-4FB1-B645-CB8CD013315E}" destId="{BBB4CBE8-BEAC-400D-BC2B-1D595CA1467B}" srcOrd="3"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F50DB99-8135-4E06-92BD-C9B122292F1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tr-TR"/>
        </a:p>
      </dgm:t>
    </dgm:pt>
    <dgm:pt modelId="{0F46DD5D-F4C2-4DB9-A844-069FE1FD7DB2}">
      <dgm:prSet phldrT="[Metin]" custT="1"/>
      <dgm:spPr/>
      <dgm:t>
        <a:bodyPr/>
        <a:lstStyle/>
        <a:p>
          <a:r>
            <a:rPr lang="tr-TR" sz="2400" b="1" dirty="0" smtClean="0"/>
            <a:t>E-Serisi</a:t>
          </a:r>
          <a:endParaRPr lang="tr-TR" sz="2400" b="1" dirty="0"/>
        </a:p>
      </dgm:t>
    </dgm:pt>
    <dgm:pt modelId="{45C058F0-585C-4C4C-ACFD-41965E038275}" type="parTrans" cxnId="{E32A2148-0AF5-43C7-A2F6-27CF8F14451D}">
      <dgm:prSet/>
      <dgm:spPr/>
      <dgm:t>
        <a:bodyPr/>
        <a:lstStyle/>
        <a:p>
          <a:endParaRPr lang="tr-TR"/>
        </a:p>
      </dgm:t>
    </dgm:pt>
    <dgm:pt modelId="{9AB36426-229C-4AB5-A77D-63F3679A1197}" type="sibTrans" cxnId="{E32A2148-0AF5-43C7-A2F6-27CF8F14451D}">
      <dgm:prSet/>
      <dgm:spPr/>
      <dgm:t>
        <a:bodyPr/>
        <a:lstStyle/>
        <a:p>
          <a:endParaRPr lang="tr-TR"/>
        </a:p>
      </dgm:t>
    </dgm:pt>
    <dgm:pt modelId="{461CBA2E-1187-4B87-8E3E-D786ED895757}">
      <dgm:prSet phldrT="[Metin]"/>
      <dgm:spPr/>
      <dgm:t>
        <a:bodyPr/>
        <a:lstStyle/>
        <a:p>
          <a:pPr algn="ctr"/>
          <a:r>
            <a:rPr lang="tr-TR" dirty="0" smtClean="0"/>
            <a:t>telefon ağındaki ISDN için belirlenen standartları içermektedir.</a:t>
          </a:r>
          <a:endParaRPr lang="tr-TR" dirty="0"/>
        </a:p>
      </dgm:t>
    </dgm:pt>
    <dgm:pt modelId="{7F03F6EE-2FCF-492D-9939-0751BEC9FDFD}" type="parTrans" cxnId="{100FC56C-391A-4239-8DA9-09777B872AAA}">
      <dgm:prSet/>
      <dgm:spPr/>
      <dgm:t>
        <a:bodyPr/>
        <a:lstStyle/>
        <a:p>
          <a:endParaRPr lang="tr-TR"/>
        </a:p>
      </dgm:t>
    </dgm:pt>
    <dgm:pt modelId="{89BCED41-0FF0-464B-BC85-99D2828C086B}" type="sibTrans" cxnId="{100FC56C-391A-4239-8DA9-09777B872AAA}">
      <dgm:prSet/>
      <dgm:spPr/>
      <dgm:t>
        <a:bodyPr/>
        <a:lstStyle/>
        <a:p>
          <a:endParaRPr lang="tr-TR"/>
        </a:p>
      </dgm:t>
    </dgm:pt>
    <dgm:pt modelId="{D26ECE34-3187-4C45-9697-3A4CC1F8B82B}">
      <dgm:prSet phldrT="[Metin]" custT="1"/>
      <dgm:spPr/>
      <dgm:t>
        <a:bodyPr/>
        <a:lstStyle/>
        <a:p>
          <a:r>
            <a:rPr lang="tr-TR" sz="2400" b="1" dirty="0" smtClean="0"/>
            <a:t>I-Serisi</a:t>
          </a:r>
          <a:endParaRPr lang="tr-TR" sz="2400" b="1" dirty="0"/>
        </a:p>
      </dgm:t>
    </dgm:pt>
    <dgm:pt modelId="{30B1E140-B576-495F-A0D4-ECE8FF1F0268}" type="parTrans" cxnId="{63E57F33-CBB1-40FA-88C1-F9DBEC1DE503}">
      <dgm:prSet/>
      <dgm:spPr/>
      <dgm:t>
        <a:bodyPr/>
        <a:lstStyle/>
        <a:p>
          <a:endParaRPr lang="tr-TR"/>
        </a:p>
      </dgm:t>
    </dgm:pt>
    <dgm:pt modelId="{7598FD85-E0C1-4B7A-B0D1-524EE31F84C4}" type="sibTrans" cxnId="{63E57F33-CBB1-40FA-88C1-F9DBEC1DE503}">
      <dgm:prSet/>
      <dgm:spPr/>
      <dgm:t>
        <a:bodyPr/>
        <a:lstStyle/>
        <a:p>
          <a:endParaRPr lang="tr-TR"/>
        </a:p>
      </dgm:t>
    </dgm:pt>
    <dgm:pt modelId="{E5F4290E-6101-4270-8D01-31A0E33CA930}">
      <dgm:prSet phldrT="[Metin]"/>
      <dgm:spPr/>
      <dgm:t>
        <a:bodyPr/>
        <a:lstStyle/>
        <a:p>
          <a:pPr algn="ctr"/>
          <a:r>
            <a:rPr lang="tr-TR" dirty="0" smtClean="0"/>
            <a:t>ISDN teknolojisinin kavram, terminoloji ve metodolojisi bu grup standartlarda tanımlanmaktadır.</a:t>
          </a:r>
          <a:endParaRPr lang="tr-TR" dirty="0"/>
        </a:p>
      </dgm:t>
    </dgm:pt>
    <dgm:pt modelId="{2B5AF1D3-AD85-40A5-A6EA-C09C315C4AD8}" type="parTrans" cxnId="{893FD5D8-7DC9-4113-B49C-8AD7116FB888}">
      <dgm:prSet/>
      <dgm:spPr/>
      <dgm:t>
        <a:bodyPr/>
        <a:lstStyle/>
        <a:p>
          <a:endParaRPr lang="tr-TR"/>
        </a:p>
      </dgm:t>
    </dgm:pt>
    <dgm:pt modelId="{C9CFF7C1-5824-4782-8996-51845C689550}" type="sibTrans" cxnId="{893FD5D8-7DC9-4113-B49C-8AD7116FB888}">
      <dgm:prSet/>
      <dgm:spPr/>
      <dgm:t>
        <a:bodyPr/>
        <a:lstStyle/>
        <a:p>
          <a:endParaRPr lang="tr-TR"/>
        </a:p>
      </dgm:t>
    </dgm:pt>
    <dgm:pt modelId="{99460707-F5B5-4696-BCD0-59F57EB453E2}">
      <dgm:prSet phldrT="[Metin]" custT="1"/>
      <dgm:spPr/>
      <dgm:t>
        <a:bodyPr/>
        <a:lstStyle/>
        <a:p>
          <a:r>
            <a:rPr lang="tr-TR" sz="2400" b="1" dirty="0" smtClean="0"/>
            <a:t>Q-Serisi</a:t>
          </a:r>
          <a:endParaRPr lang="tr-TR" sz="2400" b="1" dirty="0"/>
        </a:p>
      </dgm:t>
    </dgm:pt>
    <dgm:pt modelId="{A10A07C0-C9BA-4272-92F7-05819CBEE2D6}" type="parTrans" cxnId="{D23FFD0B-F21F-4AC4-BAF5-A44A398893E6}">
      <dgm:prSet/>
      <dgm:spPr/>
      <dgm:t>
        <a:bodyPr/>
        <a:lstStyle/>
        <a:p>
          <a:endParaRPr lang="tr-TR"/>
        </a:p>
      </dgm:t>
    </dgm:pt>
    <dgm:pt modelId="{E3A65E54-CB42-4017-9B0B-B97C1C8789AC}" type="sibTrans" cxnId="{D23FFD0B-F21F-4AC4-BAF5-A44A398893E6}">
      <dgm:prSet/>
      <dgm:spPr/>
      <dgm:t>
        <a:bodyPr/>
        <a:lstStyle/>
        <a:p>
          <a:endParaRPr lang="tr-TR"/>
        </a:p>
      </dgm:t>
    </dgm:pt>
    <dgm:pt modelId="{C132169A-50D7-43AE-9C4E-9816F2D933A0}">
      <dgm:prSet phldrT="[Metin]"/>
      <dgm:spPr/>
      <dgm:t>
        <a:bodyPr/>
        <a:lstStyle/>
        <a:p>
          <a:pPr algn="ctr"/>
          <a:r>
            <a:rPr lang="tr-TR" dirty="0" smtClean="0"/>
            <a:t>ISDN ağında sinyalleşme ve anahtarlamanın nasıl yapılacağı bu grup standartlarda tanımlanmaktadır. </a:t>
          </a:r>
          <a:endParaRPr lang="tr-TR" dirty="0"/>
        </a:p>
      </dgm:t>
    </dgm:pt>
    <dgm:pt modelId="{D726BEAA-0CF0-47FA-A2E3-330079988738}" type="parTrans" cxnId="{F52C8AAA-6265-4A14-828B-6A3E14F33F4F}">
      <dgm:prSet/>
      <dgm:spPr/>
      <dgm:t>
        <a:bodyPr/>
        <a:lstStyle/>
        <a:p>
          <a:endParaRPr lang="tr-TR"/>
        </a:p>
      </dgm:t>
    </dgm:pt>
    <dgm:pt modelId="{BCDDE117-1B8F-4351-93B4-762E750479AD}" type="sibTrans" cxnId="{F52C8AAA-6265-4A14-828B-6A3E14F33F4F}">
      <dgm:prSet/>
      <dgm:spPr/>
      <dgm:t>
        <a:bodyPr/>
        <a:lstStyle/>
        <a:p>
          <a:endParaRPr lang="tr-TR"/>
        </a:p>
      </dgm:t>
    </dgm:pt>
    <dgm:pt modelId="{E989D485-BB7C-4146-9C26-DAB5087905E5}">
      <dgm:prSet phldrT="[Metin]"/>
      <dgm:spPr/>
      <dgm:t>
        <a:bodyPr/>
        <a:lstStyle/>
        <a:p>
          <a:pPr algn="ctr"/>
          <a:r>
            <a:rPr lang="tr-TR" dirty="0" smtClean="0"/>
            <a:t>Örneğin; E.163 standardı ile Uluslararası telefon numaralandırılması tanımlanmaktadır. E.164 ile uluslararası ISDN adreslemesi tanımlanmaktadır.</a:t>
          </a:r>
          <a:endParaRPr lang="tr-TR" dirty="0"/>
        </a:p>
      </dgm:t>
    </dgm:pt>
    <dgm:pt modelId="{1BA299AF-46C6-4077-B0F1-93ED9FD12A61}" type="parTrans" cxnId="{5123900E-BE77-4300-A20A-396CDC055E71}">
      <dgm:prSet/>
      <dgm:spPr/>
      <dgm:t>
        <a:bodyPr/>
        <a:lstStyle/>
        <a:p>
          <a:endParaRPr lang="tr-TR"/>
        </a:p>
      </dgm:t>
    </dgm:pt>
    <dgm:pt modelId="{9A2E1FB1-49B7-4A78-9465-EE8B00077D16}" type="sibTrans" cxnId="{5123900E-BE77-4300-A20A-396CDC055E71}">
      <dgm:prSet/>
      <dgm:spPr/>
      <dgm:t>
        <a:bodyPr/>
        <a:lstStyle/>
        <a:p>
          <a:endParaRPr lang="tr-TR"/>
        </a:p>
      </dgm:t>
    </dgm:pt>
    <dgm:pt modelId="{C1B5900D-075A-484F-B580-D4AB79FBBAF3}">
      <dgm:prSet phldrT="[Metin]"/>
      <dgm:spPr/>
      <dgm:t>
        <a:bodyPr/>
        <a:lstStyle/>
        <a:p>
          <a:pPr algn="ctr"/>
          <a:r>
            <a:rPr lang="tr-TR" dirty="0" smtClean="0"/>
            <a:t>Örneğin; I.100 standardı ile ISDN kavramları ve diğer </a:t>
          </a:r>
          <a:r>
            <a:rPr lang="tr-TR" dirty="0" err="1" smtClean="0"/>
            <a:t>ISerisi</a:t>
          </a:r>
          <a:r>
            <a:rPr lang="tr-TR" dirty="0" smtClean="0"/>
            <a:t> standartların yapısının nasıl olması gerektiği tanımlanmıştır.</a:t>
          </a:r>
          <a:endParaRPr lang="tr-TR" dirty="0"/>
        </a:p>
      </dgm:t>
    </dgm:pt>
    <dgm:pt modelId="{84572E84-C6AC-4CD9-BB97-34A2992C8B08}" type="parTrans" cxnId="{A72FE8CF-6390-4FBF-A8F3-C29B132C8F27}">
      <dgm:prSet/>
      <dgm:spPr/>
      <dgm:t>
        <a:bodyPr/>
        <a:lstStyle/>
        <a:p>
          <a:endParaRPr lang="tr-TR"/>
        </a:p>
      </dgm:t>
    </dgm:pt>
    <dgm:pt modelId="{3124E4A2-8575-414B-AB7B-E7BCE00C9635}" type="sibTrans" cxnId="{A72FE8CF-6390-4FBF-A8F3-C29B132C8F27}">
      <dgm:prSet/>
      <dgm:spPr/>
      <dgm:t>
        <a:bodyPr/>
        <a:lstStyle/>
        <a:p>
          <a:endParaRPr lang="tr-TR"/>
        </a:p>
      </dgm:t>
    </dgm:pt>
    <dgm:pt modelId="{22BBD541-3783-45BD-8EC2-D62A0A41DD7C}">
      <dgm:prSet phldrT="[Metin]"/>
      <dgm:spPr/>
      <dgm:t>
        <a:bodyPr/>
        <a:lstStyle/>
        <a:p>
          <a:pPr algn="ctr"/>
          <a:r>
            <a:rPr lang="tr-TR" dirty="0" smtClean="0"/>
            <a:t>I.200 ISDN servislerini, I.300 ağ konularını, I.400 kullanıcı-ağ (</a:t>
          </a:r>
          <a:r>
            <a:rPr lang="tr-TR" dirty="0" err="1" smtClean="0"/>
            <a:t>User</a:t>
          </a:r>
          <a:r>
            <a:rPr lang="tr-TR" dirty="0" smtClean="0"/>
            <a:t>-Network </a:t>
          </a:r>
          <a:r>
            <a:rPr lang="tr-TR" dirty="0" err="1" smtClean="0"/>
            <a:t>Interface</a:t>
          </a:r>
          <a:r>
            <a:rPr lang="tr-TR" dirty="0" smtClean="0"/>
            <a:t>-UNI) arayüzünün nasıl destekleneceğini tanımlamaktadır.</a:t>
          </a:r>
          <a:endParaRPr lang="tr-TR" dirty="0"/>
        </a:p>
      </dgm:t>
    </dgm:pt>
    <dgm:pt modelId="{EDA1AAED-197E-486A-A1EE-D035CF530689}" type="parTrans" cxnId="{A65EFF92-C956-444A-BFDE-1E6EF5CE3FCB}">
      <dgm:prSet/>
      <dgm:spPr/>
      <dgm:t>
        <a:bodyPr/>
        <a:lstStyle/>
        <a:p>
          <a:endParaRPr lang="tr-TR"/>
        </a:p>
      </dgm:t>
    </dgm:pt>
    <dgm:pt modelId="{BC2D068F-C906-4313-A264-0C9BB32A60DB}" type="sibTrans" cxnId="{A65EFF92-C956-444A-BFDE-1E6EF5CE3FCB}">
      <dgm:prSet/>
      <dgm:spPr/>
      <dgm:t>
        <a:bodyPr/>
        <a:lstStyle/>
        <a:p>
          <a:endParaRPr lang="tr-TR"/>
        </a:p>
      </dgm:t>
    </dgm:pt>
    <dgm:pt modelId="{F7D14574-FF1A-48E5-A9C6-27B50C40F63F}">
      <dgm:prSet phldrT="[Metin]"/>
      <dgm:spPr/>
      <dgm:t>
        <a:bodyPr/>
        <a:lstStyle/>
        <a:p>
          <a:pPr algn="ctr"/>
          <a:r>
            <a:rPr lang="tr-TR" dirty="0" smtClean="0"/>
            <a:t>Örneğin; Q.921 standardı ISDN Data-Link katmanındaki LAPD protokolünün nasıl işleyeceğini tanımlamaktadır. </a:t>
          </a:r>
          <a:endParaRPr lang="tr-TR" dirty="0"/>
        </a:p>
      </dgm:t>
    </dgm:pt>
    <dgm:pt modelId="{8501FDF5-72E9-4371-A894-E9616382F13A}" type="parTrans" cxnId="{56B4C18C-7D19-459B-A59A-0AC2578C8A7D}">
      <dgm:prSet/>
      <dgm:spPr/>
      <dgm:t>
        <a:bodyPr/>
        <a:lstStyle/>
        <a:p>
          <a:endParaRPr lang="tr-TR"/>
        </a:p>
      </dgm:t>
    </dgm:pt>
    <dgm:pt modelId="{1E268701-DE8B-4FB8-BB63-191A6B4E7C52}" type="sibTrans" cxnId="{56B4C18C-7D19-459B-A59A-0AC2578C8A7D}">
      <dgm:prSet/>
      <dgm:spPr/>
      <dgm:t>
        <a:bodyPr/>
        <a:lstStyle/>
        <a:p>
          <a:endParaRPr lang="tr-TR"/>
        </a:p>
      </dgm:t>
    </dgm:pt>
    <dgm:pt modelId="{134E9A84-869C-4242-841D-79958C133F97}">
      <dgm:prSet phldrT="[Metin]"/>
      <dgm:spPr/>
      <dgm:t>
        <a:bodyPr/>
        <a:lstStyle/>
        <a:p>
          <a:pPr algn="ctr"/>
          <a:r>
            <a:rPr lang="tr-TR" dirty="0" smtClean="0"/>
            <a:t>Q.931 ise terminal ile ISDN anahtar arasındaki ağ katmanı fonksiyonlarını ve işleyişini tanımlamaktadır.</a:t>
          </a:r>
          <a:endParaRPr lang="tr-TR" dirty="0"/>
        </a:p>
      </dgm:t>
    </dgm:pt>
    <dgm:pt modelId="{A4190C4F-4459-4D27-B1D4-44F4B6B3CDB6}" type="parTrans" cxnId="{DBEC9A95-813E-4033-90C9-40D46BDEE812}">
      <dgm:prSet/>
      <dgm:spPr/>
      <dgm:t>
        <a:bodyPr/>
        <a:lstStyle/>
        <a:p>
          <a:endParaRPr lang="tr-TR"/>
        </a:p>
      </dgm:t>
    </dgm:pt>
    <dgm:pt modelId="{244B0942-EFC0-4E61-8D32-0E0AF1CFD104}" type="sibTrans" cxnId="{DBEC9A95-813E-4033-90C9-40D46BDEE812}">
      <dgm:prSet/>
      <dgm:spPr/>
      <dgm:t>
        <a:bodyPr/>
        <a:lstStyle/>
        <a:p>
          <a:endParaRPr lang="tr-TR"/>
        </a:p>
      </dgm:t>
    </dgm:pt>
    <dgm:pt modelId="{F590C6FA-16FD-4623-9499-E7CF0BC6055C}" type="pres">
      <dgm:prSet presAssocID="{CF50DB99-8135-4E06-92BD-C9B122292F1C}" presName="Name0" presStyleCnt="0">
        <dgm:presLayoutVars>
          <dgm:dir/>
          <dgm:animLvl val="lvl"/>
          <dgm:resizeHandles val="exact"/>
        </dgm:presLayoutVars>
      </dgm:prSet>
      <dgm:spPr/>
      <dgm:t>
        <a:bodyPr/>
        <a:lstStyle/>
        <a:p>
          <a:endParaRPr lang="tr-TR"/>
        </a:p>
      </dgm:t>
    </dgm:pt>
    <dgm:pt modelId="{79D97EB6-6093-46A1-91DB-2EA5556188F2}" type="pres">
      <dgm:prSet presAssocID="{0F46DD5D-F4C2-4DB9-A844-069FE1FD7DB2}" presName="composite" presStyleCnt="0"/>
      <dgm:spPr/>
    </dgm:pt>
    <dgm:pt modelId="{E2F04F81-E50E-469D-9A98-43F002DAA262}" type="pres">
      <dgm:prSet presAssocID="{0F46DD5D-F4C2-4DB9-A844-069FE1FD7DB2}" presName="parTx" presStyleLbl="alignNode1" presStyleIdx="0" presStyleCnt="3" custLinFactNeighborY="-21035">
        <dgm:presLayoutVars>
          <dgm:chMax val="0"/>
          <dgm:chPref val="0"/>
          <dgm:bulletEnabled val="1"/>
        </dgm:presLayoutVars>
      </dgm:prSet>
      <dgm:spPr/>
      <dgm:t>
        <a:bodyPr/>
        <a:lstStyle/>
        <a:p>
          <a:endParaRPr lang="tr-TR"/>
        </a:p>
      </dgm:t>
    </dgm:pt>
    <dgm:pt modelId="{A7A9C93E-B9E8-456C-BAB1-B13AEB5FC394}" type="pres">
      <dgm:prSet presAssocID="{0F46DD5D-F4C2-4DB9-A844-069FE1FD7DB2}" presName="desTx" presStyleLbl="alignAccFollowNode1" presStyleIdx="0" presStyleCnt="3">
        <dgm:presLayoutVars>
          <dgm:bulletEnabled val="1"/>
        </dgm:presLayoutVars>
      </dgm:prSet>
      <dgm:spPr/>
      <dgm:t>
        <a:bodyPr/>
        <a:lstStyle/>
        <a:p>
          <a:endParaRPr lang="tr-TR"/>
        </a:p>
      </dgm:t>
    </dgm:pt>
    <dgm:pt modelId="{65158E9C-4F19-4D45-A380-6D8DA46ED59A}" type="pres">
      <dgm:prSet presAssocID="{9AB36426-229C-4AB5-A77D-63F3679A1197}" presName="space" presStyleCnt="0"/>
      <dgm:spPr/>
    </dgm:pt>
    <dgm:pt modelId="{6AF234C1-7426-4547-BA55-8D07B1FD9CCD}" type="pres">
      <dgm:prSet presAssocID="{D26ECE34-3187-4C45-9697-3A4CC1F8B82B}" presName="composite" presStyleCnt="0"/>
      <dgm:spPr/>
    </dgm:pt>
    <dgm:pt modelId="{BEB29CD2-6977-43C2-A3A7-64D93F332F58}" type="pres">
      <dgm:prSet presAssocID="{D26ECE34-3187-4C45-9697-3A4CC1F8B82B}" presName="parTx" presStyleLbl="alignNode1" presStyleIdx="1" presStyleCnt="3" custLinFactNeighborY="-21035">
        <dgm:presLayoutVars>
          <dgm:chMax val="0"/>
          <dgm:chPref val="0"/>
          <dgm:bulletEnabled val="1"/>
        </dgm:presLayoutVars>
      </dgm:prSet>
      <dgm:spPr/>
      <dgm:t>
        <a:bodyPr/>
        <a:lstStyle/>
        <a:p>
          <a:endParaRPr lang="tr-TR"/>
        </a:p>
      </dgm:t>
    </dgm:pt>
    <dgm:pt modelId="{02925321-F68D-4302-8536-BF33E47DB8C0}" type="pres">
      <dgm:prSet presAssocID="{D26ECE34-3187-4C45-9697-3A4CC1F8B82B}" presName="desTx" presStyleLbl="alignAccFollowNode1" presStyleIdx="1" presStyleCnt="3">
        <dgm:presLayoutVars>
          <dgm:bulletEnabled val="1"/>
        </dgm:presLayoutVars>
      </dgm:prSet>
      <dgm:spPr/>
      <dgm:t>
        <a:bodyPr/>
        <a:lstStyle/>
        <a:p>
          <a:endParaRPr lang="tr-TR"/>
        </a:p>
      </dgm:t>
    </dgm:pt>
    <dgm:pt modelId="{D0F8301C-F5E4-475D-9FCA-823FA230F6B9}" type="pres">
      <dgm:prSet presAssocID="{7598FD85-E0C1-4B7A-B0D1-524EE31F84C4}" presName="space" presStyleCnt="0"/>
      <dgm:spPr/>
    </dgm:pt>
    <dgm:pt modelId="{3E87979E-FB3E-4617-AB8C-DEA3D0CB06C9}" type="pres">
      <dgm:prSet presAssocID="{99460707-F5B5-4696-BCD0-59F57EB453E2}" presName="composite" presStyleCnt="0"/>
      <dgm:spPr/>
    </dgm:pt>
    <dgm:pt modelId="{DE72F8AA-0940-4877-8DD0-0AD4AA8E79A5}" type="pres">
      <dgm:prSet presAssocID="{99460707-F5B5-4696-BCD0-59F57EB453E2}" presName="parTx" presStyleLbl="alignNode1" presStyleIdx="2" presStyleCnt="3" custLinFactNeighborY="-21035">
        <dgm:presLayoutVars>
          <dgm:chMax val="0"/>
          <dgm:chPref val="0"/>
          <dgm:bulletEnabled val="1"/>
        </dgm:presLayoutVars>
      </dgm:prSet>
      <dgm:spPr/>
      <dgm:t>
        <a:bodyPr/>
        <a:lstStyle/>
        <a:p>
          <a:endParaRPr lang="tr-TR"/>
        </a:p>
      </dgm:t>
    </dgm:pt>
    <dgm:pt modelId="{30AA1C5F-CBD2-4B35-9F27-5ABB91A4C08F}" type="pres">
      <dgm:prSet presAssocID="{99460707-F5B5-4696-BCD0-59F57EB453E2}" presName="desTx" presStyleLbl="alignAccFollowNode1" presStyleIdx="2" presStyleCnt="3">
        <dgm:presLayoutVars>
          <dgm:bulletEnabled val="1"/>
        </dgm:presLayoutVars>
      </dgm:prSet>
      <dgm:spPr/>
      <dgm:t>
        <a:bodyPr/>
        <a:lstStyle/>
        <a:p>
          <a:endParaRPr lang="tr-TR"/>
        </a:p>
      </dgm:t>
    </dgm:pt>
  </dgm:ptLst>
  <dgm:cxnLst>
    <dgm:cxn modelId="{56B4C18C-7D19-459B-A59A-0AC2578C8A7D}" srcId="{99460707-F5B5-4696-BCD0-59F57EB453E2}" destId="{F7D14574-FF1A-48E5-A9C6-27B50C40F63F}" srcOrd="1" destOrd="0" parTransId="{8501FDF5-72E9-4371-A894-E9616382F13A}" sibTransId="{1E268701-DE8B-4FB8-BB63-191A6B4E7C52}"/>
    <dgm:cxn modelId="{28277F8C-9BF5-4B97-932D-0FA78D731084}" type="presOf" srcId="{D26ECE34-3187-4C45-9697-3A4CC1F8B82B}" destId="{BEB29CD2-6977-43C2-A3A7-64D93F332F58}" srcOrd="0" destOrd="0" presId="urn:microsoft.com/office/officeart/2005/8/layout/hList1"/>
    <dgm:cxn modelId="{D815AD14-2407-4F1C-B612-304565DB99B8}" type="presOf" srcId="{F7D14574-FF1A-48E5-A9C6-27B50C40F63F}" destId="{30AA1C5F-CBD2-4B35-9F27-5ABB91A4C08F}" srcOrd="0" destOrd="1" presId="urn:microsoft.com/office/officeart/2005/8/layout/hList1"/>
    <dgm:cxn modelId="{0E717704-498B-4D62-91CF-3C55E15012A1}" type="presOf" srcId="{461CBA2E-1187-4B87-8E3E-D786ED895757}" destId="{A7A9C93E-B9E8-456C-BAB1-B13AEB5FC394}" srcOrd="0" destOrd="0" presId="urn:microsoft.com/office/officeart/2005/8/layout/hList1"/>
    <dgm:cxn modelId="{DBEC9A95-813E-4033-90C9-40D46BDEE812}" srcId="{99460707-F5B5-4696-BCD0-59F57EB453E2}" destId="{134E9A84-869C-4242-841D-79958C133F97}" srcOrd="2" destOrd="0" parTransId="{A4190C4F-4459-4D27-B1D4-44F4B6B3CDB6}" sibTransId="{244B0942-EFC0-4E61-8D32-0E0AF1CFD104}"/>
    <dgm:cxn modelId="{893FD5D8-7DC9-4113-B49C-8AD7116FB888}" srcId="{D26ECE34-3187-4C45-9697-3A4CC1F8B82B}" destId="{E5F4290E-6101-4270-8D01-31A0E33CA930}" srcOrd="0" destOrd="0" parTransId="{2B5AF1D3-AD85-40A5-A6EA-C09C315C4AD8}" sibTransId="{C9CFF7C1-5824-4782-8996-51845C689550}"/>
    <dgm:cxn modelId="{63E57F33-CBB1-40FA-88C1-F9DBEC1DE503}" srcId="{CF50DB99-8135-4E06-92BD-C9B122292F1C}" destId="{D26ECE34-3187-4C45-9697-3A4CC1F8B82B}" srcOrd="1" destOrd="0" parTransId="{30B1E140-B576-495F-A0D4-ECE8FF1F0268}" sibTransId="{7598FD85-E0C1-4B7A-B0D1-524EE31F84C4}"/>
    <dgm:cxn modelId="{5123900E-BE77-4300-A20A-396CDC055E71}" srcId="{0F46DD5D-F4C2-4DB9-A844-069FE1FD7DB2}" destId="{E989D485-BB7C-4146-9C26-DAB5087905E5}" srcOrd="1" destOrd="0" parTransId="{1BA299AF-46C6-4077-B0F1-93ED9FD12A61}" sibTransId="{9A2E1FB1-49B7-4A78-9465-EE8B00077D16}"/>
    <dgm:cxn modelId="{A72FE8CF-6390-4FBF-A8F3-C29B132C8F27}" srcId="{D26ECE34-3187-4C45-9697-3A4CC1F8B82B}" destId="{C1B5900D-075A-484F-B580-D4AB79FBBAF3}" srcOrd="1" destOrd="0" parTransId="{84572E84-C6AC-4CD9-BB97-34A2992C8B08}" sibTransId="{3124E4A2-8575-414B-AB7B-E7BCE00C9635}"/>
    <dgm:cxn modelId="{100FC56C-391A-4239-8DA9-09777B872AAA}" srcId="{0F46DD5D-F4C2-4DB9-A844-069FE1FD7DB2}" destId="{461CBA2E-1187-4B87-8E3E-D786ED895757}" srcOrd="0" destOrd="0" parTransId="{7F03F6EE-2FCF-492D-9939-0751BEC9FDFD}" sibTransId="{89BCED41-0FF0-464B-BC85-99D2828C086B}"/>
    <dgm:cxn modelId="{7B87239B-6DB0-4374-84B1-68A2D3A59516}" type="presOf" srcId="{C132169A-50D7-43AE-9C4E-9816F2D933A0}" destId="{30AA1C5F-CBD2-4B35-9F27-5ABB91A4C08F}" srcOrd="0" destOrd="0" presId="urn:microsoft.com/office/officeart/2005/8/layout/hList1"/>
    <dgm:cxn modelId="{D23FFD0B-F21F-4AC4-BAF5-A44A398893E6}" srcId="{CF50DB99-8135-4E06-92BD-C9B122292F1C}" destId="{99460707-F5B5-4696-BCD0-59F57EB453E2}" srcOrd="2" destOrd="0" parTransId="{A10A07C0-C9BA-4272-92F7-05819CBEE2D6}" sibTransId="{E3A65E54-CB42-4017-9B0B-B97C1C8789AC}"/>
    <dgm:cxn modelId="{A1EA5C19-3E41-4A6F-AD26-FC1CDE620972}" type="presOf" srcId="{22BBD541-3783-45BD-8EC2-D62A0A41DD7C}" destId="{02925321-F68D-4302-8536-BF33E47DB8C0}" srcOrd="0" destOrd="2" presId="urn:microsoft.com/office/officeart/2005/8/layout/hList1"/>
    <dgm:cxn modelId="{AF58D829-4B7D-4164-802A-BF1E56236333}" type="presOf" srcId="{C1B5900D-075A-484F-B580-D4AB79FBBAF3}" destId="{02925321-F68D-4302-8536-BF33E47DB8C0}" srcOrd="0" destOrd="1" presId="urn:microsoft.com/office/officeart/2005/8/layout/hList1"/>
    <dgm:cxn modelId="{F52C8AAA-6265-4A14-828B-6A3E14F33F4F}" srcId="{99460707-F5B5-4696-BCD0-59F57EB453E2}" destId="{C132169A-50D7-43AE-9C4E-9816F2D933A0}" srcOrd="0" destOrd="0" parTransId="{D726BEAA-0CF0-47FA-A2E3-330079988738}" sibTransId="{BCDDE117-1B8F-4351-93B4-762E750479AD}"/>
    <dgm:cxn modelId="{61D77648-EBA6-40A7-B016-C77B997D852D}" type="presOf" srcId="{E5F4290E-6101-4270-8D01-31A0E33CA930}" destId="{02925321-F68D-4302-8536-BF33E47DB8C0}" srcOrd="0" destOrd="0" presId="urn:microsoft.com/office/officeart/2005/8/layout/hList1"/>
    <dgm:cxn modelId="{3E3A0696-5303-4D97-ACD0-726ACFC1F488}" type="presOf" srcId="{0F46DD5D-F4C2-4DB9-A844-069FE1FD7DB2}" destId="{E2F04F81-E50E-469D-9A98-43F002DAA262}" srcOrd="0" destOrd="0" presId="urn:microsoft.com/office/officeart/2005/8/layout/hList1"/>
    <dgm:cxn modelId="{A65EFF92-C956-444A-BFDE-1E6EF5CE3FCB}" srcId="{D26ECE34-3187-4C45-9697-3A4CC1F8B82B}" destId="{22BBD541-3783-45BD-8EC2-D62A0A41DD7C}" srcOrd="2" destOrd="0" parTransId="{EDA1AAED-197E-486A-A1EE-D035CF530689}" sibTransId="{BC2D068F-C906-4313-A264-0C9BB32A60DB}"/>
    <dgm:cxn modelId="{EF586185-A0B7-4F8D-8855-EDE5668E994C}" type="presOf" srcId="{99460707-F5B5-4696-BCD0-59F57EB453E2}" destId="{DE72F8AA-0940-4877-8DD0-0AD4AA8E79A5}" srcOrd="0" destOrd="0" presId="urn:microsoft.com/office/officeart/2005/8/layout/hList1"/>
    <dgm:cxn modelId="{E32A2148-0AF5-43C7-A2F6-27CF8F14451D}" srcId="{CF50DB99-8135-4E06-92BD-C9B122292F1C}" destId="{0F46DD5D-F4C2-4DB9-A844-069FE1FD7DB2}" srcOrd="0" destOrd="0" parTransId="{45C058F0-585C-4C4C-ACFD-41965E038275}" sibTransId="{9AB36426-229C-4AB5-A77D-63F3679A1197}"/>
    <dgm:cxn modelId="{2DCAD476-C063-4D6D-B851-D5936DA425FF}" type="presOf" srcId="{CF50DB99-8135-4E06-92BD-C9B122292F1C}" destId="{F590C6FA-16FD-4623-9499-E7CF0BC6055C}" srcOrd="0" destOrd="0" presId="urn:microsoft.com/office/officeart/2005/8/layout/hList1"/>
    <dgm:cxn modelId="{C49DC6D2-E77A-48AA-AF31-1218F71BB5F3}" type="presOf" srcId="{E989D485-BB7C-4146-9C26-DAB5087905E5}" destId="{A7A9C93E-B9E8-456C-BAB1-B13AEB5FC394}" srcOrd="0" destOrd="1" presId="urn:microsoft.com/office/officeart/2005/8/layout/hList1"/>
    <dgm:cxn modelId="{0392BBF8-955F-4F23-B1AE-310F58438366}" type="presOf" srcId="{134E9A84-869C-4242-841D-79958C133F97}" destId="{30AA1C5F-CBD2-4B35-9F27-5ABB91A4C08F}" srcOrd="0" destOrd="2" presId="urn:microsoft.com/office/officeart/2005/8/layout/hList1"/>
    <dgm:cxn modelId="{D7A76535-1A76-4CFC-962D-276CA4C0060E}" type="presParOf" srcId="{F590C6FA-16FD-4623-9499-E7CF0BC6055C}" destId="{79D97EB6-6093-46A1-91DB-2EA5556188F2}" srcOrd="0" destOrd="0" presId="urn:microsoft.com/office/officeart/2005/8/layout/hList1"/>
    <dgm:cxn modelId="{A4CE05BE-8A78-41D8-93A6-155AEA1351B4}" type="presParOf" srcId="{79D97EB6-6093-46A1-91DB-2EA5556188F2}" destId="{E2F04F81-E50E-469D-9A98-43F002DAA262}" srcOrd="0" destOrd="0" presId="urn:microsoft.com/office/officeart/2005/8/layout/hList1"/>
    <dgm:cxn modelId="{9C81EE74-BB04-415E-B76C-276FF62F42B3}" type="presParOf" srcId="{79D97EB6-6093-46A1-91DB-2EA5556188F2}" destId="{A7A9C93E-B9E8-456C-BAB1-B13AEB5FC394}" srcOrd="1" destOrd="0" presId="urn:microsoft.com/office/officeart/2005/8/layout/hList1"/>
    <dgm:cxn modelId="{E52F52FB-8998-4AC7-854C-FCF6B8C559C0}" type="presParOf" srcId="{F590C6FA-16FD-4623-9499-E7CF0BC6055C}" destId="{65158E9C-4F19-4D45-A380-6D8DA46ED59A}" srcOrd="1" destOrd="0" presId="urn:microsoft.com/office/officeart/2005/8/layout/hList1"/>
    <dgm:cxn modelId="{59FF46EC-A365-4B4A-BD24-CA0A1303C03D}" type="presParOf" srcId="{F590C6FA-16FD-4623-9499-E7CF0BC6055C}" destId="{6AF234C1-7426-4547-BA55-8D07B1FD9CCD}" srcOrd="2" destOrd="0" presId="urn:microsoft.com/office/officeart/2005/8/layout/hList1"/>
    <dgm:cxn modelId="{321245DA-4D59-45B2-872C-D83338BACE9A}" type="presParOf" srcId="{6AF234C1-7426-4547-BA55-8D07B1FD9CCD}" destId="{BEB29CD2-6977-43C2-A3A7-64D93F332F58}" srcOrd="0" destOrd="0" presId="urn:microsoft.com/office/officeart/2005/8/layout/hList1"/>
    <dgm:cxn modelId="{2BAFCA9A-D9E0-4DE8-900B-9244A497BAD6}" type="presParOf" srcId="{6AF234C1-7426-4547-BA55-8D07B1FD9CCD}" destId="{02925321-F68D-4302-8536-BF33E47DB8C0}" srcOrd="1" destOrd="0" presId="urn:microsoft.com/office/officeart/2005/8/layout/hList1"/>
    <dgm:cxn modelId="{E4222511-0A66-426D-91CB-866D136509F2}" type="presParOf" srcId="{F590C6FA-16FD-4623-9499-E7CF0BC6055C}" destId="{D0F8301C-F5E4-475D-9FCA-823FA230F6B9}" srcOrd="3" destOrd="0" presId="urn:microsoft.com/office/officeart/2005/8/layout/hList1"/>
    <dgm:cxn modelId="{91D7A2D2-BA89-41D0-8C3B-CF993B11F69A}" type="presParOf" srcId="{F590C6FA-16FD-4623-9499-E7CF0BC6055C}" destId="{3E87979E-FB3E-4617-AB8C-DEA3D0CB06C9}" srcOrd="4" destOrd="0" presId="urn:microsoft.com/office/officeart/2005/8/layout/hList1"/>
    <dgm:cxn modelId="{73B2A0DB-B354-4D45-B838-E2D137B41A40}" type="presParOf" srcId="{3E87979E-FB3E-4617-AB8C-DEA3D0CB06C9}" destId="{DE72F8AA-0940-4877-8DD0-0AD4AA8E79A5}" srcOrd="0" destOrd="0" presId="urn:microsoft.com/office/officeart/2005/8/layout/hList1"/>
    <dgm:cxn modelId="{655D8C08-B289-4E15-A944-858F49D54A10}" type="presParOf" srcId="{3E87979E-FB3E-4617-AB8C-DEA3D0CB06C9}" destId="{30AA1C5F-CBD2-4B35-9F27-5ABB91A4C08F}"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2372DD-FE7A-4870-8409-5D63100CEC7E}"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tr-TR"/>
        </a:p>
      </dgm:t>
    </dgm:pt>
    <dgm:pt modelId="{B2E3555B-61A4-4207-9AAE-7A263C035228}">
      <dgm:prSet phldrT="[Metin]"/>
      <dgm:spPr/>
      <dgm:t>
        <a:bodyPr/>
        <a:lstStyle/>
        <a:p>
          <a:r>
            <a:rPr lang="tr-TR" dirty="0" smtClean="0"/>
            <a:t>Bağlantı Durumuna Göre</a:t>
          </a:r>
          <a:endParaRPr lang="tr-TR" dirty="0"/>
        </a:p>
      </dgm:t>
    </dgm:pt>
    <dgm:pt modelId="{F2F794C8-D033-4A16-BD4F-A3C0AD4544CE}" type="parTrans" cxnId="{3D5EE255-11A9-402D-9457-70C122407DCF}">
      <dgm:prSet/>
      <dgm:spPr/>
      <dgm:t>
        <a:bodyPr/>
        <a:lstStyle/>
        <a:p>
          <a:endParaRPr lang="tr-TR"/>
        </a:p>
      </dgm:t>
    </dgm:pt>
    <dgm:pt modelId="{D68B6CE4-BF08-4D3E-B83A-79A29E915EA2}" type="sibTrans" cxnId="{3D5EE255-11A9-402D-9457-70C122407DCF}">
      <dgm:prSet/>
      <dgm:spPr/>
      <dgm:t>
        <a:bodyPr/>
        <a:lstStyle/>
        <a:p>
          <a:endParaRPr lang="tr-TR"/>
        </a:p>
      </dgm:t>
    </dgm:pt>
    <dgm:pt modelId="{199E6D20-FB4F-47EB-9486-DD252A1AF38E}">
      <dgm:prSet phldrT="[Metin]"/>
      <dgm:spPr/>
      <dgm:t>
        <a:bodyPr/>
        <a:lstStyle/>
        <a:p>
          <a:r>
            <a:rPr lang="tr-TR" dirty="0" smtClean="0"/>
            <a:t>Noktadan Noktaya (</a:t>
          </a:r>
          <a:r>
            <a:rPr lang="tr-TR" dirty="0" err="1" smtClean="0"/>
            <a:t>Peer</a:t>
          </a:r>
          <a:r>
            <a:rPr lang="tr-TR" dirty="0" smtClean="0"/>
            <a:t> </a:t>
          </a:r>
          <a:r>
            <a:rPr lang="tr-TR" dirty="0" err="1" smtClean="0"/>
            <a:t>to</a:t>
          </a:r>
          <a:r>
            <a:rPr lang="tr-TR" dirty="0" smtClean="0"/>
            <a:t> </a:t>
          </a:r>
          <a:r>
            <a:rPr lang="tr-TR" dirty="0" err="1" smtClean="0"/>
            <a:t>Peer</a:t>
          </a:r>
          <a:r>
            <a:rPr lang="tr-TR" dirty="0" smtClean="0"/>
            <a:t>)</a:t>
          </a:r>
          <a:endParaRPr lang="tr-TR" dirty="0"/>
        </a:p>
      </dgm:t>
    </dgm:pt>
    <dgm:pt modelId="{492F0179-60E6-4B26-A5AC-78616168D83F}" type="parTrans" cxnId="{84B013B7-9A0B-4349-8DE9-B1C6BC012148}">
      <dgm:prSet/>
      <dgm:spPr/>
      <dgm:t>
        <a:bodyPr/>
        <a:lstStyle/>
        <a:p>
          <a:endParaRPr lang="tr-TR"/>
        </a:p>
      </dgm:t>
    </dgm:pt>
    <dgm:pt modelId="{B7C7733E-BFA5-4663-ADFD-B6BA63C6E3CA}" type="sibTrans" cxnId="{84B013B7-9A0B-4349-8DE9-B1C6BC012148}">
      <dgm:prSet/>
      <dgm:spPr/>
      <dgm:t>
        <a:bodyPr/>
        <a:lstStyle/>
        <a:p>
          <a:endParaRPr lang="tr-TR"/>
        </a:p>
      </dgm:t>
    </dgm:pt>
    <dgm:pt modelId="{74BD1077-45FC-4777-B710-8DEF1CBE0BD6}">
      <dgm:prSet phldrT="[Metin]"/>
      <dgm:spPr/>
      <dgm:t>
        <a:bodyPr/>
        <a:lstStyle/>
        <a:p>
          <a:r>
            <a:rPr lang="tr-TR" dirty="0" smtClean="0"/>
            <a:t>Bulut Teknolojisi</a:t>
          </a:r>
          <a:endParaRPr lang="tr-TR" dirty="0"/>
        </a:p>
      </dgm:t>
    </dgm:pt>
    <dgm:pt modelId="{94BDF29B-0B06-4FA3-9C3D-2F730D339C2D}" type="parTrans" cxnId="{00841A3B-40B9-4C9E-B826-E3132118056B}">
      <dgm:prSet/>
      <dgm:spPr/>
      <dgm:t>
        <a:bodyPr/>
        <a:lstStyle/>
        <a:p>
          <a:endParaRPr lang="tr-TR"/>
        </a:p>
      </dgm:t>
    </dgm:pt>
    <dgm:pt modelId="{9C4BC995-B87E-4030-8CF2-FC8CF1B91D05}" type="sibTrans" cxnId="{00841A3B-40B9-4C9E-B826-E3132118056B}">
      <dgm:prSet/>
      <dgm:spPr/>
      <dgm:t>
        <a:bodyPr/>
        <a:lstStyle/>
        <a:p>
          <a:endParaRPr lang="tr-TR"/>
        </a:p>
      </dgm:t>
    </dgm:pt>
    <dgm:pt modelId="{1DE71D56-C39E-4648-84A1-92BD4B7CE22E}">
      <dgm:prSet phldrT="[Metin]"/>
      <dgm:spPr/>
      <dgm:t>
        <a:bodyPr/>
        <a:lstStyle/>
        <a:p>
          <a:r>
            <a:rPr lang="tr-TR" dirty="0" smtClean="0"/>
            <a:t>Anahtarlama Yöntemine Göre</a:t>
          </a:r>
          <a:endParaRPr lang="tr-TR" dirty="0"/>
        </a:p>
      </dgm:t>
    </dgm:pt>
    <dgm:pt modelId="{C21345B4-8988-4B70-A09E-FBF9CBB73096}" type="parTrans" cxnId="{F752BF35-5351-4ACB-8107-96B73A7AF75C}">
      <dgm:prSet/>
      <dgm:spPr/>
      <dgm:t>
        <a:bodyPr/>
        <a:lstStyle/>
        <a:p>
          <a:endParaRPr lang="tr-TR"/>
        </a:p>
      </dgm:t>
    </dgm:pt>
    <dgm:pt modelId="{5E03D66C-F09B-4793-9A72-32AD70CCC52E}" type="sibTrans" cxnId="{F752BF35-5351-4ACB-8107-96B73A7AF75C}">
      <dgm:prSet/>
      <dgm:spPr/>
      <dgm:t>
        <a:bodyPr/>
        <a:lstStyle/>
        <a:p>
          <a:endParaRPr lang="tr-TR"/>
        </a:p>
      </dgm:t>
    </dgm:pt>
    <dgm:pt modelId="{7D6C7E36-8C47-419D-BF9F-6460C4C9F669}">
      <dgm:prSet phldrT="[Metin]"/>
      <dgm:spPr/>
      <dgm:t>
        <a:bodyPr/>
        <a:lstStyle/>
        <a:p>
          <a:r>
            <a:rPr lang="tr-TR" dirty="0" smtClean="0"/>
            <a:t>Devre Anahtarlamalı</a:t>
          </a:r>
          <a:endParaRPr lang="tr-TR" dirty="0"/>
        </a:p>
      </dgm:t>
    </dgm:pt>
    <dgm:pt modelId="{0BCC0C16-CEC7-4FBD-89DE-BE249CAAE070}" type="parTrans" cxnId="{46640D22-7B20-4748-9BD0-86108D5FCDA3}">
      <dgm:prSet/>
      <dgm:spPr/>
      <dgm:t>
        <a:bodyPr/>
        <a:lstStyle/>
        <a:p>
          <a:endParaRPr lang="tr-TR"/>
        </a:p>
      </dgm:t>
    </dgm:pt>
    <dgm:pt modelId="{B3A69332-2797-4AD4-8634-76A112CD3DCC}" type="sibTrans" cxnId="{46640D22-7B20-4748-9BD0-86108D5FCDA3}">
      <dgm:prSet/>
      <dgm:spPr/>
      <dgm:t>
        <a:bodyPr/>
        <a:lstStyle/>
        <a:p>
          <a:endParaRPr lang="tr-TR"/>
        </a:p>
      </dgm:t>
    </dgm:pt>
    <dgm:pt modelId="{D750CBAF-E5F2-4737-B9AD-6D30C7C5EFF3}">
      <dgm:prSet phldrT="[Metin]"/>
      <dgm:spPr/>
      <dgm:t>
        <a:bodyPr/>
        <a:lstStyle/>
        <a:p>
          <a:r>
            <a:rPr lang="tr-TR" dirty="0" smtClean="0"/>
            <a:t>Paket Anahtarlamalı</a:t>
          </a:r>
          <a:endParaRPr lang="tr-TR" dirty="0"/>
        </a:p>
      </dgm:t>
    </dgm:pt>
    <dgm:pt modelId="{8C19B712-297D-413F-9145-B4704B473756}" type="parTrans" cxnId="{9ACC8291-F89B-49C8-94E0-6B47043BEA16}">
      <dgm:prSet/>
      <dgm:spPr/>
      <dgm:t>
        <a:bodyPr/>
        <a:lstStyle/>
        <a:p>
          <a:endParaRPr lang="tr-TR"/>
        </a:p>
      </dgm:t>
    </dgm:pt>
    <dgm:pt modelId="{9F4697A3-C76A-4B2E-84C9-D013B2718229}" type="sibTrans" cxnId="{9ACC8291-F89B-49C8-94E0-6B47043BEA16}">
      <dgm:prSet/>
      <dgm:spPr/>
      <dgm:t>
        <a:bodyPr/>
        <a:lstStyle/>
        <a:p>
          <a:endParaRPr lang="tr-TR"/>
        </a:p>
      </dgm:t>
    </dgm:pt>
    <dgm:pt modelId="{FC41717D-EF51-45B9-9A78-D9B682239F1B}">
      <dgm:prSet phldrT="[Metin]"/>
      <dgm:spPr/>
      <dgm:t>
        <a:bodyPr/>
        <a:lstStyle/>
        <a:p>
          <a:r>
            <a:rPr lang="tr-TR" dirty="0" smtClean="0"/>
            <a:t>Topolojilerine Göre</a:t>
          </a:r>
          <a:endParaRPr lang="tr-TR" dirty="0"/>
        </a:p>
      </dgm:t>
    </dgm:pt>
    <dgm:pt modelId="{53BC30E4-610C-47E1-AEA7-7B5E4455ED97}" type="parTrans" cxnId="{9668A607-CA9E-4DDC-A862-86A1EF437140}">
      <dgm:prSet/>
      <dgm:spPr/>
      <dgm:t>
        <a:bodyPr/>
        <a:lstStyle/>
        <a:p>
          <a:endParaRPr lang="tr-TR"/>
        </a:p>
      </dgm:t>
    </dgm:pt>
    <dgm:pt modelId="{97C2DD8E-084F-4035-916A-B4EABDB1E1AB}" type="sibTrans" cxnId="{9668A607-CA9E-4DDC-A862-86A1EF437140}">
      <dgm:prSet/>
      <dgm:spPr/>
      <dgm:t>
        <a:bodyPr/>
        <a:lstStyle/>
        <a:p>
          <a:endParaRPr lang="tr-TR"/>
        </a:p>
      </dgm:t>
    </dgm:pt>
    <dgm:pt modelId="{2232DC9F-6B1B-46E9-93E2-136A17506CB9}">
      <dgm:prSet phldrT="[Metin]"/>
      <dgm:spPr/>
      <dgm:t>
        <a:bodyPr/>
        <a:lstStyle/>
        <a:p>
          <a:r>
            <a:rPr lang="tr-TR" dirty="0" smtClean="0"/>
            <a:t>Hiyerarşik</a:t>
          </a:r>
          <a:endParaRPr lang="tr-TR" dirty="0"/>
        </a:p>
      </dgm:t>
    </dgm:pt>
    <dgm:pt modelId="{42CE4EC2-B914-4CB5-A031-B79828CF78C6}" type="parTrans" cxnId="{6E645C1F-FE77-4D9B-9C4E-1C3ABF74848F}">
      <dgm:prSet/>
      <dgm:spPr/>
      <dgm:t>
        <a:bodyPr/>
        <a:lstStyle/>
        <a:p>
          <a:endParaRPr lang="tr-TR"/>
        </a:p>
      </dgm:t>
    </dgm:pt>
    <dgm:pt modelId="{EE28D816-F00A-46D4-AA36-609C9D46450C}" type="sibTrans" cxnId="{6E645C1F-FE77-4D9B-9C4E-1C3ABF74848F}">
      <dgm:prSet/>
      <dgm:spPr/>
      <dgm:t>
        <a:bodyPr/>
        <a:lstStyle/>
        <a:p>
          <a:endParaRPr lang="tr-TR"/>
        </a:p>
      </dgm:t>
    </dgm:pt>
    <dgm:pt modelId="{226C7EDE-CA2D-40C2-8BD4-560C2BC35CB9}">
      <dgm:prSet phldrT="[Metin]"/>
      <dgm:spPr/>
      <dgm:t>
        <a:bodyPr/>
        <a:lstStyle/>
        <a:p>
          <a:r>
            <a:rPr lang="tr-TR" dirty="0" smtClean="0"/>
            <a:t>Hücre Anahtarlamalı</a:t>
          </a:r>
          <a:endParaRPr lang="tr-TR" dirty="0"/>
        </a:p>
      </dgm:t>
    </dgm:pt>
    <dgm:pt modelId="{8EF6F80E-5019-4AB8-AF93-1250F29F2994}" type="parTrans" cxnId="{FBE13056-1338-46EA-BC7A-29F465FE67B3}">
      <dgm:prSet/>
      <dgm:spPr/>
      <dgm:t>
        <a:bodyPr/>
        <a:lstStyle/>
        <a:p>
          <a:endParaRPr lang="tr-TR"/>
        </a:p>
      </dgm:t>
    </dgm:pt>
    <dgm:pt modelId="{AC2DF841-8B48-47FD-A861-3A42EBFDAC7B}" type="sibTrans" cxnId="{FBE13056-1338-46EA-BC7A-29F465FE67B3}">
      <dgm:prSet/>
      <dgm:spPr/>
      <dgm:t>
        <a:bodyPr/>
        <a:lstStyle/>
        <a:p>
          <a:endParaRPr lang="tr-TR"/>
        </a:p>
      </dgm:t>
    </dgm:pt>
    <dgm:pt modelId="{99709CBF-0D71-4FAA-A6DD-D7B72EE0B713}">
      <dgm:prSet phldrT="[Metin]"/>
      <dgm:spPr/>
      <dgm:t>
        <a:bodyPr/>
        <a:lstStyle/>
        <a:p>
          <a:r>
            <a:rPr lang="tr-TR" dirty="0" smtClean="0"/>
            <a:t>Örgü</a:t>
          </a:r>
          <a:endParaRPr lang="tr-TR" dirty="0"/>
        </a:p>
      </dgm:t>
    </dgm:pt>
    <dgm:pt modelId="{9DD85103-374C-4649-921B-68A3D9096525}" type="parTrans" cxnId="{7A46AD9D-0CAE-4E4A-95BF-27AE03B6AF45}">
      <dgm:prSet/>
      <dgm:spPr/>
      <dgm:t>
        <a:bodyPr/>
        <a:lstStyle/>
        <a:p>
          <a:endParaRPr lang="tr-TR"/>
        </a:p>
      </dgm:t>
    </dgm:pt>
    <dgm:pt modelId="{72A71793-5F90-4D4A-BA77-DB3095A75359}" type="sibTrans" cxnId="{7A46AD9D-0CAE-4E4A-95BF-27AE03B6AF45}">
      <dgm:prSet/>
      <dgm:spPr/>
      <dgm:t>
        <a:bodyPr/>
        <a:lstStyle/>
        <a:p>
          <a:endParaRPr lang="tr-TR"/>
        </a:p>
      </dgm:t>
    </dgm:pt>
    <dgm:pt modelId="{22F1B7FA-076C-4D8B-8F89-A09328FED39F}" type="pres">
      <dgm:prSet presAssocID="{3F2372DD-FE7A-4870-8409-5D63100CEC7E}" presName="theList" presStyleCnt="0">
        <dgm:presLayoutVars>
          <dgm:dir/>
          <dgm:animLvl val="lvl"/>
          <dgm:resizeHandles val="exact"/>
        </dgm:presLayoutVars>
      </dgm:prSet>
      <dgm:spPr/>
      <dgm:t>
        <a:bodyPr/>
        <a:lstStyle/>
        <a:p>
          <a:endParaRPr lang="tr-TR"/>
        </a:p>
      </dgm:t>
    </dgm:pt>
    <dgm:pt modelId="{03443FBD-544C-47B4-8BFC-F4FF20B7EA13}" type="pres">
      <dgm:prSet presAssocID="{B2E3555B-61A4-4207-9AAE-7A263C035228}" presName="compNode" presStyleCnt="0"/>
      <dgm:spPr/>
    </dgm:pt>
    <dgm:pt modelId="{D227FD04-CCD1-47AB-AE11-6FBF367AA8A5}" type="pres">
      <dgm:prSet presAssocID="{B2E3555B-61A4-4207-9AAE-7A263C035228}" presName="aNode" presStyleLbl="bgShp" presStyleIdx="0" presStyleCnt="3"/>
      <dgm:spPr/>
      <dgm:t>
        <a:bodyPr/>
        <a:lstStyle/>
        <a:p>
          <a:endParaRPr lang="tr-TR"/>
        </a:p>
      </dgm:t>
    </dgm:pt>
    <dgm:pt modelId="{30304A8E-918A-4B42-8EAA-112382EB57D8}" type="pres">
      <dgm:prSet presAssocID="{B2E3555B-61A4-4207-9AAE-7A263C035228}" presName="textNode" presStyleLbl="bgShp" presStyleIdx="0" presStyleCnt="3"/>
      <dgm:spPr/>
      <dgm:t>
        <a:bodyPr/>
        <a:lstStyle/>
        <a:p>
          <a:endParaRPr lang="tr-TR"/>
        </a:p>
      </dgm:t>
    </dgm:pt>
    <dgm:pt modelId="{4494CB62-64F3-48D4-B189-30D082B7384A}" type="pres">
      <dgm:prSet presAssocID="{B2E3555B-61A4-4207-9AAE-7A263C035228}" presName="compChildNode" presStyleCnt="0"/>
      <dgm:spPr/>
    </dgm:pt>
    <dgm:pt modelId="{0988E88E-C401-43CE-9E2B-C95D483D1871}" type="pres">
      <dgm:prSet presAssocID="{B2E3555B-61A4-4207-9AAE-7A263C035228}" presName="theInnerList" presStyleCnt="0"/>
      <dgm:spPr/>
    </dgm:pt>
    <dgm:pt modelId="{D76A37CD-B279-4106-B132-390C0E89B27B}" type="pres">
      <dgm:prSet presAssocID="{199E6D20-FB4F-47EB-9486-DD252A1AF38E}" presName="childNode" presStyleLbl="node1" presStyleIdx="0" presStyleCnt="7">
        <dgm:presLayoutVars>
          <dgm:bulletEnabled val="1"/>
        </dgm:presLayoutVars>
      </dgm:prSet>
      <dgm:spPr/>
      <dgm:t>
        <a:bodyPr/>
        <a:lstStyle/>
        <a:p>
          <a:endParaRPr lang="tr-TR"/>
        </a:p>
      </dgm:t>
    </dgm:pt>
    <dgm:pt modelId="{2A80B919-026A-410E-B919-08E9E89AFEE2}" type="pres">
      <dgm:prSet presAssocID="{199E6D20-FB4F-47EB-9486-DD252A1AF38E}" presName="aSpace2" presStyleCnt="0"/>
      <dgm:spPr/>
    </dgm:pt>
    <dgm:pt modelId="{8E5C7056-0FA3-46E1-A5E1-EFA8D5148C88}" type="pres">
      <dgm:prSet presAssocID="{74BD1077-45FC-4777-B710-8DEF1CBE0BD6}" presName="childNode" presStyleLbl="node1" presStyleIdx="1" presStyleCnt="7">
        <dgm:presLayoutVars>
          <dgm:bulletEnabled val="1"/>
        </dgm:presLayoutVars>
      </dgm:prSet>
      <dgm:spPr/>
      <dgm:t>
        <a:bodyPr/>
        <a:lstStyle/>
        <a:p>
          <a:endParaRPr lang="tr-TR"/>
        </a:p>
      </dgm:t>
    </dgm:pt>
    <dgm:pt modelId="{4238A92F-D032-400E-AF7F-F71FC333B42C}" type="pres">
      <dgm:prSet presAssocID="{B2E3555B-61A4-4207-9AAE-7A263C035228}" presName="aSpace" presStyleCnt="0"/>
      <dgm:spPr/>
    </dgm:pt>
    <dgm:pt modelId="{1CA8D01C-61AB-4106-8A6B-B86E6DC1B2AF}" type="pres">
      <dgm:prSet presAssocID="{1DE71D56-C39E-4648-84A1-92BD4B7CE22E}" presName="compNode" presStyleCnt="0"/>
      <dgm:spPr/>
    </dgm:pt>
    <dgm:pt modelId="{3C8AAD81-3855-447F-8486-1CE30136E08D}" type="pres">
      <dgm:prSet presAssocID="{1DE71D56-C39E-4648-84A1-92BD4B7CE22E}" presName="aNode" presStyleLbl="bgShp" presStyleIdx="1" presStyleCnt="3"/>
      <dgm:spPr/>
      <dgm:t>
        <a:bodyPr/>
        <a:lstStyle/>
        <a:p>
          <a:endParaRPr lang="tr-TR"/>
        </a:p>
      </dgm:t>
    </dgm:pt>
    <dgm:pt modelId="{BC650BE9-8B2C-4B28-8930-1A31CE657622}" type="pres">
      <dgm:prSet presAssocID="{1DE71D56-C39E-4648-84A1-92BD4B7CE22E}" presName="textNode" presStyleLbl="bgShp" presStyleIdx="1" presStyleCnt="3"/>
      <dgm:spPr/>
      <dgm:t>
        <a:bodyPr/>
        <a:lstStyle/>
        <a:p>
          <a:endParaRPr lang="tr-TR"/>
        </a:p>
      </dgm:t>
    </dgm:pt>
    <dgm:pt modelId="{BA926C9F-66DC-41B3-80C4-099BB51BA248}" type="pres">
      <dgm:prSet presAssocID="{1DE71D56-C39E-4648-84A1-92BD4B7CE22E}" presName="compChildNode" presStyleCnt="0"/>
      <dgm:spPr/>
    </dgm:pt>
    <dgm:pt modelId="{A9B4D43B-A4FF-428D-B7C7-12D5F22BDD83}" type="pres">
      <dgm:prSet presAssocID="{1DE71D56-C39E-4648-84A1-92BD4B7CE22E}" presName="theInnerList" presStyleCnt="0"/>
      <dgm:spPr/>
    </dgm:pt>
    <dgm:pt modelId="{32C3B818-28BF-4924-B2AE-EAD8C283E6B4}" type="pres">
      <dgm:prSet presAssocID="{7D6C7E36-8C47-419D-BF9F-6460C4C9F669}" presName="childNode" presStyleLbl="node1" presStyleIdx="2" presStyleCnt="7">
        <dgm:presLayoutVars>
          <dgm:bulletEnabled val="1"/>
        </dgm:presLayoutVars>
      </dgm:prSet>
      <dgm:spPr/>
      <dgm:t>
        <a:bodyPr/>
        <a:lstStyle/>
        <a:p>
          <a:endParaRPr lang="tr-TR"/>
        </a:p>
      </dgm:t>
    </dgm:pt>
    <dgm:pt modelId="{2BAF8084-7CF2-4AFC-8465-23F27EDE4C0F}" type="pres">
      <dgm:prSet presAssocID="{7D6C7E36-8C47-419D-BF9F-6460C4C9F669}" presName="aSpace2" presStyleCnt="0"/>
      <dgm:spPr/>
    </dgm:pt>
    <dgm:pt modelId="{5FB873AC-BD1E-476E-AB94-0A83E33E2F55}" type="pres">
      <dgm:prSet presAssocID="{D750CBAF-E5F2-4737-B9AD-6D30C7C5EFF3}" presName="childNode" presStyleLbl="node1" presStyleIdx="3" presStyleCnt="7">
        <dgm:presLayoutVars>
          <dgm:bulletEnabled val="1"/>
        </dgm:presLayoutVars>
      </dgm:prSet>
      <dgm:spPr/>
      <dgm:t>
        <a:bodyPr/>
        <a:lstStyle/>
        <a:p>
          <a:endParaRPr lang="tr-TR"/>
        </a:p>
      </dgm:t>
    </dgm:pt>
    <dgm:pt modelId="{941612CE-0954-4A65-B231-5C2572D8B037}" type="pres">
      <dgm:prSet presAssocID="{D750CBAF-E5F2-4737-B9AD-6D30C7C5EFF3}" presName="aSpace2" presStyleCnt="0"/>
      <dgm:spPr/>
    </dgm:pt>
    <dgm:pt modelId="{C6ED6A26-AF95-482C-B297-53CA18A2FBDB}" type="pres">
      <dgm:prSet presAssocID="{226C7EDE-CA2D-40C2-8BD4-560C2BC35CB9}" presName="childNode" presStyleLbl="node1" presStyleIdx="4" presStyleCnt="7">
        <dgm:presLayoutVars>
          <dgm:bulletEnabled val="1"/>
        </dgm:presLayoutVars>
      </dgm:prSet>
      <dgm:spPr/>
      <dgm:t>
        <a:bodyPr/>
        <a:lstStyle/>
        <a:p>
          <a:endParaRPr lang="tr-TR"/>
        </a:p>
      </dgm:t>
    </dgm:pt>
    <dgm:pt modelId="{8F07EE24-0D1D-4EE3-952A-F90BFF616285}" type="pres">
      <dgm:prSet presAssocID="{1DE71D56-C39E-4648-84A1-92BD4B7CE22E}" presName="aSpace" presStyleCnt="0"/>
      <dgm:spPr/>
    </dgm:pt>
    <dgm:pt modelId="{F1564C5C-D4D1-4D8E-8E5C-CE792380F55C}" type="pres">
      <dgm:prSet presAssocID="{FC41717D-EF51-45B9-9A78-D9B682239F1B}" presName="compNode" presStyleCnt="0"/>
      <dgm:spPr/>
    </dgm:pt>
    <dgm:pt modelId="{992DD11D-CE73-4545-A047-7C40F44C102C}" type="pres">
      <dgm:prSet presAssocID="{FC41717D-EF51-45B9-9A78-D9B682239F1B}" presName="aNode" presStyleLbl="bgShp" presStyleIdx="2" presStyleCnt="3"/>
      <dgm:spPr/>
      <dgm:t>
        <a:bodyPr/>
        <a:lstStyle/>
        <a:p>
          <a:endParaRPr lang="tr-TR"/>
        </a:p>
      </dgm:t>
    </dgm:pt>
    <dgm:pt modelId="{78B88C7F-A314-4AE8-8E81-554D50C1D289}" type="pres">
      <dgm:prSet presAssocID="{FC41717D-EF51-45B9-9A78-D9B682239F1B}" presName="textNode" presStyleLbl="bgShp" presStyleIdx="2" presStyleCnt="3"/>
      <dgm:spPr/>
      <dgm:t>
        <a:bodyPr/>
        <a:lstStyle/>
        <a:p>
          <a:endParaRPr lang="tr-TR"/>
        </a:p>
      </dgm:t>
    </dgm:pt>
    <dgm:pt modelId="{6DE7AEFC-C02A-453D-8F82-181CB0152DB9}" type="pres">
      <dgm:prSet presAssocID="{FC41717D-EF51-45B9-9A78-D9B682239F1B}" presName="compChildNode" presStyleCnt="0"/>
      <dgm:spPr/>
    </dgm:pt>
    <dgm:pt modelId="{8C90FB98-0364-40E0-A243-4F1CFEAB0DE2}" type="pres">
      <dgm:prSet presAssocID="{FC41717D-EF51-45B9-9A78-D9B682239F1B}" presName="theInnerList" presStyleCnt="0"/>
      <dgm:spPr/>
    </dgm:pt>
    <dgm:pt modelId="{0B6A83C6-102B-45CD-9F63-7795C6B1A62E}" type="pres">
      <dgm:prSet presAssocID="{2232DC9F-6B1B-46E9-93E2-136A17506CB9}" presName="childNode" presStyleLbl="node1" presStyleIdx="5" presStyleCnt="7">
        <dgm:presLayoutVars>
          <dgm:bulletEnabled val="1"/>
        </dgm:presLayoutVars>
      </dgm:prSet>
      <dgm:spPr/>
      <dgm:t>
        <a:bodyPr/>
        <a:lstStyle/>
        <a:p>
          <a:endParaRPr lang="tr-TR"/>
        </a:p>
      </dgm:t>
    </dgm:pt>
    <dgm:pt modelId="{70B91A6C-C171-400A-B3E0-2D8E5B52C697}" type="pres">
      <dgm:prSet presAssocID="{2232DC9F-6B1B-46E9-93E2-136A17506CB9}" presName="aSpace2" presStyleCnt="0"/>
      <dgm:spPr/>
    </dgm:pt>
    <dgm:pt modelId="{95178CE5-A3CF-4A50-A127-CC4393B2BD50}" type="pres">
      <dgm:prSet presAssocID="{99709CBF-0D71-4FAA-A6DD-D7B72EE0B713}" presName="childNode" presStyleLbl="node1" presStyleIdx="6" presStyleCnt="7">
        <dgm:presLayoutVars>
          <dgm:bulletEnabled val="1"/>
        </dgm:presLayoutVars>
      </dgm:prSet>
      <dgm:spPr/>
      <dgm:t>
        <a:bodyPr/>
        <a:lstStyle/>
        <a:p>
          <a:endParaRPr lang="tr-TR"/>
        </a:p>
      </dgm:t>
    </dgm:pt>
  </dgm:ptLst>
  <dgm:cxnLst>
    <dgm:cxn modelId="{B117438D-C2B2-4020-8B87-EBDA798B1C33}" type="presOf" srcId="{199E6D20-FB4F-47EB-9486-DD252A1AF38E}" destId="{D76A37CD-B279-4106-B132-390C0E89B27B}" srcOrd="0" destOrd="0" presId="urn:microsoft.com/office/officeart/2005/8/layout/lProcess2"/>
    <dgm:cxn modelId="{FBE13056-1338-46EA-BC7A-29F465FE67B3}" srcId="{1DE71D56-C39E-4648-84A1-92BD4B7CE22E}" destId="{226C7EDE-CA2D-40C2-8BD4-560C2BC35CB9}" srcOrd="2" destOrd="0" parTransId="{8EF6F80E-5019-4AB8-AF93-1250F29F2994}" sibTransId="{AC2DF841-8B48-47FD-A861-3A42EBFDAC7B}"/>
    <dgm:cxn modelId="{9EF52441-AF8A-4639-8C47-D26B67A32805}" type="presOf" srcId="{B2E3555B-61A4-4207-9AAE-7A263C035228}" destId="{D227FD04-CCD1-47AB-AE11-6FBF367AA8A5}" srcOrd="0" destOrd="0" presId="urn:microsoft.com/office/officeart/2005/8/layout/lProcess2"/>
    <dgm:cxn modelId="{36C3CAD0-D4AE-4004-864A-7D3AB0A2997E}" type="presOf" srcId="{7D6C7E36-8C47-419D-BF9F-6460C4C9F669}" destId="{32C3B818-28BF-4924-B2AE-EAD8C283E6B4}" srcOrd="0" destOrd="0" presId="urn:microsoft.com/office/officeart/2005/8/layout/lProcess2"/>
    <dgm:cxn modelId="{84B013B7-9A0B-4349-8DE9-B1C6BC012148}" srcId="{B2E3555B-61A4-4207-9AAE-7A263C035228}" destId="{199E6D20-FB4F-47EB-9486-DD252A1AF38E}" srcOrd="0" destOrd="0" parTransId="{492F0179-60E6-4B26-A5AC-78616168D83F}" sibTransId="{B7C7733E-BFA5-4663-ADFD-B6BA63C6E3CA}"/>
    <dgm:cxn modelId="{F752BF35-5351-4ACB-8107-96B73A7AF75C}" srcId="{3F2372DD-FE7A-4870-8409-5D63100CEC7E}" destId="{1DE71D56-C39E-4648-84A1-92BD4B7CE22E}" srcOrd="1" destOrd="0" parTransId="{C21345B4-8988-4B70-A09E-FBF9CBB73096}" sibTransId="{5E03D66C-F09B-4793-9A72-32AD70CCC52E}"/>
    <dgm:cxn modelId="{651D8FF4-BFB2-43B6-A3FB-30AFB3477009}" type="presOf" srcId="{1DE71D56-C39E-4648-84A1-92BD4B7CE22E}" destId="{BC650BE9-8B2C-4B28-8930-1A31CE657622}" srcOrd="1" destOrd="0" presId="urn:microsoft.com/office/officeart/2005/8/layout/lProcess2"/>
    <dgm:cxn modelId="{1BCE2E01-E23F-45E6-B21D-2579F970C084}" type="presOf" srcId="{1DE71D56-C39E-4648-84A1-92BD4B7CE22E}" destId="{3C8AAD81-3855-447F-8486-1CE30136E08D}" srcOrd="0" destOrd="0" presId="urn:microsoft.com/office/officeart/2005/8/layout/lProcess2"/>
    <dgm:cxn modelId="{BF91D316-F0C8-40FA-A72A-B269869E3186}" type="presOf" srcId="{3F2372DD-FE7A-4870-8409-5D63100CEC7E}" destId="{22F1B7FA-076C-4D8B-8F89-A09328FED39F}" srcOrd="0" destOrd="0" presId="urn:microsoft.com/office/officeart/2005/8/layout/lProcess2"/>
    <dgm:cxn modelId="{7A46AD9D-0CAE-4E4A-95BF-27AE03B6AF45}" srcId="{FC41717D-EF51-45B9-9A78-D9B682239F1B}" destId="{99709CBF-0D71-4FAA-A6DD-D7B72EE0B713}" srcOrd="1" destOrd="0" parTransId="{9DD85103-374C-4649-921B-68A3D9096525}" sibTransId="{72A71793-5F90-4D4A-BA77-DB3095A75359}"/>
    <dgm:cxn modelId="{86BD807C-712C-4652-AE80-764AED9B1B74}" type="presOf" srcId="{D750CBAF-E5F2-4737-B9AD-6D30C7C5EFF3}" destId="{5FB873AC-BD1E-476E-AB94-0A83E33E2F55}" srcOrd="0" destOrd="0" presId="urn:microsoft.com/office/officeart/2005/8/layout/lProcess2"/>
    <dgm:cxn modelId="{DD269A56-5EB7-48AD-BF64-AEFBD6BED967}" type="presOf" srcId="{B2E3555B-61A4-4207-9AAE-7A263C035228}" destId="{30304A8E-918A-4B42-8EAA-112382EB57D8}" srcOrd="1" destOrd="0" presId="urn:microsoft.com/office/officeart/2005/8/layout/lProcess2"/>
    <dgm:cxn modelId="{9668A607-CA9E-4DDC-A862-86A1EF437140}" srcId="{3F2372DD-FE7A-4870-8409-5D63100CEC7E}" destId="{FC41717D-EF51-45B9-9A78-D9B682239F1B}" srcOrd="2" destOrd="0" parTransId="{53BC30E4-610C-47E1-AEA7-7B5E4455ED97}" sibTransId="{97C2DD8E-084F-4035-916A-B4EABDB1E1AB}"/>
    <dgm:cxn modelId="{46640D22-7B20-4748-9BD0-86108D5FCDA3}" srcId="{1DE71D56-C39E-4648-84A1-92BD4B7CE22E}" destId="{7D6C7E36-8C47-419D-BF9F-6460C4C9F669}" srcOrd="0" destOrd="0" parTransId="{0BCC0C16-CEC7-4FBD-89DE-BE249CAAE070}" sibTransId="{B3A69332-2797-4AD4-8634-76A112CD3DCC}"/>
    <dgm:cxn modelId="{3D5EE255-11A9-402D-9457-70C122407DCF}" srcId="{3F2372DD-FE7A-4870-8409-5D63100CEC7E}" destId="{B2E3555B-61A4-4207-9AAE-7A263C035228}" srcOrd="0" destOrd="0" parTransId="{F2F794C8-D033-4A16-BD4F-A3C0AD4544CE}" sibTransId="{D68B6CE4-BF08-4D3E-B83A-79A29E915EA2}"/>
    <dgm:cxn modelId="{8D00D777-03AC-405A-B8A9-2346B6BCE758}" type="presOf" srcId="{99709CBF-0D71-4FAA-A6DD-D7B72EE0B713}" destId="{95178CE5-A3CF-4A50-A127-CC4393B2BD50}" srcOrd="0" destOrd="0" presId="urn:microsoft.com/office/officeart/2005/8/layout/lProcess2"/>
    <dgm:cxn modelId="{42C2CC09-58AB-4D82-99A7-0553A9A77E21}" type="presOf" srcId="{2232DC9F-6B1B-46E9-93E2-136A17506CB9}" destId="{0B6A83C6-102B-45CD-9F63-7795C6B1A62E}" srcOrd="0" destOrd="0" presId="urn:microsoft.com/office/officeart/2005/8/layout/lProcess2"/>
    <dgm:cxn modelId="{00841A3B-40B9-4C9E-B826-E3132118056B}" srcId="{B2E3555B-61A4-4207-9AAE-7A263C035228}" destId="{74BD1077-45FC-4777-B710-8DEF1CBE0BD6}" srcOrd="1" destOrd="0" parTransId="{94BDF29B-0B06-4FA3-9C3D-2F730D339C2D}" sibTransId="{9C4BC995-B87E-4030-8CF2-FC8CF1B91D05}"/>
    <dgm:cxn modelId="{05BBCE82-6CBB-4C51-AD8E-53FED9C9C6A0}" type="presOf" srcId="{FC41717D-EF51-45B9-9A78-D9B682239F1B}" destId="{992DD11D-CE73-4545-A047-7C40F44C102C}" srcOrd="0" destOrd="0" presId="urn:microsoft.com/office/officeart/2005/8/layout/lProcess2"/>
    <dgm:cxn modelId="{1C4AA59B-D80A-4619-AD97-FD4D71A48340}" type="presOf" srcId="{FC41717D-EF51-45B9-9A78-D9B682239F1B}" destId="{78B88C7F-A314-4AE8-8E81-554D50C1D289}" srcOrd="1" destOrd="0" presId="urn:microsoft.com/office/officeart/2005/8/layout/lProcess2"/>
    <dgm:cxn modelId="{8BAF64F2-872A-4B47-89BE-7F717462C9E0}" type="presOf" srcId="{226C7EDE-CA2D-40C2-8BD4-560C2BC35CB9}" destId="{C6ED6A26-AF95-482C-B297-53CA18A2FBDB}" srcOrd="0" destOrd="0" presId="urn:microsoft.com/office/officeart/2005/8/layout/lProcess2"/>
    <dgm:cxn modelId="{6E645C1F-FE77-4D9B-9C4E-1C3ABF74848F}" srcId="{FC41717D-EF51-45B9-9A78-D9B682239F1B}" destId="{2232DC9F-6B1B-46E9-93E2-136A17506CB9}" srcOrd="0" destOrd="0" parTransId="{42CE4EC2-B914-4CB5-A031-B79828CF78C6}" sibTransId="{EE28D816-F00A-46D4-AA36-609C9D46450C}"/>
    <dgm:cxn modelId="{9ACC8291-F89B-49C8-94E0-6B47043BEA16}" srcId="{1DE71D56-C39E-4648-84A1-92BD4B7CE22E}" destId="{D750CBAF-E5F2-4737-B9AD-6D30C7C5EFF3}" srcOrd="1" destOrd="0" parTransId="{8C19B712-297D-413F-9145-B4704B473756}" sibTransId="{9F4697A3-C76A-4B2E-84C9-D013B2718229}"/>
    <dgm:cxn modelId="{F25C9BF3-8567-4BB0-BAFC-3680968527E8}" type="presOf" srcId="{74BD1077-45FC-4777-B710-8DEF1CBE0BD6}" destId="{8E5C7056-0FA3-46E1-A5E1-EFA8D5148C88}" srcOrd="0" destOrd="0" presId="urn:microsoft.com/office/officeart/2005/8/layout/lProcess2"/>
    <dgm:cxn modelId="{03E791C9-42D1-4068-8475-D9F66BC217D6}" type="presParOf" srcId="{22F1B7FA-076C-4D8B-8F89-A09328FED39F}" destId="{03443FBD-544C-47B4-8BFC-F4FF20B7EA13}" srcOrd="0" destOrd="0" presId="urn:microsoft.com/office/officeart/2005/8/layout/lProcess2"/>
    <dgm:cxn modelId="{7CAB523D-2ED2-44C1-B3E9-DA205ADC37A3}" type="presParOf" srcId="{03443FBD-544C-47B4-8BFC-F4FF20B7EA13}" destId="{D227FD04-CCD1-47AB-AE11-6FBF367AA8A5}" srcOrd="0" destOrd="0" presId="urn:microsoft.com/office/officeart/2005/8/layout/lProcess2"/>
    <dgm:cxn modelId="{2EDE32A0-1C44-4475-BE50-B2E4C23F6EFB}" type="presParOf" srcId="{03443FBD-544C-47B4-8BFC-F4FF20B7EA13}" destId="{30304A8E-918A-4B42-8EAA-112382EB57D8}" srcOrd="1" destOrd="0" presId="urn:microsoft.com/office/officeart/2005/8/layout/lProcess2"/>
    <dgm:cxn modelId="{57957590-669E-412A-977B-7F689C5B871A}" type="presParOf" srcId="{03443FBD-544C-47B4-8BFC-F4FF20B7EA13}" destId="{4494CB62-64F3-48D4-B189-30D082B7384A}" srcOrd="2" destOrd="0" presId="urn:microsoft.com/office/officeart/2005/8/layout/lProcess2"/>
    <dgm:cxn modelId="{9F5450CF-CB83-4C04-A71C-EF8A955DAA07}" type="presParOf" srcId="{4494CB62-64F3-48D4-B189-30D082B7384A}" destId="{0988E88E-C401-43CE-9E2B-C95D483D1871}" srcOrd="0" destOrd="0" presId="urn:microsoft.com/office/officeart/2005/8/layout/lProcess2"/>
    <dgm:cxn modelId="{5492EAA4-0096-4C52-99F7-E6D52213BA43}" type="presParOf" srcId="{0988E88E-C401-43CE-9E2B-C95D483D1871}" destId="{D76A37CD-B279-4106-B132-390C0E89B27B}" srcOrd="0" destOrd="0" presId="urn:microsoft.com/office/officeart/2005/8/layout/lProcess2"/>
    <dgm:cxn modelId="{2B6E82FA-154C-4EF0-82B2-462C7B3A8624}" type="presParOf" srcId="{0988E88E-C401-43CE-9E2B-C95D483D1871}" destId="{2A80B919-026A-410E-B919-08E9E89AFEE2}" srcOrd="1" destOrd="0" presId="urn:microsoft.com/office/officeart/2005/8/layout/lProcess2"/>
    <dgm:cxn modelId="{68249D26-FF31-4F26-BA2E-C28489E0E112}" type="presParOf" srcId="{0988E88E-C401-43CE-9E2B-C95D483D1871}" destId="{8E5C7056-0FA3-46E1-A5E1-EFA8D5148C88}" srcOrd="2" destOrd="0" presId="urn:microsoft.com/office/officeart/2005/8/layout/lProcess2"/>
    <dgm:cxn modelId="{1C861A77-5DF1-4388-B064-80E4349CA1FC}" type="presParOf" srcId="{22F1B7FA-076C-4D8B-8F89-A09328FED39F}" destId="{4238A92F-D032-400E-AF7F-F71FC333B42C}" srcOrd="1" destOrd="0" presId="urn:microsoft.com/office/officeart/2005/8/layout/lProcess2"/>
    <dgm:cxn modelId="{85CA75BA-0FCE-4364-BE5D-BEBFE88BDB03}" type="presParOf" srcId="{22F1B7FA-076C-4D8B-8F89-A09328FED39F}" destId="{1CA8D01C-61AB-4106-8A6B-B86E6DC1B2AF}" srcOrd="2" destOrd="0" presId="urn:microsoft.com/office/officeart/2005/8/layout/lProcess2"/>
    <dgm:cxn modelId="{D5B089A5-8936-42B0-95EC-7F72AEB375B5}" type="presParOf" srcId="{1CA8D01C-61AB-4106-8A6B-B86E6DC1B2AF}" destId="{3C8AAD81-3855-447F-8486-1CE30136E08D}" srcOrd="0" destOrd="0" presId="urn:microsoft.com/office/officeart/2005/8/layout/lProcess2"/>
    <dgm:cxn modelId="{F58610A3-F117-41C1-BED7-C57568D29E2F}" type="presParOf" srcId="{1CA8D01C-61AB-4106-8A6B-B86E6DC1B2AF}" destId="{BC650BE9-8B2C-4B28-8930-1A31CE657622}" srcOrd="1" destOrd="0" presId="urn:microsoft.com/office/officeart/2005/8/layout/lProcess2"/>
    <dgm:cxn modelId="{A156752C-C751-43DB-B0AE-CFEBFF4A81F5}" type="presParOf" srcId="{1CA8D01C-61AB-4106-8A6B-B86E6DC1B2AF}" destId="{BA926C9F-66DC-41B3-80C4-099BB51BA248}" srcOrd="2" destOrd="0" presId="urn:microsoft.com/office/officeart/2005/8/layout/lProcess2"/>
    <dgm:cxn modelId="{FE288E47-81DF-4A7D-8C34-26F15D5E6E19}" type="presParOf" srcId="{BA926C9F-66DC-41B3-80C4-099BB51BA248}" destId="{A9B4D43B-A4FF-428D-B7C7-12D5F22BDD83}" srcOrd="0" destOrd="0" presId="urn:microsoft.com/office/officeart/2005/8/layout/lProcess2"/>
    <dgm:cxn modelId="{80C84940-8458-4C0C-A58B-FAC1817A252B}" type="presParOf" srcId="{A9B4D43B-A4FF-428D-B7C7-12D5F22BDD83}" destId="{32C3B818-28BF-4924-B2AE-EAD8C283E6B4}" srcOrd="0" destOrd="0" presId="urn:microsoft.com/office/officeart/2005/8/layout/lProcess2"/>
    <dgm:cxn modelId="{CBE1E58B-895E-42D2-985F-33FF8E2ACEBA}" type="presParOf" srcId="{A9B4D43B-A4FF-428D-B7C7-12D5F22BDD83}" destId="{2BAF8084-7CF2-4AFC-8465-23F27EDE4C0F}" srcOrd="1" destOrd="0" presId="urn:microsoft.com/office/officeart/2005/8/layout/lProcess2"/>
    <dgm:cxn modelId="{A94A2CF6-6616-4E7E-A463-7AEC2686E404}" type="presParOf" srcId="{A9B4D43B-A4FF-428D-B7C7-12D5F22BDD83}" destId="{5FB873AC-BD1E-476E-AB94-0A83E33E2F55}" srcOrd="2" destOrd="0" presId="urn:microsoft.com/office/officeart/2005/8/layout/lProcess2"/>
    <dgm:cxn modelId="{5E8F4409-D840-4644-984F-E33443E4EEE2}" type="presParOf" srcId="{A9B4D43B-A4FF-428D-B7C7-12D5F22BDD83}" destId="{941612CE-0954-4A65-B231-5C2572D8B037}" srcOrd="3" destOrd="0" presId="urn:microsoft.com/office/officeart/2005/8/layout/lProcess2"/>
    <dgm:cxn modelId="{E0A69267-7BD3-4A3C-8864-9F70BF5C722A}" type="presParOf" srcId="{A9B4D43B-A4FF-428D-B7C7-12D5F22BDD83}" destId="{C6ED6A26-AF95-482C-B297-53CA18A2FBDB}" srcOrd="4" destOrd="0" presId="urn:microsoft.com/office/officeart/2005/8/layout/lProcess2"/>
    <dgm:cxn modelId="{FE418812-3C73-4F28-B588-BB12E9138CF2}" type="presParOf" srcId="{22F1B7FA-076C-4D8B-8F89-A09328FED39F}" destId="{8F07EE24-0D1D-4EE3-952A-F90BFF616285}" srcOrd="3" destOrd="0" presId="urn:microsoft.com/office/officeart/2005/8/layout/lProcess2"/>
    <dgm:cxn modelId="{225930A6-2D5D-402F-8E52-8002E7A100EF}" type="presParOf" srcId="{22F1B7FA-076C-4D8B-8F89-A09328FED39F}" destId="{F1564C5C-D4D1-4D8E-8E5C-CE792380F55C}" srcOrd="4" destOrd="0" presId="urn:microsoft.com/office/officeart/2005/8/layout/lProcess2"/>
    <dgm:cxn modelId="{0D2CC165-0D48-4DB6-AC9B-886CB1DBEA3E}" type="presParOf" srcId="{F1564C5C-D4D1-4D8E-8E5C-CE792380F55C}" destId="{992DD11D-CE73-4545-A047-7C40F44C102C}" srcOrd="0" destOrd="0" presId="urn:microsoft.com/office/officeart/2005/8/layout/lProcess2"/>
    <dgm:cxn modelId="{FC3409B2-57B0-466A-9BDA-7E83E2D2E620}" type="presParOf" srcId="{F1564C5C-D4D1-4D8E-8E5C-CE792380F55C}" destId="{78B88C7F-A314-4AE8-8E81-554D50C1D289}" srcOrd="1" destOrd="0" presId="urn:microsoft.com/office/officeart/2005/8/layout/lProcess2"/>
    <dgm:cxn modelId="{1B0B186E-54E8-4DE3-A515-4F5910386679}" type="presParOf" srcId="{F1564C5C-D4D1-4D8E-8E5C-CE792380F55C}" destId="{6DE7AEFC-C02A-453D-8F82-181CB0152DB9}" srcOrd="2" destOrd="0" presId="urn:microsoft.com/office/officeart/2005/8/layout/lProcess2"/>
    <dgm:cxn modelId="{763AB902-4FBD-44C7-8393-46CE7C42AC6A}" type="presParOf" srcId="{6DE7AEFC-C02A-453D-8F82-181CB0152DB9}" destId="{8C90FB98-0364-40E0-A243-4F1CFEAB0DE2}" srcOrd="0" destOrd="0" presId="urn:microsoft.com/office/officeart/2005/8/layout/lProcess2"/>
    <dgm:cxn modelId="{BF8F64F5-A623-41D3-B013-6AE2BFA059BE}" type="presParOf" srcId="{8C90FB98-0364-40E0-A243-4F1CFEAB0DE2}" destId="{0B6A83C6-102B-45CD-9F63-7795C6B1A62E}" srcOrd="0" destOrd="0" presId="urn:microsoft.com/office/officeart/2005/8/layout/lProcess2"/>
    <dgm:cxn modelId="{F08BED00-8C79-4FF6-BFA5-BC315A44753F}" type="presParOf" srcId="{8C90FB98-0364-40E0-A243-4F1CFEAB0DE2}" destId="{70B91A6C-C171-400A-B3E0-2D8E5B52C697}" srcOrd="1" destOrd="0" presId="urn:microsoft.com/office/officeart/2005/8/layout/lProcess2"/>
    <dgm:cxn modelId="{97DFA44B-CF5B-4F5B-8CB4-8B8142C761A2}" type="presParOf" srcId="{8C90FB98-0364-40E0-A243-4F1CFEAB0DE2}" destId="{95178CE5-A3CF-4A50-A127-CC4393B2BD50}" srcOrd="2" destOrd="0" presId="urn:microsoft.com/office/officeart/2005/8/layout/l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C3159AC-01B7-4B13-8B7A-CF454DF8AEA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51954C65-A270-4EC2-8DF6-57A1394D25E7}">
      <dgm:prSet phldrT="[Metin]" custT="1"/>
      <dgm:spPr/>
      <dgm:t>
        <a:bodyPr/>
        <a:lstStyle/>
        <a:p>
          <a:r>
            <a:rPr lang="tr-TR" sz="3600" dirty="0" err="1" smtClean="0"/>
            <a:t>Analog</a:t>
          </a:r>
          <a:r>
            <a:rPr lang="tr-TR" sz="3600" dirty="0" smtClean="0"/>
            <a:t> İletişim</a:t>
          </a:r>
          <a:endParaRPr lang="tr-TR" sz="3600" dirty="0"/>
        </a:p>
      </dgm:t>
    </dgm:pt>
    <dgm:pt modelId="{9F5D356F-EE27-411F-A6D1-5DB51B035CEC}" type="parTrans" cxnId="{62E177AC-C1A2-474C-ADCD-5BBF3D5AE90F}">
      <dgm:prSet/>
      <dgm:spPr/>
      <dgm:t>
        <a:bodyPr/>
        <a:lstStyle/>
        <a:p>
          <a:endParaRPr lang="tr-TR"/>
        </a:p>
      </dgm:t>
    </dgm:pt>
    <dgm:pt modelId="{AF8412A4-115C-48EA-9767-E7492D18926A}" type="sibTrans" cxnId="{62E177AC-C1A2-474C-ADCD-5BBF3D5AE90F}">
      <dgm:prSet/>
      <dgm:spPr/>
      <dgm:t>
        <a:bodyPr/>
        <a:lstStyle/>
        <a:p>
          <a:endParaRPr lang="tr-TR"/>
        </a:p>
      </dgm:t>
    </dgm:pt>
    <dgm:pt modelId="{A7A306F7-1477-41CC-818E-F61B9DB506BD}">
      <dgm:prSet phldrT="[Metin]" custT="1"/>
      <dgm:spPr/>
      <dgm:t>
        <a:bodyPr/>
        <a:lstStyle/>
        <a:p>
          <a:pPr algn="just">
            <a:lnSpc>
              <a:spcPct val="110000"/>
            </a:lnSpc>
          </a:pPr>
          <a:r>
            <a:rPr lang="tr-TR" sz="1600" dirty="0" smtClean="0"/>
            <a:t>Fiziksel olarak olmasa da yapısal olarak birbirine benzeyen, birbirini karşılayan sistemler birbirinin </a:t>
          </a:r>
          <a:r>
            <a:rPr lang="tr-TR" sz="1600" dirty="0" err="1" smtClean="0"/>
            <a:t>analogudur</a:t>
          </a:r>
          <a:r>
            <a:rPr lang="tr-TR" sz="1600" dirty="0" smtClean="0"/>
            <a:t>. </a:t>
          </a:r>
          <a:r>
            <a:rPr lang="tr-TR" sz="1600" dirty="0" err="1" smtClean="0"/>
            <a:t>Analog</a:t>
          </a:r>
          <a:r>
            <a:rPr lang="tr-TR" sz="1600" dirty="0" smtClean="0"/>
            <a:t> işaretlerin bir özelliği de süreklilik ifade eden bir aralıkta sınırsız hassasiyette değer almalarıdır. Kaç ondalıklı hassasiyete kadar temsil edilebileceği, bizim mekanizmalarımızın ne kadar duyarlı olduğuyla alakalıdır.</a:t>
          </a:r>
          <a:endParaRPr lang="tr-TR" sz="1600" dirty="0"/>
        </a:p>
      </dgm:t>
    </dgm:pt>
    <dgm:pt modelId="{DC1917D9-843D-4386-ADB5-E250FF4E0089}" type="parTrans" cxnId="{8CF229D3-D27E-41DA-9C0C-531707E16FE4}">
      <dgm:prSet/>
      <dgm:spPr/>
      <dgm:t>
        <a:bodyPr/>
        <a:lstStyle/>
        <a:p>
          <a:endParaRPr lang="tr-TR"/>
        </a:p>
      </dgm:t>
    </dgm:pt>
    <dgm:pt modelId="{84726A50-CA0C-479A-81C3-17787DB122B2}" type="sibTrans" cxnId="{8CF229D3-D27E-41DA-9C0C-531707E16FE4}">
      <dgm:prSet/>
      <dgm:spPr/>
      <dgm:t>
        <a:bodyPr/>
        <a:lstStyle/>
        <a:p>
          <a:endParaRPr lang="tr-TR"/>
        </a:p>
      </dgm:t>
    </dgm:pt>
    <dgm:pt modelId="{14EAB553-3677-4E2C-AE38-6B8667EF706A}">
      <dgm:prSet phldrT="[Metin]" custT="1"/>
      <dgm:spPr/>
      <dgm:t>
        <a:bodyPr/>
        <a:lstStyle/>
        <a:p>
          <a:r>
            <a:rPr lang="tr-TR" sz="3600" dirty="0" smtClean="0"/>
            <a:t>Dijital İletişim</a:t>
          </a:r>
          <a:endParaRPr lang="tr-TR" sz="3600" dirty="0"/>
        </a:p>
      </dgm:t>
    </dgm:pt>
    <dgm:pt modelId="{05388ED0-EAB5-444B-9185-2C70776E8563}" type="parTrans" cxnId="{DDF82032-E860-4E45-BB6E-9EDFBE58B448}">
      <dgm:prSet/>
      <dgm:spPr/>
      <dgm:t>
        <a:bodyPr/>
        <a:lstStyle/>
        <a:p>
          <a:endParaRPr lang="tr-TR"/>
        </a:p>
      </dgm:t>
    </dgm:pt>
    <dgm:pt modelId="{78664E34-C83B-416F-834E-B09291B76240}" type="sibTrans" cxnId="{DDF82032-E860-4E45-BB6E-9EDFBE58B448}">
      <dgm:prSet/>
      <dgm:spPr/>
      <dgm:t>
        <a:bodyPr/>
        <a:lstStyle/>
        <a:p>
          <a:endParaRPr lang="tr-TR"/>
        </a:p>
      </dgm:t>
    </dgm:pt>
    <dgm:pt modelId="{8552CF9D-5607-46B5-8F1D-44FF8F412EFE}">
      <dgm:prSet phldrT="[Metin]" custT="1"/>
      <dgm:spPr/>
      <dgm:t>
        <a:bodyPr/>
        <a:lstStyle/>
        <a:p>
          <a:pPr algn="just">
            <a:lnSpc>
              <a:spcPct val="110000"/>
            </a:lnSpc>
          </a:pPr>
          <a:r>
            <a:rPr lang="tr-TR" sz="1600" dirty="0" smtClean="0"/>
            <a:t>Sayısal iletişim hizmetleri uçtan uca sayısal aktarıma dayanan bir ortam sunarlar. </a:t>
          </a:r>
          <a:r>
            <a:rPr lang="tr-TR" sz="1600" dirty="0" err="1" smtClean="0"/>
            <a:t>Analog</a:t>
          </a:r>
          <a:r>
            <a:rPr lang="tr-TR" sz="1600" dirty="0" smtClean="0"/>
            <a:t> hizmetlere göre en olumlu yanı; iletişim anında gürültüden az etkilenmesidir. Çünkü sayısal aktarımda kullanılan lojik 1 ve 0 değerlerinin üstüne gürültü eklenmesi, aktarılmak istenen bilgiyi gürültü çok fazla olmadığı sürece pek etkilemez.</a:t>
          </a:r>
          <a:endParaRPr lang="tr-TR" sz="1600" dirty="0"/>
        </a:p>
      </dgm:t>
    </dgm:pt>
    <dgm:pt modelId="{427CFE1E-7A10-42E1-BBAC-72230EDD554B}" type="parTrans" cxnId="{11E27DD2-663F-44B6-9790-D21BACEC5229}">
      <dgm:prSet/>
      <dgm:spPr/>
      <dgm:t>
        <a:bodyPr/>
        <a:lstStyle/>
        <a:p>
          <a:endParaRPr lang="tr-TR"/>
        </a:p>
      </dgm:t>
    </dgm:pt>
    <dgm:pt modelId="{16E5AEE1-1AA4-43BD-ABF2-C30859AE048A}" type="sibTrans" cxnId="{11E27DD2-663F-44B6-9790-D21BACEC5229}">
      <dgm:prSet/>
      <dgm:spPr/>
      <dgm:t>
        <a:bodyPr/>
        <a:lstStyle/>
        <a:p>
          <a:endParaRPr lang="tr-TR"/>
        </a:p>
      </dgm:t>
    </dgm:pt>
    <dgm:pt modelId="{C3C3DBEB-EE58-4CE6-88E1-18F669602A20}">
      <dgm:prSet phldrT="[Metin]" custT="1"/>
      <dgm:spPr/>
      <dgm:t>
        <a:bodyPr/>
        <a:lstStyle/>
        <a:p>
          <a:pPr algn="just">
            <a:lnSpc>
              <a:spcPct val="110000"/>
            </a:lnSpc>
          </a:pPr>
          <a:r>
            <a:rPr lang="tr-TR" sz="1600" dirty="0" err="1" smtClean="0"/>
            <a:t>Analog</a:t>
          </a:r>
          <a:r>
            <a:rPr lang="tr-TR" sz="1600" dirty="0" smtClean="0"/>
            <a:t> işaretlerde bir hata ayıklama yoktur. Gürültünün iki işaret türüne pratikte tam anlamıyla engellenmesi imkansız olan gürültüye her şartta maruz kalmaları, aktarım esnasında  </a:t>
          </a:r>
          <a:r>
            <a:rPr lang="tr-TR" sz="1600" dirty="0" err="1" smtClean="0"/>
            <a:t>orjinalliklerini</a:t>
          </a:r>
          <a:r>
            <a:rPr lang="tr-TR" sz="1600" dirty="0" smtClean="0"/>
            <a:t> kaybetmeleri söz konusudur.</a:t>
          </a:r>
          <a:endParaRPr lang="tr-TR" sz="1600" dirty="0"/>
        </a:p>
      </dgm:t>
    </dgm:pt>
    <dgm:pt modelId="{17A27358-6A9C-4C19-BFE4-56605855F5E0}" type="parTrans" cxnId="{77CAC61E-01A7-4E58-A529-36D0465D6319}">
      <dgm:prSet/>
      <dgm:spPr/>
      <dgm:t>
        <a:bodyPr/>
        <a:lstStyle/>
        <a:p>
          <a:endParaRPr lang="tr-TR"/>
        </a:p>
      </dgm:t>
    </dgm:pt>
    <dgm:pt modelId="{FC665189-B0F7-4482-8CCC-B3EEFD13B05B}" type="sibTrans" cxnId="{77CAC61E-01A7-4E58-A529-36D0465D6319}">
      <dgm:prSet/>
      <dgm:spPr/>
      <dgm:t>
        <a:bodyPr/>
        <a:lstStyle/>
        <a:p>
          <a:endParaRPr lang="tr-TR"/>
        </a:p>
      </dgm:t>
    </dgm:pt>
    <dgm:pt modelId="{A0BDB6BB-3920-4FB1-B645-CB8CD013315E}" type="pres">
      <dgm:prSet presAssocID="{CC3159AC-01B7-4B13-8B7A-CF454DF8AEAB}" presName="linear" presStyleCnt="0">
        <dgm:presLayoutVars>
          <dgm:animLvl val="lvl"/>
          <dgm:resizeHandles val="exact"/>
        </dgm:presLayoutVars>
      </dgm:prSet>
      <dgm:spPr/>
      <dgm:t>
        <a:bodyPr/>
        <a:lstStyle/>
        <a:p>
          <a:endParaRPr lang="tr-TR"/>
        </a:p>
      </dgm:t>
    </dgm:pt>
    <dgm:pt modelId="{8A5DEA22-D49B-4C08-B617-BAA5FC558E7C}" type="pres">
      <dgm:prSet presAssocID="{51954C65-A270-4EC2-8DF6-57A1394D25E7}" presName="parentText" presStyleLbl="node1" presStyleIdx="0" presStyleCnt="2" custScaleY="71868" custLinFactNeighborY="-40136">
        <dgm:presLayoutVars>
          <dgm:chMax val="0"/>
          <dgm:bulletEnabled val="1"/>
        </dgm:presLayoutVars>
      </dgm:prSet>
      <dgm:spPr/>
      <dgm:t>
        <a:bodyPr/>
        <a:lstStyle/>
        <a:p>
          <a:endParaRPr lang="tr-TR"/>
        </a:p>
      </dgm:t>
    </dgm:pt>
    <dgm:pt modelId="{9ACAF9BB-D72E-46A5-8228-96110EC0976E}" type="pres">
      <dgm:prSet presAssocID="{51954C65-A270-4EC2-8DF6-57A1394D25E7}" presName="childText" presStyleLbl="revTx" presStyleIdx="0" presStyleCnt="2" custScaleY="121228">
        <dgm:presLayoutVars>
          <dgm:bulletEnabled val="1"/>
        </dgm:presLayoutVars>
      </dgm:prSet>
      <dgm:spPr/>
      <dgm:t>
        <a:bodyPr/>
        <a:lstStyle/>
        <a:p>
          <a:endParaRPr lang="tr-TR"/>
        </a:p>
      </dgm:t>
    </dgm:pt>
    <dgm:pt modelId="{A23568D4-CA28-4EE1-9805-2E7FDB25FEB5}" type="pres">
      <dgm:prSet presAssocID="{14EAB553-3677-4E2C-AE38-6B8667EF706A}" presName="parentText" presStyleLbl="node1" presStyleIdx="1" presStyleCnt="2" custScaleY="69531" custLinFactNeighborY="-10077">
        <dgm:presLayoutVars>
          <dgm:chMax val="0"/>
          <dgm:bulletEnabled val="1"/>
        </dgm:presLayoutVars>
      </dgm:prSet>
      <dgm:spPr/>
      <dgm:t>
        <a:bodyPr/>
        <a:lstStyle/>
        <a:p>
          <a:endParaRPr lang="tr-TR"/>
        </a:p>
      </dgm:t>
    </dgm:pt>
    <dgm:pt modelId="{BBB4CBE8-BEAC-400D-BC2B-1D595CA1467B}" type="pres">
      <dgm:prSet presAssocID="{14EAB553-3677-4E2C-AE38-6B8667EF706A}" presName="childText" presStyleLbl="revTx" presStyleIdx="1" presStyleCnt="2">
        <dgm:presLayoutVars>
          <dgm:bulletEnabled val="1"/>
        </dgm:presLayoutVars>
      </dgm:prSet>
      <dgm:spPr/>
      <dgm:t>
        <a:bodyPr/>
        <a:lstStyle/>
        <a:p>
          <a:endParaRPr lang="tr-TR"/>
        </a:p>
      </dgm:t>
    </dgm:pt>
  </dgm:ptLst>
  <dgm:cxnLst>
    <dgm:cxn modelId="{AE6187EC-F489-40D5-ACEF-0C043CE8AC87}" type="presOf" srcId="{51954C65-A270-4EC2-8DF6-57A1394D25E7}" destId="{8A5DEA22-D49B-4C08-B617-BAA5FC558E7C}" srcOrd="0" destOrd="0" presId="urn:microsoft.com/office/officeart/2005/8/layout/vList2"/>
    <dgm:cxn modelId="{62E177AC-C1A2-474C-ADCD-5BBF3D5AE90F}" srcId="{CC3159AC-01B7-4B13-8B7A-CF454DF8AEAB}" destId="{51954C65-A270-4EC2-8DF6-57A1394D25E7}" srcOrd="0" destOrd="0" parTransId="{9F5D356F-EE27-411F-A6D1-5DB51B035CEC}" sibTransId="{AF8412A4-115C-48EA-9767-E7492D18926A}"/>
    <dgm:cxn modelId="{6A4022D4-B933-464F-AD82-362277981815}" type="presOf" srcId="{C3C3DBEB-EE58-4CE6-88E1-18F669602A20}" destId="{9ACAF9BB-D72E-46A5-8228-96110EC0976E}" srcOrd="0" destOrd="1" presId="urn:microsoft.com/office/officeart/2005/8/layout/vList2"/>
    <dgm:cxn modelId="{6E2781BA-E019-49C6-BD46-05478452B691}" type="presOf" srcId="{A7A306F7-1477-41CC-818E-F61B9DB506BD}" destId="{9ACAF9BB-D72E-46A5-8228-96110EC0976E}" srcOrd="0" destOrd="0" presId="urn:microsoft.com/office/officeart/2005/8/layout/vList2"/>
    <dgm:cxn modelId="{3C11DFEB-65F9-4364-9621-A8F034483EAF}" type="presOf" srcId="{CC3159AC-01B7-4B13-8B7A-CF454DF8AEAB}" destId="{A0BDB6BB-3920-4FB1-B645-CB8CD013315E}" srcOrd="0" destOrd="0" presId="urn:microsoft.com/office/officeart/2005/8/layout/vList2"/>
    <dgm:cxn modelId="{8CF229D3-D27E-41DA-9C0C-531707E16FE4}" srcId="{51954C65-A270-4EC2-8DF6-57A1394D25E7}" destId="{A7A306F7-1477-41CC-818E-F61B9DB506BD}" srcOrd="0" destOrd="0" parTransId="{DC1917D9-843D-4386-ADB5-E250FF4E0089}" sibTransId="{84726A50-CA0C-479A-81C3-17787DB122B2}"/>
    <dgm:cxn modelId="{B9459C62-9506-4A6F-A792-559C0CD1614B}" type="presOf" srcId="{8552CF9D-5607-46B5-8F1D-44FF8F412EFE}" destId="{BBB4CBE8-BEAC-400D-BC2B-1D595CA1467B}" srcOrd="0" destOrd="0" presId="urn:microsoft.com/office/officeart/2005/8/layout/vList2"/>
    <dgm:cxn modelId="{11E27DD2-663F-44B6-9790-D21BACEC5229}" srcId="{14EAB553-3677-4E2C-AE38-6B8667EF706A}" destId="{8552CF9D-5607-46B5-8F1D-44FF8F412EFE}" srcOrd="0" destOrd="0" parTransId="{427CFE1E-7A10-42E1-BBAC-72230EDD554B}" sibTransId="{16E5AEE1-1AA4-43BD-ABF2-C30859AE048A}"/>
    <dgm:cxn modelId="{DDF82032-E860-4E45-BB6E-9EDFBE58B448}" srcId="{CC3159AC-01B7-4B13-8B7A-CF454DF8AEAB}" destId="{14EAB553-3677-4E2C-AE38-6B8667EF706A}" srcOrd="1" destOrd="0" parTransId="{05388ED0-EAB5-444B-9185-2C70776E8563}" sibTransId="{78664E34-C83B-416F-834E-B09291B76240}"/>
    <dgm:cxn modelId="{77CAC61E-01A7-4E58-A529-36D0465D6319}" srcId="{51954C65-A270-4EC2-8DF6-57A1394D25E7}" destId="{C3C3DBEB-EE58-4CE6-88E1-18F669602A20}" srcOrd="1" destOrd="0" parTransId="{17A27358-6A9C-4C19-BFE4-56605855F5E0}" sibTransId="{FC665189-B0F7-4482-8CCC-B3EEFD13B05B}"/>
    <dgm:cxn modelId="{36B85875-9343-4152-9DAD-145593930F1A}" type="presOf" srcId="{14EAB553-3677-4E2C-AE38-6B8667EF706A}" destId="{A23568D4-CA28-4EE1-9805-2E7FDB25FEB5}" srcOrd="0" destOrd="0" presId="urn:microsoft.com/office/officeart/2005/8/layout/vList2"/>
    <dgm:cxn modelId="{CBC5C1BB-8B46-4C58-9830-47D611FDF07E}" type="presParOf" srcId="{A0BDB6BB-3920-4FB1-B645-CB8CD013315E}" destId="{8A5DEA22-D49B-4C08-B617-BAA5FC558E7C}" srcOrd="0" destOrd="0" presId="urn:microsoft.com/office/officeart/2005/8/layout/vList2"/>
    <dgm:cxn modelId="{90C07490-FB87-48F3-A800-49E647831BC1}" type="presParOf" srcId="{A0BDB6BB-3920-4FB1-B645-CB8CD013315E}" destId="{9ACAF9BB-D72E-46A5-8228-96110EC0976E}" srcOrd="1" destOrd="0" presId="urn:microsoft.com/office/officeart/2005/8/layout/vList2"/>
    <dgm:cxn modelId="{53F0C538-9D5B-4288-897C-87F404D1302B}" type="presParOf" srcId="{A0BDB6BB-3920-4FB1-B645-CB8CD013315E}" destId="{A23568D4-CA28-4EE1-9805-2E7FDB25FEB5}" srcOrd="2" destOrd="0" presId="urn:microsoft.com/office/officeart/2005/8/layout/vList2"/>
    <dgm:cxn modelId="{063D756B-A32B-454E-8C5D-CF7F7CDC55C1}" type="presParOf" srcId="{A0BDB6BB-3920-4FB1-B645-CB8CD013315E}" destId="{BBB4CBE8-BEAC-400D-BC2B-1D595CA1467B}" srcOrd="3"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C3159AC-01B7-4B13-8B7A-CF454DF8AEA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51954C65-A270-4EC2-8DF6-57A1394D25E7}">
      <dgm:prSet phldrT="[Metin]" custT="1"/>
      <dgm:spPr/>
      <dgm:t>
        <a:bodyPr/>
        <a:lstStyle/>
        <a:p>
          <a:r>
            <a:rPr lang="tr-TR" sz="3600" dirty="0" smtClean="0"/>
            <a:t>Çoğullama-</a:t>
          </a:r>
          <a:r>
            <a:rPr lang="tr-TR" sz="3600" dirty="0" err="1" smtClean="0"/>
            <a:t>Multiplexing</a:t>
          </a:r>
          <a:endParaRPr lang="tr-TR" sz="3600" dirty="0"/>
        </a:p>
      </dgm:t>
    </dgm:pt>
    <dgm:pt modelId="{9F5D356F-EE27-411F-A6D1-5DB51B035CEC}" type="parTrans" cxnId="{62E177AC-C1A2-474C-ADCD-5BBF3D5AE90F}">
      <dgm:prSet/>
      <dgm:spPr/>
      <dgm:t>
        <a:bodyPr/>
        <a:lstStyle/>
        <a:p>
          <a:endParaRPr lang="tr-TR"/>
        </a:p>
      </dgm:t>
    </dgm:pt>
    <dgm:pt modelId="{AF8412A4-115C-48EA-9767-E7492D18926A}" type="sibTrans" cxnId="{62E177AC-C1A2-474C-ADCD-5BBF3D5AE90F}">
      <dgm:prSet/>
      <dgm:spPr/>
      <dgm:t>
        <a:bodyPr/>
        <a:lstStyle/>
        <a:p>
          <a:endParaRPr lang="tr-TR"/>
        </a:p>
      </dgm:t>
    </dgm:pt>
    <dgm:pt modelId="{A7A306F7-1477-41CC-818E-F61B9DB506BD}">
      <dgm:prSet phldrT="[Metin]" custT="1"/>
      <dgm:spPr/>
      <dgm:t>
        <a:bodyPr/>
        <a:lstStyle/>
        <a:p>
          <a:pPr algn="just">
            <a:lnSpc>
              <a:spcPct val="110000"/>
            </a:lnSpc>
          </a:pPr>
          <a:r>
            <a:rPr lang="tr-TR" sz="1600" dirty="0" err="1" smtClean="0"/>
            <a:t>Analog</a:t>
          </a:r>
          <a:r>
            <a:rPr lang="tr-TR" sz="1600" dirty="0" smtClean="0"/>
            <a:t> işarette çoğullama yöntemi </a:t>
          </a:r>
          <a:r>
            <a:rPr lang="tr-TR" sz="1600" b="1" i="1" dirty="0" smtClean="0"/>
            <a:t>Frekans Bölmeli Çoğullama</a:t>
          </a:r>
          <a:r>
            <a:rPr lang="tr-TR" sz="1600" i="1" dirty="0" smtClean="0"/>
            <a:t>- </a:t>
          </a:r>
          <a:r>
            <a:rPr lang="tr-TR" sz="1600" i="1" dirty="0" err="1" smtClean="0"/>
            <a:t>Frequency</a:t>
          </a:r>
          <a:r>
            <a:rPr lang="tr-TR" sz="1600" i="1" dirty="0" smtClean="0"/>
            <a:t> </a:t>
          </a:r>
          <a:r>
            <a:rPr lang="tr-TR" sz="1600" i="1" dirty="0" err="1" smtClean="0"/>
            <a:t>Division</a:t>
          </a:r>
          <a:r>
            <a:rPr lang="tr-TR" sz="1600" i="1" dirty="0" smtClean="0"/>
            <a:t> </a:t>
          </a:r>
          <a:r>
            <a:rPr lang="tr-TR" sz="1600" i="1" dirty="0" err="1" smtClean="0"/>
            <a:t>Multiplexing</a:t>
          </a:r>
          <a:r>
            <a:rPr lang="tr-TR" sz="1600" i="1" dirty="0" smtClean="0"/>
            <a:t> - FDM</a:t>
          </a:r>
          <a:r>
            <a:rPr lang="tr-TR" sz="1600" dirty="0" smtClean="0"/>
            <a:t>;</a:t>
          </a:r>
          <a:endParaRPr lang="tr-TR" sz="1600" dirty="0"/>
        </a:p>
      </dgm:t>
    </dgm:pt>
    <dgm:pt modelId="{DC1917D9-843D-4386-ADB5-E250FF4E0089}" type="parTrans" cxnId="{8CF229D3-D27E-41DA-9C0C-531707E16FE4}">
      <dgm:prSet/>
      <dgm:spPr/>
      <dgm:t>
        <a:bodyPr/>
        <a:lstStyle/>
        <a:p>
          <a:endParaRPr lang="tr-TR"/>
        </a:p>
      </dgm:t>
    </dgm:pt>
    <dgm:pt modelId="{84726A50-CA0C-479A-81C3-17787DB122B2}" type="sibTrans" cxnId="{8CF229D3-D27E-41DA-9C0C-531707E16FE4}">
      <dgm:prSet/>
      <dgm:spPr/>
      <dgm:t>
        <a:bodyPr/>
        <a:lstStyle/>
        <a:p>
          <a:endParaRPr lang="tr-TR"/>
        </a:p>
      </dgm:t>
    </dgm:pt>
    <dgm:pt modelId="{14EAB553-3677-4E2C-AE38-6B8667EF706A}">
      <dgm:prSet phldrT="[Metin]" custT="1"/>
      <dgm:spPr/>
      <dgm:t>
        <a:bodyPr/>
        <a:lstStyle/>
        <a:p>
          <a:r>
            <a:rPr lang="tr-TR" sz="3600" dirty="0" err="1" smtClean="0"/>
            <a:t>Modulation</a:t>
          </a:r>
          <a:r>
            <a:rPr lang="tr-TR" sz="3600" dirty="0" smtClean="0"/>
            <a:t>-</a:t>
          </a:r>
          <a:r>
            <a:rPr lang="tr-TR" sz="3600" dirty="0" err="1" smtClean="0"/>
            <a:t>Demodulation</a:t>
          </a:r>
          <a:endParaRPr lang="tr-TR" sz="3600" dirty="0"/>
        </a:p>
      </dgm:t>
    </dgm:pt>
    <dgm:pt modelId="{05388ED0-EAB5-444B-9185-2C70776E8563}" type="parTrans" cxnId="{DDF82032-E860-4E45-BB6E-9EDFBE58B448}">
      <dgm:prSet/>
      <dgm:spPr/>
      <dgm:t>
        <a:bodyPr/>
        <a:lstStyle/>
        <a:p>
          <a:endParaRPr lang="tr-TR"/>
        </a:p>
      </dgm:t>
    </dgm:pt>
    <dgm:pt modelId="{78664E34-C83B-416F-834E-B09291B76240}" type="sibTrans" cxnId="{DDF82032-E860-4E45-BB6E-9EDFBE58B448}">
      <dgm:prSet/>
      <dgm:spPr/>
      <dgm:t>
        <a:bodyPr/>
        <a:lstStyle/>
        <a:p>
          <a:endParaRPr lang="tr-TR"/>
        </a:p>
      </dgm:t>
    </dgm:pt>
    <dgm:pt modelId="{8552CF9D-5607-46B5-8F1D-44FF8F412EFE}">
      <dgm:prSet phldrT="[Metin]" custT="1"/>
      <dgm:spPr/>
      <dgm:t>
        <a:bodyPr/>
        <a:lstStyle/>
        <a:p>
          <a:pPr algn="just">
            <a:lnSpc>
              <a:spcPct val="110000"/>
            </a:lnSpc>
          </a:pPr>
          <a:r>
            <a:rPr lang="tr-TR" sz="1600" dirty="0" smtClean="0"/>
            <a:t>Bilgisayarları birbirine bağlamak için kullanılan hatlar </a:t>
          </a:r>
          <a:r>
            <a:rPr lang="tr-TR" sz="1600" dirty="0" err="1" smtClean="0"/>
            <a:t>digital</a:t>
          </a:r>
          <a:r>
            <a:rPr lang="tr-TR" sz="1600" dirty="0" smtClean="0"/>
            <a:t> veriyi taşıyamamaları sebebiyle </a:t>
          </a:r>
          <a:r>
            <a:rPr lang="tr-TR" sz="1600" dirty="0" err="1" smtClean="0"/>
            <a:t>digital</a:t>
          </a:r>
          <a:r>
            <a:rPr lang="tr-TR" sz="1600" dirty="0" smtClean="0"/>
            <a:t>-</a:t>
          </a:r>
          <a:r>
            <a:rPr lang="tr-TR" sz="1600" dirty="0" err="1" smtClean="0"/>
            <a:t>analog</a:t>
          </a:r>
          <a:r>
            <a:rPr lang="tr-TR" sz="1600" dirty="0" smtClean="0"/>
            <a:t> çeviri işlemine gerek duyulmaktadır.</a:t>
          </a:r>
          <a:endParaRPr lang="tr-TR" sz="1600" dirty="0"/>
        </a:p>
      </dgm:t>
    </dgm:pt>
    <dgm:pt modelId="{427CFE1E-7A10-42E1-BBAC-72230EDD554B}" type="parTrans" cxnId="{11E27DD2-663F-44B6-9790-D21BACEC5229}">
      <dgm:prSet/>
      <dgm:spPr/>
      <dgm:t>
        <a:bodyPr/>
        <a:lstStyle/>
        <a:p>
          <a:endParaRPr lang="tr-TR"/>
        </a:p>
      </dgm:t>
    </dgm:pt>
    <dgm:pt modelId="{16E5AEE1-1AA4-43BD-ABF2-C30859AE048A}" type="sibTrans" cxnId="{11E27DD2-663F-44B6-9790-D21BACEC5229}">
      <dgm:prSet/>
      <dgm:spPr/>
      <dgm:t>
        <a:bodyPr/>
        <a:lstStyle/>
        <a:p>
          <a:endParaRPr lang="tr-TR"/>
        </a:p>
      </dgm:t>
    </dgm:pt>
    <dgm:pt modelId="{B23F7311-967D-4AF1-9A75-C10739BBE31F}">
      <dgm:prSet custT="1"/>
      <dgm:spPr/>
      <dgm:t>
        <a:bodyPr/>
        <a:lstStyle/>
        <a:p>
          <a:r>
            <a:rPr lang="tr-TR" sz="1600" dirty="0" smtClean="0"/>
            <a:t>Dijital işarette ise </a:t>
          </a:r>
          <a:r>
            <a:rPr lang="tr-TR" sz="1600" b="1" i="1" dirty="0" smtClean="0"/>
            <a:t>Zaman Bölmeli Çoğullama </a:t>
          </a:r>
          <a:r>
            <a:rPr lang="tr-TR" sz="1600" i="1" dirty="0" smtClean="0"/>
            <a:t>- Time </a:t>
          </a:r>
          <a:r>
            <a:rPr lang="tr-TR" sz="1600" i="1" dirty="0" err="1" smtClean="0"/>
            <a:t>Division</a:t>
          </a:r>
          <a:r>
            <a:rPr lang="tr-TR" sz="1600" i="1" dirty="0" smtClean="0"/>
            <a:t> </a:t>
          </a:r>
          <a:r>
            <a:rPr lang="tr-TR" sz="1600" i="1" dirty="0" err="1" smtClean="0"/>
            <a:t>Multiplexing</a:t>
          </a:r>
          <a:r>
            <a:rPr lang="tr-TR" sz="1600" i="1" dirty="0" smtClean="0"/>
            <a:t> - TDM</a:t>
          </a:r>
          <a:r>
            <a:rPr lang="tr-TR" sz="1600" dirty="0" smtClean="0"/>
            <a:t>' </a:t>
          </a:r>
          <a:r>
            <a:rPr lang="tr-TR" sz="1600" dirty="0" err="1" smtClean="0"/>
            <a:t>dir</a:t>
          </a:r>
          <a:r>
            <a:rPr lang="tr-TR" sz="1600" dirty="0" smtClean="0"/>
            <a:t>.</a:t>
          </a:r>
          <a:endParaRPr lang="tr-TR" sz="1600" dirty="0"/>
        </a:p>
      </dgm:t>
    </dgm:pt>
    <dgm:pt modelId="{2BE0F33A-385C-46CE-85A3-C25E65E1A8DF}" type="parTrans" cxnId="{436FEBB8-51D0-41C5-8CC4-2CEF0437E106}">
      <dgm:prSet/>
      <dgm:spPr/>
      <dgm:t>
        <a:bodyPr/>
        <a:lstStyle/>
        <a:p>
          <a:endParaRPr lang="tr-TR"/>
        </a:p>
      </dgm:t>
    </dgm:pt>
    <dgm:pt modelId="{363E1BF6-ABBE-4599-A87B-BC023D262D27}" type="sibTrans" cxnId="{436FEBB8-51D0-41C5-8CC4-2CEF0437E106}">
      <dgm:prSet/>
      <dgm:spPr/>
      <dgm:t>
        <a:bodyPr/>
        <a:lstStyle/>
        <a:p>
          <a:endParaRPr lang="tr-TR"/>
        </a:p>
      </dgm:t>
    </dgm:pt>
    <dgm:pt modelId="{8E738216-1552-498A-B42D-ED49C6BFF33E}">
      <dgm:prSet phldrT="[Metin]" custT="1"/>
      <dgm:spPr/>
      <dgm:t>
        <a:bodyPr/>
        <a:lstStyle/>
        <a:p>
          <a:pPr algn="just">
            <a:lnSpc>
              <a:spcPct val="110000"/>
            </a:lnSpc>
          </a:pPr>
          <a:r>
            <a:rPr lang="tr-TR" sz="1600" dirty="0" smtClean="0"/>
            <a:t>Bir hat üzerinden birden fazla bilgi </a:t>
          </a:r>
          <a:r>
            <a:rPr lang="tr-TR" sz="1600" dirty="0" err="1" smtClean="0"/>
            <a:t>simultane</a:t>
          </a:r>
          <a:r>
            <a:rPr lang="tr-TR" sz="1600" dirty="0" smtClean="0"/>
            <a:t> ya da sırayla iletilebilir.</a:t>
          </a:r>
          <a:endParaRPr lang="tr-TR" sz="1600" dirty="0"/>
        </a:p>
      </dgm:t>
    </dgm:pt>
    <dgm:pt modelId="{E9CC743E-8BCA-4AC9-ACB2-A08971660485}" type="parTrans" cxnId="{34965FE7-FAB7-4A22-B780-BB62082C5FDD}">
      <dgm:prSet/>
      <dgm:spPr/>
      <dgm:t>
        <a:bodyPr/>
        <a:lstStyle/>
        <a:p>
          <a:endParaRPr lang="tr-TR"/>
        </a:p>
      </dgm:t>
    </dgm:pt>
    <dgm:pt modelId="{16DFA7DB-70CF-43D2-98D9-952369610171}" type="sibTrans" cxnId="{34965FE7-FAB7-4A22-B780-BB62082C5FDD}">
      <dgm:prSet/>
      <dgm:spPr/>
      <dgm:t>
        <a:bodyPr/>
        <a:lstStyle/>
        <a:p>
          <a:endParaRPr lang="tr-TR"/>
        </a:p>
      </dgm:t>
    </dgm:pt>
    <dgm:pt modelId="{420AED23-088A-4F2B-A9E6-52DF68464ED8}">
      <dgm:prSet phldrT="[Metin]" custT="1"/>
      <dgm:spPr/>
      <dgm:t>
        <a:bodyPr/>
        <a:lstStyle/>
        <a:p>
          <a:pPr algn="just">
            <a:lnSpc>
              <a:spcPct val="110000"/>
            </a:lnSpc>
          </a:pPr>
          <a:r>
            <a:rPr lang="tr-TR" sz="1600" dirty="0" smtClean="0"/>
            <a:t>Standart Modemler</a:t>
          </a:r>
          <a:endParaRPr lang="tr-TR" sz="1600" dirty="0"/>
        </a:p>
      </dgm:t>
    </dgm:pt>
    <dgm:pt modelId="{D9B38439-C02E-4FD1-AA43-AE6D8BF9C4FB}" type="parTrans" cxnId="{5F9B86BC-2EEA-4D3D-8528-F5660DACF048}">
      <dgm:prSet/>
      <dgm:spPr/>
      <dgm:t>
        <a:bodyPr/>
        <a:lstStyle/>
        <a:p>
          <a:endParaRPr lang="tr-TR"/>
        </a:p>
      </dgm:t>
    </dgm:pt>
    <dgm:pt modelId="{6DB6A709-451F-401E-BA33-8AE1ED19D9E5}" type="sibTrans" cxnId="{5F9B86BC-2EEA-4D3D-8528-F5660DACF048}">
      <dgm:prSet/>
      <dgm:spPr/>
      <dgm:t>
        <a:bodyPr/>
        <a:lstStyle/>
        <a:p>
          <a:endParaRPr lang="tr-TR"/>
        </a:p>
      </dgm:t>
    </dgm:pt>
    <dgm:pt modelId="{AC658CBC-43DC-4AC2-94D9-7F08ECC5F258}">
      <dgm:prSet phldrT="[Metin]" custT="1"/>
      <dgm:spPr/>
      <dgm:t>
        <a:bodyPr/>
        <a:lstStyle/>
        <a:p>
          <a:pPr algn="just">
            <a:lnSpc>
              <a:spcPct val="110000"/>
            </a:lnSpc>
          </a:pPr>
          <a:r>
            <a:rPr lang="tr-TR" sz="1600" dirty="0" smtClean="0"/>
            <a:t>Çevirmeli (</a:t>
          </a:r>
          <a:r>
            <a:rPr lang="tr-TR" sz="1600" dirty="0" err="1" smtClean="0"/>
            <a:t>Dial</a:t>
          </a:r>
          <a:r>
            <a:rPr lang="tr-TR" sz="1600" dirty="0" smtClean="0"/>
            <a:t>-</a:t>
          </a:r>
          <a:r>
            <a:rPr lang="tr-TR" sz="1600" dirty="0" err="1" smtClean="0"/>
            <a:t>up</a:t>
          </a:r>
          <a:r>
            <a:rPr lang="tr-TR" sz="1600" dirty="0" smtClean="0"/>
            <a:t>) Modemler</a:t>
          </a:r>
          <a:endParaRPr lang="tr-TR" sz="1600" dirty="0"/>
        </a:p>
      </dgm:t>
    </dgm:pt>
    <dgm:pt modelId="{70ED4299-6EE7-438C-B7B9-F7F8952333E9}" type="parTrans" cxnId="{45F05596-66B1-4765-BCFD-1A35FD9C5EEB}">
      <dgm:prSet/>
      <dgm:spPr/>
      <dgm:t>
        <a:bodyPr/>
        <a:lstStyle/>
        <a:p>
          <a:endParaRPr lang="tr-TR"/>
        </a:p>
      </dgm:t>
    </dgm:pt>
    <dgm:pt modelId="{77C4A13A-A7F4-48DC-BDAB-FCCAF19090B4}" type="sibTrans" cxnId="{45F05596-66B1-4765-BCFD-1A35FD9C5EEB}">
      <dgm:prSet/>
      <dgm:spPr/>
      <dgm:t>
        <a:bodyPr/>
        <a:lstStyle/>
        <a:p>
          <a:endParaRPr lang="tr-TR"/>
        </a:p>
      </dgm:t>
    </dgm:pt>
    <dgm:pt modelId="{A0BDB6BB-3920-4FB1-B645-CB8CD013315E}" type="pres">
      <dgm:prSet presAssocID="{CC3159AC-01B7-4B13-8B7A-CF454DF8AEAB}" presName="linear" presStyleCnt="0">
        <dgm:presLayoutVars>
          <dgm:animLvl val="lvl"/>
          <dgm:resizeHandles val="exact"/>
        </dgm:presLayoutVars>
      </dgm:prSet>
      <dgm:spPr/>
      <dgm:t>
        <a:bodyPr/>
        <a:lstStyle/>
        <a:p>
          <a:endParaRPr lang="tr-TR"/>
        </a:p>
      </dgm:t>
    </dgm:pt>
    <dgm:pt modelId="{8A5DEA22-D49B-4C08-B617-BAA5FC558E7C}" type="pres">
      <dgm:prSet presAssocID="{51954C65-A270-4EC2-8DF6-57A1394D25E7}" presName="parentText" presStyleLbl="node1" presStyleIdx="0" presStyleCnt="2" custScaleY="71868" custLinFactNeighborY="-40136">
        <dgm:presLayoutVars>
          <dgm:chMax val="0"/>
          <dgm:bulletEnabled val="1"/>
        </dgm:presLayoutVars>
      </dgm:prSet>
      <dgm:spPr/>
      <dgm:t>
        <a:bodyPr/>
        <a:lstStyle/>
        <a:p>
          <a:endParaRPr lang="tr-TR"/>
        </a:p>
      </dgm:t>
    </dgm:pt>
    <dgm:pt modelId="{9ACAF9BB-D72E-46A5-8228-96110EC0976E}" type="pres">
      <dgm:prSet presAssocID="{51954C65-A270-4EC2-8DF6-57A1394D25E7}" presName="childText" presStyleLbl="revTx" presStyleIdx="0" presStyleCnt="2" custScaleX="88462" custScaleY="121228" custLinFactNeighborY="-20484">
        <dgm:presLayoutVars>
          <dgm:bulletEnabled val="1"/>
        </dgm:presLayoutVars>
      </dgm:prSet>
      <dgm:spPr/>
      <dgm:t>
        <a:bodyPr/>
        <a:lstStyle/>
        <a:p>
          <a:endParaRPr lang="tr-TR"/>
        </a:p>
      </dgm:t>
    </dgm:pt>
    <dgm:pt modelId="{A23568D4-CA28-4EE1-9805-2E7FDB25FEB5}" type="pres">
      <dgm:prSet presAssocID="{14EAB553-3677-4E2C-AE38-6B8667EF706A}" presName="parentText" presStyleLbl="node1" presStyleIdx="1" presStyleCnt="2" custScaleY="69531" custLinFactNeighborY="5842">
        <dgm:presLayoutVars>
          <dgm:chMax val="0"/>
          <dgm:bulletEnabled val="1"/>
        </dgm:presLayoutVars>
      </dgm:prSet>
      <dgm:spPr/>
      <dgm:t>
        <a:bodyPr/>
        <a:lstStyle/>
        <a:p>
          <a:endParaRPr lang="tr-TR"/>
        </a:p>
      </dgm:t>
    </dgm:pt>
    <dgm:pt modelId="{BBB4CBE8-BEAC-400D-BC2B-1D595CA1467B}" type="pres">
      <dgm:prSet presAssocID="{14EAB553-3677-4E2C-AE38-6B8667EF706A}" presName="childText" presStyleLbl="revTx" presStyleIdx="1" presStyleCnt="2" custScaleX="88462" custLinFactNeighborY="26164">
        <dgm:presLayoutVars>
          <dgm:bulletEnabled val="1"/>
        </dgm:presLayoutVars>
      </dgm:prSet>
      <dgm:spPr/>
      <dgm:t>
        <a:bodyPr/>
        <a:lstStyle/>
        <a:p>
          <a:endParaRPr lang="tr-TR"/>
        </a:p>
      </dgm:t>
    </dgm:pt>
  </dgm:ptLst>
  <dgm:cxnLst>
    <dgm:cxn modelId="{62E177AC-C1A2-474C-ADCD-5BBF3D5AE90F}" srcId="{CC3159AC-01B7-4B13-8B7A-CF454DF8AEAB}" destId="{51954C65-A270-4EC2-8DF6-57A1394D25E7}" srcOrd="0" destOrd="0" parTransId="{9F5D356F-EE27-411F-A6D1-5DB51B035CEC}" sibTransId="{AF8412A4-115C-48EA-9767-E7492D18926A}"/>
    <dgm:cxn modelId="{34965FE7-FAB7-4A22-B780-BB62082C5FDD}" srcId="{51954C65-A270-4EC2-8DF6-57A1394D25E7}" destId="{8E738216-1552-498A-B42D-ED49C6BFF33E}" srcOrd="0" destOrd="0" parTransId="{E9CC743E-8BCA-4AC9-ACB2-A08971660485}" sibTransId="{16DFA7DB-70CF-43D2-98D9-952369610171}"/>
    <dgm:cxn modelId="{AB9B2222-5593-4CA6-BC47-6ECA7E5EA01E}" type="presOf" srcId="{14EAB553-3677-4E2C-AE38-6B8667EF706A}" destId="{A23568D4-CA28-4EE1-9805-2E7FDB25FEB5}" srcOrd="0" destOrd="0" presId="urn:microsoft.com/office/officeart/2005/8/layout/vList2"/>
    <dgm:cxn modelId="{45F05596-66B1-4765-BCFD-1A35FD9C5EEB}" srcId="{14EAB553-3677-4E2C-AE38-6B8667EF706A}" destId="{AC658CBC-43DC-4AC2-94D9-7F08ECC5F258}" srcOrd="2" destOrd="0" parTransId="{70ED4299-6EE7-438C-B7B9-F7F8952333E9}" sibTransId="{77C4A13A-A7F4-48DC-BDAB-FCCAF19090B4}"/>
    <dgm:cxn modelId="{8CF229D3-D27E-41DA-9C0C-531707E16FE4}" srcId="{51954C65-A270-4EC2-8DF6-57A1394D25E7}" destId="{A7A306F7-1477-41CC-818E-F61B9DB506BD}" srcOrd="1" destOrd="0" parTransId="{DC1917D9-843D-4386-ADB5-E250FF4E0089}" sibTransId="{84726A50-CA0C-479A-81C3-17787DB122B2}"/>
    <dgm:cxn modelId="{ACB6D0BF-1740-4EB9-845A-FD9758E5A126}" type="presOf" srcId="{A7A306F7-1477-41CC-818E-F61B9DB506BD}" destId="{9ACAF9BB-D72E-46A5-8228-96110EC0976E}" srcOrd="0" destOrd="1" presId="urn:microsoft.com/office/officeart/2005/8/layout/vList2"/>
    <dgm:cxn modelId="{436FEBB8-51D0-41C5-8CC4-2CEF0437E106}" srcId="{51954C65-A270-4EC2-8DF6-57A1394D25E7}" destId="{B23F7311-967D-4AF1-9A75-C10739BBE31F}" srcOrd="2" destOrd="0" parTransId="{2BE0F33A-385C-46CE-85A3-C25E65E1A8DF}" sibTransId="{363E1BF6-ABBE-4599-A87B-BC023D262D27}"/>
    <dgm:cxn modelId="{262CCD1C-CE64-491D-8862-A747655A0DCB}" type="presOf" srcId="{51954C65-A270-4EC2-8DF6-57A1394D25E7}" destId="{8A5DEA22-D49B-4C08-B617-BAA5FC558E7C}" srcOrd="0" destOrd="0" presId="urn:microsoft.com/office/officeart/2005/8/layout/vList2"/>
    <dgm:cxn modelId="{D6A4B768-DD2B-4E12-8074-DCC9B2A0A414}" type="presOf" srcId="{B23F7311-967D-4AF1-9A75-C10739BBE31F}" destId="{9ACAF9BB-D72E-46A5-8228-96110EC0976E}" srcOrd="0" destOrd="2" presId="urn:microsoft.com/office/officeart/2005/8/layout/vList2"/>
    <dgm:cxn modelId="{11E27DD2-663F-44B6-9790-D21BACEC5229}" srcId="{14EAB553-3677-4E2C-AE38-6B8667EF706A}" destId="{8552CF9D-5607-46B5-8F1D-44FF8F412EFE}" srcOrd="0" destOrd="0" parTransId="{427CFE1E-7A10-42E1-BBAC-72230EDD554B}" sibTransId="{16E5AEE1-1AA4-43BD-ABF2-C30859AE048A}"/>
    <dgm:cxn modelId="{DDF82032-E860-4E45-BB6E-9EDFBE58B448}" srcId="{CC3159AC-01B7-4B13-8B7A-CF454DF8AEAB}" destId="{14EAB553-3677-4E2C-AE38-6B8667EF706A}" srcOrd="1" destOrd="0" parTransId="{05388ED0-EAB5-444B-9185-2C70776E8563}" sibTransId="{78664E34-C83B-416F-834E-B09291B76240}"/>
    <dgm:cxn modelId="{5A51C00A-4E20-4DBE-A147-DBA99B9FC740}" type="presOf" srcId="{8E738216-1552-498A-B42D-ED49C6BFF33E}" destId="{9ACAF9BB-D72E-46A5-8228-96110EC0976E}" srcOrd="0" destOrd="0" presId="urn:microsoft.com/office/officeart/2005/8/layout/vList2"/>
    <dgm:cxn modelId="{5F9B86BC-2EEA-4D3D-8528-F5660DACF048}" srcId="{14EAB553-3677-4E2C-AE38-6B8667EF706A}" destId="{420AED23-088A-4F2B-A9E6-52DF68464ED8}" srcOrd="1" destOrd="0" parTransId="{D9B38439-C02E-4FD1-AA43-AE6D8BF9C4FB}" sibTransId="{6DB6A709-451F-401E-BA33-8AE1ED19D9E5}"/>
    <dgm:cxn modelId="{F10E72F3-3A13-45A0-882E-993210A5BC3E}" type="presOf" srcId="{420AED23-088A-4F2B-A9E6-52DF68464ED8}" destId="{BBB4CBE8-BEAC-400D-BC2B-1D595CA1467B}" srcOrd="0" destOrd="1" presId="urn:microsoft.com/office/officeart/2005/8/layout/vList2"/>
    <dgm:cxn modelId="{073BAC32-EC5E-45DA-80DA-A35C9AA0106B}" type="presOf" srcId="{AC658CBC-43DC-4AC2-94D9-7F08ECC5F258}" destId="{BBB4CBE8-BEAC-400D-BC2B-1D595CA1467B}" srcOrd="0" destOrd="2" presId="urn:microsoft.com/office/officeart/2005/8/layout/vList2"/>
    <dgm:cxn modelId="{18A0EF2D-A721-4B6E-BA28-0F66EFF6A82D}" type="presOf" srcId="{CC3159AC-01B7-4B13-8B7A-CF454DF8AEAB}" destId="{A0BDB6BB-3920-4FB1-B645-CB8CD013315E}" srcOrd="0" destOrd="0" presId="urn:microsoft.com/office/officeart/2005/8/layout/vList2"/>
    <dgm:cxn modelId="{CD2D4583-C156-4514-BAC9-C8EEC6FF422F}" type="presOf" srcId="{8552CF9D-5607-46B5-8F1D-44FF8F412EFE}" destId="{BBB4CBE8-BEAC-400D-BC2B-1D595CA1467B}" srcOrd="0" destOrd="0" presId="urn:microsoft.com/office/officeart/2005/8/layout/vList2"/>
    <dgm:cxn modelId="{5ECC01D0-E957-41B2-8DFD-B6BA2B1C0FEB}" type="presParOf" srcId="{A0BDB6BB-3920-4FB1-B645-CB8CD013315E}" destId="{8A5DEA22-D49B-4C08-B617-BAA5FC558E7C}" srcOrd="0" destOrd="0" presId="urn:microsoft.com/office/officeart/2005/8/layout/vList2"/>
    <dgm:cxn modelId="{565908E8-A64B-46D5-8E12-726398AEFB6C}" type="presParOf" srcId="{A0BDB6BB-3920-4FB1-B645-CB8CD013315E}" destId="{9ACAF9BB-D72E-46A5-8228-96110EC0976E}" srcOrd="1" destOrd="0" presId="urn:microsoft.com/office/officeart/2005/8/layout/vList2"/>
    <dgm:cxn modelId="{2A03D5AD-01A8-4996-B3BC-511133E25411}" type="presParOf" srcId="{A0BDB6BB-3920-4FB1-B645-CB8CD013315E}" destId="{A23568D4-CA28-4EE1-9805-2E7FDB25FEB5}" srcOrd="2" destOrd="0" presId="urn:microsoft.com/office/officeart/2005/8/layout/vList2"/>
    <dgm:cxn modelId="{7F2D2105-BEEA-41CD-B3B4-60D8BC860941}" type="presParOf" srcId="{A0BDB6BB-3920-4FB1-B645-CB8CD013315E}" destId="{BBB4CBE8-BEAC-400D-BC2B-1D595CA1467B}" srcOrd="3"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C3159AC-01B7-4B13-8B7A-CF454DF8AEA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51954C65-A270-4EC2-8DF6-57A1394D25E7}">
      <dgm:prSet phldrT="[Metin]" custT="1"/>
      <dgm:spPr/>
      <dgm:t>
        <a:bodyPr/>
        <a:lstStyle/>
        <a:p>
          <a:r>
            <a:rPr lang="tr-TR" sz="2400" dirty="0" smtClean="0"/>
            <a:t>T1/E1 İletim Hattı – </a:t>
          </a:r>
          <a:r>
            <a:rPr lang="tr-TR" sz="2400" dirty="0" err="1" smtClean="0"/>
            <a:t>Plesiokron</a:t>
          </a:r>
          <a:r>
            <a:rPr lang="tr-TR" sz="2400" dirty="0" smtClean="0"/>
            <a:t> Dijital Hiyerarşi (PDH)</a:t>
          </a:r>
          <a:endParaRPr lang="tr-TR" sz="2400" dirty="0"/>
        </a:p>
      </dgm:t>
    </dgm:pt>
    <dgm:pt modelId="{9F5D356F-EE27-411F-A6D1-5DB51B035CEC}" type="parTrans" cxnId="{62E177AC-C1A2-474C-ADCD-5BBF3D5AE90F}">
      <dgm:prSet/>
      <dgm:spPr/>
      <dgm:t>
        <a:bodyPr/>
        <a:lstStyle/>
        <a:p>
          <a:endParaRPr lang="tr-TR" sz="2400"/>
        </a:p>
      </dgm:t>
    </dgm:pt>
    <dgm:pt modelId="{AF8412A4-115C-48EA-9767-E7492D18926A}" type="sibTrans" cxnId="{62E177AC-C1A2-474C-ADCD-5BBF3D5AE90F}">
      <dgm:prSet/>
      <dgm:spPr/>
      <dgm:t>
        <a:bodyPr/>
        <a:lstStyle/>
        <a:p>
          <a:endParaRPr lang="tr-TR" sz="2400"/>
        </a:p>
      </dgm:t>
    </dgm:pt>
    <dgm:pt modelId="{14EAB553-3677-4E2C-AE38-6B8667EF706A}">
      <dgm:prSet phldrT="[Metin]" custT="1"/>
      <dgm:spPr/>
      <dgm:t>
        <a:bodyPr/>
        <a:lstStyle/>
        <a:p>
          <a:r>
            <a:rPr lang="tr-TR" sz="2000" b="0" dirty="0" smtClean="0"/>
            <a:t>SONET/SDH </a:t>
          </a:r>
          <a:r>
            <a:rPr lang="tr-TR" sz="1800" b="0" dirty="0" smtClean="0"/>
            <a:t>(</a:t>
          </a:r>
          <a:r>
            <a:rPr lang="tr-TR" sz="1800" b="0" dirty="0" err="1" smtClean="0"/>
            <a:t>Synchronous</a:t>
          </a:r>
          <a:r>
            <a:rPr lang="tr-TR" sz="1800" b="0" dirty="0" smtClean="0"/>
            <a:t> </a:t>
          </a:r>
          <a:r>
            <a:rPr lang="tr-TR" sz="1800" b="0" dirty="0" err="1" smtClean="0"/>
            <a:t>Optical</a:t>
          </a:r>
          <a:r>
            <a:rPr lang="tr-TR" sz="1800" b="0" dirty="0" smtClean="0"/>
            <a:t> </a:t>
          </a:r>
          <a:r>
            <a:rPr lang="tr-TR" sz="1800" b="0" dirty="0" err="1" smtClean="0"/>
            <a:t>NETwork</a:t>
          </a:r>
          <a:r>
            <a:rPr lang="tr-TR" sz="1800" b="0" dirty="0" smtClean="0"/>
            <a:t> - </a:t>
          </a:r>
          <a:r>
            <a:rPr lang="tr-TR" sz="1800" b="0" dirty="0" err="1" smtClean="0"/>
            <a:t>Synchronous</a:t>
          </a:r>
          <a:r>
            <a:rPr lang="tr-TR" sz="1800" b="0" dirty="0" smtClean="0"/>
            <a:t> </a:t>
          </a:r>
          <a:r>
            <a:rPr lang="tr-TR" sz="1800" b="0" dirty="0" err="1" smtClean="0"/>
            <a:t>Digital</a:t>
          </a:r>
          <a:r>
            <a:rPr lang="tr-TR" sz="1800" b="0" dirty="0" smtClean="0"/>
            <a:t> </a:t>
          </a:r>
          <a:r>
            <a:rPr lang="tr-TR" sz="1800" b="0" dirty="0" err="1" smtClean="0"/>
            <a:t>Hierarchy</a:t>
          </a:r>
          <a:r>
            <a:rPr lang="tr-TR" sz="1800" b="0" dirty="0" smtClean="0"/>
            <a:t>)</a:t>
          </a:r>
          <a:endParaRPr lang="tr-TR" sz="1800" b="0" dirty="0"/>
        </a:p>
      </dgm:t>
    </dgm:pt>
    <dgm:pt modelId="{05388ED0-EAB5-444B-9185-2C70776E8563}" type="parTrans" cxnId="{DDF82032-E860-4E45-BB6E-9EDFBE58B448}">
      <dgm:prSet/>
      <dgm:spPr/>
      <dgm:t>
        <a:bodyPr/>
        <a:lstStyle/>
        <a:p>
          <a:endParaRPr lang="tr-TR" sz="2400"/>
        </a:p>
      </dgm:t>
    </dgm:pt>
    <dgm:pt modelId="{78664E34-C83B-416F-834E-B09291B76240}" type="sibTrans" cxnId="{DDF82032-E860-4E45-BB6E-9EDFBE58B448}">
      <dgm:prSet/>
      <dgm:spPr/>
      <dgm:t>
        <a:bodyPr/>
        <a:lstStyle/>
        <a:p>
          <a:endParaRPr lang="tr-TR" sz="2400"/>
        </a:p>
      </dgm:t>
    </dgm:pt>
    <dgm:pt modelId="{8552CF9D-5607-46B5-8F1D-44FF8F412EFE}">
      <dgm:prSet phldrT="[Metin]" custT="1"/>
      <dgm:spPr/>
      <dgm:t>
        <a:bodyPr/>
        <a:lstStyle/>
        <a:p>
          <a:pPr algn="just">
            <a:lnSpc>
              <a:spcPct val="110000"/>
            </a:lnSpc>
            <a:spcAft>
              <a:spcPts val="600"/>
            </a:spcAft>
          </a:pPr>
          <a:r>
            <a:rPr lang="tr-TR" sz="1600" dirty="0" smtClean="0"/>
            <a:t>SONET/SDH; SONET,ANSI / SDH,ITU standardı olmak üzere, fiber optik </a:t>
          </a:r>
          <a:r>
            <a:rPr lang="tr-TR" sz="1600" dirty="0" err="1" smtClean="0"/>
            <a:t>kablolama</a:t>
          </a:r>
          <a:r>
            <a:rPr lang="tr-TR" sz="1600" dirty="0" smtClean="0"/>
            <a:t> altyapısını kullanan senkron sayısal iletişim standartlarıdır.</a:t>
          </a:r>
          <a:endParaRPr lang="tr-TR" sz="1600" dirty="0"/>
        </a:p>
      </dgm:t>
    </dgm:pt>
    <dgm:pt modelId="{427CFE1E-7A10-42E1-BBAC-72230EDD554B}" type="parTrans" cxnId="{11E27DD2-663F-44B6-9790-D21BACEC5229}">
      <dgm:prSet/>
      <dgm:spPr/>
      <dgm:t>
        <a:bodyPr/>
        <a:lstStyle/>
        <a:p>
          <a:endParaRPr lang="tr-TR" sz="2400"/>
        </a:p>
      </dgm:t>
    </dgm:pt>
    <dgm:pt modelId="{16E5AEE1-1AA4-43BD-ABF2-C30859AE048A}" type="sibTrans" cxnId="{11E27DD2-663F-44B6-9790-D21BACEC5229}">
      <dgm:prSet/>
      <dgm:spPr/>
      <dgm:t>
        <a:bodyPr/>
        <a:lstStyle/>
        <a:p>
          <a:endParaRPr lang="tr-TR" sz="2400"/>
        </a:p>
      </dgm:t>
    </dgm:pt>
    <dgm:pt modelId="{B23F7311-967D-4AF1-9A75-C10739BBE31F}">
      <dgm:prSet custT="1"/>
      <dgm:spPr/>
      <dgm:t>
        <a:bodyPr/>
        <a:lstStyle/>
        <a:p>
          <a:pPr algn="just"/>
          <a:r>
            <a:rPr lang="tr-TR" sz="1600" dirty="0" smtClean="0"/>
            <a:t>ABD' de </a:t>
          </a:r>
          <a:r>
            <a:rPr lang="tr-TR" sz="1600" i="1" dirty="0" smtClean="0"/>
            <a:t>T1</a:t>
          </a:r>
          <a:r>
            <a:rPr lang="tr-TR" sz="1600" dirty="0" smtClean="0"/>
            <a:t>, Japonya’da J1 </a:t>
          </a:r>
          <a:r>
            <a:rPr lang="tr-TR" sz="1600" i="1" dirty="0" smtClean="0"/>
            <a:t> benimsenmiştir.</a:t>
          </a:r>
          <a:r>
            <a:rPr lang="tr-TR" sz="1600" dirty="0" smtClean="0"/>
            <a:t>  E1 dünya standardı olarak  ITU-T tarafından geliştirilmiştir.</a:t>
          </a:r>
          <a:endParaRPr lang="tr-TR" sz="1600" dirty="0"/>
        </a:p>
      </dgm:t>
    </dgm:pt>
    <dgm:pt modelId="{2BE0F33A-385C-46CE-85A3-C25E65E1A8DF}" type="parTrans" cxnId="{436FEBB8-51D0-41C5-8CC4-2CEF0437E106}">
      <dgm:prSet/>
      <dgm:spPr/>
      <dgm:t>
        <a:bodyPr/>
        <a:lstStyle/>
        <a:p>
          <a:endParaRPr lang="tr-TR" sz="2400"/>
        </a:p>
      </dgm:t>
    </dgm:pt>
    <dgm:pt modelId="{363E1BF6-ABBE-4599-A87B-BC023D262D27}" type="sibTrans" cxnId="{436FEBB8-51D0-41C5-8CC4-2CEF0437E106}">
      <dgm:prSet/>
      <dgm:spPr/>
      <dgm:t>
        <a:bodyPr/>
        <a:lstStyle/>
        <a:p>
          <a:endParaRPr lang="tr-TR" sz="2400"/>
        </a:p>
      </dgm:t>
    </dgm:pt>
    <dgm:pt modelId="{8E738216-1552-498A-B42D-ED49C6BFF33E}">
      <dgm:prSet phldrT="[Metin]" custT="1"/>
      <dgm:spPr/>
      <dgm:t>
        <a:bodyPr/>
        <a:lstStyle/>
        <a:p>
          <a:pPr algn="just">
            <a:lnSpc>
              <a:spcPct val="110000"/>
            </a:lnSpc>
          </a:pPr>
          <a:r>
            <a:rPr lang="tr-TR" sz="1600" i="1" dirty="0" err="1" smtClean="0"/>
            <a:t>Channel</a:t>
          </a:r>
          <a:r>
            <a:rPr lang="tr-TR" sz="1600" i="1" dirty="0" smtClean="0"/>
            <a:t> Bank</a:t>
          </a:r>
          <a:r>
            <a:rPr lang="tr-TR" sz="1600" dirty="0" smtClean="0"/>
            <a:t> adıyla anılan bir cihazın kullanımıyla 24 adet ses verisi birleştirilir ve ayrıştırılır. Ayrıca </a:t>
          </a:r>
          <a:r>
            <a:rPr lang="tr-TR" sz="1600" dirty="0" err="1" smtClean="0"/>
            <a:t>Channel</a:t>
          </a:r>
          <a:r>
            <a:rPr lang="tr-TR" sz="1600" dirty="0" smtClean="0"/>
            <a:t> Bank ile T1 hattı arasına, hattı sonlandırmak için </a:t>
          </a:r>
          <a:r>
            <a:rPr lang="tr-TR" sz="1600" i="1" dirty="0" smtClean="0"/>
            <a:t>CSU</a:t>
          </a:r>
          <a:r>
            <a:rPr lang="tr-TR" sz="1600" dirty="0" smtClean="0"/>
            <a:t> (</a:t>
          </a:r>
          <a:r>
            <a:rPr lang="tr-TR" sz="1600" dirty="0" err="1" smtClean="0"/>
            <a:t>Channel</a:t>
          </a:r>
          <a:r>
            <a:rPr lang="tr-TR" sz="1600" dirty="0" smtClean="0"/>
            <a:t> Service </a:t>
          </a:r>
          <a:r>
            <a:rPr lang="tr-TR" sz="1600" dirty="0" err="1" smtClean="0"/>
            <a:t>Unit</a:t>
          </a:r>
          <a:r>
            <a:rPr lang="tr-TR" sz="1600" dirty="0" smtClean="0"/>
            <a:t>) cihazı yerleştirilmelidir.</a:t>
          </a:r>
          <a:endParaRPr lang="tr-TR" sz="1600" dirty="0"/>
        </a:p>
      </dgm:t>
    </dgm:pt>
    <dgm:pt modelId="{E9CC743E-8BCA-4AC9-ACB2-A08971660485}" type="parTrans" cxnId="{34965FE7-FAB7-4A22-B780-BB62082C5FDD}">
      <dgm:prSet/>
      <dgm:spPr/>
      <dgm:t>
        <a:bodyPr/>
        <a:lstStyle/>
        <a:p>
          <a:endParaRPr lang="tr-TR" sz="2400"/>
        </a:p>
      </dgm:t>
    </dgm:pt>
    <dgm:pt modelId="{16DFA7DB-70CF-43D2-98D9-952369610171}" type="sibTrans" cxnId="{34965FE7-FAB7-4A22-B780-BB62082C5FDD}">
      <dgm:prSet/>
      <dgm:spPr/>
      <dgm:t>
        <a:bodyPr/>
        <a:lstStyle/>
        <a:p>
          <a:endParaRPr lang="tr-TR" sz="2400"/>
        </a:p>
      </dgm:t>
    </dgm:pt>
    <dgm:pt modelId="{ED6C2329-BE22-4E08-819D-73461FEBB1CB}">
      <dgm:prSet phldrT="[Metin]" custT="1"/>
      <dgm:spPr/>
      <dgm:t>
        <a:bodyPr/>
        <a:lstStyle/>
        <a:p>
          <a:pPr algn="just">
            <a:lnSpc>
              <a:spcPct val="110000"/>
            </a:lnSpc>
          </a:pPr>
          <a:r>
            <a:rPr lang="tr-TR" sz="1600" dirty="0" smtClean="0"/>
            <a:t>iletişim kuracak iki dijital sistem arasındaki saat frekansı uyumunu belirten bir terimdir. Sayısal sistemlerde 1'lerin ve 0'ların belli bir sıklıkta (frekansta) durum değişimine uğramaları gerekir. </a:t>
          </a:r>
          <a:endParaRPr lang="tr-TR" sz="1600" dirty="0"/>
        </a:p>
      </dgm:t>
    </dgm:pt>
    <dgm:pt modelId="{11C7EF7A-48F4-4318-9FA7-C90D4F8B90DB}" type="parTrans" cxnId="{C9903D84-03A3-4A0A-B4F6-AABF998E5E79}">
      <dgm:prSet/>
      <dgm:spPr/>
      <dgm:t>
        <a:bodyPr/>
        <a:lstStyle/>
        <a:p>
          <a:endParaRPr lang="tr-TR" sz="2400"/>
        </a:p>
      </dgm:t>
    </dgm:pt>
    <dgm:pt modelId="{95268BA4-A39B-43ED-A4D7-4B5C582A9048}" type="sibTrans" cxnId="{C9903D84-03A3-4A0A-B4F6-AABF998E5E79}">
      <dgm:prSet/>
      <dgm:spPr/>
      <dgm:t>
        <a:bodyPr/>
        <a:lstStyle/>
        <a:p>
          <a:endParaRPr lang="tr-TR" sz="2400"/>
        </a:p>
      </dgm:t>
    </dgm:pt>
    <dgm:pt modelId="{F0AC3611-B464-4CD9-9551-1115B6CF0F96}">
      <dgm:prSet phldrT="[Metin]" custT="1"/>
      <dgm:spPr/>
      <dgm:t>
        <a:bodyPr/>
        <a:lstStyle/>
        <a:p>
          <a:pPr algn="just">
            <a:lnSpc>
              <a:spcPct val="110000"/>
            </a:lnSpc>
          </a:pPr>
          <a:r>
            <a:rPr lang="tr-TR" sz="1600" dirty="0" err="1" smtClean="0"/>
            <a:t>Csu</a:t>
          </a:r>
          <a:r>
            <a:rPr lang="tr-TR" sz="1600" dirty="0" smtClean="0"/>
            <a:t>, servis sağlayıcıdan alınan uca bağlanan birimdir; sayısal devreyi sonlandırır ve ağı, kenar cihazlardan gelebilecek gerilim veya diğer tehlikeli elektriksel işaretlerden korur.</a:t>
          </a:r>
          <a:endParaRPr lang="tr-TR" sz="1600" dirty="0"/>
        </a:p>
      </dgm:t>
    </dgm:pt>
    <dgm:pt modelId="{22D93105-ED8C-4621-9F15-EF0983200471}" type="parTrans" cxnId="{F151E83E-51FC-4370-A67F-35BDA07AE7AE}">
      <dgm:prSet/>
      <dgm:spPr/>
      <dgm:t>
        <a:bodyPr/>
        <a:lstStyle/>
        <a:p>
          <a:endParaRPr lang="tr-TR" sz="2400"/>
        </a:p>
      </dgm:t>
    </dgm:pt>
    <dgm:pt modelId="{A3591C6F-91BD-4B1F-A621-7EF2419846F5}" type="sibTrans" cxnId="{F151E83E-51FC-4370-A67F-35BDA07AE7AE}">
      <dgm:prSet/>
      <dgm:spPr/>
      <dgm:t>
        <a:bodyPr/>
        <a:lstStyle/>
        <a:p>
          <a:endParaRPr lang="tr-TR" sz="2400"/>
        </a:p>
      </dgm:t>
    </dgm:pt>
    <dgm:pt modelId="{C98B257D-B469-4B67-8163-8E6C3068BABB}">
      <dgm:prSet custT="1"/>
      <dgm:spPr/>
      <dgm:t>
        <a:bodyPr/>
        <a:lstStyle/>
        <a:p>
          <a:pPr algn="just">
            <a:spcAft>
              <a:spcPts val="600"/>
            </a:spcAft>
          </a:pPr>
          <a:r>
            <a:rPr lang="tr-TR" sz="1600" dirty="0" smtClean="0"/>
            <a:t>Fiber optik kabloların ortaya çıkması ile dijital iletişim uygulamaları geliştirilmiş ve PDH standartlarının eksik yönlerinin de kapatılması göz önüne alınmıştır.</a:t>
          </a:r>
          <a:endParaRPr lang="tr-TR" sz="1600" dirty="0"/>
        </a:p>
      </dgm:t>
    </dgm:pt>
    <dgm:pt modelId="{00726128-09F0-438B-B2F3-E768BFD45A51}" type="sibTrans" cxnId="{2BDFF5A6-FEB8-4FC4-B75C-7DA4485CB32F}">
      <dgm:prSet/>
      <dgm:spPr/>
      <dgm:t>
        <a:bodyPr/>
        <a:lstStyle/>
        <a:p>
          <a:endParaRPr lang="tr-TR" sz="2400"/>
        </a:p>
      </dgm:t>
    </dgm:pt>
    <dgm:pt modelId="{39C38F75-1473-441B-AB72-6F8B1F7D07D2}" type="parTrans" cxnId="{2BDFF5A6-FEB8-4FC4-B75C-7DA4485CB32F}">
      <dgm:prSet/>
      <dgm:spPr/>
      <dgm:t>
        <a:bodyPr/>
        <a:lstStyle/>
        <a:p>
          <a:endParaRPr lang="tr-TR" sz="2400"/>
        </a:p>
      </dgm:t>
    </dgm:pt>
    <dgm:pt modelId="{6981E33C-D5C3-49F6-ADBF-91141E36C58E}">
      <dgm:prSet custT="1"/>
      <dgm:spPr/>
      <dgm:t>
        <a:bodyPr/>
        <a:lstStyle/>
        <a:p>
          <a:pPr algn="just">
            <a:spcAft>
              <a:spcPts val="600"/>
            </a:spcAft>
          </a:pPr>
          <a:r>
            <a:rPr lang="tr-TR" sz="1600" dirty="0" smtClean="0"/>
            <a:t>Network içerisinde kendisi referans alınarak </a:t>
          </a:r>
          <a:r>
            <a:rPr lang="tr-TR" sz="1600" dirty="0" err="1" smtClean="0"/>
            <a:t>clock</a:t>
          </a:r>
          <a:r>
            <a:rPr lang="tr-TR" sz="1600" dirty="0" smtClean="0"/>
            <a:t> ayarlaması yapılan en yüksek seviyeli saat </a:t>
          </a:r>
          <a:r>
            <a:rPr lang="tr-TR" sz="1600" b="1" i="1" dirty="0" err="1" smtClean="0"/>
            <a:t>Primary</a:t>
          </a:r>
          <a:r>
            <a:rPr lang="tr-TR" sz="1600" b="1" i="1" dirty="0" smtClean="0"/>
            <a:t> </a:t>
          </a:r>
          <a:r>
            <a:rPr lang="tr-TR" sz="1600" b="1" i="1" dirty="0" err="1" smtClean="0"/>
            <a:t>Reference</a:t>
          </a:r>
          <a:r>
            <a:rPr lang="tr-TR" sz="1600" b="1" i="1" dirty="0" smtClean="0"/>
            <a:t> </a:t>
          </a:r>
          <a:r>
            <a:rPr lang="tr-TR" sz="1600" b="1" i="1" dirty="0" err="1" smtClean="0"/>
            <a:t>Source</a:t>
          </a:r>
          <a:r>
            <a:rPr lang="tr-TR" sz="1600" b="1" dirty="0" smtClean="0"/>
            <a:t> (PRS) </a:t>
          </a:r>
          <a:r>
            <a:rPr lang="tr-TR" sz="1600" dirty="0" smtClean="0"/>
            <a:t>olarak tanımlanır.</a:t>
          </a:r>
          <a:endParaRPr lang="tr-TR" sz="1600" dirty="0"/>
        </a:p>
      </dgm:t>
    </dgm:pt>
    <dgm:pt modelId="{972DBA36-B720-4933-B915-EE9F6F662E9F}" type="parTrans" cxnId="{224DBCBE-0D94-4CD2-B271-FCDDF3193795}">
      <dgm:prSet/>
      <dgm:spPr/>
      <dgm:t>
        <a:bodyPr/>
        <a:lstStyle/>
        <a:p>
          <a:endParaRPr lang="tr-TR"/>
        </a:p>
      </dgm:t>
    </dgm:pt>
    <dgm:pt modelId="{B0B93C56-9041-4501-AA09-56A22EA03D3C}" type="sibTrans" cxnId="{224DBCBE-0D94-4CD2-B271-FCDDF3193795}">
      <dgm:prSet/>
      <dgm:spPr/>
      <dgm:t>
        <a:bodyPr/>
        <a:lstStyle/>
        <a:p>
          <a:endParaRPr lang="tr-TR"/>
        </a:p>
      </dgm:t>
    </dgm:pt>
    <dgm:pt modelId="{0F81F200-78B1-418B-B4BC-059C7D462CDE}">
      <dgm:prSet custT="1"/>
      <dgm:spPr/>
      <dgm:t>
        <a:bodyPr/>
        <a:lstStyle/>
        <a:p>
          <a:pPr>
            <a:spcAft>
              <a:spcPts val="600"/>
            </a:spcAft>
          </a:pPr>
          <a:r>
            <a:rPr lang="tr-TR" sz="1600" dirty="0" smtClean="0"/>
            <a:t>SONET/</a:t>
          </a:r>
          <a:r>
            <a:rPr lang="tr-TR" sz="1600" dirty="0" err="1" smtClean="0"/>
            <a:t>SDH'da</a:t>
          </a:r>
          <a:r>
            <a:rPr lang="tr-TR" sz="1600" dirty="0" smtClean="0"/>
            <a:t> bit </a:t>
          </a:r>
          <a:r>
            <a:rPr lang="tr-TR" sz="1600" dirty="0" err="1" smtClean="0"/>
            <a:t>stuffing</a:t>
          </a:r>
          <a:r>
            <a:rPr lang="tr-TR" sz="1600" dirty="0" smtClean="0"/>
            <a:t> yoktur; </a:t>
          </a:r>
          <a:r>
            <a:rPr lang="tr-TR" sz="1600" b="1" dirty="0" err="1" smtClean="0"/>
            <a:t>mux</a:t>
          </a:r>
          <a:r>
            <a:rPr lang="tr-TR" sz="1600" b="1" dirty="0" smtClean="0"/>
            <a:t>/</a:t>
          </a:r>
          <a:r>
            <a:rPr lang="tr-TR" sz="1600" b="1" dirty="0" err="1" smtClean="0"/>
            <a:t>demux</a:t>
          </a:r>
          <a:r>
            <a:rPr lang="tr-TR" sz="1600" dirty="0" smtClean="0"/>
            <a:t> işlemine gerek olmadan doğrudan DS-0 kanalına erişim mümkündür. Kolay yönetilebilirlik özelliklerine sahiptir.</a:t>
          </a:r>
          <a:endParaRPr lang="tr-TR" sz="1600" dirty="0"/>
        </a:p>
      </dgm:t>
    </dgm:pt>
    <dgm:pt modelId="{83A058F2-BC88-49F0-871B-4052D91718FC}" type="parTrans" cxnId="{715C7BB4-44A0-414C-A904-CA7E20EDC7FF}">
      <dgm:prSet/>
      <dgm:spPr/>
      <dgm:t>
        <a:bodyPr/>
        <a:lstStyle/>
        <a:p>
          <a:endParaRPr lang="tr-TR"/>
        </a:p>
      </dgm:t>
    </dgm:pt>
    <dgm:pt modelId="{8F918C4C-8E6B-47A7-AB6E-6076991946C2}" type="sibTrans" cxnId="{715C7BB4-44A0-414C-A904-CA7E20EDC7FF}">
      <dgm:prSet/>
      <dgm:spPr/>
      <dgm:t>
        <a:bodyPr/>
        <a:lstStyle/>
        <a:p>
          <a:endParaRPr lang="tr-TR"/>
        </a:p>
      </dgm:t>
    </dgm:pt>
    <dgm:pt modelId="{A0BDB6BB-3920-4FB1-B645-CB8CD013315E}" type="pres">
      <dgm:prSet presAssocID="{CC3159AC-01B7-4B13-8B7A-CF454DF8AEAB}" presName="linear" presStyleCnt="0">
        <dgm:presLayoutVars>
          <dgm:animLvl val="lvl"/>
          <dgm:resizeHandles val="exact"/>
        </dgm:presLayoutVars>
      </dgm:prSet>
      <dgm:spPr/>
      <dgm:t>
        <a:bodyPr/>
        <a:lstStyle/>
        <a:p>
          <a:endParaRPr lang="tr-TR"/>
        </a:p>
      </dgm:t>
    </dgm:pt>
    <dgm:pt modelId="{8A5DEA22-D49B-4C08-B617-BAA5FC558E7C}" type="pres">
      <dgm:prSet presAssocID="{51954C65-A270-4EC2-8DF6-57A1394D25E7}" presName="parentText" presStyleLbl="node1" presStyleIdx="0" presStyleCnt="2" custScaleY="71868" custLinFactNeighborY="-40136">
        <dgm:presLayoutVars>
          <dgm:chMax val="0"/>
          <dgm:bulletEnabled val="1"/>
        </dgm:presLayoutVars>
      </dgm:prSet>
      <dgm:spPr/>
      <dgm:t>
        <a:bodyPr/>
        <a:lstStyle/>
        <a:p>
          <a:endParaRPr lang="tr-TR"/>
        </a:p>
      </dgm:t>
    </dgm:pt>
    <dgm:pt modelId="{9ACAF9BB-D72E-46A5-8228-96110EC0976E}" type="pres">
      <dgm:prSet presAssocID="{51954C65-A270-4EC2-8DF6-57A1394D25E7}" presName="childText" presStyleLbl="revTx" presStyleIdx="0" presStyleCnt="2" custScaleX="102000" custScaleY="93659" custLinFactNeighborY="-33813">
        <dgm:presLayoutVars>
          <dgm:bulletEnabled val="1"/>
        </dgm:presLayoutVars>
      </dgm:prSet>
      <dgm:spPr/>
      <dgm:t>
        <a:bodyPr/>
        <a:lstStyle/>
        <a:p>
          <a:endParaRPr lang="tr-TR"/>
        </a:p>
      </dgm:t>
    </dgm:pt>
    <dgm:pt modelId="{A23568D4-CA28-4EE1-9805-2E7FDB25FEB5}" type="pres">
      <dgm:prSet presAssocID="{14EAB553-3677-4E2C-AE38-6B8667EF706A}" presName="parentText" presStyleLbl="node1" presStyleIdx="1" presStyleCnt="2" custScaleY="69531" custLinFactNeighborY="-1523">
        <dgm:presLayoutVars>
          <dgm:chMax val="0"/>
          <dgm:bulletEnabled val="1"/>
        </dgm:presLayoutVars>
      </dgm:prSet>
      <dgm:spPr/>
      <dgm:t>
        <a:bodyPr/>
        <a:lstStyle/>
        <a:p>
          <a:endParaRPr lang="tr-TR"/>
        </a:p>
      </dgm:t>
    </dgm:pt>
    <dgm:pt modelId="{BBB4CBE8-BEAC-400D-BC2B-1D595CA1467B}" type="pres">
      <dgm:prSet presAssocID="{14EAB553-3677-4E2C-AE38-6B8667EF706A}" presName="childText" presStyleLbl="revTx" presStyleIdx="1" presStyleCnt="2" custScaleX="104347" custLinFactNeighborY="8332">
        <dgm:presLayoutVars>
          <dgm:bulletEnabled val="1"/>
        </dgm:presLayoutVars>
      </dgm:prSet>
      <dgm:spPr/>
      <dgm:t>
        <a:bodyPr/>
        <a:lstStyle/>
        <a:p>
          <a:endParaRPr lang="tr-TR"/>
        </a:p>
      </dgm:t>
    </dgm:pt>
  </dgm:ptLst>
  <dgm:cxnLst>
    <dgm:cxn modelId="{EA16C13A-D472-49CB-8367-520F16687A7C}" type="presOf" srcId="{B23F7311-967D-4AF1-9A75-C10739BBE31F}" destId="{9ACAF9BB-D72E-46A5-8228-96110EC0976E}" srcOrd="0" destOrd="3" presId="urn:microsoft.com/office/officeart/2005/8/layout/vList2"/>
    <dgm:cxn modelId="{C9903D84-03A3-4A0A-B4F6-AABF998E5E79}" srcId="{51954C65-A270-4EC2-8DF6-57A1394D25E7}" destId="{ED6C2329-BE22-4E08-819D-73461FEBB1CB}" srcOrd="2" destOrd="0" parTransId="{11C7EF7A-48F4-4318-9FA7-C90D4F8B90DB}" sibTransId="{95268BA4-A39B-43ED-A4D7-4B5C582A9048}"/>
    <dgm:cxn modelId="{CF8D43A3-096C-475E-8698-0049ABF07F56}" type="presOf" srcId="{ED6C2329-BE22-4E08-819D-73461FEBB1CB}" destId="{9ACAF9BB-D72E-46A5-8228-96110EC0976E}" srcOrd="0" destOrd="2" presId="urn:microsoft.com/office/officeart/2005/8/layout/vList2"/>
    <dgm:cxn modelId="{62E177AC-C1A2-474C-ADCD-5BBF3D5AE90F}" srcId="{CC3159AC-01B7-4B13-8B7A-CF454DF8AEAB}" destId="{51954C65-A270-4EC2-8DF6-57A1394D25E7}" srcOrd="0" destOrd="0" parTransId="{9F5D356F-EE27-411F-A6D1-5DB51B035CEC}" sibTransId="{AF8412A4-115C-48EA-9767-E7492D18926A}"/>
    <dgm:cxn modelId="{356A8D47-C961-467C-812F-F083E5D46066}" type="presOf" srcId="{51954C65-A270-4EC2-8DF6-57A1394D25E7}" destId="{8A5DEA22-D49B-4C08-B617-BAA5FC558E7C}" srcOrd="0" destOrd="0" presId="urn:microsoft.com/office/officeart/2005/8/layout/vList2"/>
    <dgm:cxn modelId="{34965FE7-FAB7-4A22-B780-BB62082C5FDD}" srcId="{51954C65-A270-4EC2-8DF6-57A1394D25E7}" destId="{8E738216-1552-498A-B42D-ED49C6BFF33E}" srcOrd="0" destOrd="0" parTransId="{E9CC743E-8BCA-4AC9-ACB2-A08971660485}" sibTransId="{16DFA7DB-70CF-43D2-98D9-952369610171}"/>
    <dgm:cxn modelId="{037308C9-BE34-43E6-95E4-16E315581215}" type="presOf" srcId="{0F81F200-78B1-418B-B4BC-059C7D462CDE}" destId="{BBB4CBE8-BEAC-400D-BC2B-1D595CA1467B}" srcOrd="0" destOrd="3" presId="urn:microsoft.com/office/officeart/2005/8/layout/vList2"/>
    <dgm:cxn modelId="{D51CEE37-6D22-4331-9B50-B8325DFC18C6}" type="presOf" srcId="{6981E33C-D5C3-49F6-ADBF-91141E36C58E}" destId="{BBB4CBE8-BEAC-400D-BC2B-1D595CA1467B}" srcOrd="0" destOrd="2" presId="urn:microsoft.com/office/officeart/2005/8/layout/vList2"/>
    <dgm:cxn modelId="{AB01B820-7E5F-4379-B8C3-0232DB111054}" type="presOf" srcId="{14EAB553-3677-4E2C-AE38-6B8667EF706A}" destId="{A23568D4-CA28-4EE1-9805-2E7FDB25FEB5}" srcOrd="0" destOrd="0" presId="urn:microsoft.com/office/officeart/2005/8/layout/vList2"/>
    <dgm:cxn modelId="{715C7BB4-44A0-414C-A904-CA7E20EDC7FF}" srcId="{14EAB553-3677-4E2C-AE38-6B8667EF706A}" destId="{0F81F200-78B1-418B-B4BC-059C7D462CDE}" srcOrd="3" destOrd="0" parTransId="{83A058F2-BC88-49F0-871B-4052D91718FC}" sibTransId="{8F918C4C-8E6B-47A7-AB6E-6076991946C2}"/>
    <dgm:cxn modelId="{F151E83E-51FC-4370-A67F-35BDA07AE7AE}" srcId="{51954C65-A270-4EC2-8DF6-57A1394D25E7}" destId="{F0AC3611-B464-4CD9-9551-1115B6CF0F96}" srcOrd="1" destOrd="0" parTransId="{22D93105-ED8C-4621-9F15-EF0983200471}" sibTransId="{A3591C6F-91BD-4B1F-A621-7EF2419846F5}"/>
    <dgm:cxn modelId="{330C981C-C60C-4173-9542-12F7C336E6B2}" type="presOf" srcId="{8552CF9D-5607-46B5-8F1D-44FF8F412EFE}" destId="{BBB4CBE8-BEAC-400D-BC2B-1D595CA1467B}" srcOrd="0" destOrd="0" presId="urn:microsoft.com/office/officeart/2005/8/layout/vList2"/>
    <dgm:cxn modelId="{EA14CF32-C26D-43C7-B15E-D8D1EE054D56}" type="presOf" srcId="{8E738216-1552-498A-B42D-ED49C6BFF33E}" destId="{9ACAF9BB-D72E-46A5-8228-96110EC0976E}" srcOrd="0" destOrd="0" presId="urn:microsoft.com/office/officeart/2005/8/layout/vList2"/>
    <dgm:cxn modelId="{436FEBB8-51D0-41C5-8CC4-2CEF0437E106}" srcId="{51954C65-A270-4EC2-8DF6-57A1394D25E7}" destId="{B23F7311-967D-4AF1-9A75-C10739BBE31F}" srcOrd="3" destOrd="0" parTransId="{2BE0F33A-385C-46CE-85A3-C25E65E1A8DF}" sibTransId="{363E1BF6-ABBE-4599-A87B-BC023D262D27}"/>
    <dgm:cxn modelId="{5A3960A8-C159-4183-BFD3-B47F41460142}" type="presOf" srcId="{F0AC3611-B464-4CD9-9551-1115B6CF0F96}" destId="{9ACAF9BB-D72E-46A5-8228-96110EC0976E}" srcOrd="0" destOrd="1" presId="urn:microsoft.com/office/officeart/2005/8/layout/vList2"/>
    <dgm:cxn modelId="{DDF82032-E860-4E45-BB6E-9EDFBE58B448}" srcId="{CC3159AC-01B7-4B13-8B7A-CF454DF8AEAB}" destId="{14EAB553-3677-4E2C-AE38-6B8667EF706A}" srcOrd="1" destOrd="0" parTransId="{05388ED0-EAB5-444B-9185-2C70776E8563}" sibTransId="{78664E34-C83B-416F-834E-B09291B76240}"/>
    <dgm:cxn modelId="{11E27DD2-663F-44B6-9790-D21BACEC5229}" srcId="{14EAB553-3677-4E2C-AE38-6B8667EF706A}" destId="{8552CF9D-5607-46B5-8F1D-44FF8F412EFE}" srcOrd="0" destOrd="0" parTransId="{427CFE1E-7A10-42E1-BBAC-72230EDD554B}" sibTransId="{16E5AEE1-1AA4-43BD-ABF2-C30859AE048A}"/>
    <dgm:cxn modelId="{8E79514A-33A0-4FC2-AE89-FAAE45A7E6FE}" type="presOf" srcId="{C98B257D-B469-4B67-8163-8E6C3068BABB}" destId="{BBB4CBE8-BEAC-400D-BC2B-1D595CA1467B}" srcOrd="0" destOrd="1" presId="urn:microsoft.com/office/officeart/2005/8/layout/vList2"/>
    <dgm:cxn modelId="{224DBCBE-0D94-4CD2-B271-FCDDF3193795}" srcId="{14EAB553-3677-4E2C-AE38-6B8667EF706A}" destId="{6981E33C-D5C3-49F6-ADBF-91141E36C58E}" srcOrd="2" destOrd="0" parTransId="{972DBA36-B720-4933-B915-EE9F6F662E9F}" sibTransId="{B0B93C56-9041-4501-AA09-56A22EA03D3C}"/>
    <dgm:cxn modelId="{2BDFF5A6-FEB8-4FC4-B75C-7DA4485CB32F}" srcId="{14EAB553-3677-4E2C-AE38-6B8667EF706A}" destId="{C98B257D-B469-4B67-8163-8E6C3068BABB}" srcOrd="1" destOrd="0" parTransId="{39C38F75-1473-441B-AB72-6F8B1F7D07D2}" sibTransId="{00726128-09F0-438B-B2F3-E768BFD45A51}"/>
    <dgm:cxn modelId="{1CC7D189-C6B6-4B73-B9EA-8CA624908B4F}" type="presOf" srcId="{CC3159AC-01B7-4B13-8B7A-CF454DF8AEAB}" destId="{A0BDB6BB-3920-4FB1-B645-CB8CD013315E}" srcOrd="0" destOrd="0" presId="urn:microsoft.com/office/officeart/2005/8/layout/vList2"/>
    <dgm:cxn modelId="{FF223934-43D5-411B-8C2D-29DD63A7BB34}" type="presParOf" srcId="{A0BDB6BB-3920-4FB1-B645-CB8CD013315E}" destId="{8A5DEA22-D49B-4C08-B617-BAA5FC558E7C}" srcOrd="0" destOrd="0" presId="urn:microsoft.com/office/officeart/2005/8/layout/vList2"/>
    <dgm:cxn modelId="{93CFF9BA-C891-4C3B-A037-71712E9390B3}" type="presParOf" srcId="{A0BDB6BB-3920-4FB1-B645-CB8CD013315E}" destId="{9ACAF9BB-D72E-46A5-8228-96110EC0976E}" srcOrd="1" destOrd="0" presId="urn:microsoft.com/office/officeart/2005/8/layout/vList2"/>
    <dgm:cxn modelId="{9E1FA62A-D58C-4791-A068-6252C76C77A3}" type="presParOf" srcId="{A0BDB6BB-3920-4FB1-B645-CB8CD013315E}" destId="{A23568D4-CA28-4EE1-9805-2E7FDB25FEB5}" srcOrd="2" destOrd="0" presId="urn:microsoft.com/office/officeart/2005/8/layout/vList2"/>
    <dgm:cxn modelId="{8B6D4E61-4F0C-4099-B74B-02BF09F417F6}" type="presParOf" srcId="{A0BDB6BB-3920-4FB1-B645-CB8CD013315E}" destId="{BBB4CBE8-BEAC-400D-BC2B-1D595CA1467B}" srcOrd="3"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51F1C7F-BF20-4A58-8994-FA66784E535D}"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tr-TR"/>
        </a:p>
      </dgm:t>
    </dgm:pt>
    <dgm:pt modelId="{2C85F8DD-6449-4343-8717-994AEBB5B8A6}">
      <dgm:prSet phldrT="[Metin]"/>
      <dgm:spPr/>
      <dgm:t>
        <a:bodyPr/>
        <a:lstStyle/>
        <a:p>
          <a:pPr algn="l"/>
          <a:r>
            <a:rPr lang="tr-TR" dirty="0" smtClean="0"/>
            <a:t>Paket</a:t>
          </a:r>
        </a:p>
        <a:p>
          <a:pPr algn="l"/>
          <a:r>
            <a:rPr lang="tr-TR" dirty="0" smtClean="0"/>
            <a:t>Katmanı</a:t>
          </a:r>
          <a:endParaRPr lang="tr-TR" dirty="0"/>
        </a:p>
      </dgm:t>
    </dgm:pt>
    <dgm:pt modelId="{6833FA0B-80A7-408F-8B9F-686D031C0699}" type="parTrans" cxnId="{D20E1B17-D643-4A1B-8D04-02E54328F870}">
      <dgm:prSet/>
      <dgm:spPr/>
      <dgm:t>
        <a:bodyPr/>
        <a:lstStyle/>
        <a:p>
          <a:endParaRPr lang="tr-TR"/>
        </a:p>
      </dgm:t>
    </dgm:pt>
    <dgm:pt modelId="{5C953A8B-E190-4801-8F31-91A1DF2EBAA5}" type="sibTrans" cxnId="{D20E1B17-D643-4A1B-8D04-02E54328F870}">
      <dgm:prSet/>
      <dgm:spPr/>
      <dgm:t>
        <a:bodyPr/>
        <a:lstStyle/>
        <a:p>
          <a:endParaRPr lang="tr-TR"/>
        </a:p>
      </dgm:t>
    </dgm:pt>
    <dgm:pt modelId="{CA815181-6B33-4E63-87ED-DB55A4F2A09C}">
      <dgm:prSet phldrT="[Metin]" custT="1"/>
      <dgm:spPr/>
      <dgm:t>
        <a:bodyPr/>
        <a:lstStyle/>
        <a:p>
          <a:r>
            <a:rPr lang="tr-TR" sz="2000" dirty="0" smtClean="0"/>
            <a:t>Katman kendisine gelen bit dizisini alıcısına ulaştırmakla yükümlüdür</a:t>
          </a:r>
          <a:endParaRPr lang="tr-TR" sz="2000" dirty="0"/>
        </a:p>
      </dgm:t>
    </dgm:pt>
    <dgm:pt modelId="{693D2864-744F-48CD-AEA2-3BE8633D19FA}" type="parTrans" cxnId="{47316EB2-00F8-40C1-8763-001CB2DD3F4C}">
      <dgm:prSet/>
      <dgm:spPr/>
      <dgm:t>
        <a:bodyPr/>
        <a:lstStyle/>
        <a:p>
          <a:endParaRPr lang="tr-TR"/>
        </a:p>
      </dgm:t>
    </dgm:pt>
    <dgm:pt modelId="{A741EB4E-9339-490B-9C17-C2BF73BF8239}" type="sibTrans" cxnId="{47316EB2-00F8-40C1-8763-001CB2DD3F4C}">
      <dgm:prSet/>
      <dgm:spPr/>
      <dgm:t>
        <a:bodyPr/>
        <a:lstStyle/>
        <a:p>
          <a:endParaRPr lang="tr-TR"/>
        </a:p>
      </dgm:t>
    </dgm:pt>
    <dgm:pt modelId="{C9B49BC3-90BA-424B-B883-268E58268C74}">
      <dgm:prSet phldrT="[Metin]"/>
      <dgm:spPr/>
      <dgm:t>
        <a:bodyPr/>
        <a:lstStyle/>
        <a:p>
          <a:pPr algn="l"/>
          <a:r>
            <a:rPr lang="tr-TR" dirty="0" smtClean="0"/>
            <a:t>Bağ (Link) Katmanı</a:t>
          </a:r>
          <a:endParaRPr lang="tr-TR" dirty="0"/>
        </a:p>
      </dgm:t>
    </dgm:pt>
    <dgm:pt modelId="{CB12B071-4ECA-42C3-84F3-EFD8C5ECF3F7}" type="parTrans" cxnId="{C2C03B09-341A-465F-909D-00F91425DEEA}">
      <dgm:prSet/>
      <dgm:spPr/>
      <dgm:t>
        <a:bodyPr/>
        <a:lstStyle/>
        <a:p>
          <a:endParaRPr lang="tr-TR"/>
        </a:p>
      </dgm:t>
    </dgm:pt>
    <dgm:pt modelId="{84588DA2-CD9F-4AAC-AB09-A9F6CB67271A}" type="sibTrans" cxnId="{C2C03B09-341A-465F-909D-00F91425DEEA}">
      <dgm:prSet/>
      <dgm:spPr/>
      <dgm:t>
        <a:bodyPr/>
        <a:lstStyle/>
        <a:p>
          <a:endParaRPr lang="tr-TR"/>
        </a:p>
      </dgm:t>
    </dgm:pt>
    <dgm:pt modelId="{4C941F43-C323-43B2-AFB5-3C7EC46F9F96}">
      <dgm:prSet phldrT="[Metin]" custT="1"/>
      <dgm:spPr/>
      <dgm:t>
        <a:bodyPr/>
        <a:lstStyle/>
        <a:p>
          <a:r>
            <a:rPr lang="tr-TR" sz="2000" dirty="0" smtClean="0"/>
            <a:t>fiziksel katman hatalarını sezme, akış denetimi ve çerçeve sınırlarını belirleme gibi işlevlere sahiptir. Aktarım birimi çerçevedir</a:t>
          </a:r>
          <a:endParaRPr lang="tr-TR" sz="2000" dirty="0"/>
        </a:p>
      </dgm:t>
    </dgm:pt>
    <dgm:pt modelId="{575BA7B3-351E-445B-A851-FF44B953A6EF}" type="parTrans" cxnId="{8A674F19-3931-4A35-930D-9A1BA6471377}">
      <dgm:prSet/>
      <dgm:spPr/>
      <dgm:t>
        <a:bodyPr/>
        <a:lstStyle/>
        <a:p>
          <a:endParaRPr lang="tr-TR"/>
        </a:p>
      </dgm:t>
    </dgm:pt>
    <dgm:pt modelId="{886B9027-AD4B-48AB-9356-058F79E6688F}" type="sibTrans" cxnId="{8A674F19-3931-4A35-930D-9A1BA6471377}">
      <dgm:prSet/>
      <dgm:spPr/>
      <dgm:t>
        <a:bodyPr/>
        <a:lstStyle/>
        <a:p>
          <a:endParaRPr lang="tr-TR"/>
        </a:p>
      </dgm:t>
    </dgm:pt>
    <dgm:pt modelId="{C422534F-C223-4FB9-96BE-9C3FCEC19AD1}">
      <dgm:prSet phldrT="[Metin]"/>
      <dgm:spPr/>
      <dgm:t>
        <a:bodyPr/>
        <a:lstStyle/>
        <a:p>
          <a:pPr marL="0" indent="0" algn="l"/>
          <a:r>
            <a:rPr lang="tr-TR" dirty="0" smtClean="0"/>
            <a:t>Fiziksel</a:t>
          </a:r>
        </a:p>
        <a:p>
          <a:pPr marL="0" indent="0" algn="l"/>
          <a:r>
            <a:rPr lang="tr-TR" dirty="0" smtClean="0"/>
            <a:t>Katman</a:t>
          </a:r>
          <a:endParaRPr lang="tr-TR" dirty="0"/>
        </a:p>
      </dgm:t>
    </dgm:pt>
    <dgm:pt modelId="{C97E2F16-DA15-478A-B267-2D41E258AFFB}" type="parTrans" cxnId="{2AD60670-A340-4FCF-A098-21B6BA3B7EDA}">
      <dgm:prSet/>
      <dgm:spPr/>
      <dgm:t>
        <a:bodyPr/>
        <a:lstStyle/>
        <a:p>
          <a:endParaRPr lang="tr-TR"/>
        </a:p>
      </dgm:t>
    </dgm:pt>
    <dgm:pt modelId="{EFE982C8-13ED-4055-975E-7FFF8F571982}" type="sibTrans" cxnId="{2AD60670-A340-4FCF-A098-21B6BA3B7EDA}">
      <dgm:prSet/>
      <dgm:spPr/>
      <dgm:t>
        <a:bodyPr/>
        <a:lstStyle/>
        <a:p>
          <a:endParaRPr lang="tr-TR"/>
        </a:p>
      </dgm:t>
    </dgm:pt>
    <dgm:pt modelId="{34B428F1-3201-48EB-B101-AA72B187772B}">
      <dgm:prSet phldrT="[Metin]"/>
      <dgm:spPr/>
      <dgm:t>
        <a:bodyPr/>
        <a:lstStyle/>
        <a:p>
          <a:r>
            <a:rPr lang="tr-TR" dirty="0" smtClean="0"/>
            <a:t>veriyi içeren paketlerin ağ üzerinden alıcısına hatasız ulaşması için gerekli yolun belirlenmesini sağlar; hata sezme ve düzeltme, akış denetimi, sanal devre kurulması ve kaldırılması, karşılıklı anlaşmanın (</a:t>
          </a:r>
          <a:r>
            <a:rPr lang="tr-TR" dirty="0" err="1" smtClean="0"/>
            <a:t>negotiation</a:t>
          </a:r>
          <a:r>
            <a:rPr lang="tr-TR" dirty="0" smtClean="0"/>
            <a:t>) sağlanması ve tek bir hat üzerinden birden çok mantıksal kanal oluşturulması</a:t>
          </a:r>
          <a:endParaRPr lang="tr-TR" dirty="0"/>
        </a:p>
      </dgm:t>
    </dgm:pt>
    <dgm:pt modelId="{1FFF9AE2-78BD-422A-90B2-AE9262257146}" type="parTrans" cxnId="{977BFB43-9EF4-4261-9B0C-6C00E0C920EC}">
      <dgm:prSet/>
      <dgm:spPr/>
      <dgm:t>
        <a:bodyPr/>
        <a:lstStyle/>
        <a:p>
          <a:endParaRPr lang="tr-TR"/>
        </a:p>
      </dgm:t>
    </dgm:pt>
    <dgm:pt modelId="{583FE7A4-85A4-4EB2-A2F8-B1369924538C}" type="sibTrans" cxnId="{977BFB43-9EF4-4261-9B0C-6C00E0C920EC}">
      <dgm:prSet/>
      <dgm:spPr/>
      <dgm:t>
        <a:bodyPr/>
        <a:lstStyle/>
        <a:p>
          <a:endParaRPr lang="tr-TR"/>
        </a:p>
      </dgm:t>
    </dgm:pt>
    <dgm:pt modelId="{20B61220-1A1C-40E8-94FA-F858524A6763}" type="pres">
      <dgm:prSet presAssocID="{551F1C7F-BF20-4A58-8994-FA66784E535D}" presName="Name0" presStyleCnt="0">
        <dgm:presLayoutVars>
          <dgm:chMax val="7"/>
          <dgm:dir/>
          <dgm:animLvl val="lvl"/>
          <dgm:resizeHandles val="exact"/>
        </dgm:presLayoutVars>
      </dgm:prSet>
      <dgm:spPr/>
      <dgm:t>
        <a:bodyPr/>
        <a:lstStyle/>
        <a:p>
          <a:endParaRPr lang="tr-TR"/>
        </a:p>
      </dgm:t>
    </dgm:pt>
    <dgm:pt modelId="{8C7B86BA-BD3B-4E08-BE02-1DC4C3D936E1}" type="pres">
      <dgm:prSet presAssocID="{2C85F8DD-6449-4343-8717-994AEBB5B8A6}" presName="circle1" presStyleLbl="node1" presStyleIdx="0" presStyleCnt="3"/>
      <dgm:spPr/>
    </dgm:pt>
    <dgm:pt modelId="{23660833-51DA-4272-9ABD-F3BB9A647CB6}" type="pres">
      <dgm:prSet presAssocID="{2C85F8DD-6449-4343-8717-994AEBB5B8A6}" presName="space" presStyleCnt="0"/>
      <dgm:spPr/>
    </dgm:pt>
    <dgm:pt modelId="{A09EF516-7907-4F0F-8E16-944C147E8AE4}" type="pres">
      <dgm:prSet presAssocID="{2C85F8DD-6449-4343-8717-994AEBB5B8A6}" presName="rect1" presStyleLbl="alignAcc1" presStyleIdx="0" presStyleCnt="3" custScaleX="113105" custLinFactNeighborX="-259" custLinFactNeighborY="-567"/>
      <dgm:spPr/>
      <dgm:t>
        <a:bodyPr/>
        <a:lstStyle/>
        <a:p>
          <a:endParaRPr lang="tr-TR"/>
        </a:p>
      </dgm:t>
    </dgm:pt>
    <dgm:pt modelId="{A5FC9D5A-D6C9-4D9B-BB03-4A50F0E015C6}" type="pres">
      <dgm:prSet presAssocID="{C9B49BC3-90BA-424B-B883-268E58268C74}" presName="vertSpace2" presStyleLbl="node1" presStyleIdx="0" presStyleCnt="3"/>
      <dgm:spPr/>
    </dgm:pt>
    <dgm:pt modelId="{69AD9BB1-6978-4CD4-8200-335D4FABF744}" type="pres">
      <dgm:prSet presAssocID="{C9B49BC3-90BA-424B-B883-268E58268C74}" presName="circle2" presStyleLbl="node1" presStyleIdx="1" presStyleCnt="3"/>
      <dgm:spPr/>
    </dgm:pt>
    <dgm:pt modelId="{CDF5F8A9-6629-4668-9956-4C0B832963DA}" type="pres">
      <dgm:prSet presAssocID="{C9B49BC3-90BA-424B-B883-268E58268C74}" presName="rect2" presStyleLbl="alignAcc1" presStyleIdx="1" presStyleCnt="3" custScaleX="111982" custScaleY="97279" custLinFactNeighborX="-461"/>
      <dgm:spPr/>
      <dgm:t>
        <a:bodyPr/>
        <a:lstStyle/>
        <a:p>
          <a:endParaRPr lang="tr-TR"/>
        </a:p>
      </dgm:t>
    </dgm:pt>
    <dgm:pt modelId="{B6BC5A5D-EFE6-48E2-A509-D34E5120EEB8}" type="pres">
      <dgm:prSet presAssocID="{C422534F-C223-4FB9-96BE-9C3FCEC19AD1}" presName="vertSpace3" presStyleLbl="node1" presStyleIdx="1" presStyleCnt="3"/>
      <dgm:spPr/>
    </dgm:pt>
    <dgm:pt modelId="{ED5FC760-E78A-4C78-8112-6152F2E290F5}" type="pres">
      <dgm:prSet presAssocID="{C422534F-C223-4FB9-96BE-9C3FCEC19AD1}" presName="circle3" presStyleLbl="node1" presStyleIdx="2" presStyleCnt="3" custScaleX="117159" custScaleY="105931"/>
      <dgm:spPr/>
    </dgm:pt>
    <dgm:pt modelId="{B06FA91E-466E-4388-8371-C32B2745BC1F}" type="pres">
      <dgm:prSet presAssocID="{C422534F-C223-4FB9-96BE-9C3FCEC19AD1}" presName="rect3" presStyleLbl="alignAcc1" presStyleIdx="2" presStyleCnt="3" custScaleX="111176" custLinFactNeighborX="-1152"/>
      <dgm:spPr/>
      <dgm:t>
        <a:bodyPr/>
        <a:lstStyle/>
        <a:p>
          <a:endParaRPr lang="tr-TR"/>
        </a:p>
      </dgm:t>
    </dgm:pt>
    <dgm:pt modelId="{F845642B-70CC-4131-93C4-61AF02E52890}" type="pres">
      <dgm:prSet presAssocID="{2C85F8DD-6449-4343-8717-994AEBB5B8A6}" presName="rect1ParTx" presStyleLbl="alignAcc1" presStyleIdx="2" presStyleCnt="3">
        <dgm:presLayoutVars>
          <dgm:chMax val="1"/>
          <dgm:bulletEnabled val="1"/>
        </dgm:presLayoutVars>
      </dgm:prSet>
      <dgm:spPr/>
      <dgm:t>
        <a:bodyPr/>
        <a:lstStyle/>
        <a:p>
          <a:endParaRPr lang="tr-TR"/>
        </a:p>
      </dgm:t>
    </dgm:pt>
    <dgm:pt modelId="{ABDC5FF0-C137-47D2-8855-CDC3D6C98252}" type="pres">
      <dgm:prSet presAssocID="{2C85F8DD-6449-4343-8717-994AEBB5B8A6}" presName="rect1ChTx" presStyleLbl="alignAcc1" presStyleIdx="2" presStyleCnt="3" custScaleX="146717" custLinFactNeighborX="-13825" custLinFactNeighborY="4381">
        <dgm:presLayoutVars>
          <dgm:bulletEnabled val="1"/>
        </dgm:presLayoutVars>
      </dgm:prSet>
      <dgm:spPr/>
      <dgm:t>
        <a:bodyPr/>
        <a:lstStyle/>
        <a:p>
          <a:endParaRPr lang="tr-TR"/>
        </a:p>
      </dgm:t>
    </dgm:pt>
    <dgm:pt modelId="{B6CB7FCB-F7C5-49A8-880A-FB9F04A0F231}" type="pres">
      <dgm:prSet presAssocID="{C9B49BC3-90BA-424B-B883-268E58268C74}" presName="rect2ParTx" presStyleLbl="alignAcc1" presStyleIdx="2" presStyleCnt="3">
        <dgm:presLayoutVars>
          <dgm:chMax val="1"/>
          <dgm:bulletEnabled val="1"/>
        </dgm:presLayoutVars>
      </dgm:prSet>
      <dgm:spPr/>
      <dgm:t>
        <a:bodyPr/>
        <a:lstStyle/>
        <a:p>
          <a:endParaRPr lang="tr-TR"/>
        </a:p>
      </dgm:t>
    </dgm:pt>
    <dgm:pt modelId="{38141EEF-BFD2-4E69-B1BA-49901B5FAEF2}" type="pres">
      <dgm:prSet presAssocID="{C9B49BC3-90BA-424B-B883-268E58268C74}" presName="rect2ChTx" presStyleLbl="alignAcc1" presStyleIdx="2" presStyleCnt="3" custScaleX="147235" custLinFactNeighborX="-15870">
        <dgm:presLayoutVars>
          <dgm:bulletEnabled val="1"/>
        </dgm:presLayoutVars>
      </dgm:prSet>
      <dgm:spPr/>
      <dgm:t>
        <a:bodyPr/>
        <a:lstStyle/>
        <a:p>
          <a:endParaRPr lang="tr-TR"/>
        </a:p>
      </dgm:t>
    </dgm:pt>
    <dgm:pt modelId="{253C8452-9FB9-4536-8421-56126ECABB58}" type="pres">
      <dgm:prSet presAssocID="{C422534F-C223-4FB9-96BE-9C3FCEC19AD1}" presName="rect3ParTx" presStyleLbl="alignAcc1" presStyleIdx="2" presStyleCnt="3">
        <dgm:presLayoutVars>
          <dgm:chMax val="1"/>
          <dgm:bulletEnabled val="1"/>
        </dgm:presLayoutVars>
      </dgm:prSet>
      <dgm:spPr/>
      <dgm:t>
        <a:bodyPr/>
        <a:lstStyle/>
        <a:p>
          <a:endParaRPr lang="tr-TR"/>
        </a:p>
      </dgm:t>
    </dgm:pt>
    <dgm:pt modelId="{684703A5-043B-4E25-A4FE-6EEDB7F79E67}" type="pres">
      <dgm:prSet presAssocID="{C422534F-C223-4FB9-96BE-9C3FCEC19AD1}" presName="rect3ChTx" presStyleLbl="alignAcc1" presStyleIdx="2" presStyleCnt="3" custScaleX="150343" custLinFactNeighborX="-18924">
        <dgm:presLayoutVars>
          <dgm:bulletEnabled val="1"/>
        </dgm:presLayoutVars>
      </dgm:prSet>
      <dgm:spPr/>
      <dgm:t>
        <a:bodyPr/>
        <a:lstStyle/>
        <a:p>
          <a:endParaRPr lang="tr-TR"/>
        </a:p>
      </dgm:t>
    </dgm:pt>
  </dgm:ptLst>
  <dgm:cxnLst>
    <dgm:cxn modelId="{DC368C0C-3398-4DE1-9921-88D3327D8DDB}" type="presOf" srcId="{551F1C7F-BF20-4A58-8994-FA66784E535D}" destId="{20B61220-1A1C-40E8-94FA-F858524A6763}" srcOrd="0" destOrd="0" presId="urn:microsoft.com/office/officeart/2005/8/layout/target3"/>
    <dgm:cxn modelId="{D35CD374-89C6-416B-A79B-07C4963A6CCC}" type="presOf" srcId="{2C85F8DD-6449-4343-8717-994AEBB5B8A6}" destId="{A09EF516-7907-4F0F-8E16-944C147E8AE4}" srcOrd="0" destOrd="0" presId="urn:microsoft.com/office/officeart/2005/8/layout/target3"/>
    <dgm:cxn modelId="{D20E1B17-D643-4A1B-8D04-02E54328F870}" srcId="{551F1C7F-BF20-4A58-8994-FA66784E535D}" destId="{2C85F8DD-6449-4343-8717-994AEBB5B8A6}" srcOrd="0" destOrd="0" parTransId="{6833FA0B-80A7-408F-8B9F-686D031C0699}" sibTransId="{5C953A8B-E190-4801-8F31-91A1DF2EBAA5}"/>
    <dgm:cxn modelId="{77DABC0E-749C-4002-B6DF-E7E2779AFEFE}" type="presOf" srcId="{C9B49BC3-90BA-424B-B883-268E58268C74}" destId="{B6CB7FCB-F7C5-49A8-880A-FB9F04A0F231}" srcOrd="1" destOrd="0" presId="urn:microsoft.com/office/officeart/2005/8/layout/target3"/>
    <dgm:cxn modelId="{D3C15354-DCCE-4E09-8081-14626041A6AC}" type="presOf" srcId="{CA815181-6B33-4E63-87ED-DB55A4F2A09C}" destId="{ABDC5FF0-C137-47D2-8855-CDC3D6C98252}" srcOrd="0" destOrd="0" presId="urn:microsoft.com/office/officeart/2005/8/layout/target3"/>
    <dgm:cxn modelId="{47316EB2-00F8-40C1-8763-001CB2DD3F4C}" srcId="{2C85F8DD-6449-4343-8717-994AEBB5B8A6}" destId="{CA815181-6B33-4E63-87ED-DB55A4F2A09C}" srcOrd="0" destOrd="0" parTransId="{693D2864-744F-48CD-AEA2-3BE8633D19FA}" sibTransId="{A741EB4E-9339-490B-9C17-C2BF73BF8239}"/>
    <dgm:cxn modelId="{05276E3F-6454-457D-A945-921F9D2B521B}" type="presOf" srcId="{34B428F1-3201-48EB-B101-AA72B187772B}" destId="{684703A5-043B-4E25-A4FE-6EEDB7F79E67}" srcOrd="0" destOrd="0" presId="urn:microsoft.com/office/officeart/2005/8/layout/target3"/>
    <dgm:cxn modelId="{2AD60670-A340-4FCF-A098-21B6BA3B7EDA}" srcId="{551F1C7F-BF20-4A58-8994-FA66784E535D}" destId="{C422534F-C223-4FB9-96BE-9C3FCEC19AD1}" srcOrd="2" destOrd="0" parTransId="{C97E2F16-DA15-478A-B267-2D41E258AFFB}" sibTransId="{EFE982C8-13ED-4055-975E-7FFF8F571982}"/>
    <dgm:cxn modelId="{30FCC83A-9D81-4025-BD49-066D6E86328D}" type="presOf" srcId="{C422534F-C223-4FB9-96BE-9C3FCEC19AD1}" destId="{253C8452-9FB9-4536-8421-56126ECABB58}" srcOrd="1" destOrd="0" presId="urn:microsoft.com/office/officeart/2005/8/layout/target3"/>
    <dgm:cxn modelId="{AC199C8D-A73C-4B19-89AD-8CAA1296EE03}" type="presOf" srcId="{C422534F-C223-4FB9-96BE-9C3FCEC19AD1}" destId="{B06FA91E-466E-4388-8371-C32B2745BC1F}" srcOrd="0" destOrd="0" presId="urn:microsoft.com/office/officeart/2005/8/layout/target3"/>
    <dgm:cxn modelId="{C2C03B09-341A-465F-909D-00F91425DEEA}" srcId="{551F1C7F-BF20-4A58-8994-FA66784E535D}" destId="{C9B49BC3-90BA-424B-B883-268E58268C74}" srcOrd="1" destOrd="0" parTransId="{CB12B071-4ECA-42C3-84F3-EFD8C5ECF3F7}" sibTransId="{84588DA2-CD9F-4AAC-AB09-A9F6CB67271A}"/>
    <dgm:cxn modelId="{A275E868-ECAA-4CEE-A35E-DA0568D814BB}" type="presOf" srcId="{2C85F8DD-6449-4343-8717-994AEBB5B8A6}" destId="{F845642B-70CC-4131-93C4-61AF02E52890}" srcOrd="1" destOrd="0" presId="urn:microsoft.com/office/officeart/2005/8/layout/target3"/>
    <dgm:cxn modelId="{977BFB43-9EF4-4261-9B0C-6C00E0C920EC}" srcId="{C422534F-C223-4FB9-96BE-9C3FCEC19AD1}" destId="{34B428F1-3201-48EB-B101-AA72B187772B}" srcOrd="0" destOrd="0" parTransId="{1FFF9AE2-78BD-422A-90B2-AE9262257146}" sibTransId="{583FE7A4-85A4-4EB2-A2F8-B1369924538C}"/>
    <dgm:cxn modelId="{CAB87D75-4F13-4F1B-8E11-E48AC84C85DC}" type="presOf" srcId="{C9B49BC3-90BA-424B-B883-268E58268C74}" destId="{CDF5F8A9-6629-4668-9956-4C0B832963DA}" srcOrd="0" destOrd="0" presId="urn:microsoft.com/office/officeart/2005/8/layout/target3"/>
    <dgm:cxn modelId="{8A674F19-3931-4A35-930D-9A1BA6471377}" srcId="{C9B49BC3-90BA-424B-B883-268E58268C74}" destId="{4C941F43-C323-43B2-AFB5-3C7EC46F9F96}" srcOrd="0" destOrd="0" parTransId="{575BA7B3-351E-445B-A851-FF44B953A6EF}" sibTransId="{886B9027-AD4B-48AB-9356-058F79E6688F}"/>
    <dgm:cxn modelId="{D622D72D-C281-41F8-B270-71F581C31ABE}" type="presOf" srcId="{4C941F43-C323-43B2-AFB5-3C7EC46F9F96}" destId="{38141EEF-BFD2-4E69-B1BA-49901B5FAEF2}" srcOrd="0" destOrd="0" presId="urn:microsoft.com/office/officeart/2005/8/layout/target3"/>
    <dgm:cxn modelId="{8782679D-4B4E-4B15-A762-655A1579DC50}" type="presParOf" srcId="{20B61220-1A1C-40E8-94FA-F858524A6763}" destId="{8C7B86BA-BD3B-4E08-BE02-1DC4C3D936E1}" srcOrd="0" destOrd="0" presId="urn:microsoft.com/office/officeart/2005/8/layout/target3"/>
    <dgm:cxn modelId="{D5DAAC5F-331D-4074-9FB7-9D93E1F9ACBB}" type="presParOf" srcId="{20B61220-1A1C-40E8-94FA-F858524A6763}" destId="{23660833-51DA-4272-9ABD-F3BB9A647CB6}" srcOrd="1" destOrd="0" presId="urn:microsoft.com/office/officeart/2005/8/layout/target3"/>
    <dgm:cxn modelId="{C50C5F6B-C2C4-4211-B638-E86E4CB607F3}" type="presParOf" srcId="{20B61220-1A1C-40E8-94FA-F858524A6763}" destId="{A09EF516-7907-4F0F-8E16-944C147E8AE4}" srcOrd="2" destOrd="0" presId="urn:microsoft.com/office/officeart/2005/8/layout/target3"/>
    <dgm:cxn modelId="{87A8E829-CBA0-47F2-9375-BB5B2ED13479}" type="presParOf" srcId="{20B61220-1A1C-40E8-94FA-F858524A6763}" destId="{A5FC9D5A-D6C9-4D9B-BB03-4A50F0E015C6}" srcOrd="3" destOrd="0" presId="urn:microsoft.com/office/officeart/2005/8/layout/target3"/>
    <dgm:cxn modelId="{3037E7B5-BC2D-4DBA-954A-638A6E3AE72C}" type="presParOf" srcId="{20B61220-1A1C-40E8-94FA-F858524A6763}" destId="{69AD9BB1-6978-4CD4-8200-335D4FABF744}" srcOrd="4" destOrd="0" presId="urn:microsoft.com/office/officeart/2005/8/layout/target3"/>
    <dgm:cxn modelId="{54D70391-5AED-4EAE-9A83-B6813B6D9DE1}" type="presParOf" srcId="{20B61220-1A1C-40E8-94FA-F858524A6763}" destId="{CDF5F8A9-6629-4668-9956-4C0B832963DA}" srcOrd="5" destOrd="0" presId="urn:microsoft.com/office/officeart/2005/8/layout/target3"/>
    <dgm:cxn modelId="{8969044C-EC69-4C85-B0D0-EB4B554C5E95}" type="presParOf" srcId="{20B61220-1A1C-40E8-94FA-F858524A6763}" destId="{B6BC5A5D-EFE6-48E2-A509-D34E5120EEB8}" srcOrd="6" destOrd="0" presId="urn:microsoft.com/office/officeart/2005/8/layout/target3"/>
    <dgm:cxn modelId="{02326676-7754-44C4-ACE4-4BDDC9DDE661}" type="presParOf" srcId="{20B61220-1A1C-40E8-94FA-F858524A6763}" destId="{ED5FC760-E78A-4C78-8112-6152F2E290F5}" srcOrd="7" destOrd="0" presId="urn:microsoft.com/office/officeart/2005/8/layout/target3"/>
    <dgm:cxn modelId="{6BD3ED7C-8CDA-4F1A-9F25-74F6C82FE3E4}" type="presParOf" srcId="{20B61220-1A1C-40E8-94FA-F858524A6763}" destId="{B06FA91E-466E-4388-8371-C32B2745BC1F}" srcOrd="8" destOrd="0" presId="urn:microsoft.com/office/officeart/2005/8/layout/target3"/>
    <dgm:cxn modelId="{0E89AA49-DFD4-493C-9605-F4AFFD47C38A}" type="presParOf" srcId="{20B61220-1A1C-40E8-94FA-F858524A6763}" destId="{F845642B-70CC-4131-93C4-61AF02E52890}" srcOrd="9" destOrd="0" presId="urn:microsoft.com/office/officeart/2005/8/layout/target3"/>
    <dgm:cxn modelId="{794290B6-BE79-417A-AC40-4C4AF0BC1DB2}" type="presParOf" srcId="{20B61220-1A1C-40E8-94FA-F858524A6763}" destId="{ABDC5FF0-C137-47D2-8855-CDC3D6C98252}" srcOrd="10" destOrd="0" presId="urn:microsoft.com/office/officeart/2005/8/layout/target3"/>
    <dgm:cxn modelId="{22A69E30-518C-4B72-90EE-DF9F8202FF1A}" type="presParOf" srcId="{20B61220-1A1C-40E8-94FA-F858524A6763}" destId="{B6CB7FCB-F7C5-49A8-880A-FB9F04A0F231}" srcOrd="11" destOrd="0" presId="urn:microsoft.com/office/officeart/2005/8/layout/target3"/>
    <dgm:cxn modelId="{CA289CE9-24D2-4BD5-BF84-B0070A06D1D5}" type="presParOf" srcId="{20B61220-1A1C-40E8-94FA-F858524A6763}" destId="{38141EEF-BFD2-4E69-B1BA-49901B5FAEF2}" srcOrd="12" destOrd="0" presId="urn:microsoft.com/office/officeart/2005/8/layout/target3"/>
    <dgm:cxn modelId="{0B0B9CAC-EB55-4B35-AACC-75F44A31CFE5}" type="presParOf" srcId="{20B61220-1A1C-40E8-94FA-F858524A6763}" destId="{253C8452-9FB9-4536-8421-56126ECABB58}" srcOrd="13" destOrd="0" presId="urn:microsoft.com/office/officeart/2005/8/layout/target3"/>
    <dgm:cxn modelId="{E8CF38E2-3E42-4E51-B153-4DC8065B5FEE}" type="presParOf" srcId="{20B61220-1A1C-40E8-94FA-F858524A6763}" destId="{684703A5-043B-4E25-A4FE-6EEDB7F79E67}" srcOrd="14" destOrd="0" presId="urn:microsoft.com/office/officeart/2005/8/layout/targe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7FA0ED0-F304-4439-9730-51C64EB5BA8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tr-TR"/>
        </a:p>
      </dgm:t>
    </dgm:pt>
    <dgm:pt modelId="{9E8811D4-2003-4A66-9857-51F7DFA8DA0E}">
      <dgm:prSet phldrT="[Metin]"/>
      <dgm:spPr/>
      <dgm:t>
        <a:bodyPr/>
        <a:lstStyle/>
        <a:p>
          <a:r>
            <a:rPr lang="tr-TR" dirty="0" smtClean="0"/>
            <a:t>Kampus Omurga Ağı</a:t>
          </a:r>
          <a:endParaRPr lang="tr-TR" dirty="0"/>
        </a:p>
      </dgm:t>
    </dgm:pt>
    <dgm:pt modelId="{0990E76B-912A-459C-9558-9937834E7F94}" type="parTrans" cxnId="{4EC13FBB-4B42-4D7D-B5E8-6E0BA57A594D}">
      <dgm:prSet/>
      <dgm:spPr/>
      <dgm:t>
        <a:bodyPr/>
        <a:lstStyle/>
        <a:p>
          <a:endParaRPr lang="tr-TR"/>
        </a:p>
      </dgm:t>
    </dgm:pt>
    <dgm:pt modelId="{591D4BF6-F806-479B-8AAC-F90B7D322176}" type="sibTrans" cxnId="{4EC13FBB-4B42-4D7D-B5E8-6E0BA57A594D}">
      <dgm:prSet/>
      <dgm:spPr/>
      <dgm:t>
        <a:bodyPr/>
        <a:lstStyle/>
        <a:p>
          <a:endParaRPr lang="tr-TR"/>
        </a:p>
      </dgm:t>
    </dgm:pt>
    <dgm:pt modelId="{1A0BCCAA-8757-42A6-AF2C-1A5D468DCC31}">
      <dgm:prSet phldrT="[Metin]"/>
      <dgm:spPr/>
      <dgm:t>
        <a:bodyPr/>
        <a:lstStyle/>
        <a:p>
          <a:pPr algn="ctr"/>
          <a:r>
            <a:rPr lang="tr-TR" dirty="0" smtClean="0"/>
            <a:t>Daha geniş bir alanda birden çok binayı içerebilir; kullanıcı sayısı daha fazla olması beklenir ve kullanıcılar arasında gruplama yapılması gerekir.</a:t>
          </a:r>
          <a:endParaRPr lang="tr-TR" dirty="0"/>
        </a:p>
      </dgm:t>
    </dgm:pt>
    <dgm:pt modelId="{6FC1EC5A-0B4F-4CB7-A0CF-932EF32DF85E}" type="parTrans" cxnId="{6FEFBE6E-5102-49ED-8E63-3375A67E21FC}">
      <dgm:prSet/>
      <dgm:spPr/>
      <dgm:t>
        <a:bodyPr/>
        <a:lstStyle/>
        <a:p>
          <a:endParaRPr lang="tr-TR"/>
        </a:p>
      </dgm:t>
    </dgm:pt>
    <dgm:pt modelId="{2C05507E-AB1D-489E-963F-093ADC4150D3}" type="sibTrans" cxnId="{6FEFBE6E-5102-49ED-8E63-3375A67E21FC}">
      <dgm:prSet/>
      <dgm:spPr/>
      <dgm:t>
        <a:bodyPr/>
        <a:lstStyle/>
        <a:p>
          <a:endParaRPr lang="tr-TR"/>
        </a:p>
      </dgm:t>
    </dgm:pt>
    <dgm:pt modelId="{25521712-FABB-4501-8974-D8213CC71803}">
      <dgm:prSet phldrT="[Metin]"/>
      <dgm:spPr/>
      <dgm:t>
        <a:bodyPr/>
        <a:lstStyle/>
        <a:p>
          <a:r>
            <a:rPr lang="tr-TR" dirty="0" smtClean="0"/>
            <a:t>WAN Omurga Ağı</a:t>
          </a:r>
          <a:endParaRPr lang="tr-TR" dirty="0"/>
        </a:p>
      </dgm:t>
    </dgm:pt>
    <dgm:pt modelId="{7BAE7F13-8F19-44F2-9072-91B4A38A2DDA}" type="parTrans" cxnId="{DCDB7B41-9C99-40D5-B422-74E1627AEC9F}">
      <dgm:prSet/>
      <dgm:spPr/>
      <dgm:t>
        <a:bodyPr/>
        <a:lstStyle/>
        <a:p>
          <a:endParaRPr lang="tr-TR"/>
        </a:p>
      </dgm:t>
    </dgm:pt>
    <dgm:pt modelId="{F5801759-16A0-426C-B206-23A3E1138B0E}" type="sibTrans" cxnId="{DCDB7B41-9C99-40D5-B422-74E1627AEC9F}">
      <dgm:prSet/>
      <dgm:spPr/>
      <dgm:t>
        <a:bodyPr/>
        <a:lstStyle/>
        <a:p>
          <a:endParaRPr lang="tr-TR"/>
        </a:p>
      </dgm:t>
    </dgm:pt>
    <dgm:pt modelId="{D0C19E4D-8AA6-4EA1-BF1D-38953FE3EE8D}">
      <dgm:prSet phldrT="[Metin]"/>
      <dgm:spPr/>
      <dgm:t>
        <a:bodyPr/>
        <a:lstStyle/>
        <a:p>
          <a:pPr algn="ctr"/>
          <a:r>
            <a:rPr lang="tr-TR" dirty="0" smtClean="0"/>
            <a:t>Uzakta olan </a:t>
          </a:r>
          <a:r>
            <a:rPr lang="tr-TR" dirty="0" err="1" smtClean="0"/>
            <a:t>LAN’ların</a:t>
          </a:r>
          <a:r>
            <a:rPr lang="tr-TR" dirty="0" smtClean="0"/>
            <a:t> birbirlerine bağlanması, uzak ofislerin merkezi LAN‘a bağlanması veya mesafesi uzak her tür sayısal iletişim yapılabilmesi için aktarım ortamı veya aktarım devresi sunar. </a:t>
          </a:r>
          <a:endParaRPr lang="tr-TR" dirty="0"/>
        </a:p>
      </dgm:t>
    </dgm:pt>
    <dgm:pt modelId="{B822EDEF-D42F-4428-9837-0847208CCC69}" type="parTrans" cxnId="{8DD18007-562F-4E14-9818-6B2055B9BA79}">
      <dgm:prSet/>
      <dgm:spPr/>
      <dgm:t>
        <a:bodyPr/>
        <a:lstStyle/>
        <a:p>
          <a:endParaRPr lang="tr-TR"/>
        </a:p>
      </dgm:t>
    </dgm:pt>
    <dgm:pt modelId="{D0796518-2249-405A-A731-862941D00D13}" type="sibTrans" cxnId="{8DD18007-562F-4E14-9818-6B2055B9BA79}">
      <dgm:prSet/>
      <dgm:spPr/>
      <dgm:t>
        <a:bodyPr/>
        <a:lstStyle/>
        <a:p>
          <a:endParaRPr lang="tr-TR"/>
        </a:p>
      </dgm:t>
    </dgm:pt>
    <dgm:pt modelId="{30E0DA67-0A7E-45BB-93D8-D88533BB241C}">
      <dgm:prSet phldrT="[Metin]"/>
      <dgm:spPr/>
      <dgm:t>
        <a:bodyPr/>
        <a:lstStyle/>
        <a:p>
          <a:r>
            <a:rPr lang="tr-TR" dirty="0" smtClean="0"/>
            <a:t>Uç Sistemlerin Omurga Ağı</a:t>
          </a:r>
          <a:endParaRPr lang="tr-TR" dirty="0"/>
        </a:p>
      </dgm:t>
    </dgm:pt>
    <dgm:pt modelId="{205C7271-ED9E-4073-A028-C71FE0D06248}" type="parTrans" cxnId="{061D6BC8-4504-47FE-920D-95EEFA183F3E}">
      <dgm:prSet/>
      <dgm:spPr/>
      <dgm:t>
        <a:bodyPr/>
        <a:lstStyle/>
        <a:p>
          <a:endParaRPr lang="tr-TR"/>
        </a:p>
      </dgm:t>
    </dgm:pt>
    <dgm:pt modelId="{6519FFE9-0277-4390-A624-7345FDF50484}" type="sibTrans" cxnId="{061D6BC8-4504-47FE-920D-95EEFA183F3E}">
      <dgm:prSet/>
      <dgm:spPr/>
      <dgm:t>
        <a:bodyPr/>
        <a:lstStyle/>
        <a:p>
          <a:endParaRPr lang="tr-TR"/>
        </a:p>
      </dgm:t>
    </dgm:pt>
    <dgm:pt modelId="{F4F4F8A2-5406-4635-93F0-6155481BCDCD}">
      <dgm:prSet phldrT="[Metin]"/>
      <dgm:spPr/>
      <dgm:t>
        <a:bodyPr/>
        <a:lstStyle/>
        <a:p>
          <a:pPr algn="ctr"/>
          <a:r>
            <a:rPr lang="tr-TR" dirty="0" smtClean="0"/>
            <a:t>Uç sisteme bir ATM arayüz kartı takılır ve sistem ATM ağa doğrudan ATM standardı ile bağlanmış olur.</a:t>
          </a:r>
          <a:endParaRPr lang="tr-TR" dirty="0"/>
        </a:p>
      </dgm:t>
    </dgm:pt>
    <dgm:pt modelId="{A0803209-6E0D-419E-8BD3-7EB0693E01DB}" type="parTrans" cxnId="{AD440426-A3CB-4793-ACE9-F3BE79E57627}">
      <dgm:prSet/>
      <dgm:spPr/>
      <dgm:t>
        <a:bodyPr/>
        <a:lstStyle/>
        <a:p>
          <a:endParaRPr lang="tr-TR"/>
        </a:p>
      </dgm:t>
    </dgm:pt>
    <dgm:pt modelId="{A53B2C4A-14A3-4E29-B3D7-0C585FC24475}" type="sibTrans" cxnId="{AD440426-A3CB-4793-ACE9-F3BE79E57627}">
      <dgm:prSet/>
      <dgm:spPr/>
      <dgm:t>
        <a:bodyPr/>
        <a:lstStyle/>
        <a:p>
          <a:endParaRPr lang="tr-TR"/>
        </a:p>
      </dgm:t>
    </dgm:pt>
    <dgm:pt modelId="{227C7DCA-1D53-4A6C-820F-4BFE38BE472A}">
      <dgm:prSet phldrT="[Metin]"/>
      <dgm:spPr/>
      <dgm:t>
        <a:bodyPr/>
        <a:lstStyle/>
        <a:p>
          <a:r>
            <a:rPr lang="tr-TR" dirty="0" smtClean="0"/>
            <a:t>LAN Omurga Ağı</a:t>
          </a:r>
          <a:endParaRPr lang="tr-TR" dirty="0"/>
        </a:p>
      </dgm:t>
    </dgm:pt>
    <dgm:pt modelId="{7B47B872-9313-4655-855D-CFF7356144A5}" type="parTrans" cxnId="{6A6B6928-8987-46FA-88AE-0F416C8DD34C}">
      <dgm:prSet/>
      <dgm:spPr/>
      <dgm:t>
        <a:bodyPr/>
        <a:lstStyle/>
        <a:p>
          <a:endParaRPr lang="tr-TR"/>
        </a:p>
      </dgm:t>
    </dgm:pt>
    <dgm:pt modelId="{0B33D7EB-22F1-4A8F-A14E-A31B378A3F13}" type="sibTrans" cxnId="{6A6B6928-8987-46FA-88AE-0F416C8DD34C}">
      <dgm:prSet/>
      <dgm:spPr/>
      <dgm:t>
        <a:bodyPr/>
        <a:lstStyle/>
        <a:p>
          <a:endParaRPr lang="tr-TR"/>
        </a:p>
      </dgm:t>
    </dgm:pt>
    <dgm:pt modelId="{46C5975E-760A-4442-8CDE-D383C8AACAD1}">
      <dgm:prSet/>
      <dgm:spPr/>
      <dgm:t>
        <a:bodyPr/>
        <a:lstStyle/>
        <a:p>
          <a:pPr algn="ctr"/>
          <a:r>
            <a:rPr lang="tr-TR" dirty="0" smtClean="0"/>
            <a:t>Örneğin 4 katlı bir binaya dağılmış, her katta 30-40 kullanıcısı ve merkezi bir yerde 2-3 tane ana sunucuları olan bir LAN uygulamasında ATM iyi bir çözüm sunabilir.</a:t>
          </a:r>
          <a:endParaRPr lang="tr-TR" dirty="0"/>
        </a:p>
      </dgm:t>
    </dgm:pt>
    <dgm:pt modelId="{C665169E-3A4A-4167-BBE4-F5C3A1D03686}" type="parTrans" cxnId="{A7C7363B-22A5-47BA-B950-37D788F13408}">
      <dgm:prSet/>
      <dgm:spPr/>
      <dgm:t>
        <a:bodyPr/>
        <a:lstStyle/>
        <a:p>
          <a:endParaRPr lang="tr-TR"/>
        </a:p>
      </dgm:t>
    </dgm:pt>
    <dgm:pt modelId="{9CCF4FF0-91A9-43E2-B4D6-1BB4062903E2}" type="sibTrans" cxnId="{A7C7363B-22A5-47BA-B950-37D788F13408}">
      <dgm:prSet/>
      <dgm:spPr/>
      <dgm:t>
        <a:bodyPr/>
        <a:lstStyle/>
        <a:p>
          <a:endParaRPr lang="tr-TR"/>
        </a:p>
      </dgm:t>
    </dgm:pt>
    <dgm:pt modelId="{BC6A5DEA-55A4-4ABC-9492-8BF538621B04}">
      <dgm:prSet/>
      <dgm:spPr/>
      <dgm:t>
        <a:bodyPr/>
        <a:lstStyle/>
        <a:p>
          <a:pPr algn="ctr"/>
          <a:r>
            <a:rPr lang="tr-TR" dirty="0" smtClean="0"/>
            <a:t>Kampus uygulamalarında en iyi çözümü FDDI ve ATM ‘</a:t>
          </a:r>
          <a:r>
            <a:rPr lang="tr-TR" dirty="0" err="1" smtClean="0"/>
            <a:t>dir</a:t>
          </a:r>
          <a:r>
            <a:rPr lang="tr-TR" dirty="0" smtClean="0"/>
            <a:t>. Ancak bina katlarında bulunan uç sistemlerde Ethernet teknolojisi kullanılabilir.</a:t>
          </a:r>
          <a:endParaRPr lang="tr-TR" dirty="0"/>
        </a:p>
      </dgm:t>
    </dgm:pt>
    <dgm:pt modelId="{3A5E7F54-7B8F-41FE-ADAF-02AD7C3F4F7C}" type="parTrans" cxnId="{3F57FFB5-D40F-4F51-8A1A-40F838CADC68}">
      <dgm:prSet/>
      <dgm:spPr/>
      <dgm:t>
        <a:bodyPr/>
        <a:lstStyle/>
        <a:p>
          <a:endParaRPr lang="tr-TR"/>
        </a:p>
      </dgm:t>
    </dgm:pt>
    <dgm:pt modelId="{55A95F3D-B474-4AE3-B467-948C31EE1CD3}" type="sibTrans" cxnId="{3F57FFB5-D40F-4F51-8A1A-40F838CADC68}">
      <dgm:prSet/>
      <dgm:spPr/>
      <dgm:t>
        <a:bodyPr/>
        <a:lstStyle/>
        <a:p>
          <a:endParaRPr lang="tr-TR"/>
        </a:p>
      </dgm:t>
    </dgm:pt>
    <dgm:pt modelId="{F0EF40A4-CBED-43EF-B69E-F6F277426E6F}">
      <dgm:prSet phldrT="[Metin]"/>
      <dgm:spPr/>
      <dgm:t>
        <a:bodyPr/>
        <a:lstStyle/>
        <a:p>
          <a:pPr algn="ctr"/>
          <a:r>
            <a:rPr lang="tr-TR" dirty="0" smtClean="0"/>
            <a:t>WAN ATM cihazlar, daha çok tek </a:t>
          </a:r>
          <a:r>
            <a:rPr lang="tr-TR" dirty="0" err="1" smtClean="0"/>
            <a:t>modlu</a:t>
          </a:r>
          <a:r>
            <a:rPr lang="tr-TR" dirty="0" smtClean="0"/>
            <a:t> fiber optik bağlantı yüzeylerine sahip olurlar.</a:t>
          </a:r>
          <a:endParaRPr lang="tr-TR" dirty="0"/>
        </a:p>
      </dgm:t>
    </dgm:pt>
    <dgm:pt modelId="{5B48F613-40B9-4189-B31A-F3CFF5A6277D}" type="parTrans" cxnId="{71FE15BC-8D99-45F7-B269-AEB4F25EFF61}">
      <dgm:prSet/>
      <dgm:spPr/>
      <dgm:t>
        <a:bodyPr/>
        <a:lstStyle/>
        <a:p>
          <a:endParaRPr lang="tr-TR"/>
        </a:p>
      </dgm:t>
    </dgm:pt>
    <dgm:pt modelId="{97C7ABA1-A348-498D-B39C-94C5173522AB}" type="sibTrans" cxnId="{71FE15BC-8D99-45F7-B269-AEB4F25EFF61}">
      <dgm:prSet/>
      <dgm:spPr/>
      <dgm:t>
        <a:bodyPr/>
        <a:lstStyle/>
        <a:p>
          <a:endParaRPr lang="tr-TR"/>
        </a:p>
      </dgm:t>
    </dgm:pt>
    <dgm:pt modelId="{1AF3E3B1-64EF-4143-A427-DAAA9AC0219F}">
      <dgm:prSet phldrT="[Metin]"/>
      <dgm:spPr/>
      <dgm:t>
        <a:bodyPr/>
        <a:lstStyle/>
        <a:p>
          <a:pPr algn="ctr"/>
          <a:r>
            <a:rPr lang="tr-TR" dirty="0" smtClean="0"/>
            <a:t>Uç sistemlerde Ethernet veya </a:t>
          </a:r>
          <a:r>
            <a:rPr lang="tr-TR" dirty="0" err="1" smtClean="0"/>
            <a:t>Token</a:t>
          </a:r>
          <a:r>
            <a:rPr lang="tr-TR" dirty="0" smtClean="0"/>
            <a:t> Ring kartı vardır. Bu durumda uç sistemler önce kendilerine var olan arayüze sahip bir anahtar veya </a:t>
          </a:r>
          <a:r>
            <a:rPr lang="tr-TR" dirty="0" err="1" smtClean="0"/>
            <a:t>HUB’a</a:t>
          </a:r>
          <a:r>
            <a:rPr lang="tr-TR" dirty="0" smtClean="0"/>
            <a:t> bağlanır ve oradan da ATM arayüzü ile omurgaya bağlanabilir.</a:t>
          </a:r>
          <a:endParaRPr lang="tr-TR" dirty="0"/>
        </a:p>
      </dgm:t>
    </dgm:pt>
    <dgm:pt modelId="{31ADE9B6-DC2E-4474-A38D-EA2B85163AF7}" type="parTrans" cxnId="{8BB4122F-506A-46FF-B95D-029345445650}">
      <dgm:prSet/>
      <dgm:spPr/>
      <dgm:t>
        <a:bodyPr/>
        <a:lstStyle/>
        <a:p>
          <a:endParaRPr lang="tr-TR"/>
        </a:p>
      </dgm:t>
    </dgm:pt>
    <dgm:pt modelId="{7694786E-778A-4830-956D-9F4C291AAFDD}" type="sibTrans" cxnId="{8BB4122F-506A-46FF-B95D-029345445650}">
      <dgm:prSet/>
      <dgm:spPr/>
      <dgm:t>
        <a:bodyPr/>
        <a:lstStyle/>
        <a:p>
          <a:endParaRPr lang="tr-TR"/>
        </a:p>
      </dgm:t>
    </dgm:pt>
    <dgm:pt modelId="{609498BC-9501-4E4A-9442-667D5CDB53D1}" type="pres">
      <dgm:prSet presAssocID="{C7FA0ED0-F304-4439-9730-51C64EB5BA8B}" presName="Name0" presStyleCnt="0">
        <dgm:presLayoutVars>
          <dgm:dir/>
          <dgm:animLvl val="lvl"/>
          <dgm:resizeHandles val="exact"/>
        </dgm:presLayoutVars>
      </dgm:prSet>
      <dgm:spPr/>
      <dgm:t>
        <a:bodyPr/>
        <a:lstStyle/>
        <a:p>
          <a:endParaRPr lang="tr-TR"/>
        </a:p>
      </dgm:t>
    </dgm:pt>
    <dgm:pt modelId="{5C56CDC8-5590-4BED-870D-AA5637456B2F}" type="pres">
      <dgm:prSet presAssocID="{227C7DCA-1D53-4A6C-820F-4BFE38BE472A}" presName="composite" presStyleCnt="0"/>
      <dgm:spPr/>
    </dgm:pt>
    <dgm:pt modelId="{D57D7078-8B96-4203-B2B9-1EBFFB4615C2}" type="pres">
      <dgm:prSet presAssocID="{227C7DCA-1D53-4A6C-820F-4BFE38BE472A}" presName="parTx" presStyleLbl="alignNode1" presStyleIdx="0" presStyleCnt="4">
        <dgm:presLayoutVars>
          <dgm:chMax val="0"/>
          <dgm:chPref val="0"/>
          <dgm:bulletEnabled val="1"/>
        </dgm:presLayoutVars>
      </dgm:prSet>
      <dgm:spPr/>
      <dgm:t>
        <a:bodyPr/>
        <a:lstStyle/>
        <a:p>
          <a:endParaRPr lang="tr-TR"/>
        </a:p>
      </dgm:t>
    </dgm:pt>
    <dgm:pt modelId="{B0557A27-8E90-49C7-808C-AA0C81098940}" type="pres">
      <dgm:prSet presAssocID="{227C7DCA-1D53-4A6C-820F-4BFE38BE472A}" presName="desTx" presStyleLbl="alignAccFollowNode1" presStyleIdx="0" presStyleCnt="4">
        <dgm:presLayoutVars>
          <dgm:bulletEnabled val="1"/>
        </dgm:presLayoutVars>
      </dgm:prSet>
      <dgm:spPr/>
      <dgm:t>
        <a:bodyPr/>
        <a:lstStyle/>
        <a:p>
          <a:endParaRPr lang="tr-TR"/>
        </a:p>
      </dgm:t>
    </dgm:pt>
    <dgm:pt modelId="{146B07C4-F0CC-40C2-93BB-7B35A6EAAE58}" type="pres">
      <dgm:prSet presAssocID="{0B33D7EB-22F1-4A8F-A14E-A31B378A3F13}" presName="space" presStyleCnt="0"/>
      <dgm:spPr/>
    </dgm:pt>
    <dgm:pt modelId="{9C08606C-B3B5-470B-803D-F3C97ECE2291}" type="pres">
      <dgm:prSet presAssocID="{9E8811D4-2003-4A66-9857-51F7DFA8DA0E}" presName="composite" presStyleCnt="0"/>
      <dgm:spPr/>
    </dgm:pt>
    <dgm:pt modelId="{23EB6BDF-D768-4EE9-A2CC-547842395DC5}" type="pres">
      <dgm:prSet presAssocID="{9E8811D4-2003-4A66-9857-51F7DFA8DA0E}" presName="parTx" presStyleLbl="alignNode1" presStyleIdx="1" presStyleCnt="4">
        <dgm:presLayoutVars>
          <dgm:chMax val="0"/>
          <dgm:chPref val="0"/>
          <dgm:bulletEnabled val="1"/>
        </dgm:presLayoutVars>
      </dgm:prSet>
      <dgm:spPr/>
      <dgm:t>
        <a:bodyPr/>
        <a:lstStyle/>
        <a:p>
          <a:endParaRPr lang="tr-TR"/>
        </a:p>
      </dgm:t>
    </dgm:pt>
    <dgm:pt modelId="{2AAFD970-5A64-483E-8AC9-6E5FEEAA426D}" type="pres">
      <dgm:prSet presAssocID="{9E8811D4-2003-4A66-9857-51F7DFA8DA0E}" presName="desTx" presStyleLbl="alignAccFollowNode1" presStyleIdx="1" presStyleCnt="4">
        <dgm:presLayoutVars>
          <dgm:bulletEnabled val="1"/>
        </dgm:presLayoutVars>
      </dgm:prSet>
      <dgm:spPr/>
      <dgm:t>
        <a:bodyPr/>
        <a:lstStyle/>
        <a:p>
          <a:endParaRPr lang="tr-TR"/>
        </a:p>
      </dgm:t>
    </dgm:pt>
    <dgm:pt modelId="{3469ABB3-42DE-47BC-BF52-EB65F96D05C5}" type="pres">
      <dgm:prSet presAssocID="{591D4BF6-F806-479B-8AAC-F90B7D322176}" presName="space" presStyleCnt="0"/>
      <dgm:spPr/>
    </dgm:pt>
    <dgm:pt modelId="{EDBA5297-4DC0-4B28-B777-BB92C91E0C38}" type="pres">
      <dgm:prSet presAssocID="{25521712-FABB-4501-8974-D8213CC71803}" presName="composite" presStyleCnt="0"/>
      <dgm:spPr/>
    </dgm:pt>
    <dgm:pt modelId="{375981C1-6385-49D5-9EE3-1BC5E3DB488E}" type="pres">
      <dgm:prSet presAssocID="{25521712-FABB-4501-8974-D8213CC71803}" presName="parTx" presStyleLbl="alignNode1" presStyleIdx="2" presStyleCnt="4">
        <dgm:presLayoutVars>
          <dgm:chMax val="0"/>
          <dgm:chPref val="0"/>
          <dgm:bulletEnabled val="1"/>
        </dgm:presLayoutVars>
      </dgm:prSet>
      <dgm:spPr/>
      <dgm:t>
        <a:bodyPr/>
        <a:lstStyle/>
        <a:p>
          <a:endParaRPr lang="tr-TR"/>
        </a:p>
      </dgm:t>
    </dgm:pt>
    <dgm:pt modelId="{D5DFF3EB-EAFD-4FDA-A193-B7901A19BA43}" type="pres">
      <dgm:prSet presAssocID="{25521712-FABB-4501-8974-D8213CC71803}" presName="desTx" presStyleLbl="alignAccFollowNode1" presStyleIdx="2" presStyleCnt="4">
        <dgm:presLayoutVars>
          <dgm:bulletEnabled val="1"/>
        </dgm:presLayoutVars>
      </dgm:prSet>
      <dgm:spPr/>
      <dgm:t>
        <a:bodyPr/>
        <a:lstStyle/>
        <a:p>
          <a:endParaRPr lang="tr-TR"/>
        </a:p>
      </dgm:t>
    </dgm:pt>
    <dgm:pt modelId="{EF97BC0F-DB48-4E10-973D-7292F5F47E15}" type="pres">
      <dgm:prSet presAssocID="{F5801759-16A0-426C-B206-23A3E1138B0E}" presName="space" presStyleCnt="0"/>
      <dgm:spPr/>
    </dgm:pt>
    <dgm:pt modelId="{6D874DD7-BBEC-40B0-A0E2-24DD88D56671}" type="pres">
      <dgm:prSet presAssocID="{30E0DA67-0A7E-45BB-93D8-D88533BB241C}" presName="composite" presStyleCnt="0"/>
      <dgm:spPr/>
    </dgm:pt>
    <dgm:pt modelId="{7D921DF8-50C3-4EA7-9B89-C52DA74B8A3F}" type="pres">
      <dgm:prSet presAssocID="{30E0DA67-0A7E-45BB-93D8-D88533BB241C}" presName="parTx" presStyleLbl="alignNode1" presStyleIdx="3" presStyleCnt="4">
        <dgm:presLayoutVars>
          <dgm:chMax val="0"/>
          <dgm:chPref val="0"/>
          <dgm:bulletEnabled val="1"/>
        </dgm:presLayoutVars>
      </dgm:prSet>
      <dgm:spPr/>
      <dgm:t>
        <a:bodyPr/>
        <a:lstStyle/>
        <a:p>
          <a:endParaRPr lang="tr-TR"/>
        </a:p>
      </dgm:t>
    </dgm:pt>
    <dgm:pt modelId="{C121FAD4-6098-439D-8D00-F822FABBCA91}" type="pres">
      <dgm:prSet presAssocID="{30E0DA67-0A7E-45BB-93D8-D88533BB241C}" presName="desTx" presStyleLbl="alignAccFollowNode1" presStyleIdx="3" presStyleCnt="4">
        <dgm:presLayoutVars>
          <dgm:bulletEnabled val="1"/>
        </dgm:presLayoutVars>
      </dgm:prSet>
      <dgm:spPr/>
      <dgm:t>
        <a:bodyPr/>
        <a:lstStyle/>
        <a:p>
          <a:endParaRPr lang="tr-TR"/>
        </a:p>
      </dgm:t>
    </dgm:pt>
  </dgm:ptLst>
  <dgm:cxnLst>
    <dgm:cxn modelId="{061D6BC8-4504-47FE-920D-95EEFA183F3E}" srcId="{C7FA0ED0-F304-4439-9730-51C64EB5BA8B}" destId="{30E0DA67-0A7E-45BB-93D8-D88533BB241C}" srcOrd="3" destOrd="0" parTransId="{205C7271-ED9E-4073-A028-C71FE0D06248}" sibTransId="{6519FFE9-0277-4390-A624-7345FDF50484}"/>
    <dgm:cxn modelId="{CED5F3A0-15E6-4A48-A4D7-0BDF7A22A4F1}" type="presOf" srcId="{BC6A5DEA-55A4-4ABC-9492-8BF538621B04}" destId="{2AAFD970-5A64-483E-8AC9-6E5FEEAA426D}" srcOrd="0" destOrd="1" presId="urn:microsoft.com/office/officeart/2005/8/layout/hList1"/>
    <dgm:cxn modelId="{EFFAA3DA-0C37-42F5-82FC-1E7D05E2181F}" type="presOf" srcId="{1AF3E3B1-64EF-4143-A427-DAAA9AC0219F}" destId="{C121FAD4-6098-439D-8D00-F822FABBCA91}" srcOrd="0" destOrd="1" presId="urn:microsoft.com/office/officeart/2005/8/layout/hList1"/>
    <dgm:cxn modelId="{4EC13FBB-4B42-4D7D-B5E8-6E0BA57A594D}" srcId="{C7FA0ED0-F304-4439-9730-51C64EB5BA8B}" destId="{9E8811D4-2003-4A66-9857-51F7DFA8DA0E}" srcOrd="1" destOrd="0" parTransId="{0990E76B-912A-459C-9558-9937834E7F94}" sibTransId="{591D4BF6-F806-479B-8AAC-F90B7D322176}"/>
    <dgm:cxn modelId="{A7C7363B-22A5-47BA-B950-37D788F13408}" srcId="{227C7DCA-1D53-4A6C-820F-4BFE38BE472A}" destId="{46C5975E-760A-4442-8CDE-D383C8AACAD1}" srcOrd="0" destOrd="0" parTransId="{C665169E-3A4A-4167-BBE4-F5C3A1D03686}" sibTransId="{9CCF4FF0-91A9-43E2-B4D6-1BB4062903E2}"/>
    <dgm:cxn modelId="{8DD18007-562F-4E14-9818-6B2055B9BA79}" srcId="{25521712-FABB-4501-8974-D8213CC71803}" destId="{D0C19E4D-8AA6-4EA1-BF1D-38953FE3EE8D}" srcOrd="0" destOrd="0" parTransId="{B822EDEF-D42F-4428-9837-0847208CCC69}" sibTransId="{D0796518-2249-405A-A731-862941D00D13}"/>
    <dgm:cxn modelId="{B05D2B09-36C0-4D70-A166-9967BD537548}" type="presOf" srcId="{9E8811D4-2003-4A66-9857-51F7DFA8DA0E}" destId="{23EB6BDF-D768-4EE9-A2CC-547842395DC5}" srcOrd="0" destOrd="0" presId="urn:microsoft.com/office/officeart/2005/8/layout/hList1"/>
    <dgm:cxn modelId="{577353BA-7189-410B-83F6-E7817C0298D9}" type="presOf" srcId="{227C7DCA-1D53-4A6C-820F-4BFE38BE472A}" destId="{D57D7078-8B96-4203-B2B9-1EBFFB4615C2}" srcOrd="0" destOrd="0" presId="urn:microsoft.com/office/officeart/2005/8/layout/hList1"/>
    <dgm:cxn modelId="{6FEFBE6E-5102-49ED-8E63-3375A67E21FC}" srcId="{9E8811D4-2003-4A66-9857-51F7DFA8DA0E}" destId="{1A0BCCAA-8757-42A6-AF2C-1A5D468DCC31}" srcOrd="0" destOrd="0" parTransId="{6FC1EC5A-0B4F-4CB7-A0CF-932EF32DF85E}" sibTransId="{2C05507E-AB1D-489E-963F-093ADC4150D3}"/>
    <dgm:cxn modelId="{AD440426-A3CB-4793-ACE9-F3BE79E57627}" srcId="{30E0DA67-0A7E-45BB-93D8-D88533BB241C}" destId="{F4F4F8A2-5406-4635-93F0-6155481BCDCD}" srcOrd="0" destOrd="0" parTransId="{A0803209-6E0D-419E-8BD3-7EB0693E01DB}" sibTransId="{A53B2C4A-14A3-4E29-B3D7-0C585FC24475}"/>
    <dgm:cxn modelId="{71FE15BC-8D99-45F7-B269-AEB4F25EFF61}" srcId="{25521712-FABB-4501-8974-D8213CC71803}" destId="{F0EF40A4-CBED-43EF-B69E-F6F277426E6F}" srcOrd="1" destOrd="0" parTransId="{5B48F613-40B9-4189-B31A-F3CFF5A6277D}" sibTransId="{97C7ABA1-A348-498D-B39C-94C5173522AB}"/>
    <dgm:cxn modelId="{5794A4B6-7D7B-49FE-AB9E-66B206BB2780}" type="presOf" srcId="{C7FA0ED0-F304-4439-9730-51C64EB5BA8B}" destId="{609498BC-9501-4E4A-9442-667D5CDB53D1}" srcOrd="0" destOrd="0" presId="urn:microsoft.com/office/officeart/2005/8/layout/hList1"/>
    <dgm:cxn modelId="{486F65C9-2760-4B19-86E4-A00CB41C697B}" type="presOf" srcId="{25521712-FABB-4501-8974-D8213CC71803}" destId="{375981C1-6385-49D5-9EE3-1BC5E3DB488E}" srcOrd="0" destOrd="0" presId="urn:microsoft.com/office/officeart/2005/8/layout/hList1"/>
    <dgm:cxn modelId="{3F57FFB5-D40F-4F51-8A1A-40F838CADC68}" srcId="{9E8811D4-2003-4A66-9857-51F7DFA8DA0E}" destId="{BC6A5DEA-55A4-4ABC-9492-8BF538621B04}" srcOrd="1" destOrd="0" parTransId="{3A5E7F54-7B8F-41FE-ADAF-02AD7C3F4F7C}" sibTransId="{55A95F3D-B474-4AE3-B467-948C31EE1CD3}"/>
    <dgm:cxn modelId="{801EF65F-7D62-447D-ADFC-2DFF243AB6BC}" type="presOf" srcId="{46C5975E-760A-4442-8CDE-D383C8AACAD1}" destId="{B0557A27-8E90-49C7-808C-AA0C81098940}" srcOrd="0" destOrd="0" presId="urn:microsoft.com/office/officeart/2005/8/layout/hList1"/>
    <dgm:cxn modelId="{DCDB7B41-9C99-40D5-B422-74E1627AEC9F}" srcId="{C7FA0ED0-F304-4439-9730-51C64EB5BA8B}" destId="{25521712-FABB-4501-8974-D8213CC71803}" srcOrd="2" destOrd="0" parTransId="{7BAE7F13-8F19-44F2-9072-91B4A38A2DDA}" sibTransId="{F5801759-16A0-426C-B206-23A3E1138B0E}"/>
    <dgm:cxn modelId="{ACA0339E-1D51-4A7E-A2D3-DFFA62F8552A}" type="presOf" srcId="{F4F4F8A2-5406-4635-93F0-6155481BCDCD}" destId="{C121FAD4-6098-439D-8D00-F822FABBCA91}" srcOrd="0" destOrd="0" presId="urn:microsoft.com/office/officeart/2005/8/layout/hList1"/>
    <dgm:cxn modelId="{8BB4122F-506A-46FF-B95D-029345445650}" srcId="{30E0DA67-0A7E-45BB-93D8-D88533BB241C}" destId="{1AF3E3B1-64EF-4143-A427-DAAA9AC0219F}" srcOrd="1" destOrd="0" parTransId="{31ADE9B6-DC2E-4474-A38D-EA2B85163AF7}" sibTransId="{7694786E-778A-4830-956D-9F4C291AAFDD}"/>
    <dgm:cxn modelId="{93230881-26DE-4E31-90AF-C98E4AF9E960}" type="presOf" srcId="{1A0BCCAA-8757-42A6-AF2C-1A5D468DCC31}" destId="{2AAFD970-5A64-483E-8AC9-6E5FEEAA426D}" srcOrd="0" destOrd="0" presId="urn:microsoft.com/office/officeart/2005/8/layout/hList1"/>
    <dgm:cxn modelId="{54AD9E1B-415F-4F94-8879-850255EDA701}" type="presOf" srcId="{F0EF40A4-CBED-43EF-B69E-F6F277426E6F}" destId="{D5DFF3EB-EAFD-4FDA-A193-B7901A19BA43}" srcOrd="0" destOrd="1" presId="urn:microsoft.com/office/officeart/2005/8/layout/hList1"/>
    <dgm:cxn modelId="{6A6B6928-8987-46FA-88AE-0F416C8DD34C}" srcId="{C7FA0ED0-F304-4439-9730-51C64EB5BA8B}" destId="{227C7DCA-1D53-4A6C-820F-4BFE38BE472A}" srcOrd="0" destOrd="0" parTransId="{7B47B872-9313-4655-855D-CFF7356144A5}" sibTransId="{0B33D7EB-22F1-4A8F-A14E-A31B378A3F13}"/>
    <dgm:cxn modelId="{1F2038D2-B883-4875-B558-3D42D7950B6E}" type="presOf" srcId="{D0C19E4D-8AA6-4EA1-BF1D-38953FE3EE8D}" destId="{D5DFF3EB-EAFD-4FDA-A193-B7901A19BA43}" srcOrd="0" destOrd="0" presId="urn:microsoft.com/office/officeart/2005/8/layout/hList1"/>
    <dgm:cxn modelId="{2B90C926-853A-48D8-9A7F-3BA5D5F78D74}" type="presOf" srcId="{30E0DA67-0A7E-45BB-93D8-D88533BB241C}" destId="{7D921DF8-50C3-4EA7-9B89-C52DA74B8A3F}" srcOrd="0" destOrd="0" presId="urn:microsoft.com/office/officeart/2005/8/layout/hList1"/>
    <dgm:cxn modelId="{0F739F1F-56ED-472C-8E25-935B122799A1}" type="presParOf" srcId="{609498BC-9501-4E4A-9442-667D5CDB53D1}" destId="{5C56CDC8-5590-4BED-870D-AA5637456B2F}" srcOrd="0" destOrd="0" presId="urn:microsoft.com/office/officeart/2005/8/layout/hList1"/>
    <dgm:cxn modelId="{8D41E858-33AC-4FF6-A8EB-3F468A6DB737}" type="presParOf" srcId="{5C56CDC8-5590-4BED-870D-AA5637456B2F}" destId="{D57D7078-8B96-4203-B2B9-1EBFFB4615C2}" srcOrd="0" destOrd="0" presId="urn:microsoft.com/office/officeart/2005/8/layout/hList1"/>
    <dgm:cxn modelId="{AC99BE48-4FBB-43A7-81C8-516A266E7447}" type="presParOf" srcId="{5C56CDC8-5590-4BED-870D-AA5637456B2F}" destId="{B0557A27-8E90-49C7-808C-AA0C81098940}" srcOrd="1" destOrd="0" presId="urn:microsoft.com/office/officeart/2005/8/layout/hList1"/>
    <dgm:cxn modelId="{EF13CF90-2951-4655-90A0-3726A21595EB}" type="presParOf" srcId="{609498BC-9501-4E4A-9442-667D5CDB53D1}" destId="{146B07C4-F0CC-40C2-93BB-7B35A6EAAE58}" srcOrd="1" destOrd="0" presId="urn:microsoft.com/office/officeart/2005/8/layout/hList1"/>
    <dgm:cxn modelId="{57CBDB1C-1277-4395-8FB5-9DB4FFB0DC6E}" type="presParOf" srcId="{609498BC-9501-4E4A-9442-667D5CDB53D1}" destId="{9C08606C-B3B5-470B-803D-F3C97ECE2291}" srcOrd="2" destOrd="0" presId="urn:microsoft.com/office/officeart/2005/8/layout/hList1"/>
    <dgm:cxn modelId="{C0C5E770-F7EF-46F6-8B00-E40C8AAB5E77}" type="presParOf" srcId="{9C08606C-B3B5-470B-803D-F3C97ECE2291}" destId="{23EB6BDF-D768-4EE9-A2CC-547842395DC5}" srcOrd="0" destOrd="0" presId="urn:microsoft.com/office/officeart/2005/8/layout/hList1"/>
    <dgm:cxn modelId="{AEEF92ED-1B34-4A48-9DB3-92C335E06331}" type="presParOf" srcId="{9C08606C-B3B5-470B-803D-F3C97ECE2291}" destId="{2AAFD970-5A64-483E-8AC9-6E5FEEAA426D}" srcOrd="1" destOrd="0" presId="urn:microsoft.com/office/officeart/2005/8/layout/hList1"/>
    <dgm:cxn modelId="{5DAB668E-DC85-47C8-9A95-40227F1E8FA6}" type="presParOf" srcId="{609498BC-9501-4E4A-9442-667D5CDB53D1}" destId="{3469ABB3-42DE-47BC-BF52-EB65F96D05C5}" srcOrd="3" destOrd="0" presId="urn:microsoft.com/office/officeart/2005/8/layout/hList1"/>
    <dgm:cxn modelId="{BF441EB6-0D45-47DF-BB8E-678A2DEA94C8}" type="presParOf" srcId="{609498BC-9501-4E4A-9442-667D5CDB53D1}" destId="{EDBA5297-4DC0-4B28-B777-BB92C91E0C38}" srcOrd="4" destOrd="0" presId="urn:microsoft.com/office/officeart/2005/8/layout/hList1"/>
    <dgm:cxn modelId="{00E5B2AA-FF3A-47E7-B2D2-067F51E2BB85}" type="presParOf" srcId="{EDBA5297-4DC0-4B28-B777-BB92C91E0C38}" destId="{375981C1-6385-49D5-9EE3-1BC5E3DB488E}" srcOrd="0" destOrd="0" presId="urn:microsoft.com/office/officeart/2005/8/layout/hList1"/>
    <dgm:cxn modelId="{EA42859F-6899-4D51-8320-AECC008BC48D}" type="presParOf" srcId="{EDBA5297-4DC0-4B28-B777-BB92C91E0C38}" destId="{D5DFF3EB-EAFD-4FDA-A193-B7901A19BA43}" srcOrd="1" destOrd="0" presId="urn:microsoft.com/office/officeart/2005/8/layout/hList1"/>
    <dgm:cxn modelId="{994BF2F7-5FD4-4E9C-80F3-D6FE96411D3F}" type="presParOf" srcId="{609498BC-9501-4E4A-9442-667D5CDB53D1}" destId="{EF97BC0F-DB48-4E10-973D-7292F5F47E15}" srcOrd="5" destOrd="0" presId="urn:microsoft.com/office/officeart/2005/8/layout/hList1"/>
    <dgm:cxn modelId="{AE6D8CED-B13A-4965-8CF4-2B19DBDC9AB8}" type="presParOf" srcId="{609498BC-9501-4E4A-9442-667D5CDB53D1}" destId="{6D874DD7-BBEC-40B0-A0E2-24DD88D56671}" srcOrd="6" destOrd="0" presId="urn:microsoft.com/office/officeart/2005/8/layout/hList1"/>
    <dgm:cxn modelId="{F9529E9A-3024-437B-B698-3336F6F3970C}" type="presParOf" srcId="{6D874DD7-BBEC-40B0-A0E2-24DD88D56671}" destId="{7D921DF8-50C3-4EA7-9B89-C52DA74B8A3F}" srcOrd="0" destOrd="0" presId="urn:microsoft.com/office/officeart/2005/8/layout/hList1"/>
    <dgm:cxn modelId="{A4D86461-4530-4ABE-9640-F06A06E9A9C7}" type="presParOf" srcId="{6D874DD7-BBEC-40B0-A0E2-24DD88D56671}" destId="{C121FAD4-6098-439D-8D00-F822FABBCA91}"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DE3B08A-400C-48A9-8A34-6A9518278E1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tr-TR"/>
        </a:p>
      </dgm:t>
    </dgm:pt>
    <dgm:pt modelId="{A763C36B-E336-44B7-B3FC-334F9831D4AE}">
      <dgm:prSet phldrT="[Metin]" custT="1"/>
      <dgm:spPr/>
      <dgm:t>
        <a:bodyPr/>
        <a:lstStyle/>
        <a:p>
          <a:r>
            <a:rPr lang="tr-TR" sz="2800" dirty="0" smtClean="0"/>
            <a:t>B Kanalı</a:t>
          </a:r>
          <a:endParaRPr lang="tr-TR" sz="2800" dirty="0"/>
        </a:p>
      </dgm:t>
    </dgm:pt>
    <dgm:pt modelId="{37FF8EC4-A717-44B8-B4B2-5E3DF8B97618}" type="parTrans" cxnId="{A4D829C6-B5E8-4951-9486-4190F39B0E92}">
      <dgm:prSet/>
      <dgm:spPr/>
      <dgm:t>
        <a:bodyPr/>
        <a:lstStyle/>
        <a:p>
          <a:endParaRPr lang="tr-TR"/>
        </a:p>
      </dgm:t>
    </dgm:pt>
    <dgm:pt modelId="{291D54AE-6FCB-4CB3-B3C4-6015D66538BF}" type="sibTrans" cxnId="{A4D829C6-B5E8-4951-9486-4190F39B0E92}">
      <dgm:prSet/>
      <dgm:spPr/>
      <dgm:t>
        <a:bodyPr/>
        <a:lstStyle/>
        <a:p>
          <a:endParaRPr lang="tr-TR"/>
        </a:p>
      </dgm:t>
    </dgm:pt>
    <dgm:pt modelId="{D8118F59-B0A2-49BB-9053-289BDE106287}">
      <dgm:prSet phldrT="[Metin]" custT="1"/>
      <dgm:spPr/>
      <dgm:t>
        <a:bodyPr/>
        <a:lstStyle/>
        <a:p>
          <a:pPr algn="ctr"/>
          <a:r>
            <a:rPr lang="tr-TR" sz="1900" dirty="0" smtClean="0"/>
            <a:t>ISDN teknolojisinin temel parçalarından olan B kanalı, datanın taşındığı kanal olarak bilinmektedir. Saniyede 64000 bitlik kapasiteye sahiptir.</a:t>
          </a:r>
          <a:endParaRPr lang="tr-TR" sz="1900" dirty="0"/>
        </a:p>
      </dgm:t>
    </dgm:pt>
    <dgm:pt modelId="{75AD0C80-AD4A-4D29-91ED-DE17227075C6}" type="parTrans" cxnId="{06B6F568-A1A4-47A2-BCC1-B5622D719395}">
      <dgm:prSet/>
      <dgm:spPr/>
      <dgm:t>
        <a:bodyPr/>
        <a:lstStyle/>
        <a:p>
          <a:endParaRPr lang="tr-TR"/>
        </a:p>
      </dgm:t>
    </dgm:pt>
    <dgm:pt modelId="{DF39E973-1B49-445B-AB96-5961F51DE5D8}" type="sibTrans" cxnId="{06B6F568-A1A4-47A2-BCC1-B5622D719395}">
      <dgm:prSet/>
      <dgm:spPr/>
      <dgm:t>
        <a:bodyPr/>
        <a:lstStyle/>
        <a:p>
          <a:endParaRPr lang="tr-TR"/>
        </a:p>
      </dgm:t>
    </dgm:pt>
    <dgm:pt modelId="{DA5F4241-5B14-4260-9AF5-4451A0B45995}">
      <dgm:prSet phldrT="[Metin]" custT="1"/>
      <dgm:spPr/>
      <dgm:t>
        <a:bodyPr/>
        <a:lstStyle/>
        <a:p>
          <a:r>
            <a:rPr lang="tr-TR" sz="2800" dirty="0" smtClean="0"/>
            <a:t>D Kanalı</a:t>
          </a:r>
          <a:endParaRPr lang="tr-TR" sz="2800" dirty="0"/>
        </a:p>
      </dgm:t>
    </dgm:pt>
    <dgm:pt modelId="{DAA01C19-57BC-4116-83A0-196F31BDE3A4}" type="parTrans" cxnId="{E1ED61DB-56F1-4ED9-8C97-53AD3856E977}">
      <dgm:prSet/>
      <dgm:spPr/>
      <dgm:t>
        <a:bodyPr/>
        <a:lstStyle/>
        <a:p>
          <a:endParaRPr lang="tr-TR"/>
        </a:p>
      </dgm:t>
    </dgm:pt>
    <dgm:pt modelId="{716B1A87-7FCD-4CF1-BF37-F5577F1CCCE1}" type="sibTrans" cxnId="{E1ED61DB-56F1-4ED9-8C97-53AD3856E977}">
      <dgm:prSet/>
      <dgm:spPr/>
      <dgm:t>
        <a:bodyPr/>
        <a:lstStyle/>
        <a:p>
          <a:endParaRPr lang="tr-TR"/>
        </a:p>
      </dgm:t>
    </dgm:pt>
    <dgm:pt modelId="{89E7445F-7BCA-4EB3-9C22-5C03704862F9}">
      <dgm:prSet phldrT="[Metin]" custT="1"/>
      <dgm:spPr/>
      <dgm:t>
        <a:bodyPr/>
        <a:lstStyle/>
        <a:p>
          <a:pPr algn="ctr"/>
          <a:r>
            <a:rPr lang="tr-TR" sz="1900" dirty="0" smtClean="0"/>
            <a:t>Servis sağlayıcı tarafındaki ISDN anahtar ile son kullanıcı tarafındaki ISDN cihaz arasındaki ISDN bağlantının kurulması için kullanılan kanaldır.</a:t>
          </a:r>
          <a:endParaRPr lang="tr-TR" sz="1900" dirty="0"/>
        </a:p>
      </dgm:t>
    </dgm:pt>
    <dgm:pt modelId="{E4E985D3-1F04-4E95-9B7F-30F02CAD02E3}" type="parTrans" cxnId="{EC828F38-D8F4-4C96-A303-09816286E654}">
      <dgm:prSet/>
      <dgm:spPr/>
      <dgm:t>
        <a:bodyPr/>
        <a:lstStyle/>
        <a:p>
          <a:endParaRPr lang="tr-TR"/>
        </a:p>
      </dgm:t>
    </dgm:pt>
    <dgm:pt modelId="{18E23784-E574-41FB-9585-DC5D536A8509}" type="sibTrans" cxnId="{EC828F38-D8F4-4C96-A303-09816286E654}">
      <dgm:prSet/>
      <dgm:spPr/>
      <dgm:t>
        <a:bodyPr/>
        <a:lstStyle/>
        <a:p>
          <a:endParaRPr lang="tr-TR"/>
        </a:p>
      </dgm:t>
    </dgm:pt>
    <dgm:pt modelId="{EB78D355-3EAB-43BF-8E7A-EDD23F95A7B8}">
      <dgm:prSet phldrT="[Metin]" custT="1"/>
      <dgm:spPr/>
      <dgm:t>
        <a:bodyPr/>
        <a:lstStyle/>
        <a:p>
          <a:r>
            <a:rPr lang="tr-TR" sz="2800" dirty="0" smtClean="0"/>
            <a:t>H Kanalı</a:t>
          </a:r>
          <a:endParaRPr lang="tr-TR" sz="2800" dirty="0"/>
        </a:p>
      </dgm:t>
    </dgm:pt>
    <dgm:pt modelId="{43178644-5894-482E-81D5-9D1C0521023F}" type="parTrans" cxnId="{E1DD3526-FFFB-4D84-9C44-7EC4ACEAC63A}">
      <dgm:prSet/>
      <dgm:spPr/>
      <dgm:t>
        <a:bodyPr/>
        <a:lstStyle/>
        <a:p>
          <a:endParaRPr lang="tr-TR"/>
        </a:p>
      </dgm:t>
    </dgm:pt>
    <dgm:pt modelId="{F134D26C-AE06-4011-B043-F6B60EC12EFB}" type="sibTrans" cxnId="{E1DD3526-FFFB-4D84-9C44-7EC4ACEAC63A}">
      <dgm:prSet/>
      <dgm:spPr/>
      <dgm:t>
        <a:bodyPr/>
        <a:lstStyle/>
        <a:p>
          <a:endParaRPr lang="tr-TR"/>
        </a:p>
      </dgm:t>
    </dgm:pt>
    <dgm:pt modelId="{CF99298A-0D01-444B-961E-6C1839936268}">
      <dgm:prSet phldrT="[Metin]" custT="1"/>
      <dgm:spPr/>
      <dgm:t>
        <a:bodyPr/>
        <a:lstStyle/>
        <a:p>
          <a:pPr algn="ctr"/>
          <a:r>
            <a:rPr lang="tr-TR" sz="1900" dirty="0" smtClean="0"/>
            <a:t>B kanalı ile ayın işleve sahiptir. </a:t>
          </a:r>
          <a:endParaRPr lang="tr-TR" sz="1900" dirty="0"/>
        </a:p>
      </dgm:t>
    </dgm:pt>
    <dgm:pt modelId="{2E7FF9B4-BBCB-4350-B109-25891F882CE4}" type="parTrans" cxnId="{3FF09C00-5338-4DB0-B38B-E54792C13ACF}">
      <dgm:prSet/>
      <dgm:spPr/>
      <dgm:t>
        <a:bodyPr/>
        <a:lstStyle/>
        <a:p>
          <a:endParaRPr lang="tr-TR"/>
        </a:p>
      </dgm:t>
    </dgm:pt>
    <dgm:pt modelId="{6E43980C-524D-40AA-9FDD-24F4EA051874}" type="sibTrans" cxnId="{3FF09C00-5338-4DB0-B38B-E54792C13ACF}">
      <dgm:prSet/>
      <dgm:spPr/>
      <dgm:t>
        <a:bodyPr/>
        <a:lstStyle/>
        <a:p>
          <a:endParaRPr lang="tr-TR"/>
        </a:p>
      </dgm:t>
    </dgm:pt>
    <dgm:pt modelId="{1F3AEC20-B05A-4C5B-A06B-14E50FF326D3}">
      <dgm:prSet phldrT="[Metin]" custT="1"/>
      <dgm:spPr/>
      <dgm:t>
        <a:bodyPr/>
        <a:lstStyle/>
        <a:p>
          <a:r>
            <a:rPr lang="tr-TR" sz="2800" dirty="0" smtClean="0"/>
            <a:t>N Kanalı</a:t>
          </a:r>
          <a:endParaRPr lang="tr-TR" sz="2800" dirty="0"/>
        </a:p>
      </dgm:t>
    </dgm:pt>
    <dgm:pt modelId="{8F9C58BF-1BF0-4DF0-8D52-15C61A6C5720}" type="parTrans" cxnId="{162AA8B0-B256-428C-B483-83B77886457D}">
      <dgm:prSet/>
      <dgm:spPr/>
      <dgm:t>
        <a:bodyPr/>
        <a:lstStyle/>
        <a:p>
          <a:endParaRPr lang="tr-TR"/>
        </a:p>
      </dgm:t>
    </dgm:pt>
    <dgm:pt modelId="{4DA96B1D-0927-42B8-8638-2F5EF6FBD087}" type="sibTrans" cxnId="{162AA8B0-B256-428C-B483-83B77886457D}">
      <dgm:prSet/>
      <dgm:spPr/>
      <dgm:t>
        <a:bodyPr/>
        <a:lstStyle/>
        <a:p>
          <a:endParaRPr lang="tr-TR"/>
        </a:p>
      </dgm:t>
    </dgm:pt>
    <dgm:pt modelId="{F5C7A1BD-0ABF-4A71-8195-6B531CCECA4F}">
      <dgm:prSet phldrT="[Metin]" custT="1"/>
      <dgm:spPr/>
      <dgm:t>
        <a:bodyPr/>
        <a:lstStyle/>
        <a:p>
          <a:pPr algn="ctr"/>
          <a:r>
            <a:rPr lang="tr-TR" sz="1900" dirty="0" smtClean="0"/>
            <a:t>B ve H kanalları gibi bu kanal da kullanıcı verisinin taşınmasında kullanılır. </a:t>
          </a:r>
          <a:endParaRPr lang="tr-TR" sz="1900" dirty="0"/>
        </a:p>
      </dgm:t>
    </dgm:pt>
    <dgm:pt modelId="{F887E821-C165-4F2F-B567-8AAAE46C08F3}" type="parTrans" cxnId="{FEA8850A-8E3E-4B07-8F7E-B1CDBDC50E75}">
      <dgm:prSet/>
      <dgm:spPr/>
      <dgm:t>
        <a:bodyPr/>
        <a:lstStyle/>
        <a:p>
          <a:endParaRPr lang="tr-TR"/>
        </a:p>
      </dgm:t>
    </dgm:pt>
    <dgm:pt modelId="{B937FC89-C32C-4604-BCD6-A6204605922C}" type="sibTrans" cxnId="{FEA8850A-8E3E-4B07-8F7E-B1CDBDC50E75}">
      <dgm:prSet/>
      <dgm:spPr/>
      <dgm:t>
        <a:bodyPr/>
        <a:lstStyle/>
        <a:p>
          <a:endParaRPr lang="tr-TR"/>
        </a:p>
      </dgm:t>
    </dgm:pt>
    <dgm:pt modelId="{02CDD3A5-C293-452E-946F-F6978CAD81F1}">
      <dgm:prSet custT="1"/>
      <dgm:spPr/>
      <dgm:t>
        <a:bodyPr/>
        <a:lstStyle/>
        <a:p>
          <a:pPr algn="ctr"/>
          <a:r>
            <a:rPr lang="tr-TR" sz="1900" dirty="0" smtClean="0"/>
            <a:t>H0 (384Kbps), </a:t>
          </a:r>
          <a:endParaRPr lang="tr-TR" sz="1900" dirty="0"/>
        </a:p>
      </dgm:t>
    </dgm:pt>
    <dgm:pt modelId="{1B83D42E-A8A8-41D4-9577-9CFA6194DF2B}" type="parTrans" cxnId="{26F4296C-3433-4DEC-BC65-5D5CD9F6B0D3}">
      <dgm:prSet/>
      <dgm:spPr/>
      <dgm:t>
        <a:bodyPr/>
        <a:lstStyle/>
        <a:p>
          <a:endParaRPr lang="tr-TR"/>
        </a:p>
      </dgm:t>
    </dgm:pt>
    <dgm:pt modelId="{E979DCE3-E826-4943-A75E-7F477CCB2C90}" type="sibTrans" cxnId="{26F4296C-3433-4DEC-BC65-5D5CD9F6B0D3}">
      <dgm:prSet/>
      <dgm:spPr/>
      <dgm:t>
        <a:bodyPr/>
        <a:lstStyle/>
        <a:p>
          <a:endParaRPr lang="tr-TR"/>
        </a:p>
      </dgm:t>
    </dgm:pt>
    <dgm:pt modelId="{9DDA01DA-EEDA-4448-9CBA-57D3FBD88CA5}">
      <dgm:prSet custT="1"/>
      <dgm:spPr/>
      <dgm:t>
        <a:bodyPr/>
        <a:lstStyle/>
        <a:p>
          <a:pPr algn="ctr"/>
          <a:r>
            <a:rPr lang="tr-TR" sz="1900" dirty="0" smtClean="0"/>
            <a:t>Değişken hızlı uygulamalar için tanımlanmış</a:t>
          </a:r>
          <a:endParaRPr lang="tr-TR" sz="1900" dirty="0"/>
        </a:p>
      </dgm:t>
    </dgm:pt>
    <dgm:pt modelId="{9EDE8CAC-D715-4325-851B-FF7749E49BE9}" type="parTrans" cxnId="{94772E0A-1516-403C-BF91-203A683CE9AC}">
      <dgm:prSet/>
      <dgm:spPr/>
      <dgm:t>
        <a:bodyPr/>
        <a:lstStyle/>
        <a:p>
          <a:endParaRPr lang="tr-TR"/>
        </a:p>
      </dgm:t>
    </dgm:pt>
    <dgm:pt modelId="{527CAC61-E618-4932-BE4A-2A8E2D6B0769}" type="sibTrans" cxnId="{94772E0A-1516-403C-BF91-203A683CE9AC}">
      <dgm:prSet/>
      <dgm:spPr/>
      <dgm:t>
        <a:bodyPr/>
        <a:lstStyle/>
        <a:p>
          <a:endParaRPr lang="tr-TR"/>
        </a:p>
      </dgm:t>
    </dgm:pt>
    <dgm:pt modelId="{DC21D2D4-B57C-42E6-AA45-86C1B1C102BE}">
      <dgm:prSet custT="1"/>
      <dgm:spPr/>
      <dgm:t>
        <a:bodyPr/>
        <a:lstStyle/>
        <a:p>
          <a:pPr algn="ctr"/>
          <a:r>
            <a:rPr lang="tr-TR" sz="1900" dirty="0" smtClean="0"/>
            <a:t>64Kbps-1.536Mbps</a:t>
          </a:r>
          <a:endParaRPr lang="tr-TR" sz="1900" dirty="0"/>
        </a:p>
      </dgm:t>
    </dgm:pt>
    <dgm:pt modelId="{3658C6E8-DB32-41DC-805F-211FE1DDEE54}" type="parTrans" cxnId="{3138062C-75A1-4D9F-8154-12E70F9E1F11}">
      <dgm:prSet/>
      <dgm:spPr/>
      <dgm:t>
        <a:bodyPr/>
        <a:lstStyle/>
        <a:p>
          <a:endParaRPr lang="tr-TR"/>
        </a:p>
      </dgm:t>
    </dgm:pt>
    <dgm:pt modelId="{8EECEA17-CE64-47F4-B02A-5027F61E1600}" type="sibTrans" cxnId="{3138062C-75A1-4D9F-8154-12E70F9E1F11}">
      <dgm:prSet/>
      <dgm:spPr/>
      <dgm:t>
        <a:bodyPr/>
        <a:lstStyle/>
        <a:p>
          <a:endParaRPr lang="tr-TR"/>
        </a:p>
      </dgm:t>
    </dgm:pt>
    <dgm:pt modelId="{D23AB6B0-E983-4909-B59D-1A806185BB34}">
      <dgm:prSet custT="1"/>
      <dgm:spPr/>
      <dgm:t>
        <a:bodyPr/>
        <a:lstStyle/>
        <a:p>
          <a:pPr algn="ctr"/>
          <a:r>
            <a:rPr lang="tr-TR" sz="1900" dirty="0" smtClean="0"/>
            <a:t>H1 (1.920Kbps)</a:t>
          </a:r>
          <a:endParaRPr lang="tr-TR" sz="1900" dirty="0"/>
        </a:p>
      </dgm:t>
    </dgm:pt>
    <dgm:pt modelId="{32EC652E-0512-42C9-9063-6D6B13DE2287}" type="parTrans" cxnId="{338DA4E6-B38B-432E-AEAB-45B483BCD792}">
      <dgm:prSet/>
      <dgm:spPr/>
      <dgm:t>
        <a:bodyPr/>
        <a:lstStyle/>
        <a:p>
          <a:endParaRPr lang="tr-TR"/>
        </a:p>
      </dgm:t>
    </dgm:pt>
    <dgm:pt modelId="{E6F2BE3C-398B-41BD-8CD5-A47197D4A982}" type="sibTrans" cxnId="{338DA4E6-B38B-432E-AEAB-45B483BCD792}">
      <dgm:prSet/>
      <dgm:spPr/>
      <dgm:t>
        <a:bodyPr/>
        <a:lstStyle/>
        <a:p>
          <a:endParaRPr lang="tr-TR"/>
        </a:p>
      </dgm:t>
    </dgm:pt>
    <dgm:pt modelId="{95CB9BAF-4949-4531-BC91-6C381DEC0036}">
      <dgm:prSet custT="1"/>
      <dgm:spPr/>
      <dgm:t>
        <a:bodyPr/>
        <a:lstStyle/>
        <a:p>
          <a:pPr algn="ctr"/>
          <a:r>
            <a:rPr lang="tr-TR" sz="1900" dirty="0" smtClean="0"/>
            <a:t>H2 (44.164Kbps) H4 (135Mbps)</a:t>
          </a:r>
          <a:r>
            <a:rPr lang="tr-TR" sz="1900" b="1" dirty="0" smtClean="0"/>
            <a:t> </a:t>
          </a:r>
          <a:endParaRPr lang="tr-TR" sz="1900" dirty="0"/>
        </a:p>
      </dgm:t>
    </dgm:pt>
    <dgm:pt modelId="{BD4FDCFC-037A-4B44-AEAE-D9952E78B9D4}" type="parTrans" cxnId="{B77513B1-9EA1-4C60-B714-9D18E3300BA2}">
      <dgm:prSet/>
      <dgm:spPr/>
      <dgm:t>
        <a:bodyPr/>
        <a:lstStyle/>
        <a:p>
          <a:endParaRPr lang="tr-TR"/>
        </a:p>
      </dgm:t>
    </dgm:pt>
    <dgm:pt modelId="{A9F93390-3A57-44BE-8075-957D8C65C72A}" type="sibTrans" cxnId="{B77513B1-9EA1-4C60-B714-9D18E3300BA2}">
      <dgm:prSet/>
      <dgm:spPr/>
      <dgm:t>
        <a:bodyPr/>
        <a:lstStyle/>
        <a:p>
          <a:endParaRPr lang="tr-TR"/>
        </a:p>
      </dgm:t>
    </dgm:pt>
    <dgm:pt modelId="{9849CACA-B97C-49A8-86C5-8589EB36DE2A}" type="pres">
      <dgm:prSet presAssocID="{CDE3B08A-400C-48A9-8A34-6A9518278E18}" presName="Name0" presStyleCnt="0">
        <dgm:presLayoutVars>
          <dgm:dir/>
          <dgm:animLvl val="lvl"/>
          <dgm:resizeHandles val="exact"/>
        </dgm:presLayoutVars>
      </dgm:prSet>
      <dgm:spPr/>
      <dgm:t>
        <a:bodyPr/>
        <a:lstStyle/>
        <a:p>
          <a:endParaRPr lang="tr-TR"/>
        </a:p>
      </dgm:t>
    </dgm:pt>
    <dgm:pt modelId="{683A243A-B73B-486C-A61A-0DB5785CB8E3}" type="pres">
      <dgm:prSet presAssocID="{A763C36B-E336-44B7-B3FC-334F9831D4AE}" presName="composite" presStyleCnt="0"/>
      <dgm:spPr/>
    </dgm:pt>
    <dgm:pt modelId="{19D5CF26-5135-4A6C-A6F9-83FB38936D5D}" type="pres">
      <dgm:prSet presAssocID="{A763C36B-E336-44B7-B3FC-334F9831D4AE}" presName="parTx" presStyleLbl="alignNode1" presStyleIdx="0" presStyleCnt="4">
        <dgm:presLayoutVars>
          <dgm:chMax val="0"/>
          <dgm:chPref val="0"/>
          <dgm:bulletEnabled val="1"/>
        </dgm:presLayoutVars>
      </dgm:prSet>
      <dgm:spPr/>
      <dgm:t>
        <a:bodyPr/>
        <a:lstStyle/>
        <a:p>
          <a:endParaRPr lang="tr-TR"/>
        </a:p>
      </dgm:t>
    </dgm:pt>
    <dgm:pt modelId="{D82460B2-A1DA-4FBD-B5CE-86E0DDD02C99}" type="pres">
      <dgm:prSet presAssocID="{A763C36B-E336-44B7-B3FC-334F9831D4AE}" presName="desTx" presStyleLbl="alignAccFollowNode1" presStyleIdx="0" presStyleCnt="4">
        <dgm:presLayoutVars>
          <dgm:bulletEnabled val="1"/>
        </dgm:presLayoutVars>
      </dgm:prSet>
      <dgm:spPr/>
      <dgm:t>
        <a:bodyPr/>
        <a:lstStyle/>
        <a:p>
          <a:endParaRPr lang="tr-TR"/>
        </a:p>
      </dgm:t>
    </dgm:pt>
    <dgm:pt modelId="{68D1B04E-283F-479C-93BC-B28A6C00E8A4}" type="pres">
      <dgm:prSet presAssocID="{291D54AE-6FCB-4CB3-B3C4-6015D66538BF}" presName="space" presStyleCnt="0"/>
      <dgm:spPr/>
    </dgm:pt>
    <dgm:pt modelId="{07BA2E9C-2974-4ECA-A7A2-736D55DB9A0F}" type="pres">
      <dgm:prSet presAssocID="{DA5F4241-5B14-4260-9AF5-4451A0B45995}" presName="composite" presStyleCnt="0"/>
      <dgm:spPr/>
    </dgm:pt>
    <dgm:pt modelId="{BD2362AC-3B05-44F5-BEB9-80A57E246318}" type="pres">
      <dgm:prSet presAssocID="{DA5F4241-5B14-4260-9AF5-4451A0B45995}" presName="parTx" presStyleLbl="alignNode1" presStyleIdx="1" presStyleCnt="4">
        <dgm:presLayoutVars>
          <dgm:chMax val="0"/>
          <dgm:chPref val="0"/>
          <dgm:bulletEnabled val="1"/>
        </dgm:presLayoutVars>
      </dgm:prSet>
      <dgm:spPr/>
      <dgm:t>
        <a:bodyPr/>
        <a:lstStyle/>
        <a:p>
          <a:endParaRPr lang="tr-TR"/>
        </a:p>
      </dgm:t>
    </dgm:pt>
    <dgm:pt modelId="{98C9CF18-7625-4BB7-BDBB-6FCB919CACC6}" type="pres">
      <dgm:prSet presAssocID="{DA5F4241-5B14-4260-9AF5-4451A0B45995}" presName="desTx" presStyleLbl="alignAccFollowNode1" presStyleIdx="1" presStyleCnt="4">
        <dgm:presLayoutVars>
          <dgm:bulletEnabled val="1"/>
        </dgm:presLayoutVars>
      </dgm:prSet>
      <dgm:spPr/>
      <dgm:t>
        <a:bodyPr/>
        <a:lstStyle/>
        <a:p>
          <a:endParaRPr lang="tr-TR"/>
        </a:p>
      </dgm:t>
    </dgm:pt>
    <dgm:pt modelId="{E21A478A-EDCF-479A-B46C-72B7B5D93ECC}" type="pres">
      <dgm:prSet presAssocID="{716B1A87-7FCD-4CF1-BF37-F5577F1CCCE1}" presName="space" presStyleCnt="0"/>
      <dgm:spPr/>
    </dgm:pt>
    <dgm:pt modelId="{F3352F44-8AE5-4870-BCFD-D8BB8E319325}" type="pres">
      <dgm:prSet presAssocID="{EB78D355-3EAB-43BF-8E7A-EDD23F95A7B8}" presName="composite" presStyleCnt="0"/>
      <dgm:spPr/>
    </dgm:pt>
    <dgm:pt modelId="{4AA2AD82-872D-429B-A598-B410E6B9FB28}" type="pres">
      <dgm:prSet presAssocID="{EB78D355-3EAB-43BF-8E7A-EDD23F95A7B8}" presName="parTx" presStyleLbl="alignNode1" presStyleIdx="2" presStyleCnt="4" custScaleX="114347">
        <dgm:presLayoutVars>
          <dgm:chMax val="0"/>
          <dgm:chPref val="0"/>
          <dgm:bulletEnabled val="1"/>
        </dgm:presLayoutVars>
      </dgm:prSet>
      <dgm:spPr/>
      <dgm:t>
        <a:bodyPr/>
        <a:lstStyle/>
        <a:p>
          <a:endParaRPr lang="tr-TR"/>
        </a:p>
      </dgm:t>
    </dgm:pt>
    <dgm:pt modelId="{A1180522-30EB-4E6E-A31D-4FAF95F7A6CE}" type="pres">
      <dgm:prSet presAssocID="{EB78D355-3EAB-43BF-8E7A-EDD23F95A7B8}" presName="desTx" presStyleLbl="alignAccFollowNode1" presStyleIdx="2" presStyleCnt="4" custScaleX="117430">
        <dgm:presLayoutVars>
          <dgm:bulletEnabled val="1"/>
        </dgm:presLayoutVars>
      </dgm:prSet>
      <dgm:spPr/>
      <dgm:t>
        <a:bodyPr/>
        <a:lstStyle/>
        <a:p>
          <a:endParaRPr lang="tr-TR"/>
        </a:p>
      </dgm:t>
    </dgm:pt>
    <dgm:pt modelId="{0693F2B2-9833-4FF0-8986-21D5BBAA9F84}" type="pres">
      <dgm:prSet presAssocID="{F134D26C-AE06-4011-B043-F6B60EC12EFB}" presName="space" presStyleCnt="0"/>
      <dgm:spPr/>
    </dgm:pt>
    <dgm:pt modelId="{136FF3C1-67A6-4DCB-845B-BBE4517ECDC9}" type="pres">
      <dgm:prSet presAssocID="{1F3AEC20-B05A-4C5B-A06B-14E50FF326D3}" presName="composite" presStyleCnt="0"/>
      <dgm:spPr/>
    </dgm:pt>
    <dgm:pt modelId="{766E850B-DD75-4D8F-A9AE-4E5965AC3C06}" type="pres">
      <dgm:prSet presAssocID="{1F3AEC20-B05A-4C5B-A06B-14E50FF326D3}" presName="parTx" presStyleLbl="alignNode1" presStyleIdx="3" presStyleCnt="4">
        <dgm:presLayoutVars>
          <dgm:chMax val="0"/>
          <dgm:chPref val="0"/>
          <dgm:bulletEnabled val="1"/>
        </dgm:presLayoutVars>
      </dgm:prSet>
      <dgm:spPr/>
      <dgm:t>
        <a:bodyPr/>
        <a:lstStyle/>
        <a:p>
          <a:endParaRPr lang="tr-TR"/>
        </a:p>
      </dgm:t>
    </dgm:pt>
    <dgm:pt modelId="{4AAE2CF1-BBC0-4190-9ADA-D14D22070E3C}" type="pres">
      <dgm:prSet presAssocID="{1F3AEC20-B05A-4C5B-A06B-14E50FF326D3}" presName="desTx" presStyleLbl="alignAccFollowNode1" presStyleIdx="3" presStyleCnt="4">
        <dgm:presLayoutVars>
          <dgm:bulletEnabled val="1"/>
        </dgm:presLayoutVars>
      </dgm:prSet>
      <dgm:spPr/>
      <dgm:t>
        <a:bodyPr/>
        <a:lstStyle/>
        <a:p>
          <a:endParaRPr lang="tr-TR"/>
        </a:p>
      </dgm:t>
    </dgm:pt>
  </dgm:ptLst>
  <dgm:cxnLst>
    <dgm:cxn modelId="{E143CA30-60D3-45F9-BABB-C5A78BFED317}" type="presOf" srcId="{1F3AEC20-B05A-4C5B-A06B-14E50FF326D3}" destId="{766E850B-DD75-4D8F-A9AE-4E5965AC3C06}" srcOrd="0" destOrd="0" presId="urn:microsoft.com/office/officeart/2005/8/layout/hList1"/>
    <dgm:cxn modelId="{C95E17A1-D62E-4CB1-9F72-9B4B6BB40AB5}" type="presOf" srcId="{D8118F59-B0A2-49BB-9053-289BDE106287}" destId="{D82460B2-A1DA-4FBD-B5CE-86E0DDD02C99}" srcOrd="0" destOrd="0" presId="urn:microsoft.com/office/officeart/2005/8/layout/hList1"/>
    <dgm:cxn modelId="{33B1FCD0-86B1-4A21-A5F8-6903E69A8C53}" type="presOf" srcId="{95CB9BAF-4949-4531-BC91-6C381DEC0036}" destId="{A1180522-30EB-4E6E-A31D-4FAF95F7A6CE}" srcOrd="0" destOrd="3" presId="urn:microsoft.com/office/officeart/2005/8/layout/hList1"/>
    <dgm:cxn modelId="{F663C8C2-945C-4B8C-A94E-B8E7B6513B90}" type="presOf" srcId="{CDE3B08A-400C-48A9-8A34-6A9518278E18}" destId="{9849CACA-B97C-49A8-86C5-8589EB36DE2A}" srcOrd="0" destOrd="0" presId="urn:microsoft.com/office/officeart/2005/8/layout/hList1"/>
    <dgm:cxn modelId="{B77513B1-9EA1-4C60-B714-9D18E3300BA2}" srcId="{CF99298A-0D01-444B-961E-6C1839936268}" destId="{95CB9BAF-4949-4531-BC91-6C381DEC0036}" srcOrd="2" destOrd="0" parTransId="{BD4FDCFC-037A-4B44-AEAE-D9952E78B9D4}" sibTransId="{A9F93390-3A57-44BE-8075-957D8C65C72A}"/>
    <dgm:cxn modelId="{144AE0A3-6F9C-4F66-A120-7104DF0F2C5A}" type="presOf" srcId="{CF99298A-0D01-444B-961E-6C1839936268}" destId="{A1180522-30EB-4E6E-A31D-4FAF95F7A6CE}" srcOrd="0" destOrd="0" presId="urn:microsoft.com/office/officeart/2005/8/layout/hList1"/>
    <dgm:cxn modelId="{06B6F568-A1A4-47A2-BCC1-B5622D719395}" srcId="{A763C36B-E336-44B7-B3FC-334F9831D4AE}" destId="{D8118F59-B0A2-49BB-9053-289BDE106287}" srcOrd="0" destOrd="0" parTransId="{75AD0C80-AD4A-4D29-91ED-DE17227075C6}" sibTransId="{DF39E973-1B49-445B-AB96-5961F51DE5D8}"/>
    <dgm:cxn modelId="{521583AC-9EB3-46DF-AB81-F59C8D3BC4BA}" type="presOf" srcId="{DA5F4241-5B14-4260-9AF5-4451A0B45995}" destId="{BD2362AC-3B05-44F5-BEB9-80A57E246318}" srcOrd="0" destOrd="0" presId="urn:microsoft.com/office/officeart/2005/8/layout/hList1"/>
    <dgm:cxn modelId="{94772E0A-1516-403C-BF91-203A683CE9AC}" srcId="{F5C7A1BD-0ABF-4A71-8195-6B531CCECA4F}" destId="{9DDA01DA-EEDA-4448-9CBA-57D3FBD88CA5}" srcOrd="0" destOrd="0" parTransId="{9EDE8CAC-D715-4325-851B-FF7749E49BE9}" sibTransId="{527CAC61-E618-4932-BE4A-2A8E2D6B0769}"/>
    <dgm:cxn modelId="{3FF09C00-5338-4DB0-B38B-E54792C13ACF}" srcId="{EB78D355-3EAB-43BF-8E7A-EDD23F95A7B8}" destId="{CF99298A-0D01-444B-961E-6C1839936268}" srcOrd="0" destOrd="0" parTransId="{2E7FF9B4-BBCB-4350-B109-25891F882CE4}" sibTransId="{6E43980C-524D-40AA-9FDD-24F4EA051874}"/>
    <dgm:cxn modelId="{E1DD3526-FFFB-4D84-9C44-7EC4ACEAC63A}" srcId="{CDE3B08A-400C-48A9-8A34-6A9518278E18}" destId="{EB78D355-3EAB-43BF-8E7A-EDD23F95A7B8}" srcOrd="2" destOrd="0" parTransId="{43178644-5894-482E-81D5-9D1C0521023F}" sibTransId="{F134D26C-AE06-4011-B043-F6B60EC12EFB}"/>
    <dgm:cxn modelId="{02D22F97-99A4-438F-80D2-337A6CA29E94}" type="presOf" srcId="{D23AB6B0-E983-4909-B59D-1A806185BB34}" destId="{A1180522-30EB-4E6E-A31D-4FAF95F7A6CE}" srcOrd="0" destOrd="2" presId="urn:microsoft.com/office/officeart/2005/8/layout/hList1"/>
    <dgm:cxn modelId="{E5C3218B-17AD-4AA1-964B-98F231853D6F}" type="presOf" srcId="{02CDD3A5-C293-452E-946F-F6978CAD81F1}" destId="{A1180522-30EB-4E6E-A31D-4FAF95F7A6CE}" srcOrd="0" destOrd="1" presId="urn:microsoft.com/office/officeart/2005/8/layout/hList1"/>
    <dgm:cxn modelId="{3138062C-75A1-4D9F-8154-12E70F9E1F11}" srcId="{F5C7A1BD-0ABF-4A71-8195-6B531CCECA4F}" destId="{DC21D2D4-B57C-42E6-AA45-86C1B1C102BE}" srcOrd="1" destOrd="0" parTransId="{3658C6E8-DB32-41DC-805F-211FE1DDEE54}" sibTransId="{8EECEA17-CE64-47F4-B02A-5027F61E1600}"/>
    <dgm:cxn modelId="{26F4296C-3433-4DEC-BC65-5D5CD9F6B0D3}" srcId="{CF99298A-0D01-444B-961E-6C1839936268}" destId="{02CDD3A5-C293-452E-946F-F6978CAD81F1}" srcOrd="0" destOrd="0" parTransId="{1B83D42E-A8A8-41D4-9577-9CFA6194DF2B}" sibTransId="{E979DCE3-E826-4943-A75E-7F477CCB2C90}"/>
    <dgm:cxn modelId="{A1361A84-5FF5-40D4-BDA2-5B95A2455B82}" type="presOf" srcId="{89E7445F-7BCA-4EB3-9C22-5C03704862F9}" destId="{98C9CF18-7625-4BB7-BDBB-6FCB919CACC6}" srcOrd="0" destOrd="0" presId="urn:microsoft.com/office/officeart/2005/8/layout/hList1"/>
    <dgm:cxn modelId="{003B398B-DA39-4A2F-A328-6A30C84830D0}" type="presOf" srcId="{F5C7A1BD-0ABF-4A71-8195-6B531CCECA4F}" destId="{4AAE2CF1-BBC0-4190-9ADA-D14D22070E3C}" srcOrd="0" destOrd="0" presId="urn:microsoft.com/office/officeart/2005/8/layout/hList1"/>
    <dgm:cxn modelId="{7B62E477-3168-45E0-BD30-3B97F6234C95}" type="presOf" srcId="{A763C36B-E336-44B7-B3FC-334F9831D4AE}" destId="{19D5CF26-5135-4A6C-A6F9-83FB38936D5D}" srcOrd="0" destOrd="0" presId="urn:microsoft.com/office/officeart/2005/8/layout/hList1"/>
    <dgm:cxn modelId="{338DA4E6-B38B-432E-AEAB-45B483BCD792}" srcId="{CF99298A-0D01-444B-961E-6C1839936268}" destId="{D23AB6B0-E983-4909-B59D-1A806185BB34}" srcOrd="1" destOrd="0" parTransId="{32EC652E-0512-42C9-9063-6D6B13DE2287}" sibTransId="{E6F2BE3C-398B-41BD-8CD5-A47197D4A982}"/>
    <dgm:cxn modelId="{162AA8B0-B256-428C-B483-83B77886457D}" srcId="{CDE3B08A-400C-48A9-8A34-6A9518278E18}" destId="{1F3AEC20-B05A-4C5B-A06B-14E50FF326D3}" srcOrd="3" destOrd="0" parTransId="{8F9C58BF-1BF0-4DF0-8D52-15C61A6C5720}" sibTransId="{4DA96B1D-0927-42B8-8638-2F5EF6FBD087}"/>
    <dgm:cxn modelId="{EC828F38-D8F4-4C96-A303-09816286E654}" srcId="{DA5F4241-5B14-4260-9AF5-4451A0B45995}" destId="{89E7445F-7BCA-4EB3-9C22-5C03704862F9}" srcOrd="0" destOrd="0" parTransId="{E4E985D3-1F04-4E95-9B7F-30F02CAD02E3}" sibTransId="{18E23784-E574-41FB-9585-DC5D536A8509}"/>
    <dgm:cxn modelId="{99780EA1-CB30-4A11-9C64-7E178E535D9E}" type="presOf" srcId="{9DDA01DA-EEDA-4448-9CBA-57D3FBD88CA5}" destId="{4AAE2CF1-BBC0-4190-9ADA-D14D22070E3C}" srcOrd="0" destOrd="1" presId="urn:microsoft.com/office/officeart/2005/8/layout/hList1"/>
    <dgm:cxn modelId="{842E526D-9001-4B01-AB9A-1766BE1C8E56}" type="presOf" srcId="{DC21D2D4-B57C-42E6-AA45-86C1B1C102BE}" destId="{4AAE2CF1-BBC0-4190-9ADA-D14D22070E3C}" srcOrd="0" destOrd="2" presId="urn:microsoft.com/office/officeart/2005/8/layout/hList1"/>
    <dgm:cxn modelId="{E1ED61DB-56F1-4ED9-8C97-53AD3856E977}" srcId="{CDE3B08A-400C-48A9-8A34-6A9518278E18}" destId="{DA5F4241-5B14-4260-9AF5-4451A0B45995}" srcOrd="1" destOrd="0" parTransId="{DAA01C19-57BC-4116-83A0-196F31BDE3A4}" sibTransId="{716B1A87-7FCD-4CF1-BF37-F5577F1CCCE1}"/>
    <dgm:cxn modelId="{1526E757-5172-40F5-A0FD-7F277D9C12BF}" type="presOf" srcId="{EB78D355-3EAB-43BF-8E7A-EDD23F95A7B8}" destId="{4AA2AD82-872D-429B-A598-B410E6B9FB28}" srcOrd="0" destOrd="0" presId="urn:microsoft.com/office/officeart/2005/8/layout/hList1"/>
    <dgm:cxn modelId="{FEA8850A-8E3E-4B07-8F7E-B1CDBDC50E75}" srcId="{1F3AEC20-B05A-4C5B-A06B-14E50FF326D3}" destId="{F5C7A1BD-0ABF-4A71-8195-6B531CCECA4F}" srcOrd="0" destOrd="0" parTransId="{F887E821-C165-4F2F-B567-8AAAE46C08F3}" sibTransId="{B937FC89-C32C-4604-BCD6-A6204605922C}"/>
    <dgm:cxn modelId="{A4D829C6-B5E8-4951-9486-4190F39B0E92}" srcId="{CDE3B08A-400C-48A9-8A34-6A9518278E18}" destId="{A763C36B-E336-44B7-B3FC-334F9831D4AE}" srcOrd="0" destOrd="0" parTransId="{37FF8EC4-A717-44B8-B4B2-5E3DF8B97618}" sibTransId="{291D54AE-6FCB-4CB3-B3C4-6015D66538BF}"/>
    <dgm:cxn modelId="{9CE5F2F5-646C-4191-BA64-F76D3B874399}" type="presParOf" srcId="{9849CACA-B97C-49A8-86C5-8589EB36DE2A}" destId="{683A243A-B73B-486C-A61A-0DB5785CB8E3}" srcOrd="0" destOrd="0" presId="urn:microsoft.com/office/officeart/2005/8/layout/hList1"/>
    <dgm:cxn modelId="{FDCEAB6E-8A33-4E32-8E70-94614256EA3A}" type="presParOf" srcId="{683A243A-B73B-486C-A61A-0DB5785CB8E3}" destId="{19D5CF26-5135-4A6C-A6F9-83FB38936D5D}" srcOrd="0" destOrd="0" presId="urn:microsoft.com/office/officeart/2005/8/layout/hList1"/>
    <dgm:cxn modelId="{13D7EE47-499A-4FF9-A08B-83CA14B9DBE6}" type="presParOf" srcId="{683A243A-B73B-486C-A61A-0DB5785CB8E3}" destId="{D82460B2-A1DA-4FBD-B5CE-86E0DDD02C99}" srcOrd="1" destOrd="0" presId="urn:microsoft.com/office/officeart/2005/8/layout/hList1"/>
    <dgm:cxn modelId="{96EE1CE1-4EEA-42BF-8B62-DE098E2F93C9}" type="presParOf" srcId="{9849CACA-B97C-49A8-86C5-8589EB36DE2A}" destId="{68D1B04E-283F-479C-93BC-B28A6C00E8A4}" srcOrd="1" destOrd="0" presId="urn:microsoft.com/office/officeart/2005/8/layout/hList1"/>
    <dgm:cxn modelId="{9E5AFDE5-965F-422D-AB54-FD20BACD7338}" type="presParOf" srcId="{9849CACA-B97C-49A8-86C5-8589EB36DE2A}" destId="{07BA2E9C-2974-4ECA-A7A2-736D55DB9A0F}" srcOrd="2" destOrd="0" presId="urn:microsoft.com/office/officeart/2005/8/layout/hList1"/>
    <dgm:cxn modelId="{07DA8087-4E3A-4F98-B1A7-876E741ED7C0}" type="presParOf" srcId="{07BA2E9C-2974-4ECA-A7A2-736D55DB9A0F}" destId="{BD2362AC-3B05-44F5-BEB9-80A57E246318}" srcOrd="0" destOrd="0" presId="urn:microsoft.com/office/officeart/2005/8/layout/hList1"/>
    <dgm:cxn modelId="{1617A328-1441-4632-AB8C-E168AE196B1F}" type="presParOf" srcId="{07BA2E9C-2974-4ECA-A7A2-736D55DB9A0F}" destId="{98C9CF18-7625-4BB7-BDBB-6FCB919CACC6}" srcOrd="1" destOrd="0" presId="urn:microsoft.com/office/officeart/2005/8/layout/hList1"/>
    <dgm:cxn modelId="{1B81C04E-7E93-4BEB-9EA2-38DC2CF9B5B2}" type="presParOf" srcId="{9849CACA-B97C-49A8-86C5-8589EB36DE2A}" destId="{E21A478A-EDCF-479A-B46C-72B7B5D93ECC}" srcOrd="3" destOrd="0" presId="urn:microsoft.com/office/officeart/2005/8/layout/hList1"/>
    <dgm:cxn modelId="{AE2561EB-BE8D-4AF7-BE9F-B99C4DDE97F3}" type="presParOf" srcId="{9849CACA-B97C-49A8-86C5-8589EB36DE2A}" destId="{F3352F44-8AE5-4870-BCFD-D8BB8E319325}" srcOrd="4" destOrd="0" presId="urn:microsoft.com/office/officeart/2005/8/layout/hList1"/>
    <dgm:cxn modelId="{FCC28017-319E-41FE-B4E7-2795AC615960}" type="presParOf" srcId="{F3352F44-8AE5-4870-BCFD-D8BB8E319325}" destId="{4AA2AD82-872D-429B-A598-B410E6B9FB28}" srcOrd="0" destOrd="0" presId="urn:microsoft.com/office/officeart/2005/8/layout/hList1"/>
    <dgm:cxn modelId="{E672031E-2535-4653-864E-6728949504F8}" type="presParOf" srcId="{F3352F44-8AE5-4870-BCFD-D8BB8E319325}" destId="{A1180522-30EB-4E6E-A31D-4FAF95F7A6CE}" srcOrd="1" destOrd="0" presId="urn:microsoft.com/office/officeart/2005/8/layout/hList1"/>
    <dgm:cxn modelId="{6429A780-DFA5-4D9A-8928-F4B9A07BBDE8}" type="presParOf" srcId="{9849CACA-B97C-49A8-86C5-8589EB36DE2A}" destId="{0693F2B2-9833-4FF0-8986-21D5BBAA9F84}" srcOrd="5" destOrd="0" presId="urn:microsoft.com/office/officeart/2005/8/layout/hList1"/>
    <dgm:cxn modelId="{18A5E2F9-B742-4698-8FE7-68109B1B0A69}" type="presParOf" srcId="{9849CACA-B97C-49A8-86C5-8589EB36DE2A}" destId="{136FF3C1-67A6-4DCB-845B-BBE4517ECDC9}" srcOrd="6" destOrd="0" presId="urn:microsoft.com/office/officeart/2005/8/layout/hList1"/>
    <dgm:cxn modelId="{D23ADBC0-9F99-45BA-AE1B-66425B04E0EE}" type="presParOf" srcId="{136FF3C1-67A6-4DCB-845B-BBE4517ECDC9}" destId="{766E850B-DD75-4D8F-A9AE-4E5965AC3C06}" srcOrd="0" destOrd="0" presId="urn:microsoft.com/office/officeart/2005/8/layout/hList1"/>
    <dgm:cxn modelId="{2C273D63-E17D-4C6D-9694-BDEC94C3607F}" type="presParOf" srcId="{136FF3C1-67A6-4DCB-845B-BBE4517ECDC9}" destId="{4AAE2CF1-BBC0-4190-9ADA-D14D22070E3C}"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920100D-1F2A-4A62-A134-4C2DCFB23C7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F9A5B67B-2E43-436E-BA90-D756E0A98AEB}">
      <dgm:prSet phldrT="[Metin]" custT="1"/>
      <dgm:spPr/>
      <dgm:t>
        <a:bodyPr/>
        <a:lstStyle/>
        <a:p>
          <a:r>
            <a:rPr lang="tr-TR" sz="2400" b="1" dirty="0" smtClean="0"/>
            <a:t>ISDN BRI (</a:t>
          </a:r>
          <a:r>
            <a:rPr lang="tr-TR" sz="2400" b="1" dirty="0" err="1" smtClean="0"/>
            <a:t>Basic</a:t>
          </a:r>
          <a:r>
            <a:rPr lang="tr-TR" sz="2400" b="1" dirty="0" smtClean="0"/>
            <a:t> Rate </a:t>
          </a:r>
          <a:r>
            <a:rPr lang="tr-TR" sz="2400" b="1" dirty="0" err="1" smtClean="0"/>
            <a:t>Interface</a:t>
          </a:r>
          <a:r>
            <a:rPr lang="tr-TR" sz="2400" b="1" dirty="0" smtClean="0"/>
            <a:t>-Temel Hız Erişimi)  </a:t>
          </a:r>
          <a:endParaRPr lang="tr-TR" sz="2400" b="1" dirty="0"/>
        </a:p>
      </dgm:t>
    </dgm:pt>
    <dgm:pt modelId="{D578B163-C9E5-4FFA-B29C-25A168414AC4}" type="parTrans" cxnId="{48F0BA1F-794F-499D-AD84-67423ACBC1FA}">
      <dgm:prSet/>
      <dgm:spPr/>
      <dgm:t>
        <a:bodyPr/>
        <a:lstStyle/>
        <a:p>
          <a:endParaRPr lang="tr-TR"/>
        </a:p>
      </dgm:t>
    </dgm:pt>
    <dgm:pt modelId="{32526DC5-E0F9-4106-BAB6-F840B0D19C2B}" type="sibTrans" cxnId="{48F0BA1F-794F-499D-AD84-67423ACBC1FA}">
      <dgm:prSet/>
      <dgm:spPr/>
      <dgm:t>
        <a:bodyPr/>
        <a:lstStyle/>
        <a:p>
          <a:endParaRPr lang="tr-TR"/>
        </a:p>
      </dgm:t>
    </dgm:pt>
    <dgm:pt modelId="{FE2CA895-9E09-4698-B4EE-AAB7D14EA4B0}">
      <dgm:prSet phldrT="[Metin]" custT="1"/>
      <dgm:spPr/>
      <dgm:t>
        <a:bodyPr/>
        <a:lstStyle/>
        <a:p>
          <a:pPr algn="just">
            <a:lnSpc>
              <a:spcPct val="110000"/>
            </a:lnSpc>
            <a:spcBef>
              <a:spcPts val="600"/>
            </a:spcBef>
            <a:spcAft>
              <a:spcPts val="600"/>
            </a:spcAft>
          </a:pPr>
          <a:r>
            <a:rPr lang="tr-TR" sz="1800" dirty="0" smtClean="0"/>
            <a:t>ISDN BRI arayüzünde 2 adet B kanalı ve 1 adet D kanalı vardır.</a:t>
          </a:r>
          <a:endParaRPr lang="tr-TR" sz="1800" dirty="0"/>
        </a:p>
      </dgm:t>
    </dgm:pt>
    <dgm:pt modelId="{5D447AD0-C18D-40B5-A869-CE58005DA0AA}" type="parTrans" cxnId="{610046C6-FDF1-4A05-82AC-3ED8FAA996EC}">
      <dgm:prSet/>
      <dgm:spPr/>
      <dgm:t>
        <a:bodyPr/>
        <a:lstStyle/>
        <a:p>
          <a:endParaRPr lang="tr-TR"/>
        </a:p>
      </dgm:t>
    </dgm:pt>
    <dgm:pt modelId="{7B89C51A-7ED0-450C-B3F7-5394748C16D7}" type="sibTrans" cxnId="{610046C6-FDF1-4A05-82AC-3ED8FAA996EC}">
      <dgm:prSet/>
      <dgm:spPr/>
      <dgm:t>
        <a:bodyPr/>
        <a:lstStyle/>
        <a:p>
          <a:endParaRPr lang="tr-TR"/>
        </a:p>
      </dgm:t>
    </dgm:pt>
    <dgm:pt modelId="{FD8A67E0-9C9B-434D-A11B-018CD4E6E409}">
      <dgm:prSet phldrT="[Metin]" custT="1"/>
      <dgm:spPr/>
      <dgm:t>
        <a:bodyPr/>
        <a:lstStyle/>
        <a:p>
          <a:r>
            <a:rPr lang="tr-TR" sz="2400" b="1" dirty="0" smtClean="0"/>
            <a:t>ISDN PRI (</a:t>
          </a:r>
          <a:r>
            <a:rPr lang="tr-TR" sz="2400" b="1" dirty="0" err="1" smtClean="0"/>
            <a:t>Primary</a:t>
          </a:r>
          <a:r>
            <a:rPr lang="tr-TR" sz="2400" b="1" dirty="0" smtClean="0"/>
            <a:t> Rate </a:t>
          </a:r>
          <a:r>
            <a:rPr lang="tr-TR" sz="2400" b="1" dirty="0" err="1" smtClean="0"/>
            <a:t>Interface</a:t>
          </a:r>
          <a:r>
            <a:rPr lang="tr-TR" sz="2400" b="1" dirty="0" smtClean="0"/>
            <a:t>-Öncelikli Hız Erişimi) </a:t>
          </a:r>
          <a:endParaRPr lang="tr-TR" sz="2400" b="1" dirty="0"/>
        </a:p>
      </dgm:t>
    </dgm:pt>
    <dgm:pt modelId="{F4D80BF9-4CE0-4C19-96C2-E30B0AF76B35}" type="parTrans" cxnId="{94AD9D2A-23F4-418B-9539-D055058BEAA2}">
      <dgm:prSet/>
      <dgm:spPr/>
      <dgm:t>
        <a:bodyPr/>
        <a:lstStyle/>
        <a:p>
          <a:endParaRPr lang="tr-TR"/>
        </a:p>
      </dgm:t>
    </dgm:pt>
    <dgm:pt modelId="{CAA34A2E-4BC0-4A3C-B929-5F98554EEC8C}" type="sibTrans" cxnId="{94AD9D2A-23F4-418B-9539-D055058BEAA2}">
      <dgm:prSet/>
      <dgm:spPr/>
      <dgm:t>
        <a:bodyPr/>
        <a:lstStyle/>
        <a:p>
          <a:endParaRPr lang="tr-TR"/>
        </a:p>
      </dgm:t>
    </dgm:pt>
    <dgm:pt modelId="{FDD4E107-AA33-4C57-88ED-A315A6844620}">
      <dgm:prSet phldrT="[Metin]" custT="1"/>
      <dgm:spPr/>
      <dgm:t>
        <a:bodyPr/>
        <a:lstStyle/>
        <a:p>
          <a:pPr algn="just">
            <a:lnSpc>
              <a:spcPct val="110000"/>
            </a:lnSpc>
            <a:spcBef>
              <a:spcPts val="600"/>
            </a:spcBef>
            <a:spcAft>
              <a:spcPts val="600"/>
            </a:spcAft>
          </a:pPr>
          <a:r>
            <a:rPr lang="tr-TR" sz="1800" i="1" dirty="0" smtClean="0"/>
            <a:t>ISDN PRI;</a:t>
          </a:r>
          <a:r>
            <a:rPr lang="tr-TR" sz="1800" dirty="0" smtClean="0"/>
            <a:t> dosya transferi, LAN bağlantıları, görüntü, PC haberleşmesi, Internet servis sağlayıcıları ve büyük şirketler için kullanılırken </a:t>
          </a:r>
          <a:r>
            <a:rPr lang="tr-TR" sz="1800" i="1" dirty="0" smtClean="0"/>
            <a:t>ISDN BRI; </a:t>
          </a:r>
          <a:r>
            <a:rPr lang="tr-TR" sz="1800" dirty="0" smtClean="0"/>
            <a:t>daha küçük ve orta ölçekli şirketler ve ev aboneleri için tercih edilmektedir.</a:t>
          </a:r>
          <a:endParaRPr lang="tr-TR" sz="1800" dirty="0"/>
        </a:p>
      </dgm:t>
    </dgm:pt>
    <dgm:pt modelId="{90BD3700-A222-4D73-9C6F-0E473120D70C}" type="parTrans" cxnId="{4F8258CC-E397-4F57-A7B7-60D2503923FE}">
      <dgm:prSet/>
      <dgm:spPr/>
      <dgm:t>
        <a:bodyPr/>
        <a:lstStyle/>
        <a:p>
          <a:endParaRPr lang="tr-TR"/>
        </a:p>
      </dgm:t>
    </dgm:pt>
    <dgm:pt modelId="{9FDF5AA0-EA21-4860-9D64-A25821D647F9}" type="sibTrans" cxnId="{4F8258CC-E397-4F57-A7B7-60D2503923FE}">
      <dgm:prSet/>
      <dgm:spPr/>
      <dgm:t>
        <a:bodyPr/>
        <a:lstStyle/>
        <a:p>
          <a:endParaRPr lang="tr-TR"/>
        </a:p>
      </dgm:t>
    </dgm:pt>
    <dgm:pt modelId="{587D542A-E3A0-4ED9-ADF6-362C7295C874}">
      <dgm:prSet custT="1"/>
      <dgm:spPr/>
      <dgm:t>
        <a:bodyPr/>
        <a:lstStyle/>
        <a:p>
          <a:pPr algn="just">
            <a:lnSpc>
              <a:spcPct val="110000"/>
            </a:lnSpc>
            <a:spcBef>
              <a:spcPts val="600"/>
            </a:spcBef>
            <a:spcAft>
              <a:spcPts val="600"/>
            </a:spcAft>
          </a:pPr>
          <a:r>
            <a:rPr lang="tr-TR" sz="1800" dirty="0" smtClean="0"/>
            <a:t>‘2B+D’ olarak da bilinmektedir. B kanalı 64 </a:t>
          </a:r>
          <a:r>
            <a:rPr lang="tr-TR" sz="1800" dirty="0" err="1" smtClean="0"/>
            <a:t>Kbps</a:t>
          </a:r>
          <a:r>
            <a:rPr lang="tr-TR" sz="1800" dirty="0" smtClean="0"/>
            <a:t>, D kanalı 16 </a:t>
          </a:r>
          <a:r>
            <a:rPr lang="tr-TR" sz="1800" dirty="0" err="1" smtClean="0"/>
            <a:t>Kbps</a:t>
          </a:r>
          <a:r>
            <a:rPr lang="tr-TR" sz="1800" dirty="0" smtClean="0"/>
            <a:t> kapasiteye sahiptir. Toplamda 144 </a:t>
          </a:r>
          <a:r>
            <a:rPr lang="tr-TR" sz="1800" dirty="0" err="1" smtClean="0"/>
            <a:t>Kbps</a:t>
          </a:r>
          <a:r>
            <a:rPr lang="tr-TR" sz="1800" dirty="0" smtClean="0"/>
            <a:t> kapasitesi vardır. İki farklı ISDN PRI arayüzü vardır. Kuzey Amerika ve Japonya’da kullanılan, T1 olarak da anılan arayüzde 23 adet B kanalı ve 1 adet D kanalı bulunmaktadır. Avrupa ve dünyanın diğer birçok yerinde kullanılan, E1 olarak da anılan arayüzde 30 adet B kanalı ve 1 adet D kanalı bulunmaktadır. ISDN PRI hatlardaki D kanalı 64 </a:t>
          </a:r>
          <a:r>
            <a:rPr lang="tr-TR" sz="1800" dirty="0" err="1" smtClean="0"/>
            <a:t>Kbps</a:t>
          </a:r>
          <a:r>
            <a:rPr lang="tr-TR" sz="1800" dirty="0" smtClean="0"/>
            <a:t> kapasiteye sahiptir.</a:t>
          </a:r>
        </a:p>
      </dgm:t>
    </dgm:pt>
    <dgm:pt modelId="{19AC2837-E9CA-40A0-B213-C320665FC692}" type="parTrans" cxnId="{5D93AEB8-76B8-4955-B1FA-F6389600C6BC}">
      <dgm:prSet/>
      <dgm:spPr/>
      <dgm:t>
        <a:bodyPr/>
        <a:lstStyle/>
        <a:p>
          <a:endParaRPr lang="tr-TR"/>
        </a:p>
      </dgm:t>
    </dgm:pt>
    <dgm:pt modelId="{E3F0466A-7D71-4019-A459-742B40DD5168}" type="sibTrans" cxnId="{5D93AEB8-76B8-4955-B1FA-F6389600C6BC}">
      <dgm:prSet/>
      <dgm:spPr/>
      <dgm:t>
        <a:bodyPr/>
        <a:lstStyle/>
        <a:p>
          <a:endParaRPr lang="tr-TR"/>
        </a:p>
      </dgm:t>
    </dgm:pt>
    <dgm:pt modelId="{8DDB8CC6-07D6-462E-93F1-F8C6CB51950F}" type="pres">
      <dgm:prSet presAssocID="{8920100D-1F2A-4A62-A134-4C2DCFB23C7B}" presName="linear" presStyleCnt="0">
        <dgm:presLayoutVars>
          <dgm:animLvl val="lvl"/>
          <dgm:resizeHandles val="exact"/>
        </dgm:presLayoutVars>
      </dgm:prSet>
      <dgm:spPr/>
      <dgm:t>
        <a:bodyPr/>
        <a:lstStyle/>
        <a:p>
          <a:endParaRPr lang="tr-TR"/>
        </a:p>
      </dgm:t>
    </dgm:pt>
    <dgm:pt modelId="{EAC941CB-5181-479D-8E53-40FC97997E3E}" type="pres">
      <dgm:prSet presAssocID="{F9A5B67B-2E43-436E-BA90-D756E0A98AEB}" presName="parentText" presStyleLbl="node1" presStyleIdx="0" presStyleCnt="2" custScaleY="52636">
        <dgm:presLayoutVars>
          <dgm:chMax val="0"/>
          <dgm:bulletEnabled val="1"/>
        </dgm:presLayoutVars>
      </dgm:prSet>
      <dgm:spPr/>
      <dgm:t>
        <a:bodyPr/>
        <a:lstStyle/>
        <a:p>
          <a:endParaRPr lang="tr-TR"/>
        </a:p>
      </dgm:t>
    </dgm:pt>
    <dgm:pt modelId="{033224B8-04EA-4EB9-BA03-1616C89B1375}" type="pres">
      <dgm:prSet presAssocID="{F9A5B67B-2E43-436E-BA90-D756E0A98AEB}" presName="childText" presStyleLbl="revTx" presStyleIdx="0" presStyleCnt="2">
        <dgm:presLayoutVars>
          <dgm:bulletEnabled val="1"/>
        </dgm:presLayoutVars>
      </dgm:prSet>
      <dgm:spPr/>
      <dgm:t>
        <a:bodyPr/>
        <a:lstStyle/>
        <a:p>
          <a:endParaRPr lang="tr-TR"/>
        </a:p>
      </dgm:t>
    </dgm:pt>
    <dgm:pt modelId="{95E66B64-26EF-4F36-88B2-FE9D11458C97}" type="pres">
      <dgm:prSet presAssocID="{FD8A67E0-9C9B-434D-A11B-018CD4E6E409}" presName="parentText" presStyleLbl="node1" presStyleIdx="1" presStyleCnt="2" custScaleY="48247">
        <dgm:presLayoutVars>
          <dgm:chMax val="0"/>
          <dgm:bulletEnabled val="1"/>
        </dgm:presLayoutVars>
      </dgm:prSet>
      <dgm:spPr/>
      <dgm:t>
        <a:bodyPr/>
        <a:lstStyle/>
        <a:p>
          <a:endParaRPr lang="tr-TR"/>
        </a:p>
      </dgm:t>
    </dgm:pt>
    <dgm:pt modelId="{BFBD71DB-08A4-4476-B636-C8F276139CF3}" type="pres">
      <dgm:prSet presAssocID="{FD8A67E0-9C9B-434D-A11B-018CD4E6E409}" presName="childText" presStyleLbl="revTx" presStyleIdx="1" presStyleCnt="2">
        <dgm:presLayoutVars>
          <dgm:bulletEnabled val="1"/>
        </dgm:presLayoutVars>
      </dgm:prSet>
      <dgm:spPr/>
      <dgm:t>
        <a:bodyPr/>
        <a:lstStyle/>
        <a:p>
          <a:endParaRPr lang="tr-TR"/>
        </a:p>
      </dgm:t>
    </dgm:pt>
  </dgm:ptLst>
  <dgm:cxnLst>
    <dgm:cxn modelId="{48F0BA1F-794F-499D-AD84-67423ACBC1FA}" srcId="{8920100D-1F2A-4A62-A134-4C2DCFB23C7B}" destId="{F9A5B67B-2E43-436E-BA90-D756E0A98AEB}" srcOrd="0" destOrd="0" parTransId="{D578B163-C9E5-4FFA-B29C-25A168414AC4}" sibTransId="{32526DC5-E0F9-4106-BAB6-F840B0D19C2B}"/>
    <dgm:cxn modelId="{47F22C92-2282-4938-B69C-9DCC5181D1B3}" type="presOf" srcId="{587D542A-E3A0-4ED9-ADF6-362C7295C874}" destId="{033224B8-04EA-4EB9-BA03-1616C89B1375}" srcOrd="0" destOrd="1" presId="urn:microsoft.com/office/officeart/2005/8/layout/vList2"/>
    <dgm:cxn modelId="{69A203BD-F219-4EC7-AD0E-A15C3B29CA1E}" type="presOf" srcId="{FD8A67E0-9C9B-434D-A11B-018CD4E6E409}" destId="{95E66B64-26EF-4F36-88B2-FE9D11458C97}" srcOrd="0" destOrd="0" presId="urn:microsoft.com/office/officeart/2005/8/layout/vList2"/>
    <dgm:cxn modelId="{5D93AEB8-76B8-4955-B1FA-F6389600C6BC}" srcId="{F9A5B67B-2E43-436E-BA90-D756E0A98AEB}" destId="{587D542A-E3A0-4ED9-ADF6-362C7295C874}" srcOrd="1" destOrd="0" parTransId="{19AC2837-E9CA-40A0-B213-C320665FC692}" sibTransId="{E3F0466A-7D71-4019-A459-742B40DD5168}"/>
    <dgm:cxn modelId="{2B7B432F-DEFB-4412-ADD1-CF69DDAC246E}" type="presOf" srcId="{FDD4E107-AA33-4C57-88ED-A315A6844620}" destId="{BFBD71DB-08A4-4476-B636-C8F276139CF3}" srcOrd="0" destOrd="0" presId="urn:microsoft.com/office/officeart/2005/8/layout/vList2"/>
    <dgm:cxn modelId="{610046C6-FDF1-4A05-82AC-3ED8FAA996EC}" srcId="{F9A5B67B-2E43-436E-BA90-D756E0A98AEB}" destId="{FE2CA895-9E09-4698-B4EE-AAB7D14EA4B0}" srcOrd="0" destOrd="0" parTransId="{5D447AD0-C18D-40B5-A869-CE58005DA0AA}" sibTransId="{7B89C51A-7ED0-450C-B3F7-5394748C16D7}"/>
    <dgm:cxn modelId="{7446769B-5C2D-440F-93CF-0246E3F2CAB2}" type="presOf" srcId="{F9A5B67B-2E43-436E-BA90-D756E0A98AEB}" destId="{EAC941CB-5181-479D-8E53-40FC97997E3E}" srcOrd="0" destOrd="0" presId="urn:microsoft.com/office/officeart/2005/8/layout/vList2"/>
    <dgm:cxn modelId="{94AD9D2A-23F4-418B-9539-D055058BEAA2}" srcId="{8920100D-1F2A-4A62-A134-4C2DCFB23C7B}" destId="{FD8A67E0-9C9B-434D-A11B-018CD4E6E409}" srcOrd="1" destOrd="0" parTransId="{F4D80BF9-4CE0-4C19-96C2-E30B0AF76B35}" sibTransId="{CAA34A2E-4BC0-4A3C-B929-5F98554EEC8C}"/>
    <dgm:cxn modelId="{E54A84F7-E9EA-4184-B37B-75D679BC86FC}" type="presOf" srcId="{FE2CA895-9E09-4698-B4EE-AAB7D14EA4B0}" destId="{033224B8-04EA-4EB9-BA03-1616C89B1375}" srcOrd="0" destOrd="0" presId="urn:microsoft.com/office/officeart/2005/8/layout/vList2"/>
    <dgm:cxn modelId="{9AC70C97-6ED0-4F1E-8BC2-A42843ACDFE5}" type="presOf" srcId="{8920100D-1F2A-4A62-A134-4C2DCFB23C7B}" destId="{8DDB8CC6-07D6-462E-93F1-F8C6CB51950F}" srcOrd="0" destOrd="0" presId="urn:microsoft.com/office/officeart/2005/8/layout/vList2"/>
    <dgm:cxn modelId="{4F8258CC-E397-4F57-A7B7-60D2503923FE}" srcId="{FD8A67E0-9C9B-434D-A11B-018CD4E6E409}" destId="{FDD4E107-AA33-4C57-88ED-A315A6844620}" srcOrd="0" destOrd="0" parTransId="{90BD3700-A222-4D73-9C6F-0E473120D70C}" sibTransId="{9FDF5AA0-EA21-4860-9D64-A25821D647F9}"/>
    <dgm:cxn modelId="{7E4766EC-D0D5-4265-A082-E9179DF422F9}" type="presParOf" srcId="{8DDB8CC6-07D6-462E-93F1-F8C6CB51950F}" destId="{EAC941CB-5181-479D-8E53-40FC97997E3E}" srcOrd="0" destOrd="0" presId="urn:microsoft.com/office/officeart/2005/8/layout/vList2"/>
    <dgm:cxn modelId="{C4E0BB9D-4EB9-47F6-997C-4E7453A680BC}" type="presParOf" srcId="{8DDB8CC6-07D6-462E-93F1-F8C6CB51950F}" destId="{033224B8-04EA-4EB9-BA03-1616C89B1375}" srcOrd="1" destOrd="0" presId="urn:microsoft.com/office/officeart/2005/8/layout/vList2"/>
    <dgm:cxn modelId="{12A45433-FEA4-4CA5-8E9B-620BE67379E7}" type="presParOf" srcId="{8DDB8CC6-07D6-462E-93F1-F8C6CB51950F}" destId="{95E66B64-26EF-4F36-88B2-FE9D11458C97}" srcOrd="2" destOrd="0" presId="urn:microsoft.com/office/officeart/2005/8/layout/vList2"/>
    <dgm:cxn modelId="{B05CAF19-7F65-45A5-87E2-C539A31C9C18}" type="presParOf" srcId="{8DDB8CC6-07D6-462E-93F1-F8C6CB51950F}" destId="{BFBD71DB-08A4-4476-B636-C8F276139CF3}" srcOrd="3"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A5DEA22-D49B-4C08-B617-BAA5FC558E7C}">
      <dsp:nvSpPr>
        <dsp:cNvPr id="0" name=""/>
        <dsp:cNvSpPr/>
      </dsp:nvSpPr>
      <dsp:spPr>
        <a:xfrm>
          <a:off x="0" y="9156"/>
          <a:ext cx="6786610" cy="9921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tr-TR" sz="3600" kern="1200" dirty="0" err="1" smtClean="0"/>
            <a:t>Enterprise</a:t>
          </a:r>
          <a:r>
            <a:rPr lang="tr-TR" sz="3600" kern="1200" dirty="0" smtClean="0"/>
            <a:t> WAN</a:t>
          </a:r>
          <a:endParaRPr lang="tr-TR" sz="3600" kern="1200" dirty="0"/>
        </a:p>
      </dsp:txBody>
      <dsp:txXfrm>
        <a:off x="0" y="9156"/>
        <a:ext cx="6786610" cy="992160"/>
      </dsp:txXfrm>
    </dsp:sp>
    <dsp:sp modelId="{9ACAF9BB-D72E-46A5-8228-96110EC0976E}">
      <dsp:nvSpPr>
        <dsp:cNvPr id="0" name=""/>
        <dsp:cNvSpPr/>
      </dsp:nvSpPr>
      <dsp:spPr>
        <a:xfrm>
          <a:off x="0" y="1001316"/>
          <a:ext cx="6786610" cy="12616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475"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tr-TR" sz="2800" kern="1200" dirty="0" smtClean="0"/>
            <a:t>Bir kuruluşun tüm </a:t>
          </a:r>
          <a:r>
            <a:rPr lang="tr-TR" sz="2800" kern="1200" dirty="0" err="1" smtClean="0"/>
            <a:t>LAN’larını</a:t>
          </a:r>
          <a:r>
            <a:rPr lang="tr-TR" sz="2800" kern="1200" dirty="0" smtClean="0"/>
            <a:t> bağlar. Çok büyük ya da  bölgesel sınırları olan ağları kapsar.</a:t>
          </a:r>
          <a:endParaRPr lang="tr-TR" sz="2800" kern="1200" dirty="0"/>
        </a:p>
      </dsp:txBody>
      <dsp:txXfrm>
        <a:off x="0" y="1001316"/>
        <a:ext cx="6786610" cy="1261665"/>
      </dsp:txXfrm>
    </dsp:sp>
    <dsp:sp modelId="{A23568D4-CA28-4EE1-9805-2E7FDB25FEB5}">
      <dsp:nvSpPr>
        <dsp:cNvPr id="0" name=""/>
        <dsp:cNvSpPr/>
      </dsp:nvSpPr>
      <dsp:spPr>
        <a:xfrm>
          <a:off x="0" y="2262981"/>
          <a:ext cx="6786610" cy="9921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tr-TR" sz="3600" kern="1200" dirty="0" smtClean="0"/>
            <a:t>Global WAN</a:t>
          </a:r>
          <a:endParaRPr lang="tr-TR" sz="3600" kern="1200" dirty="0"/>
        </a:p>
      </dsp:txBody>
      <dsp:txXfrm>
        <a:off x="0" y="2262981"/>
        <a:ext cx="6786610" cy="992160"/>
      </dsp:txXfrm>
    </dsp:sp>
    <dsp:sp modelId="{BBB4CBE8-BEAC-400D-BC2B-1D595CA1467B}">
      <dsp:nvSpPr>
        <dsp:cNvPr id="0" name=""/>
        <dsp:cNvSpPr/>
      </dsp:nvSpPr>
      <dsp:spPr>
        <a:xfrm>
          <a:off x="0" y="3255141"/>
          <a:ext cx="6786610" cy="12616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475"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tr-TR" sz="2800" kern="1200" dirty="0" smtClean="0"/>
            <a:t>Tüm dünyayı kaplayan bir ağ olabileceği gibi, birçok ulusal sınırları ve pek çok kuruluşun ağını kapsar. </a:t>
          </a:r>
          <a:endParaRPr lang="tr-TR" sz="2800" kern="1200" dirty="0"/>
        </a:p>
      </dsp:txBody>
      <dsp:txXfrm>
        <a:off x="0" y="3255141"/>
        <a:ext cx="6786610" cy="1261665"/>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227FD04-CCD1-47AB-AE11-6FBF367AA8A5}">
      <dsp:nvSpPr>
        <dsp:cNvPr id="0" name=""/>
        <dsp:cNvSpPr/>
      </dsp:nvSpPr>
      <dsp:spPr>
        <a:xfrm>
          <a:off x="912" y="0"/>
          <a:ext cx="2371606" cy="434023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tr-TR" sz="2600" kern="1200" dirty="0" smtClean="0"/>
            <a:t>Bağlantı Durumuna Göre</a:t>
          </a:r>
          <a:endParaRPr lang="tr-TR" sz="2600" kern="1200" dirty="0"/>
        </a:p>
      </dsp:txBody>
      <dsp:txXfrm>
        <a:off x="912" y="0"/>
        <a:ext cx="2371606" cy="1302071"/>
      </dsp:txXfrm>
    </dsp:sp>
    <dsp:sp modelId="{D76A37CD-B279-4106-B132-390C0E89B27B}">
      <dsp:nvSpPr>
        <dsp:cNvPr id="0" name=""/>
        <dsp:cNvSpPr/>
      </dsp:nvSpPr>
      <dsp:spPr>
        <a:xfrm>
          <a:off x="238072" y="1303342"/>
          <a:ext cx="1897285" cy="13086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lvl="0" algn="ctr" defTabSz="1022350">
            <a:lnSpc>
              <a:spcPct val="90000"/>
            </a:lnSpc>
            <a:spcBef>
              <a:spcPct val="0"/>
            </a:spcBef>
            <a:spcAft>
              <a:spcPct val="35000"/>
            </a:spcAft>
          </a:pPr>
          <a:r>
            <a:rPr lang="tr-TR" sz="2300" kern="1200" dirty="0" smtClean="0"/>
            <a:t>Noktadan Noktaya (</a:t>
          </a:r>
          <a:r>
            <a:rPr lang="tr-TR" sz="2300" kern="1200" dirty="0" err="1" smtClean="0"/>
            <a:t>Peer</a:t>
          </a:r>
          <a:r>
            <a:rPr lang="tr-TR" sz="2300" kern="1200" dirty="0" smtClean="0"/>
            <a:t> </a:t>
          </a:r>
          <a:r>
            <a:rPr lang="tr-TR" sz="2300" kern="1200" dirty="0" err="1" smtClean="0"/>
            <a:t>to</a:t>
          </a:r>
          <a:r>
            <a:rPr lang="tr-TR" sz="2300" kern="1200" dirty="0" smtClean="0"/>
            <a:t> </a:t>
          </a:r>
          <a:r>
            <a:rPr lang="tr-TR" sz="2300" kern="1200" dirty="0" err="1" smtClean="0"/>
            <a:t>Peer</a:t>
          </a:r>
          <a:r>
            <a:rPr lang="tr-TR" sz="2300" kern="1200" dirty="0" smtClean="0"/>
            <a:t>)</a:t>
          </a:r>
          <a:endParaRPr lang="tr-TR" sz="2300" kern="1200" dirty="0"/>
        </a:p>
      </dsp:txBody>
      <dsp:txXfrm>
        <a:off x="238072" y="1303342"/>
        <a:ext cx="1897285" cy="1308640"/>
      </dsp:txXfrm>
    </dsp:sp>
    <dsp:sp modelId="{8E5C7056-0FA3-46E1-A5E1-EFA8D5148C88}">
      <dsp:nvSpPr>
        <dsp:cNvPr id="0" name=""/>
        <dsp:cNvSpPr/>
      </dsp:nvSpPr>
      <dsp:spPr>
        <a:xfrm>
          <a:off x="238072" y="2813312"/>
          <a:ext cx="1897285" cy="13086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lvl="0" algn="ctr" defTabSz="1022350">
            <a:lnSpc>
              <a:spcPct val="90000"/>
            </a:lnSpc>
            <a:spcBef>
              <a:spcPct val="0"/>
            </a:spcBef>
            <a:spcAft>
              <a:spcPct val="35000"/>
            </a:spcAft>
          </a:pPr>
          <a:r>
            <a:rPr lang="tr-TR" sz="2300" kern="1200" dirty="0" smtClean="0"/>
            <a:t>Bulut Teknolojisi</a:t>
          </a:r>
          <a:endParaRPr lang="tr-TR" sz="2300" kern="1200" dirty="0"/>
        </a:p>
      </dsp:txBody>
      <dsp:txXfrm>
        <a:off x="238072" y="2813312"/>
        <a:ext cx="1897285" cy="1308640"/>
      </dsp:txXfrm>
    </dsp:sp>
    <dsp:sp modelId="{3C8AAD81-3855-447F-8486-1CE30136E08D}">
      <dsp:nvSpPr>
        <dsp:cNvPr id="0" name=""/>
        <dsp:cNvSpPr/>
      </dsp:nvSpPr>
      <dsp:spPr>
        <a:xfrm>
          <a:off x="2550389" y="0"/>
          <a:ext cx="2371606" cy="434023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tr-TR" sz="2600" kern="1200" dirty="0" smtClean="0"/>
            <a:t>Anahtarlama Yöntemine Göre</a:t>
          </a:r>
          <a:endParaRPr lang="tr-TR" sz="2600" kern="1200" dirty="0"/>
        </a:p>
      </dsp:txBody>
      <dsp:txXfrm>
        <a:off x="2550389" y="0"/>
        <a:ext cx="2371606" cy="1302071"/>
      </dsp:txXfrm>
    </dsp:sp>
    <dsp:sp modelId="{32C3B818-28BF-4924-B2AE-EAD8C283E6B4}">
      <dsp:nvSpPr>
        <dsp:cNvPr id="0" name=""/>
        <dsp:cNvSpPr/>
      </dsp:nvSpPr>
      <dsp:spPr>
        <a:xfrm>
          <a:off x="2787550" y="1302441"/>
          <a:ext cx="1897285" cy="85268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lvl="0" algn="ctr" defTabSz="1022350">
            <a:lnSpc>
              <a:spcPct val="90000"/>
            </a:lnSpc>
            <a:spcBef>
              <a:spcPct val="0"/>
            </a:spcBef>
            <a:spcAft>
              <a:spcPct val="35000"/>
            </a:spcAft>
          </a:pPr>
          <a:r>
            <a:rPr lang="tr-TR" sz="2300" kern="1200" dirty="0" smtClean="0"/>
            <a:t>Devre Anahtarlamalı</a:t>
          </a:r>
          <a:endParaRPr lang="tr-TR" sz="2300" kern="1200" dirty="0"/>
        </a:p>
      </dsp:txBody>
      <dsp:txXfrm>
        <a:off x="2787550" y="1302441"/>
        <a:ext cx="1897285" cy="852682"/>
      </dsp:txXfrm>
    </dsp:sp>
    <dsp:sp modelId="{5FB873AC-BD1E-476E-AB94-0A83E33E2F55}">
      <dsp:nvSpPr>
        <dsp:cNvPr id="0" name=""/>
        <dsp:cNvSpPr/>
      </dsp:nvSpPr>
      <dsp:spPr>
        <a:xfrm>
          <a:off x="2787550" y="2286306"/>
          <a:ext cx="1897285" cy="85268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lvl="0" algn="ctr" defTabSz="1022350">
            <a:lnSpc>
              <a:spcPct val="90000"/>
            </a:lnSpc>
            <a:spcBef>
              <a:spcPct val="0"/>
            </a:spcBef>
            <a:spcAft>
              <a:spcPct val="35000"/>
            </a:spcAft>
          </a:pPr>
          <a:r>
            <a:rPr lang="tr-TR" sz="2300" kern="1200" dirty="0" smtClean="0"/>
            <a:t>Paket Anahtarlamalı</a:t>
          </a:r>
          <a:endParaRPr lang="tr-TR" sz="2300" kern="1200" dirty="0"/>
        </a:p>
      </dsp:txBody>
      <dsp:txXfrm>
        <a:off x="2787550" y="2286306"/>
        <a:ext cx="1897285" cy="852682"/>
      </dsp:txXfrm>
    </dsp:sp>
    <dsp:sp modelId="{C6ED6A26-AF95-482C-B297-53CA18A2FBDB}">
      <dsp:nvSpPr>
        <dsp:cNvPr id="0" name=""/>
        <dsp:cNvSpPr/>
      </dsp:nvSpPr>
      <dsp:spPr>
        <a:xfrm>
          <a:off x="2787550" y="3270171"/>
          <a:ext cx="1897285" cy="85268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lvl="0" algn="ctr" defTabSz="1022350">
            <a:lnSpc>
              <a:spcPct val="90000"/>
            </a:lnSpc>
            <a:spcBef>
              <a:spcPct val="0"/>
            </a:spcBef>
            <a:spcAft>
              <a:spcPct val="35000"/>
            </a:spcAft>
          </a:pPr>
          <a:r>
            <a:rPr lang="tr-TR" sz="2300" kern="1200" dirty="0" smtClean="0"/>
            <a:t>Hücre Anahtarlamalı</a:t>
          </a:r>
          <a:endParaRPr lang="tr-TR" sz="2300" kern="1200" dirty="0"/>
        </a:p>
      </dsp:txBody>
      <dsp:txXfrm>
        <a:off x="2787550" y="3270171"/>
        <a:ext cx="1897285" cy="852682"/>
      </dsp:txXfrm>
    </dsp:sp>
    <dsp:sp modelId="{992DD11D-CE73-4545-A047-7C40F44C102C}">
      <dsp:nvSpPr>
        <dsp:cNvPr id="0" name=""/>
        <dsp:cNvSpPr/>
      </dsp:nvSpPr>
      <dsp:spPr>
        <a:xfrm>
          <a:off x="5099866" y="0"/>
          <a:ext cx="2371606" cy="434023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tr-TR" sz="2600" kern="1200" dirty="0" smtClean="0"/>
            <a:t>Topolojilerine Göre</a:t>
          </a:r>
          <a:endParaRPr lang="tr-TR" sz="2600" kern="1200" dirty="0"/>
        </a:p>
      </dsp:txBody>
      <dsp:txXfrm>
        <a:off x="5099866" y="0"/>
        <a:ext cx="2371606" cy="1302071"/>
      </dsp:txXfrm>
    </dsp:sp>
    <dsp:sp modelId="{0B6A83C6-102B-45CD-9F63-7795C6B1A62E}">
      <dsp:nvSpPr>
        <dsp:cNvPr id="0" name=""/>
        <dsp:cNvSpPr/>
      </dsp:nvSpPr>
      <dsp:spPr>
        <a:xfrm>
          <a:off x="5337027" y="1303342"/>
          <a:ext cx="1897285" cy="13086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lvl="0" algn="ctr" defTabSz="1022350">
            <a:lnSpc>
              <a:spcPct val="90000"/>
            </a:lnSpc>
            <a:spcBef>
              <a:spcPct val="0"/>
            </a:spcBef>
            <a:spcAft>
              <a:spcPct val="35000"/>
            </a:spcAft>
          </a:pPr>
          <a:r>
            <a:rPr lang="tr-TR" sz="2300" kern="1200" dirty="0" smtClean="0"/>
            <a:t>Hiyerarşik</a:t>
          </a:r>
          <a:endParaRPr lang="tr-TR" sz="2300" kern="1200" dirty="0"/>
        </a:p>
      </dsp:txBody>
      <dsp:txXfrm>
        <a:off x="5337027" y="1303342"/>
        <a:ext cx="1897285" cy="1308640"/>
      </dsp:txXfrm>
    </dsp:sp>
    <dsp:sp modelId="{95178CE5-A3CF-4A50-A127-CC4393B2BD50}">
      <dsp:nvSpPr>
        <dsp:cNvPr id="0" name=""/>
        <dsp:cNvSpPr/>
      </dsp:nvSpPr>
      <dsp:spPr>
        <a:xfrm>
          <a:off x="5337027" y="2813312"/>
          <a:ext cx="1897285" cy="13086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lvl="0" algn="ctr" defTabSz="1022350">
            <a:lnSpc>
              <a:spcPct val="90000"/>
            </a:lnSpc>
            <a:spcBef>
              <a:spcPct val="0"/>
            </a:spcBef>
            <a:spcAft>
              <a:spcPct val="35000"/>
            </a:spcAft>
          </a:pPr>
          <a:r>
            <a:rPr lang="tr-TR" sz="2300" kern="1200" dirty="0" smtClean="0"/>
            <a:t>Örgü</a:t>
          </a:r>
          <a:endParaRPr lang="tr-TR" sz="2300" kern="1200" dirty="0"/>
        </a:p>
      </dsp:txBody>
      <dsp:txXfrm>
        <a:off x="5337027" y="2813312"/>
        <a:ext cx="1897285" cy="130864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tr-TR" smtClean="0"/>
              <a:t>Asıl başlık stili için tıklatın</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fr-FR"/>
          </a:p>
        </p:txBody>
      </p:sp>
      <p:sp>
        <p:nvSpPr>
          <p:cNvPr id="4" name="Espace réservé de la date 3"/>
          <p:cNvSpPr>
            <a:spLocks noGrp="1"/>
          </p:cNvSpPr>
          <p:nvPr>
            <p:ph type="dt" sz="half" idx="10"/>
          </p:nvPr>
        </p:nvSpPr>
        <p:spPr/>
        <p:txBody>
          <a:bodyPr/>
          <a:lstStyle>
            <a:lvl1pPr>
              <a:defRPr/>
            </a:lvl1pPr>
          </a:lstStyle>
          <a:p>
            <a:pPr>
              <a:defRPr/>
            </a:pPr>
            <a:fld id="{4A6E1631-3CAB-490F-AED7-4AC6F4247247}" type="datetimeFigureOut">
              <a:rPr lang="fr-FR"/>
              <a:pPr>
                <a:defRPr/>
              </a:pPr>
              <a:t>31/12/2009</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446F1241-D3BF-43F4-AA51-4F6F06ACFC0B}" type="slidenum">
              <a:rPr lang="fr-FR"/>
              <a:pPr>
                <a:defRPr/>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tr-TR" smtClean="0"/>
              <a:t>Asıl başlık stili için tıklatın</a:t>
            </a:r>
            <a:endParaRPr lang="fr-FR"/>
          </a:p>
        </p:txBody>
      </p:sp>
      <p:sp>
        <p:nvSpPr>
          <p:cNvPr id="3" name="Espace réservé du texte vertical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fr-FR"/>
          </a:p>
        </p:txBody>
      </p:sp>
      <p:sp>
        <p:nvSpPr>
          <p:cNvPr id="4" name="Espace réservé de la date 3"/>
          <p:cNvSpPr>
            <a:spLocks noGrp="1"/>
          </p:cNvSpPr>
          <p:nvPr>
            <p:ph type="dt" sz="half" idx="10"/>
          </p:nvPr>
        </p:nvSpPr>
        <p:spPr/>
        <p:txBody>
          <a:bodyPr/>
          <a:lstStyle>
            <a:lvl1pPr>
              <a:defRPr/>
            </a:lvl1pPr>
          </a:lstStyle>
          <a:p>
            <a:pPr>
              <a:defRPr/>
            </a:pPr>
            <a:fld id="{4328C942-8280-4002-B424-300E94DB6567}" type="datetimeFigureOut">
              <a:rPr lang="fr-FR"/>
              <a:pPr>
                <a:defRPr/>
              </a:pPr>
              <a:t>31/12/2009</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C20B71E9-74C1-49AC-8FFD-E02F1E929363}" type="slidenum">
              <a:rPr lang="fr-FR"/>
              <a:pPr>
                <a:defRPr/>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fr-FR"/>
          </a:p>
        </p:txBody>
      </p:sp>
      <p:sp>
        <p:nvSpPr>
          <p:cNvPr id="4" name="Espace réservé de la date 3"/>
          <p:cNvSpPr>
            <a:spLocks noGrp="1"/>
          </p:cNvSpPr>
          <p:nvPr>
            <p:ph type="dt" sz="half" idx="10"/>
          </p:nvPr>
        </p:nvSpPr>
        <p:spPr/>
        <p:txBody>
          <a:bodyPr/>
          <a:lstStyle>
            <a:lvl1pPr>
              <a:defRPr/>
            </a:lvl1pPr>
          </a:lstStyle>
          <a:p>
            <a:pPr>
              <a:defRPr/>
            </a:pPr>
            <a:fld id="{8A5A3FBF-D1E9-4C52-A13B-40B9C8790C48}" type="datetimeFigureOut">
              <a:rPr lang="fr-FR"/>
              <a:pPr>
                <a:defRPr/>
              </a:pPr>
              <a:t>31/12/2009</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BDAE82F8-3DD6-4081-AB40-E56FCC1073C4}" type="slidenum">
              <a:rPr lang="fr-FR"/>
              <a:pPr>
                <a:defRPr/>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tr-TR" smtClean="0"/>
              <a:t>Asıl başlık stili için tıklatın</a:t>
            </a:r>
            <a:endParaRPr lang="fr-FR"/>
          </a:p>
        </p:txBody>
      </p:sp>
      <p:sp>
        <p:nvSpPr>
          <p:cNvPr id="3" name="Espace réservé du conten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fr-FR"/>
          </a:p>
        </p:txBody>
      </p:sp>
      <p:sp>
        <p:nvSpPr>
          <p:cNvPr id="4" name="Espace réservé de la date 3"/>
          <p:cNvSpPr>
            <a:spLocks noGrp="1"/>
          </p:cNvSpPr>
          <p:nvPr>
            <p:ph type="dt" sz="half" idx="10"/>
          </p:nvPr>
        </p:nvSpPr>
        <p:spPr/>
        <p:txBody>
          <a:bodyPr/>
          <a:lstStyle>
            <a:lvl1pPr>
              <a:defRPr/>
            </a:lvl1pPr>
          </a:lstStyle>
          <a:p>
            <a:pPr>
              <a:defRPr/>
            </a:pPr>
            <a:fld id="{3EDA978B-3C95-44C7-9C42-F65AE8423C94}" type="datetimeFigureOut">
              <a:rPr lang="fr-FR"/>
              <a:pPr>
                <a:defRPr/>
              </a:pPr>
              <a:t>31/12/2009</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F2E6F397-419D-4E74-9EBE-04BD6708E94E}" type="slidenum">
              <a:rPr lang="fr-FR"/>
              <a:pPr>
                <a:defRPr/>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Espace réservé de la date 3"/>
          <p:cNvSpPr>
            <a:spLocks noGrp="1"/>
          </p:cNvSpPr>
          <p:nvPr>
            <p:ph type="dt" sz="half" idx="10"/>
          </p:nvPr>
        </p:nvSpPr>
        <p:spPr/>
        <p:txBody>
          <a:bodyPr/>
          <a:lstStyle>
            <a:lvl1pPr>
              <a:defRPr/>
            </a:lvl1pPr>
          </a:lstStyle>
          <a:p>
            <a:pPr>
              <a:defRPr/>
            </a:pPr>
            <a:fld id="{5331D7CF-6986-46CF-97AB-D880CF68225C}" type="datetimeFigureOut">
              <a:rPr lang="fr-FR"/>
              <a:pPr>
                <a:defRPr/>
              </a:pPr>
              <a:t>31/12/2009</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1A7BE358-453E-4DC9-B3C8-D419DCCF40D4}" type="slidenum">
              <a:rPr lang="fr-FR"/>
              <a:pPr>
                <a:defRPr/>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tr-TR" smtClean="0"/>
              <a:t>Asıl başlık stili için tıklatın</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fr-FR"/>
          </a:p>
        </p:txBody>
      </p:sp>
      <p:sp>
        <p:nvSpPr>
          <p:cNvPr id="5" name="Espace réservé de la date 3"/>
          <p:cNvSpPr>
            <a:spLocks noGrp="1"/>
          </p:cNvSpPr>
          <p:nvPr>
            <p:ph type="dt" sz="half" idx="10"/>
          </p:nvPr>
        </p:nvSpPr>
        <p:spPr/>
        <p:txBody>
          <a:bodyPr/>
          <a:lstStyle>
            <a:lvl1pPr>
              <a:defRPr/>
            </a:lvl1pPr>
          </a:lstStyle>
          <a:p>
            <a:pPr>
              <a:defRPr/>
            </a:pPr>
            <a:fld id="{36FDB90D-4C58-4442-A713-AD41A097AA84}" type="datetimeFigureOut">
              <a:rPr lang="fr-FR"/>
              <a:pPr>
                <a:defRPr/>
              </a:pPr>
              <a:t>31/12/2009</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34186A7D-387C-4D11-9338-1A7956F65CFE}" type="slidenum">
              <a:rPr lang="fr-FR"/>
              <a:pPr>
                <a:defRPr/>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tr-TR" smtClean="0"/>
              <a:t>Asıl başlık stili için tıklatın</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fr-FR"/>
          </a:p>
        </p:txBody>
      </p:sp>
      <p:sp>
        <p:nvSpPr>
          <p:cNvPr id="7" name="Espace réservé de la date 3"/>
          <p:cNvSpPr>
            <a:spLocks noGrp="1"/>
          </p:cNvSpPr>
          <p:nvPr>
            <p:ph type="dt" sz="half" idx="10"/>
          </p:nvPr>
        </p:nvSpPr>
        <p:spPr/>
        <p:txBody>
          <a:bodyPr/>
          <a:lstStyle>
            <a:lvl1pPr>
              <a:defRPr/>
            </a:lvl1pPr>
          </a:lstStyle>
          <a:p>
            <a:pPr>
              <a:defRPr/>
            </a:pPr>
            <a:fld id="{9B21BB4F-B526-47DF-A4D9-D5D17CF20226}" type="datetimeFigureOut">
              <a:rPr lang="fr-FR"/>
              <a:pPr>
                <a:defRPr/>
              </a:pPr>
              <a:t>31/12/2009</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99AE7867-9042-43BE-8D24-07DC744393DC}" type="slidenum">
              <a:rPr lang="fr-FR"/>
              <a:pPr>
                <a:defRPr/>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tr-TR" smtClean="0"/>
              <a:t>Asıl başlık stili için tıklatın</a:t>
            </a:r>
            <a:endParaRPr lang="fr-FR"/>
          </a:p>
        </p:txBody>
      </p:sp>
      <p:sp>
        <p:nvSpPr>
          <p:cNvPr id="3" name="Espace réservé de la date 3"/>
          <p:cNvSpPr>
            <a:spLocks noGrp="1"/>
          </p:cNvSpPr>
          <p:nvPr>
            <p:ph type="dt" sz="half" idx="10"/>
          </p:nvPr>
        </p:nvSpPr>
        <p:spPr/>
        <p:txBody>
          <a:bodyPr/>
          <a:lstStyle>
            <a:lvl1pPr>
              <a:defRPr/>
            </a:lvl1pPr>
          </a:lstStyle>
          <a:p>
            <a:pPr>
              <a:defRPr/>
            </a:pPr>
            <a:fld id="{64B7B0FD-6AA4-4060-862D-57DCE033CE05}" type="datetimeFigureOut">
              <a:rPr lang="fr-FR"/>
              <a:pPr>
                <a:defRPr/>
              </a:pPr>
              <a:t>31/12/2009</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3375BED0-64FF-4A5B-ACD1-75DF1BBA424D}" type="slidenum">
              <a:rPr lang="fr-FR"/>
              <a:pPr>
                <a:defRPr/>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89B78A77-192D-425E-B591-F090AC8F0F4F}" type="datetimeFigureOut">
              <a:rPr lang="fr-FR"/>
              <a:pPr>
                <a:defRPr/>
              </a:pPr>
              <a:t>31/12/2009</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F9F33619-0FD7-4886-A5ED-E3E54D8BAD49}" type="slidenum">
              <a:rPr lang="fr-FR"/>
              <a:pPr>
                <a:defRPr/>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Espace réservé de la date 3"/>
          <p:cNvSpPr>
            <a:spLocks noGrp="1"/>
          </p:cNvSpPr>
          <p:nvPr>
            <p:ph type="dt" sz="half" idx="10"/>
          </p:nvPr>
        </p:nvSpPr>
        <p:spPr/>
        <p:txBody>
          <a:bodyPr/>
          <a:lstStyle>
            <a:lvl1pPr>
              <a:defRPr/>
            </a:lvl1pPr>
          </a:lstStyle>
          <a:p>
            <a:pPr>
              <a:defRPr/>
            </a:pPr>
            <a:fld id="{2A06532B-E642-4400-9D3E-CEF10FD83A1B}" type="datetimeFigureOut">
              <a:rPr lang="fr-FR"/>
              <a:pPr>
                <a:defRPr/>
              </a:pPr>
              <a:t>31/12/2009</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C7239524-6644-4DB4-89A2-7642E839456A}" type="slidenum">
              <a:rPr lang="fr-FR"/>
              <a:pPr>
                <a:defRPr/>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Espace réservé de la date 3"/>
          <p:cNvSpPr>
            <a:spLocks noGrp="1"/>
          </p:cNvSpPr>
          <p:nvPr>
            <p:ph type="dt" sz="half" idx="10"/>
          </p:nvPr>
        </p:nvSpPr>
        <p:spPr/>
        <p:txBody>
          <a:bodyPr/>
          <a:lstStyle>
            <a:lvl1pPr>
              <a:defRPr/>
            </a:lvl1pPr>
          </a:lstStyle>
          <a:p>
            <a:pPr>
              <a:defRPr/>
            </a:pPr>
            <a:fld id="{04F4360D-2059-4BA0-A5A6-CB86E81B54CD}" type="datetimeFigureOut">
              <a:rPr lang="fr-FR"/>
              <a:pPr>
                <a:defRPr/>
              </a:pPr>
              <a:t>31/12/2009</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58953D8D-8198-4E15-A791-7892901FBA83}" type="slidenum">
              <a:rPr lang="fr-FR"/>
              <a:pPr>
                <a:defRPr/>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A7C12C94-5D69-4FF8-B6D0-7BD5350209AA}" type="datetimeFigureOut">
              <a:rPr lang="fr-FR"/>
              <a:pPr>
                <a:defRPr/>
              </a:pPr>
              <a:t>31/12/2009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281253A-71F9-4CD4-B04D-0ED61CC756BF}" type="slidenum">
              <a:rPr lang="fr-FR"/>
              <a:pPr>
                <a:defRPr/>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4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5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http://network.htmlplanet.com/wanserv/Image3.gi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Titre 1"/>
          <p:cNvSpPr>
            <a:spLocks noGrp="1"/>
          </p:cNvSpPr>
          <p:nvPr>
            <p:ph type="ctrTitle"/>
          </p:nvPr>
        </p:nvSpPr>
        <p:spPr>
          <a:xfrm>
            <a:off x="1943100" y="3429000"/>
            <a:ext cx="6772275" cy="1343025"/>
          </a:xfrm>
        </p:spPr>
        <p:txBody>
          <a:bodyPr/>
          <a:lstStyle/>
          <a:p>
            <a:pPr algn="l"/>
            <a:r>
              <a:rPr lang="tr-TR" sz="5400" b="1" dirty="0" smtClean="0">
                <a:solidFill>
                  <a:schemeClr val="bg1"/>
                </a:solidFill>
                <a:effectLst>
                  <a:outerShdw blurRad="38100" dist="38100" dir="2700000" algn="tl">
                    <a:srgbClr val="000000">
                      <a:alpha val="43137"/>
                    </a:srgbClr>
                  </a:outerShdw>
                </a:effectLst>
              </a:rPr>
              <a:t>WAN TEKNOLOJİLERİ</a:t>
            </a:r>
            <a:endParaRPr lang="fr-FR" sz="5400" b="1" dirty="0" smtClean="0">
              <a:solidFill>
                <a:schemeClr val="bg1"/>
              </a:solidFill>
              <a:effectLst>
                <a:outerShdw blurRad="38100" dist="38100" dir="2700000" algn="tl">
                  <a:srgbClr val="000000">
                    <a:alpha val="43137"/>
                  </a:srgbClr>
                </a:outerShdw>
              </a:effectLst>
            </a:endParaRPr>
          </a:p>
        </p:txBody>
      </p:sp>
      <p:sp>
        <p:nvSpPr>
          <p:cNvPr id="2051" name="Sous-titre 2"/>
          <p:cNvSpPr>
            <a:spLocks noGrp="1"/>
          </p:cNvSpPr>
          <p:nvPr>
            <p:ph type="subTitle" idx="1"/>
          </p:nvPr>
        </p:nvSpPr>
        <p:spPr>
          <a:xfrm>
            <a:off x="2428860" y="4386263"/>
            <a:ext cx="6143668" cy="614362"/>
          </a:xfrm>
        </p:spPr>
        <p:txBody>
          <a:bodyPr/>
          <a:lstStyle/>
          <a:p>
            <a:pPr algn="l"/>
            <a:r>
              <a:rPr lang="tr-TR" sz="4000" dirty="0" smtClean="0">
                <a:solidFill>
                  <a:schemeClr val="accent5">
                    <a:lumMod val="50000"/>
                  </a:schemeClr>
                </a:solidFill>
                <a:effectLst>
                  <a:outerShdw blurRad="38100" dist="38100" dir="2700000" algn="tl">
                    <a:srgbClr val="000000">
                      <a:alpha val="43137"/>
                    </a:srgbClr>
                  </a:outerShdw>
                </a:effectLst>
              </a:rPr>
              <a:t>108 81 05 106  Fatma BAŞ</a:t>
            </a:r>
            <a:endParaRPr lang="fr-FR" sz="4000" dirty="0" smtClean="0">
              <a:solidFill>
                <a:schemeClr val="accent5">
                  <a:lumMod val="5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itre 1"/>
          <p:cNvSpPr>
            <a:spLocks noGrp="1"/>
          </p:cNvSpPr>
          <p:nvPr>
            <p:ph type="title"/>
          </p:nvPr>
        </p:nvSpPr>
        <p:spPr>
          <a:xfrm>
            <a:off x="357158" y="214290"/>
            <a:ext cx="8329612" cy="1143000"/>
          </a:xfrm>
        </p:spPr>
        <p:txBody>
          <a:bodyPr rtlCol="0">
            <a:normAutofit fontScale="90000"/>
          </a:bodyPr>
          <a:lstStyle/>
          <a:p>
            <a:pPr fontAlgn="auto">
              <a:spcAft>
                <a:spcPts val="0"/>
              </a:spcAft>
              <a:defRPr/>
            </a:pPr>
            <a:r>
              <a:rPr lang="tr-TR" b="1" dirty="0" smtClean="0">
                <a:solidFill>
                  <a:schemeClr val="bg1"/>
                </a:solidFill>
                <a:effectLst>
                  <a:outerShdw blurRad="38100" dist="38100" dir="2700000" algn="tl">
                    <a:srgbClr val="000000">
                      <a:alpha val="43137"/>
                    </a:srgbClr>
                  </a:outerShdw>
                </a:effectLst>
              </a:rPr>
              <a:t>Hücre Anahtarlama</a:t>
            </a:r>
            <a:br>
              <a:rPr lang="tr-TR" b="1" dirty="0" smtClean="0">
                <a:solidFill>
                  <a:schemeClr val="bg1"/>
                </a:solidFill>
                <a:effectLst>
                  <a:outerShdw blurRad="38100" dist="38100" dir="2700000" algn="tl">
                    <a:srgbClr val="000000">
                      <a:alpha val="43137"/>
                    </a:srgbClr>
                  </a:outerShdw>
                </a:effectLst>
              </a:rPr>
            </a:br>
            <a:r>
              <a:rPr lang="tr-TR" b="1" dirty="0" smtClean="0">
                <a:solidFill>
                  <a:schemeClr val="bg1"/>
                </a:solidFill>
                <a:effectLst>
                  <a:outerShdw blurRad="38100" dist="38100" dir="2700000" algn="tl">
                    <a:srgbClr val="000000">
                      <a:alpha val="43137"/>
                    </a:srgbClr>
                  </a:outerShdw>
                </a:effectLst>
              </a:rPr>
              <a:t>(</a:t>
            </a:r>
            <a:r>
              <a:rPr lang="tr-TR" b="1" dirty="0" err="1" smtClean="0">
                <a:solidFill>
                  <a:schemeClr val="bg1"/>
                </a:solidFill>
                <a:effectLst>
                  <a:outerShdw blurRad="38100" dist="38100" dir="2700000" algn="tl">
                    <a:srgbClr val="000000">
                      <a:alpha val="43137"/>
                    </a:srgbClr>
                  </a:outerShdw>
                </a:effectLst>
              </a:rPr>
              <a:t>Cell</a:t>
            </a:r>
            <a:r>
              <a:rPr lang="tr-TR" b="1" dirty="0" smtClean="0">
                <a:solidFill>
                  <a:schemeClr val="bg1"/>
                </a:solidFill>
                <a:effectLst>
                  <a:outerShdw blurRad="38100" dist="38100" dir="2700000" algn="tl">
                    <a:srgbClr val="000000">
                      <a:alpha val="43137"/>
                    </a:srgbClr>
                  </a:outerShdw>
                </a:effectLst>
              </a:rPr>
              <a:t> </a:t>
            </a:r>
            <a:r>
              <a:rPr lang="tr-TR" b="1" dirty="0" err="1" smtClean="0">
                <a:solidFill>
                  <a:schemeClr val="bg1"/>
                </a:solidFill>
                <a:effectLst>
                  <a:outerShdw blurRad="38100" dist="38100" dir="2700000" algn="tl">
                    <a:srgbClr val="000000">
                      <a:alpha val="43137"/>
                    </a:srgbClr>
                  </a:outerShdw>
                </a:effectLst>
              </a:rPr>
              <a:t>Switching</a:t>
            </a:r>
            <a:r>
              <a:rPr lang="tr-TR" b="1" dirty="0" smtClean="0">
                <a:solidFill>
                  <a:schemeClr val="bg1"/>
                </a:solidFill>
                <a:effectLst>
                  <a:outerShdw blurRad="38100" dist="38100" dir="2700000" algn="tl">
                    <a:srgbClr val="000000">
                      <a:alpha val="43137"/>
                    </a:srgbClr>
                  </a:outerShdw>
                </a:effectLst>
              </a:rPr>
              <a:t>)</a:t>
            </a:r>
            <a:endParaRPr lang="fr-FR" b="1" dirty="0" smtClean="0">
              <a:solidFill>
                <a:schemeClr val="bg1"/>
              </a:solidFill>
              <a:effectLst>
                <a:outerShdw blurRad="38100" dist="38100" dir="2700000" algn="tl">
                  <a:srgbClr val="000000">
                    <a:alpha val="43137"/>
                  </a:srgbClr>
                </a:outerShdw>
              </a:effectLst>
            </a:endParaRPr>
          </a:p>
        </p:txBody>
      </p:sp>
      <p:sp>
        <p:nvSpPr>
          <p:cNvPr id="5" name="Espace réservé du contenu 2"/>
          <p:cNvSpPr>
            <a:spLocks noGrp="1"/>
          </p:cNvSpPr>
          <p:nvPr>
            <p:ph idx="1"/>
          </p:nvPr>
        </p:nvSpPr>
        <p:spPr>
          <a:xfrm>
            <a:off x="71406" y="1928802"/>
            <a:ext cx="8929718" cy="4929198"/>
          </a:xfrm>
        </p:spPr>
        <p:txBody>
          <a:bodyPr rtlCol="0">
            <a:noAutofit/>
          </a:bodyPr>
          <a:lstStyle/>
          <a:p>
            <a:pPr algn="just"/>
            <a:r>
              <a:rPr lang="tr-TR" sz="2000" dirty="0" smtClean="0"/>
              <a:t>Aktarım için sabit ve kısa veri paketleri (</a:t>
            </a:r>
            <a:r>
              <a:rPr lang="tr-TR" sz="2000" dirty="0" err="1" smtClean="0"/>
              <a:t>cell</a:t>
            </a:r>
            <a:r>
              <a:rPr lang="tr-TR" sz="2000" dirty="0" smtClean="0"/>
              <a:t>) kullanılır, alıcıya sanal yol üzerinden gönderilir. Hücrelerin üzerine alıcı ve gönderici adresleri yazılmaz, bağlantı kurulma anında sanal yol numarası yazılır ve bağlantı koparılana dek kalır.</a:t>
            </a:r>
          </a:p>
          <a:p>
            <a:pPr algn="just"/>
            <a:r>
              <a:rPr lang="tr-TR" sz="2000" dirty="0" smtClean="0"/>
              <a:t>Kısa ve sabit uzunlukta veri paketi (hücre-</a:t>
            </a:r>
            <a:r>
              <a:rPr lang="tr-TR" sz="2000" dirty="0" err="1" smtClean="0"/>
              <a:t>cell</a:t>
            </a:r>
            <a:r>
              <a:rPr lang="tr-TR" sz="2000" dirty="0" smtClean="0"/>
              <a:t>) kullanıldığı için daha az donanım gereksinimi ile daha hızlı ve </a:t>
            </a:r>
            <a:r>
              <a:rPr lang="tr-TR" sz="2000" dirty="0" err="1" smtClean="0"/>
              <a:t>port</a:t>
            </a:r>
            <a:r>
              <a:rPr lang="tr-TR" sz="2000" dirty="0" smtClean="0"/>
              <a:t> sayısı daha fazla olan ağ cihazlarının üretilmesidir.</a:t>
            </a:r>
          </a:p>
          <a:p>
            <a:pPr algn="just"/>
            <a:r>
              <a:rPr lang="tr-TR" sz="2000" dirty="0" smtClean="0"/>
              <a:t>Paket Anahtarlamalı Yönteme üstünlüğü ise; çok büyük boyutlarda ara belleğe gereksinim duymamasıdır. Verilerin sıraya konup gerçek verinin elde edilmesi işlemlerine de gerek kalmaz. </a:t>
            </a:r>
          </a:p>
          <a:p>
            <a:pPr algn="just"/>
            <a:r>
              <a:rPr lang="tr-TR" sz="2000" dirty="0" smtClean="0"/>
              <a:t>Uzun alıcı ve gönderici adresleri girilmediğinden daha hızlı veri iletişimi de gerçekleşir.</a:t>
            </a:r>
          </a:p>
          <a:p>
            <a:pPr algn="just"/>
            <a:r>
              <a:rPr lang="tr-TR" sz="2000" dirty="0" smtClean="0"/>
              <a:t>Ses, veri ve video bilgilerinin aynı ağ üzerinden taşınması için güçlü bir mimariye sahiptir. Çünkü her tür uygulamanın gereksinim duyacağı trafik türünü taşımak mümkündür. Ve hücre Anahtarlamalı teknolojiler hizmet kalitesi (</a:t>
            </a:r>
            <a:r>
              <a:rPr lang="tr-TR" sz="2000" dirty="0" err="1" smtClean="0"/>
              <a:t>QoS</a:t>
            </a:r>
            <a:r>
              <a:rPr lang="tr-TR" sz="2000" dirty="0" smtClean="0"/>
              <a:t>) sunar</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itre 1"/>
          <p:cNvSpPr>
            <a:spLocks noGrp="1"/>
          </p:cNvSpPr>
          <p:nvPr>
            <p:ph type="title"/>
          </p:nvPr>
        </p:nvSpPr>
        <p:spPr>
          <a:xfrm>
            <a:off x="357158" y="214290"/>
            <a:ext cx="8329612" cy="1143000"/>
          </a:xfrm>
        </p:spPr>
        <p:txBody>
          <a:bodyPr rtlCol="0">
            <a:normAutofit fontScale="90000"/>
          </a:bodyPr>
          <a:lstStyle/>
          <a:p>
            <a:pPr fontAlgn="auto">
              <a:spcAft>
                <a:spcPts val="0"/>
              </a:spcAft>
              <a:defRPr/>
            </a:pPr>
            <a:r>
              <a:rPr lang="tr-TR" b="1" dirty="0" smtClean="0">
                <a:solidFill>
                  <a:schemeClr val="bg1"/>
                </a:solidFill>
                <a:effectLst>
                  <a:outerShdw blurRad="38100" dist="38100" dir="2700000" algn="tl">
                    <a:srgbClr val="000000">
                      <a:alpha val="43137"/>
                    </a:srgbClr>
                  </a:outerShdw>
                </a:effectLst>
              </a:rPr>
              <a:t>Hiyerarşik Topoloji</a:t>
            </a:r>
            <a:br>
              <a:rPr lang="tr-TR" b="1" dirty="0" smtClean="0">
                <a:solidFill>
                  <a:schemeClr val="bg1"/>
                </a:solidFill>
                <a:effectLst>
                  <a:outerShdw blurRad="38100" dist="38100" dir="2700000" algn="tl">
                    <a:srgbClr val="000000">
                      <a:alpha val="43137"/>
                    </a:srgbClr>
                  </a:outerShdw>
                </a:effectLst>
              </a:rPr>
            </a:br>
            <a:r>
              <a:rPr lang="tr-TR" b="1" dirty="0" smtClean="0">
                <a:solidFill>
                  <a:schemeClr val="bg1"/>
                </a:solidFill>
                <a:effectLst>
                  <a:outerShdw blurRad="38100" dist="38100" dir="2700000" algn="tl">
                    <a:srgbClr val="000000">
                      <a:alpha val="43137"/>
                    </a:srgbClr>
                  </a:outerShdw>
                </a:effectLst>
              </a:rPr>
              <a:t>(</a:t>
            </a:r>
            <a:r>
              <a:rPr lang="tr-TR" b="1" dirty="0" err="1" smtClean="0">
                <a:solidFill>
                  <a:schemeClr val="bg1"/>
                </a:solidFill>
                <a:effectLst>
                  <a:outerShdw blurRad="38100" dist="38100" dir="2700000" algn="tl">
                    <a:srgbClr val="000000">
                      <a:alpha val="43137"/>
                    </a:srgbClr>
                  </a:outerShdw>
                </a:effectLst>
              </a:rPr>
              <a:t>Hierarchical</a:t>
            </a:r>
            <a:r>
              <a:rPr lang="tr-TR" b="1" dirty="0" smtClean="0">
                <a:solidFill>
                  <a:schemeClr val="bg1"/>
                </a:solidFill>
                <a:effectLst>
                  <a:outerShdw blurRad="38100" dist="38100" dir="2700000" algn="tl">
                    <a:srgbClr val="000000">
                      <a:alpha val="43137"/>
                    </a:srgbClr>
                  </a:outerShdw>
                </a:effectLst>
              </a:rPr>
              <a:t> </a:t>
            </a:r>
            <a:r>
              <a:rPr lang="tr-TR" b="1" dirty="0" err="1" smtClean="0">
                <a:solidFill>
                  <a:schemeClr val="bg1"/>
                </a:solidFill>
                <a:effectLst>
                  <a:outerShdw blurRad="38100" dist="38100" dir="2700000" algn="tl">
                    <a:srgbClr val="000000">
                      <a:alpha val="43137"/>
                    </a:srgbClr>
                  </a:outerShdw>
                </a:effectLst>
              </a:rPr>
              <a:t>Topology</a:t>
            </a:r>
            <a:r>
              <a:rPr lang="tr-TR" b="1" dirty="0" smtClean="0">
                <a:solidFill>
                  <a:schemeClr val="bg1"/>
                </a:solidFill>
                <a:effectLst>
                  <a:outerShdw blurRad="38100" dist="38100" dir="2700000" algn="tl">
                    <a:srgbClr val="000000">
                      <a:alpha val="43137"/>
                    </a:srgbClr>
                  </a:outerShdw>
                </a:effectLst>
              </a:rPr>
              <a:t>)</a:t>
            </a:r>
            <a:endParaRPr lang="fr-FR" b="1" dirty="0" smtClean="0">
              <a:solidFill>
                <a:schemeClr val="bg1"/>
              </a:solidFill>
              <a:effectLst>
                <a:outerShdw blurRad="38100" dist="38100" dir="2700000" algn="tl">
                  <a:srgbClr val="000000">
                    <a:alpha val="43137"/>
                  </a:srgbClr>
                </a:outerShdw>
              </a:effectLst>
            </a:endParaRPr>
          </a:p>
        </p:txBody>
      </p:sp>
      <p:sp>
        <p:nvSpPr>
          <p:cNvPr id="5" name="Espace réservé du contenu 2"/>
          <p:cNvSpPr>
            <a:spLocks noGrp="1"/>
          </p:cNvSpPr>
          <p:nvPr>
            <p:ph idx="1"/>
          </p:nvPr>
        </p:nvSpPr>
        <p:spPr>
          <a:xfrm>
            <a:off x="357188" y="1928802"/>
            <a:ext cx="8329612" cy="4929198"/>
          </a:xfrm>
        </p:spPr>
        <p:txBody>
          <a:bodyPr rtlCol="0">
            <a:normAutofit/>
          </a:bodyPr>
          <a:lstStyle/>
          <a:p>
            <a:pPr algn="just"/>
            <a:r>
              <a:rPr lang="tr-TR" sz="2000" dirty="0" smtClean="0"/>
              <a:t>Yönetim sorumluluğu veya kapasitesi farklı farklı olan cihazlar sorumluluk ve işlevlerine göre sıralanarak birbirine bir ağaç yapısında bağlanırlar.</a:t>
            </a:r>
          </a:p>
          <a:p>
            <a:pPr algn="just"/>
            <a:endParaRPr lang="tr-TR" sz="2000" dirty="0" smtClean="0"/>
          </a:p>
          <a:p>
            <a:pPr algn="just"/>
            <a:endParaRPr lang="tr-TR" sz="2000" dirty="0" smtClean="0"/>
          </a:p>
          <a:p>
            <a:pPr algn="just"/>
            <a:endParaRPr lang="tr-TR" sz="2000" dirty="0" smtClean="0"/>
          </a:p>
          <a:p>
            <a:pPr algn="just"/>
            <a:endParaRPr lang="tr-TR" sz="2000" dirty="0" smtClean="0"/>
          </a:p>
          <a:p>
            <a:pPr algn="just"/>
            <a:endParaRPr lang="tr-TR" sz="2000" dirty="0" smtClean="0"/>
          </a:p>
          <a:p>
            <a:pPr algn="just"/>
            <a:endParaRPr lang="tr-TR" sz="2000" dirty="0" smtClean="0"/>
          </a:p>
          <a:p>
            <a:pPr algn="just"/>
            <a:r>
              <a:rPr lang="tr-TR" sz="2000" dirty="0" smtClean="0"/>
              <a:t>Ağ yönetiminin daha kolay olması, ağ cihazlarının en verimli şekilde nasıl kullanılabileceği öngörülebilmesi, cihazların </a:t>
            </a:r>
            <a:r>
              <a:rPr lang="tr-TR" sz="2000" dirty="0" err="1" smtClean="0"/>
              <a:t>port</a:t>
            </a:r>
            <a:r>
              <a:rPr lang="tr-TR" sz="2000" dirty="0" smtClean="0"/>
              <a:t> </a:t>
            </a:r>
            <a:r>
              <a:rPr lang="tr-TR" sz="2000" dirty="0" err="1" smtClean="0"/>
              <a:t>band</a:t>
            </a:r>
            <a:r>
              <a:rPr lang="tr-TR" sz="2000" dirty="0" smtClean="0"/>
              <a:t> genişliklerinin en iyi şekilde paylaşılabilmesi bu teknolojinin avantajları olarak gösterilir. </a:t>
            </a:r>
          </a:p>
          <a:p>
            <a:pPr algn="just"/>
            <a:r>
              <a:rPr lang="tr-TR" sz="2000" dirty="0" smtClean="0"/>
              <a:t>Hiyerarşik topolojinin olumsuz yanı merkez veya ara düğümlerden biri bozulunca düğümün iki yanında kalan kısımlar arasında iletişimin kopmasıdır.</a:t>
            </a:r>
            <a:endParaRPr lang="tr-TR" sz="2000" dirty="0"/>
          </a:p>
        </p:txBody>
      </p:sp>
      <p:pic>
        <p:nvPicPr>
          <p:cNvPr id="7" name="6 Resim" descr="4-2_big"/>
          <p:cNvPicPr/>
          <p:nvPr/>
        </p:nvPicPr>
        <p:blipFill>
          <a:blip r:embed="rId3" cstate="print"/>
          <a:srcRect/>
          <a:stretch>
            <a:fillRect/>
          </a:stretch>
        </p:blipFill>
        <p:spPr bwMode="auto">
          <a:xfrm>
            <a:off x="2143108" y="2571744"/>
            <a:ext cx="4248674" cy="22145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itre 1"/>
          <p:cNvSpPr>
            <a:spLocks noGrp="1"/>
          </p:cNvSpPr>
          <p:nvPr>
            <p:ph type="title"/>
          </p:nvPr>
        </p:nvSpPr>
        <p:spPr>
          <a:xfrm>
            <a:off x="357158" y="214290"/>
            <a:ext cx="8329612" cy="1143000"/>
          </a:xfrm>
        </p:spPr>
        <p:txBody>
          <a:bodyPr rtlCol="0">
            <a:normAutofit fontScale="90000"/>
          </a:bodyPr>
          <a:lstStyle/>
          <a:p>
            <a:pPr fontAlgn="auto">
              <a:spcAft>
                <a:spcPts val="0"/>
              </a:spcAft>
              <a:defRPr/>
            </a:pPr>
            <a:r>
              <a:rPr lang="tr-TR" b="1" dirty="0" smtClean="0">
                <a:solidFill>
                  <a:schemeClr val="bg1"/>
                </a:solidFill>
                <a:effectLst>
                  <a:outerShdw blurRad="38100" dist="38100" dir="2700000" algn="tl">
                    <a:srgbClr val="000000">
                      <a:alpha val="43137"/>
                    </a:srgbClr>
                  </a:outerShdw>
                </a:effectLst>
              </a:rPr>
              <a:t>Örgü Topoloji</a:t>
            </a:r>
            <a:br>
              <a:rPr lang="tr-TR" b="1" dirty="0" smtClean="0">
                <a:solidFill>
                  <a:schemeClr val="bg1"/>
                </a:solidFill>
                <a:effectLst>
                  <a:outerShdw blurRad="38100" dist="38100" dir="2700000" algn="tl">
                    <a:srgbClr val="000000">
                      <a:alpha val="43137"/>
                    </a:srgbClr>
                  </a:outerShdw>
                </a:effectLst>
              </a:rPr>
            </a:br>
            <a:r>
              <a:rPr lang="tr-TR" b="1" dirty="0" smtClean="0">
                <a:solidFill>
                  <a:schemeClr val="bg1"/>
                </a:solidFill>
                <a:effectLst>
                  <a:outerShdw blurRad="38100" dist="38100" dir="2700000" algn="tl">
                    <a:srgbClr val="000000">
                      <a:alpha val="43137"/>
                    </a:srgbClr>
                  </a:outerShdw>
                </a:effectLst>
              </a:rPr>
              <a:t>(Mesh </a:t>
            </a:r>
            <a:r>
              <a:rPr lang="tr-TR" b="1" dirty="0" err="1" smtClean="0">
                <a:solidFill>
                  <a:schemeClr val="bg1"/>
                </a:solidFill>
                <a:effectLst>
                  <a:outerShdw blurRad="38100" dist="38100" dir="2700000" algn="tl">
                    <a:srgbClr val="000000">
                      <a:alpha val="43137"/>
                    </a:srgbClr>
                  </a:outerShdw>
                </a:effectLst>
              </a:rPr>
              <a:t>Topology</a:t>
            </a:r>
            <a:r>
              <a:rPr lang="tr-TR" b="1" dirty="0" smtClean="0">
                <a:solidFill>
                  <a:schemeClr val="bg1"/>
                </a:solidFill>
                <a:effectLst>
                  <a:outerShdw blurRad="38100" dist="38100" dir="2700000" algn="tl">
                    <a:srgbClr val="000000">
                      <a:alpha val="43137"/>
                    </a:srgbClr>
                  </a:outerShdw>
                </a:effectLst>
              </a:rPr>
              <a:t>)</a:t>
            </a:r>
            <a:endParaRPr lang="fr-FR" b="1" dirty="0" smtClean="0">
              <a:solidFill>
                <a:schemeClr val="bg1"/>
              </a:solidFill>
              <a:effectLst>
                <a:outerShdw blurRad="38100" dist="38100" dir="2700000" algn="tl">
                  <a:srgbClr val="000000">
                    <a:alpha val="43137"/>
                  </a:srgbClr>
                </a:outerShdw>
              </a:effectLst>
            </a:endParaRPr>
          </a:p>
        </p:txBody>
      </p:sp>
      <p:sp>
        <p:nvSpPr>
          <p:cNvPr id="5" name="Espace réservé du contenu 2"/>
          <p:cNvSpPr>
            <a:spLocks noGrp="1"/>
          </p:cNvSpPr>
          <p:nvPr>
            <p:ph idx="1"/>
          </p:nvPr>
        </p:nvSpPr>
        <p:spPr>
          <a:xfrm>
            <a:off x="285720" y="1714488"/>
            <a:ext cx="4714878" cy="5214974"/>
          </a:xfrm>
        </p:spPr>
        <p:txBody>
          <a:bodyPr rtlCol="0">
            <a:normAutofit lnSpcReduction="10000"/>
          </a:bodyPr>
          <a:lstStyle/>
          <a:p>
            <a:pPr algn="just">
              <a:lnSpc>
                <a:spcPct val="130000"/>
              </a:lnSpc>
              <a:spcBef>
                <a:spcPts val="600"/>
              </a:spcBef>
            </a:pPr>
            <a:r>
              <a:rPr lang="tr-TR" sz="2000" dirty="0" smtClean="0"/>
              <a:t>Çoğu </a:t>
            </a:r>
            <a:r>
              <a:rPr lang="tr-TR" sz="2000" dirty="0" err="1" smtClean="0"/>
              <a:t>wan</a:t>
            </a:r>
            <a:r>
              <a:rPr lang="tr-TR" sz="2000" dirty="0" smtClean="0"/>
              <a:t> yapısı bu şekildedir.</a:t>
            </a:r>
          </a:p>
          <a:p>
            <a:pPr algn="just">
              <a:lnSpc>
                <a:spcPct val="130000"/>
              </a:lnSpc>
              <a:spcBef>
                <a:spcPts val="600"/>
              </a:spcBef>
            </a:pPr>
            <a:r>
              <a:rPr lang="tr-TR" sz="2000" dirty="0" smtClean="0"/>
              <a:t>Cihazların dağılımında ve birbirlerine bağlanmalarında, çoğu zaman bir organizasyon veya geometrik bir desen görülmez. Internet ağı örgü topolojisine sahip bir uygulamadır.</a:t>
            </a:r>
          </a:p>
          <a:p>
            <a:pPr algn="just">
              <a:lnSpc>
                <a:spcPct val="130000"/>
              </a:lnSpc>
              <a:spcBef>
                <a:spcPts val="600"/>
              </a:spcBef>
            </a:pPr>
            <a:r>
              <a:rPr lang="tr-TR" sz="2000" dirty="0" smtClean="0"/>
              <a:t>Internet’te farklı boyutlarda ve kapasitelerde binlerce cihaz birbirlerine bir desen veya hiyerarşik yapı olmaksızın bağlıdır.</a:t>
            </a:r>
          </a:p>
          <a:p>
            <a:pPr algn="just">
              <a:lnSpc>
                <a:spcPct val="130000"/>
              </a:lnSpc>
              <a:spcBef>
                <a:spcPts val="600"/>
              </a:spcBef>
            </a:pPr>
            <a:r>
              <a:rPr lang="tr-TR" sz="2000" dirty="0" smtClean="0"/>
              <a:t>Bu teknolojinin olumlu yanı, ağ üzerinde bir ara bağlantının kopması iletişim yapılmasını engellememesidir. </a:t>
            </a:r>
            <a:endParaRPr lang="tr-TR" sz="2000" dirty="0"/>
          </a:p>
        </p:txBody>
      </p:sp>
      <p:pic>
        <p:nvPicPr>
          <p:cNvPr id="6" name="5 Resim" descr="3214_Internet"/>
          <p:cNvPicPr/>
          <p:nvPr/>
        </p:nvPicPr>
        <p:blipFill>
          <a:blip r:embed="rId3" cstate="print"/>
          <a:srcRect/>
          <a:stretch>
            <a:fillRect/>
          </a:stretch>
        </p:blipFill>
        <p:spPr bwMode="auto">
          <a:xfrm>
            <a:off x="5214942" y="1857364"/>
            <a:ext cx="3714776" cy="45005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000232" y="142852"/>
            <a:ext cx="6715172" cy="1071570"/>
          </a:xfrm>
        </p:spPr>
        <p:txBody>
          <a:bodyPr rtlCol="0">
            <a:normAutofit/>
          </a:bodyPr>
          <a:lstStyle/>
          <a:p>
            <a:pPr algn="l" fontAlgn="auto">
              <a:spcAft>
                <a:spcPts val="0"/>
              </a:spcAft>
              <a:defRPr/>
            </a:pPr>
            <a:r>
              <a:rPr lang="tr-TR" sz="4000" dirty="0" smtClean="0">
                <a:solidFill>
                  <a:schemeClr val="tx1">
                    <a:lumMod val="75000"/>
                    <a:lumOff val="25000"/>
                  </a:schemeClr>
                </a:solidFill>
                <a:effectLst>
                  <a:outerShdw blurRad="38100" dist="38100" dir="2700000" algn="tl">
                    <a:srgbClr val="000000">
                      <a:alpha val="43137"/>
                    </a:srgbClr>
                  </a:outerShdw>
                </a:effectLst>
              </a:rPr>
              <a:t>Veri İletim Şekilleri</a:t>
            </a:r>
            <a:endParaRPr lang="fr-FR" sz="4000" dirty="0" smtClean="0">
              <a:solidFill>
                <a:schemeClr val="tx1">
                  <a:lumMod val="75000"/>
                  <a:lumOff val="25000"/>
                </a:schemeClr>
              </a:solidFill>
              <a:effectLst>
                <a:outerShdw blurRad="38100" dist="38100" dir="2700000" algn="tl">
                  <a:srgbClr val="000000">
                    <a:alpha val="43137"/>
                  </a:srgbClr>
                </a:outerShdw>
              </a:effectLst>
            </a:endParaRPr>
          </a:p>
        </p:txBody>
      </p:sp>
      <p:graphicFrame>
        <p:nvGraphicFramePr>
          <p:cNvPr id="9" name="8 İçerik Yer Tutucusu"/>
          <p:cNvGraphicFramePr>
            <a:graphicFrameLocks noGrp="1"/>
          </p:cNvGraphicFramePr>
          <p:nvPr>
            <p:ph idx="1"/>
          </p:nvPr>
        </p:nvGraphicFramePr>
        <p:xfrm>
          <a:off x="1857356" y="1142984"/>
          <a:ext cx="7072362" cy="55007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graphicFrame>
        <p:nvGraphicFramePr>
          <p:cNvPr id="9" name="8 İçerik Yer Tutucusu"/>
          <p:cNvGraphicFramePr>
            <a:graphicFrameLocks noGrp="1"/>
          </p:cNvGraphicFramePr>
          <p:nvPr>
            <p:ph idx="1"/>
          </p:nvPr>
        </p:nvGraphicFramePr>
        <p:xfrm>
          <a:off x="1500166" y="357166"/>
          <a:ext cx="7429552" cy="628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graphicFrame>
        <p:nvGraphicFramePr>
          <p:cNvPr id="9" name="8 İçerik Yer Tutucusu"/>
          <p:cNvGraphicFramePr>
            <a:graphicFrameLocks noGrp="1"/>
          </p:cNvGraphicFramePr>
          <p:nvPr>
            <p:ph idx="1"/>
          </p:nvPr>
        </p:nvGraphicFramePr>
        <p:xfrm>
          <a:off x="1500166" y="357166"/>
          <a:ext cx="7429552" cy="65008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itre 1"/>
          <p:cNvSpPr>
            <a:spLocks noGrp="1"/>
          </p:cNvSpPr>
          <p:nvPr>
            <p:ph type="title"/>
          </p:nvPr>
        </p:nvSpPr>
        <p:spPr>
          <a:xfrm>
            <a:off x="357158" y="214290"/>
            <a:ext cx="8329612" cy="1143000"/>
          </a:xfrm>
        </p:spPr>
        <p:txBody>
          <a:bodyPr rtlCol="0">
            <a:normAutofit/>
          </a:bodyPr>
          <a:lstStyle/>
          <a:p>
            <a:pPr fontAlgn="auto">
              <a:spcAft>
                <a:spcPts val="0"/>
              </a:spcAft>
              <a:defRPr/>
            </a:pPr>
            <a:r>
              <a:rPr lang="tr-TR" b="1" dirty="0" smtClean="0">
                <a:solidFill>
                  <a:schemeClr val="bg1"/>
                </a:solidFill>
                <a:effectLst>
                  <a:outerShdw blurRad="38100" dist="38100" dir="2700000" algn="tl">
                    <a:srgbClr val="000000">
                      <a:alpha val="43137"/>
                    </a:srgbClr>
                  </a:outerShdw>
                </a:effectLst>
              </a:rPr>
              <a:t>X.25</a:t>
            </a:r>
            <a:endParaRPr lang="fr-FR" b="1" dirty="0" smtClean="0">
              <a:solidFill>
                <a:schemeClr val="bg1"/>
              </a:solidFill>
              <a:effectLst>
                <a:outerShdw blurRad="38100" dist="38100" dir="2700000" algn="tl">
                  <a:srgbClr val="000000">
                    <a:alpha val="43137"/>
                  </a:srgbClr>
                </a:outerShdw>
              </a:effectLst>
            </a:endParaRPr>
          </a:p>
        </p:txBody>
      </p:sp>
      <p:sp>
        <p:nvSpPr>
          <p:cNvPr id="5" name="Espace réservé du contenu 2"/>
          <p:cNvSpPr>
            <a:spLocks noGrp="1"/>
          </p:cNvSpPr>
          <p:nvPr>
            <p:ph idx="1"/>
          </p:nvPr>
        </p:nvSpPr>
        <p:spPr>
          <a:xfrm>
            <a:off x="142844" y="1643050"/>
            <a:ext cx="4286280" cy="4214842"/>
          </a:xfrm>
        </p:spPr>
        <p:txBody>
          <a:bodyPr rtlCol="0">
            <a:noAutofit/>
          </a:bodyPr>
          <a:lstStyle/>
          <a:p>
            <a:pPr algn="just"/>
            <a:r>
              <a:rPr lang="tr-TR" sz="2000" dirty="0" smtClean="0"/>
              <a:t>Bulut teknolojisine dayanan ve paket anahtarlamalı ağ (</a:t>
            </a:r>
            <a:r>
              <a:rPr lang="tr-TR" sz="2000" dirty="0" err="1" smtClean="0"/>
              <a:t>Packet</a:t>
            </a:r>
            <a:r>
              <a:rPr lang="tr-TR" sz="2000" dirty="0" smtClean="0"/>
              <a:t> </a:t>
            </a:r>
            <a:r>
              <a:rPr lang="tr-TR" sz="2000" dirty="0" err="1" smtClean="0"/>
              <a:t>Switching</a:t>
            </a:r>
            <a:r>
              <a:rPr lang="tr-TR" sz="2000" dirty="0" smtClean="0"/>
              <a:t> Network–PSN) üzerinden eşzaman veri aktarımı yapılmasını sağlayan bir arayüz (</a:t>
            </a:r>
            <a:r>
              <a:rPr lang="tr-TR" sz="2000" dirty="0" err="1" smtClean="0"/>
              <a:t>interface</a:t>
            </a:r>
            <a:r>
              <a:rPr lang="tr-TR" sz="2000" dirty="0" smtClean="0"/>
              <a:t>) tanımlamasıdır.</a:t>
            </a:r>
          </a:p>
          <a:p>
            <a:pPr algn="just"/>
            <a:r>
              <a:rPr lang="tr-TR" sz="2000" dirty="0" smtClean="0"/>
              <a:t>Hizmet kalitesinin (</a:t>
            </a:r>
            <a:r>
              <a:rPr lang="tr-TR" sz="2000" dirty="0" err="1" smtClean="0"/>
              <a:t>QoS</a:t>
            </a:r>
            <a:r>
              <a:rPr lang="tr-TR" sz="2000" dirty="0" smtClean="0"/>
              <a:t>-</a:t>
            </a:r>
            <a:r>
              <a:rPr lang="tr-TR" sz="2000" dirty="0" err="1" smtClean="0"/>
              <a:t>quality</a:t>
            </a:r>
            <a:r>
              <a:rPr lang="tr-TR" sz="2000" dirty="0" smtClean="0"/>
              <a:t> of service) fazla önemli olmadığı uygulamalarda en ekonomik aktarım ortamını sunar.</a:t>
            </a:r>
          </a:p>
          <a:p>
            <a:pPr algn="just"/>
            <a:r>
              <a:rPr lang="tr-TR" sz="2000" dirty="0" smtClean="0"/>
              <a:t>X.25 ile 64 </a:t>
            </a:r>
            <a:r>
              <a:rPr lang="tr-TR" sz="2000" dirty="0" err="1" smtClean="0"/>
              <a:t>Kbps</a:t>
            </a:r>
            <a:r>
              <a:rPr lang="tr-TR" sz="2000" dirty="0" smtClean="0"/>
              <a:t> </a:t>
            </a:r>
            <a:r>
              <a:rPr lang="tr-TR" sz="2000" dirty="0" err="1" smtClean="0"/>
              <a:t>band</a:t>
            </a:r>
            <a:r>
              <a:rPr lang="tr-TR" sz="2000" dirty="0" smtClean="0"/>
              <a:t> genişliğine kadar çıkılabilir; hata sezme ve hata düzeltme özellikleri X.25 tanımı içine koyulmuştur.</a:t>
            </a:r>
          </a:p>
        </p:txBody>
      </p:sp>
      <p:pic>
        <p:nvPicPr>
          <p:cNvPr id="7" name="6 Resim"/>
          <p:cNvPicPr/>
          <p:nvPr/>
        </p:nvPicPr>
        <p:blipFill>
          <a:blip r:embed="rId3" cstate="print"/>
          <a:srcRect l="9279" t="6667" r="6444" b="4074"/>
          <a:stretch>
            <a:fillRect/>
          </a:stretch>
        </p:blipFill>
        <p:spPr bwMode="auto">
          <a:xfrm>
            <a:off x="4500562" y="2000240"/>
            <a:ext cx="4643438" cy="3500462"/>
          </a:xfrm>
          <a:prstGeom prst="rect">
            <a:avLst/>
          </a:prstGeom>
          <a:noFill/>
          <a:ln w="9525">
            <a:noFill/>
            <a:miter lim="800000"/>
            <a:headEnd/>
            <a:tailEnd/>
          </a:ln>
        </p:spPr>
      </p:pic>
      <p:sp>
        <p:nvSpPr>
          <p:cNvPr id="8" name="Espace réservé du contenu 2"/>
          <p:cNvSpPr txBox="1">
            <a:spLocks/>
          </p:cNvSpPr>
          <p:nvPr/>
        </p:nvSpPr>
        <p:spPr bwMode="auto">
          <a:xfrm>
            <a:off x="214282" y="6143596"/>
            <a:ext cx="8501122" cy="714428"/>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a:buFont typeface="Arial" pitchFamily="34" charset="0"/>
              <a:buChar char="•"/>
            </a:pPr>
            <a:r>
              <a:rPr lang="tr-TR" sz="2000" dirty="0" smtClean="0">
                <a:latin typeface="+mn-lt"/>
              </a:rPr>
              <a:t>    X.25 için, uzaktaki LAN‟</a:t>
            </a:r>
            <a:r>
              <a:rPr lang="tr-TR" sz="2000" dirty="0" err="1" smtClean="0">
                <a:latin typeface="+mn-lt"/>
              </a:rPr>
              <a:t>ların</a:t>
            </a:r>
            <a:r>
              <a:rPr lang="tr-TR" sz="2000" dirty="0" smtClean="0">
                <a:latin typeface="+mn-lt"/>
              </a:rPr>
              <a:t> merkezdeki LAN‟a bağlanması olarak verilebilir. </a:t>
            </a:r>
            <a:endParaRPr lang="tr-TR" sz="2000" dirty="0">
              <a:latin typeface="+mn-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itre 1"/>
          <p:cNvSpPr>
            <a:spLocks noGrp="1"/>
          </p:cNvSpPr>
          <p:nvPr>
            <p:ph type="title"/>
          </p:nvPr>
        </p:nvSpPr>
        <p:spPr>
          <a:xfrm>
            <a:off x="357158" y="214290"/>
            <a:ext cx="8329612" cy="1143000"/>
          </a:xfrm>
        </p:spPr>
        <p:txBody>
          <a:bodyPr rtlCol="0">
            <a:normAutofit/>
          </a:bodyPr>
          <a:lstStyle/>
          <a:p>
            <a:pPr fontAlgn="auto">
              <a:spcAft>
                <a:spcPts val="0"/>
              </a:spcAft>
              <a:defRPr/>
            </a:pPr>
            <a:r>
              <a:rPr lang="tr-TR" b="1" dirty="0" smtClean="0">
                <a:solidFill>
                  <a:schemeClr val="bg1"/>
                </a:solidFill>
                <a:effectLst>
                  <a:outerShdw blurRad="38100" dist="38100" dir="2700000" algn="tl">
                    <a:srgbClr val="000000">
                      <a:alpha val="43137"/>
                    </a:srgbClr>
                  </a:outerShdw>
                </a:effectLst>
              </a:rPr>
              <a:t>X.25 Katmanları</a:t>
            </a:r>
            <a:endParaRPr lang="fr-FR" b="1" dirty="0" smtClean="0">
              <a:solidFill>
                <a:schemeClr val="bg1"/>
              </a:solidFill>
              <a:effectLst>
                <a:outerShdw blurRad="38100" dist="38100" dir="2700000" algn="tl">
                  <a:srgbClr val="000000">
                    <a:alpha val="43137"/>
                  </a:srgbClr>
                </a:outerShdw>
              </a:effectLst>
            </a:endParaRPr>
          </a:p>
        </p:txBody>
      </p:sp>
      <p:graphicFrame>
        <p:nvGraphicFramePr>
          <p:cNvPr id="10" name="9 Diyagram"/>
          <p:cNvGraphicFramePr/>
          <p:nvPr/>
        </p:nvGraphicFramePr>
        <p:xfrm>
          <a:off x="285720" y="1571612"/>
          <a:ext cx="8858280" cy="546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itre 1"/>
          <p:cNvSpPr>
            <a:spLocks noGrp="1"/>
          </p:cNvSpPr>
          <p:nvPr>
            <p:ph type="title"/>
          </p:nvPr>
        </p:nvSpPr>
        <p:spPr>
          <a:xfrm>
            <a:off x="357158" y="214290"/>
            <a:ext cx="8329612" cy="1143000"/>
          </a:xfrm>
        </p:spPr>
        <p:txBody>
          <a:bodyPr rtlCol="0">
            <a:normAutofit/>
          </a:bodyPr>
          <a:lstStyle/>
          <a:p>
            <a:pPr fontAlgn="auto">
              <a:spcAft>
                <a:spcPts val="0"/>
              </a:spcAft>
              <a:defRPr/>
            </a:pPr>
            <a:r>
              <a:rPr lang="tr-TR" b="1" dirty="0" err="1" smtClean="0">
                <a:solidFill>
                  <a:schemeClr val="bg1"/>
                </a:solidFill>
                <a:effectLst>
                  <a:outerShdw blurRad="38100" dist="38100" dir="2700000" algn="tl">
                    <a:srgbClr val="000000">
                      <a:alpha val="43137"/>
                    </a:srgbClr>
                  </a:outerShdw>
                </a:effectLst>
              </a:rPr>
              <a:t>Frame</a:t>
            </a:r>
            <a:r>
              <a:rPr lang="tr-TR" b="1" dirty="0" smtClean="0">
                <a:solidFill>
                  <a:schemeClr val="bg1"/>
                </a:solidFill>
                <a:effectLst>
                  <a:outerShdw blurRad="38100" dist="38100" dir="2700000" algn="tl">
                    <a:srgbClr val="000000">
                      <a:alpha val="43137"/>
                    </a:srgbClr>
                  </a:outerShdw>
                </a:effectLst>
              </a:rPr>
              <a:t> </a:t>
            </a:r>
            <a:r>
              <a:rPr lang="tr-TR" b="1" dirty="0" err="1" smtClean="0">
                <a:solidFill>
                  <a:schemeClr val="bg1"/>
                </a:solidFill>
                <a:effectLst>
                  <a:outerShdw blurRad="38100" dist="38100" dir="2700000" algn="tl">
                    <a:srgbClr val="000000">
                      <a:alpha val="43137"/>
                    </a:srgbClr>
                  </a:outerShdw>
                </a:effectLst>
              </a:rPr>
              <a:t>Relay</a:t>
            </a:r>
            <a:endParaRPr lang="fr-FR" b="1" dirty="0" smtClean="0">
              <a:solidFill>
                <a:schemeClr val="bg1"/>
              </a:solidFill>
              <a:effectLst>
                <a:outerShdw blurRad="38100" dist="38100" dir="2700000" algn="tl">
                  <a:srgbClr val="000000">
                    <a:alpha val="43137"/>
                  </a:srgbClr>
                </a:outerShdw>
              </a:effectLst>
            </a:endParaRPr>
          </a:p>
        </p:txBody>
      </p:sp>
      <p:sp>
        <p:nvSpPr>
          <p:cNvPr id="5" name="Espace réservé du contenu 2"/>
          <p:cNvSpPr>
            <a:spLocks noGrp="1"/>
          </p:cNvSpPr>
          <p:nvPr>
            <p:ph idx="1"/>
          </p:nvPr>
        </p:nvSpPr>
        <p:spPr>
          <a:xfrm>
            <a:off x="0" y="1785926"/>
            <a:ext cx="8929718" cy="4214842"/>
          </a:xfrm>
        </p:spPr>
        <p:txBody>
          <a:bodyPr rtlCol="0">
            <a:noAutofit/>
          </a:bodyPr>
          <a:lstStyle/>
          <a:p>
            <a:pPr algn="just"/>
            <a:r>
              <a:rPr lang="tr-TR" sz="2000" dirty="0" err="1" smtClean="0"/>
              <a:t>Frame</a:t>
            </a:r>
            <a:r>
              <a:rPr lang="tr-TR" sz="2000" dirty="0" smtClean="0"/>
              <a:t> </a:t>
            </a:r>
            <a:r>
              <a:rPr lang="tr-TR" sz="2000" dirty="0" err="1" smtClean="0"/>
              <a:t>Relay</a:t>
            </a:r>
            <a:r>
              <a:rPr lang="tr-TR" sz="2000" dirty="0" smtClean="0"/>
              <a:t>, Paket Anahtarlama teknolojisine dayalı Data Link ve Fiziksel katman </a:t>
            </a:r>
            <a:r>
              <a:rPr lang="tr-TR" sz="2000" dirty="0" err="1" smtClean="0"/>
              <a:t>spesifikasyonudur</a:t>
            </a:r>
            <a:r>
              <a:rPr lang="tr-TR" sz="2000" dirty="0" smtClean="0"/>
              <a:t>.</a:t>
            </a:r>
          </a:p>
          <a:p>
            <a:pPr algn="just"/>
            <a:r>
              <a:rPr lang="tr-TR" sz="2000" dirty="0" smtClean="0"/>
              <a:t>X.25 teknolojisine göre hata kontrol mekanizması daha zayıftır fakat bu daha az paket başlığı avantajı sağlamaktadır. Noktadan noktaya bağlantılara göre daha ucuzdur. 64 </a:t>
            </a:r>
            <a:r>
              <a:rPr lang="tr-TR" sz="2000" dirty="0" err="1" smtClean="0"/>
              <a:t>Kbps</a:t>
            </a:r>
            <a:r>
              <a:rPr lang="tr-TR" sz="2000" dirty="0" smtClean="0"/>
              <a:t>‟den 1.544 </a:t>
            </a:r>
            <a:r>
              <a:rPr lang="tr-TR" sz="2000" dirty="0" err="1" smtClean="0"/>
              <a:t>Mbps</a:t>
            </a:r>
            <a:r>
              <a:rPr lang="tr-TR" sz="2000" dirty="0" smtClean="0"/>
              <a:t>‟e kadar hızları desteklemektedir.</a:t>
            </a:r>
          </a:p>
          <a:p>
            <a:pPr algn="just"/>
            <a:endParaRPr lang="tr-TR" sz="2000" dirty="0"/>
          </a:p>
        </p:txBody>
      </p:sp>
      <p:pic>
        <p:nvPicPr>
          <p:cNvPr id="41987" name="Picture 3" descr="Frame Relay Network pic.jpg (38313 bytes)"/>
          <p:cNvPicPr>
            <a:picLocks noChangeAspect="1" noChangeArrowheads="1"/>
          </p:cNvPicPr>
          <p:nvPr/>
        </p:nvPicPr>
        <p:blipFill>
          <a:blip r:embed="rId3" cstate="print"/>
          <a:srcRect/>
          <a:stretch>
            <a:fillRect/>
          </a:stretch>
        </p:blipFill>
        <p:spPr bwMode="auto">
          <a:xfrm>
            <a:off x="1285852" y="3547624"/>
            <a:ext cx="6143668" cy="3238962"/>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itre 1"/>
          <p:cNvSpPr>
            <a:spLocks noGrp="1"/>
          </p:cNvSpPr>
          <p:nvPr>
            <p:ph type="title"/>
          </p:nvPr>
        </p:nvSpPr>
        <p:spPr>
          <a:xfrm>
            <a:off x="357158" y="214290"/>
            <a:ext cx="8329612" cy="1143000"/>
          </a:xfrm>
        </p:spPr>
        <p:txBody>
          <a:bodyPr rtlCol="0">
            <a:normAutofit/>
          </a:bodyPr>
          <a:lstStyle/>
          <a:p>
            <a:pPr fontAlgn="auto">
              <a:spcAft>
                <a:spcPts val="0"/>
              </a:spcAft>
              <a:defRPr/>
            </a:pPr>
            <a:r>
              <a:rPr lang="tr-TR" b="1" dirty="0" err="1" smtClean="0">
                <a:solidFill>
                  <a:schemeClr val="bg1"/>
                </a:solidFill>
                <a:effectLst>
                  <a:outerShdw blurRad="38100" dist="38100" dir="2700000" algn="tl">
                    <a:srgbClr val="000000">
                      <a:alpha val="43137"/>
                    </a:srgbClr>
                  </a:outerShdw>
                </a:effectLst>
              </a:rPr>
              <a:t>Frame</a:t>
            </a:r>
            <a:r>
              <a:rPr lang="tr-TR" b="1" dirty="0" smtClean="0">
                <a:solidFill>
                  <a:schemeClr val="bg1"/>
                </a:solidFill>
                <a:effectLst>
                  <a:outerShdw blurRad="38100" dist="38100" dir="2700000" algn="tl">
                    <a:srgbClr val="000000">
                      <a:alpha val="43137"/>
                    </a:srgbClr>
                  </a:outerShdw>
                </a:effectLst>
              </a:rPr>
              <a:t> </a:t>
            </a:r>
            <a:r>
              <a:rPr lang="tr-TR" b="1" dirty="0" err="1" smtClean="0">
                <a:solidFill>
                  <a:schemeClr val="bg1"/>
                </a:solidFill>
                <a:effectLst>
                  <a:outerShdw blurRad="38100" dist="38100" dir="2700000" algn="tl">
                    <a:srgbClr val="000000">
                      <a:alpha val="43137"/>
                    </a:srgbClr>
                  </a:outerShdw>
                </a:effectLst>
              </a:rPr>
              <a:t>Relay</a:t>
            </a:r>
            <a:endParaRPr lang="fr-FR" b="1" dirty="0" smtClean="0">
              <a:solidFill>
                <a:schemeClr val="bg1"/>
              </a:solidFill>
              <a:effectLst>
                <a:outerShdw blurRad="38100" dist="38100" dir="2700000" algn="tl">
                  <a:srgbClr val="000000">
                    <a:alpha val="43137"/>
                  </a:srgbClr>
                </a:outerShdw>
              </a:effectLst>
            </a:endParaRPr>
          </a:p>
        </p:txBody>
      </p:sp>
      <p:sp>
        <p:nvSpPr>
          <p:cNvPr id="5" name="Espace réservé du contenu 2"/>
          <p:cNvSpPr>
            <a:spLocks noGrp="1"/>
          </p:cNvSpPr>
          <p:nvPr>
            <p:ph idx="1"/>
          </p:nvPr>
        </p:nvSpPr>
        <p:spPr>
          <a:xfrm>
            <a:off x="0" y="1714488"/>
            <a:ext cx="8858280" cy="5143512"/>
          </a:xfrm>
        </p:spPr>
        <p:txBody>
          <a:bodyPr rtlCol="0">
            <a:noAutofit/>
          </a:bodyPr>
          <a:lstStyle/>
          <a:p>
            <a:pPr algn="just"/>
            <a:r>
              <a:rPr lang="tr-TR" sz="1800" dirty="0" smtClean="0"/>
              <a:t>X.25 gibi sanal devreler (</a:t>
            </a:r>
            <a:r>
              <a:rPr lang="tr-TR" sz="1800" dirty="0" err="1" smtClean="0"/>
              <a:t>virtual</a:t>
            </a:r>
            <a:r>
              <a:rPr lang="tr-TR" sz="1800" dirty="0" smtClean="0"/>
              <a:t> </a:t>
            </a:r>
            <a:r>
              <a:rPr lang="tr-TR" sz="1800" dirty="0" err="1" smtClean="0"/>
              <a:t>circuit</a:t>
            </a:r>
            <a:r>
              <a:rPr lang="tr-TR" sz="1800" dirty="0" smtClean="0"/>
              <a:t>) kurarak Data Link seviyesinde iletişim kuran bağlantı-odaklı (</a:t>
            </a:r>
            <a:r>
              <a:rPr lang="tr-TR" sz="1800" dirty="0" err="1" smtClean="0"/>
              <a:t>Connection</a:t>
            </a:r>
            <a:r>
              <a:rPr lang="tr-TR" sz="1800" dirty="0" smtClean="0"/>
              <a:t>-</a:t>
            </a:r>
            <a:r>
              <a:rPr lang="tr-TR" sz="1800" dirty="0" err="1" smtClean="0"/>
              <a:t>oriented</a:t>
            </a:r>
            <a:r>
              <a:rPr lang="tr-TR" sz="1800" dirty="0" smtClean="0"/>
              <a:t>) bir protokoldür.</a:t>
            </a:r>
          </a:p>
          <a:p>
            <a:pPr algn="just"/>
            <a:r>
              <a:rPr lang="tr-TR" sz="1800" dirty="0" smtClean="0"/>
              <a:t>Sanal devreler, son kullanıcının sahip olduğu DTE cihazlarını paket-anahtarlı ağ üzerinden DLCI (Data Link </a:t>
            </a:r>
            <a:r>
              <a:rPr lang="tr-TR" sz="1800" dirty="0" err="1" smtClean="0"/>
              <a:t>Connection</a:t>
            </a:r>
            <a:r>
              <a:rPr lang="tr-TR" sz="1800" dirty="0" smtClean="0"/>
              <a:t> </a:t>
            </a:r>
            <a:r>
              <a:rPr lang="tr-TR" sz="1800" dirty="0" err="1" smtClean="0"/>
              <a:t>Identifier</a:t>
            </a:r>
            <a:r>
              <a:rPr lang="tr-TR" sz="1800" dirty="0" smtClean="0"/>
              <a:t>) sanal adreslerini kullanarak iletişim kurmalarını sağlamaktadır. </a:t>
            </a:r>
          </a:p>
          <a:p>
            <a:r>
              <a:rPr lang="tr-TR" sz="1700" b="1" dirty="0" smtClean="0"/>
              <a:t>Sanal Devre (VC-</a:t>
            </a:r>
            <a:r>
              <a:rPr lang="tr-TR" sz="1700" b="1" dirty="0" err="1" smtClean="0"/>
              <a:t>Virtual</a:t>
            </a:r>
            <a:r>
              <a:rPr lang="tr-TR" sz="1700" b="1" dirty="0" smtClean="0"/>
              <a:t> </a:t>
            </a:r>
            <a:r>
              <a:rPr lang="tr-TR" sz="1700" b="1" dirty="0" err="1" smtClean="0"/>
              <a:t>Circuit</a:t>
            </a:r>
            <a:r>
              <a:rPr lang="tr-TR" sz="1700" b="1" dirty="0" smtClean="0"/>
              <a:t>)</a:t>
            </a:r>
            <a:endParaRPr lang="tr-TR" sz="1700" dirty="0" smtClean="0"/>
          </a:p>
          <a:p>
            <a:r>
              <a:rPr lang="tr-TR" sz="1700" dirty="0" smtClean="0"/>
              <a:t>Data paketlerinin DTE cihazları arasında takip edeceği yolu ifade eden sanal bir yoldur. Kiralık hatlarda noktadan noktaya fiziksel bir devre kullanılmasına rağmen </a:t>
            </a:r>
            <a:r>
              <a:rPr lang="tr-TR" sz="1700" dirty="0" err="1" smtClean="0"/>
              <a:t>Frame</a:t>
            </a:r>
            <a:r>
              <a:rPr lang="tr-TR" sz="1700" dirty="0" smtClean="0"/>
              <a:t> </a:t>
            </a:r>
            <a:r>
              <a:rPr lang="tr-TR" sz="1700" dirty="0" err="1" smtClean="0"/>
              <a:t>Relay</a:t>
            </a:r>
            <a:r>
              <a:rPr lang="tr-TR" sz="1700" dirty="0" smtClean="0"/>
              <a:t> ağda her nokta Servis Sağlayıcının en yakın noktasındaki anahtarına bağlanarak Servis Sağlayıcının omurga ağına katılmaktadır. Bu iki nokta Sanal Devre ile birbirlerine tanımlanarak paketlerin gidip geleceği yol belirlenmektedir. Böylece birden fazla nokta birbirlerine bağlanabilmektedir. </a:t>
            </a:r>
          </a:p>
          <a:p>
            <a:r>
              <a:rPr lang="tr-TR" sz="1700" b="1" dirty="0" smtClean="0"/>
              <a:t>Daimi Sanal Devre (PVC-</a:t>
            </a:r>
            <a:r>
              <a:rPr lang="tr-TR" sz="1700" b="1" dirty="0" err="1" smtClean="0"/>
              <a:t>Permanent</a:t>
            </a:r>
            <a:r>
              <a:rPr lang="tr-TR" sz="1700" b="1" dirty="0" smtClean="0"/>
              <a:t> </a:t>
            </a:r>
            <a:r>
              <a:rPr lang="tr-TR" sz="1700" b="1" dirty="0" err="1" smtClean="0"/>
              <a:t>Virtual</a:t>
            </a:r>
            <a:r>
              <a:rPr lang="tr-TR" sz="1700" b="1" dirty="0" smtClean="0"/>
              <a:t> </a:t>
            </a:r>
            <a:r>
              <a:rPr lang="tr-TR" sz="1700" b="1" dirty="0" err="1" smtClean="0"/>
              <a:t>Circuit</a:t>
            </a:r>
            <a:r>
              <a:rPr lang="tr-TR" sz="1700" b="1" dirty="0" smtClean="0"/>
              <a:t>)</a:t>
            </a:r>
            <a:endParaRPr lang="tr-TR" sz="1700" dirty="0" smtClean="0"/>
          </a:p>
          <a:p>
            <a:r>
              <a:rPr lang="tr-TR" sz="1700" dirty="0" smtClean="0"/>
              <a:t>Daha önceden tanımlanan bir sanal devredir. Kiralık hatlara benzetilebilir. </a:t>
            </a:r>
          </a:p>
          <a:p>
            <a:r>
              <a:rPr lang="tr-TR" sz="1700" b="1" dirty="0" smtClean="0"/>
              <a:t>Anahtarlanmış Sanal Devre (SVC-</a:t>
            </a:r>
            <a:r>
              <a:rPr lang="tr-TR" sz="1700" b="1" dirty="0" err="1" smtClean="0"/>
              <a:t>Switched</a:t>
            </a:r>
            <a:r>
              <a:rPr lang="tr-TR" sz="1700" b="1" dirty="0" smtClean="0"/>
              <a:t> </a:t>
            </a:r>
            <a:r>
              <a:rPr lang="tr-TR" sz="1700" b="1" dirty="0" err="1" smtClean="0"/>
              <a:t>Virtual</a:t>
            </a:r>
            <a:r>
              <a:rPr lang="tr-TR" sz="1700" b="1" dirty="0" smtClean="0"/>
              <a:t> </a:t>
            </a:r>
            <a:r>
              <a:rPr lang="tr-TR" sz="1700" b="1" dirty="0" err="1" smtClean="0"/>
              <a:t>Circuit</a:t>
            </a:r>
            <a:r>
              <a:rPr lang="tr-TR" sz="1700" b="1" dirty="0" smtClean="0"/>
              <a:t>)</a:t>
            </a:r>
            <a:endParaRPr lang="tr-TR" sz="1700" dirty="0" smtClean="0"/>
          </a:p>
          <a:p>
            <a:r>
              <a:rPr lang="tr-TR" sz="1700" dirty="0" smtClean="0"/>
              <a:t>Dinamik olarak oluşturulan bir sanal devredir. </a:t>
            </a:r>
            <a:r>
              <a:rPr lang="tr-TR" sz="1700" dirty="0" err="1" smtClean="0"/>
              <a:t>Dial</a:t>
            </a:r>
            <a:r>
              <a:rPr lang="tr-TR" sz="1700" dirty="0" smtClean="0"/>
              <a:t>-</a:t>
            </a:r>
            <a:r>
              <a:rPr lang="tr-TR" sz="1700" dirty="0" err="1" smtClean="0"/>
              <a:t>up</a:t>
            </a:r>
            <a:r>
              <a:rPr lang="tr-TR" sz="1700" dirty="0" smtClean="0"/>
              <a:t> bağlantılara benzetilebilir. </a:t>
            </a:r>
          </a:p>
          <a:p>
            <a:r>
              <a:rPr lang="tr-TR" sz="1700" b="1" dirty="0" smtClean="0"/>
              <a:t>DLCI Adresi (DLCI-Data Link </a:t>
            </a:r>
            <a:r>
              <a:rPr lang="tr-TR" sz="1700" b="1" dirty="0" err="1" smtClean="0"/>
              <a:t>Connection</a:t>
            </a:r>
            <a:r>
              <a:rPr lang="tr-TR" sz="1700" b="1" dirty="0" smtClean="0"/>
              <a:t> </a:t>
            </a:r>
            <a:r>
              <a:rPr lang="tr-TR" sz="1700" b="1" dirty="0" err="1" smtClean="0"/>
              <a:t>Identifier</a:t>
            </a:r>
            <a:r>
              <a:rPr lang="tr-TR" sz="1700" b="1" dirty="0" smtClean="0"/>
              <a:t>)</a:t>
            </a:r>
            <a:endParaRPr lang="tr-TR" sz="1700" dirty="0" smtClean="0"/>
          </a:p>
          <a:p>
            <a:r>
              <a:rPr lang="tr-TR" sz="1700" dirty="0" smtClean="0"/>
              <a:t>Sanal Devreleri tanımlamak için kullanılan </a:t>
            </a:r>
            <a:r>
              <a:rPr lang="tr-TR" sz="1700" dirty="0" err="1" smtClean="0"/>
              <a:t>Frame</a:t>
            </a:r>
            <a:r>
              <a:rPr lang="tr-TR" sz="1700" dirty="0" smtClean="0"/>
              <a:t> </a:t>
            </a:r>
            <a:r>
              <a:rPr lang="tr-TR" sz="1700" dirty="0" err="1" smtClean="0"/>
              <a:t>Relay</a:t>
            </a:r>
            <a:r>
              <a:rPr lang="tr-TR" sz="1700" dirty="0" smtClean="0"/>
              <a:t> adresidir.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928794" y="0"/>
            <a:ext cx="6757987" cy="1143000"/>
          </a:xfrm>
        </p:spPr>
        <p:txBody>
          <a:bodyPr rtlCol="0">
            <a:normAutofit/>
          </a:bodyPr>
          <a:lstStyle/>
          <a:p>
            <a:pPr algn="l" fontAlgn="auto">
              <a:spcAft>
                <a:spcPts val="0"/>
              </a:spcAft>
              <a:defRPr/>
            </a:pPr>
            <a:r>
              <a:rPr lang="tr-TR" dirty="0" smtClean="0">
                <a:solidFill>
                  <a:schemeClr val="tx1">
                    <a:lumMod val="75000"/>
                    <a:lumOff val="25000"/>
                  </a:schemeClr>
                </a:solidFill>
              </a:rPr>
              <a:t>İçerik</a:t>
            </a:r>
            <a:endParaRPr lang="fr-FR" dirty="0" smtClean="0">
              <a:solidFill>
                <a:schemeClr val="tx1">
                  <a:lumMod val="75000"/>
                  <a:lumOff val="25000"/>
                </a:schemeClr>
              </a:solidFill>
            </a:endParaRPr>
          </a:p>
        </p:txBody>
      </p:sp>
      <p:sp>
        <p:nvSpPr>
          <p:cNvPr id="3" name="Espace réservé du contenu 2"/>
          <p:cNvSpPr>
            <a:spLocks noGrp="1"/>
          </p:cNvSpPr>
          <p:nvPr>
            <p:ph idx="1"/>
          </p:nvPr>
        </p:nvSpPr>
        <p:spPr>
          <a:xfrm>
            <a:off x="1928813" y="928670"/>
            <a:ext cx="6757987" cy="5929330"/>
          </a:xfrm>
        </p:spPr>
        <p:txBody>
          <a:bodyPr rtlCol="0">
            <a:noAutofit/>
          </a:bodyPr>
          <a:lstStyle/>
          <a:p>
            <a:pPr fontAlgn="auto">
              <a:spcAft>
                <a:spcPts val="0"/>
              </a:spcAft>
              <a:buFont typeface="Wingdings" pitchFamily="2" charset="2"/>
              <a:buChar char="q"/>
              <a:defRPr/>
            </a:pPr>
            <a:r>
              <a:rPr lang="tr-TR" sz="1400" b="1" dirty="0" err="1" smtClean="0">
                <a:solidFill>
                  <a:schemeClr val="tx1">
                    <a:lumMod val="75000"/>
                    <a:lumOff val="25000"/>
                  </a:schemeClr>
                </a:solidFill>
              </a:rPr>
              <a:t>Wan</a:t>
            </a:r>
            <a:r>
              <a:rPr lang="tr-TR" sz="1400" b="1" dirty="0" smtClean="0">
                <a:solidFill>
                  <a:schemeClr val="tx1">
                    <a:lumMod val="75000"/>
                    <a:lumOff val="25000"/>
                  </a:schemeClr>
                </a:solidFill>
              </a:rPr>
              <a:t> Teknolojilerini Sınıflandırma</a:t>
            </a:r>
          </a:p>
          <a:p>
            <a:pPr lvl="1" fontAlgn="auto">
              <a:spcAft>
                <a:spcPts val="0"/>
              </a:spcAft>
              <a:buFont typeface="Wingdings" pitchFamily="2" charset="2"/>
              <a:buChar char="q"/>
              <a:defRPr/>
            </a:pPr>
            <a:r>
              <a:rPr lang="tr-TR" sz="1400" dirty="0" smtClean="0">
                <a:solidFill>
                  <a:schemeClr val="tx1">
                    <a:lumMod val="75000"/>
                    <a:lumOff val="25000"/>
                  </a:schemeClr>
                </a:solidFill>
              </a:rPr>
              <a:t>Bağlantı Durumlarına Göre</a:t>
            </a:r>
          </a:p>
          <a:p>
            <a:pPr lvl="1" fontAlgn="auto">
              <a:spcAft>
                <a:spcPts val="0"/>
              </a:spcAft>
              <a:buFont typeface="Wingdings" pitchFamily="2" charset="2"/>
              <a:buChar char="q"/>
              <a:defRPr/>
            </a:pPr>
            <a:r>
              <a:rPr lang="tr-TR" sz="1400" dirty="0" smtClean="0">
                <a:solidFill>
                  <a:schemeClr val="tx1">
                    <a:lumMod val="75000"/>
                    <a:lumOff val="25000"/>
                  </a:schemeClr>
                </a:solidFill>
              </a:rPr>
              <a:t>Anahtarlama Yöntemine Göre</a:t>
            </a:r>
          </a:p>
          <a:p>
            <a:pPr lvl="1" fontAlgn="auto">
              <a:spcAft>
                <a:spcPts val="0"/>
              </a:spcAft>
              <a:buFont typeface="Wingdings" pitchFamily="2" charset="2"/>
              <a:buChar char="q"/>
              <a:defRPr/>
            </a:pPr>
            <a:r>
              <a:rPr lang="tr-TR" sz="1400" dirty="0" smtClean="0">
                <a:solidFill>
                  <a:schemeClr val="tx1">
                    <a:lumMod val="75000"/>
                    <a:lumOff val="25000"/>
                  </a:schemeClr>
                </a:solidFill>
              </a:rPr>
              <a:t>Topolojilerine Göre</a:t>
            </a:r>
          </a:p>
          <a:p>
            <a:pPr fontAlgn="auto">
              <a:spcAft>
                <a:spcPts val="0"/>
              </a:spcAft>
              <a:buFont typeface="Wingdings" pitchFamily="2" charset="2"/>
              <a:buChar char="q"/>
              <a:defRPr/>
            </a:pPr>
            <a:r>
              <a:rPr lang="tr-TR" sz="1400" b="1" dirty="0" smtClean="0">
                <a:solidFill>
                  <a:schemeClr val="tx1">
                    <a:lumMod val="75000"/>
                    <a:lumOff val="25000"/>
                  </a:schemeClr>
                </a:solidFill>
              </a:rPr>
              <a:t>Veri İletim Şekilleri</a:t>
            </a:r>
          </a:p>
          <a:p>
            <a:pPr lvl="1" fontAlgn="auto">
              <a:spcAft>
                <a:spcPts val="0"/>
              </a:spcAft>
              <a:buFont typeface="Wingdings" pitchFamily="2" charset="2"/>
              <a:buChar char="q"/>
              <a:defRPr/>
            </a:pPr>
            <a:r>
              <a:rPr lang="tr-TR" sz="1400" dirty="0" err="1" smtClean="0">
                <a:solidFill>
                  <a:schemeClr val="tx1">
                    <a:lumMod val="75000"/>
                    <a:lumOff val="25000"/>
                  </a:schemeClr>
                </a:solidFill>
              </a:rPr>
              <a:t>Analog</a:t>
            </a:r>
            <a:r>
              <a:rPr lang="tr-TR" sz="1400" dirty="0" smtClean="0">
                <a:solidFill>
                  <a:schemeClr val="tx1">
                    <a:lumMod val="75000"/>
                    <a:lumOff val="25000"/>
                  </a:schemeClr>
                </a:solidFill>
              </a:rPr>
              <a:t> İletişim</a:t>
            </a:r>
          </a:p>
          <a:p>
            <a:pPr lvl="1" fontAlgn="auto">
              <a:spcAft>
                <a:spcPts val="0"/>
              </a:spcAft>
              <a:buFont typeface="Wingdings" pitchFamily="2" charset="2"/>
              <a:buChar char="q"/>
              <a:defRPr/>
            </a:pPr>
            <a:r>
              <a:rPr lang="tr-TR" sz="1400" dirty="0" smtClean="0">
                <a:solidFill>
                  <a:schemeClr val="tx1">
                    <a:lumMod val="75000"/>
                    <a:lumOff val="25000"/>
                  </a:schemeClr>
                </a:solidFill>
              </a:rPr>
              <a:t>Dijital İletişim</a:t>
            </a:r>
          </a:p>
          <a:p>
            <a:pPr fontAlgn="auto">
              <a:spcAft>
                <a:spcPts val="0"/>
              </a:spcAft>
              <a:buFont typeface="Wingdings" pitchFamily="2" charset="2"/>
              <a:buChar char="q"/>
              <a:defRPr/>
            </a:pPr>
            <a:r>
              <a:rPr lang="tr-TR" sz="1400" b="1" dirty="0" smtClean="0">
                <a:solidFill>
                  <a:schemeClr val="tx1">
                    <a:lumMod val="75000"/>
                    <a:lumOff val="25000"/>
                  </a:schemeClr>
                </a:solidFill>
              </a:rPr>
              <a:t>WAN Teknolojileri</a:t>
            </a:r>
          </a:p>
          <a:p>
            <a:pPr lvl="1" fontAlgn="auto">
              <a:spcAft>
                <a:spcPts val="0"/>
              </a:spcAft>
              <a:buFont typeface="Wingdings" pitchFamily="2" charset="2"/>
              <a:buChar char="q"/>
              <a:defRPr/>
            </a:pPr>
            <a:r>
              <a:rPr lang="tr-TR" sz="1400" dirty="0" smtClean="0">
                <a:solidFill>
                  <a:schemeClr val="tx1">
                    <a:lumMod val="75000"/>
                    <a:lumOff val="25000"/>
                  </a:schemeClr>
                </a:solidFill>
              </a:rPr>
              <a:t>X.25</a:t>
            </a:r>
          </a:p>
          <a:p>
            <a:pPr lvl="1" fontAlgn="auto">
              <a:spcAft>
                <a:spcPts val="0"/>
              </a:spcAft>
              <a:buFont typeface="Wingdings" pitchFamily="2" charset="2"/>
              <a:buChar char="q"/>
              <a:defRPr/>
            </a:pPr>
            <a:r>
              <a:rPr lang="tr-TR" sz="1400" dirty="0" err="1" smtClean="0">
                <a:solidFill>
                  <a:schemeClr val="tx1">
                    <a:lumMod val="75000"/>
                    <a:lumOff val="25000"/>
                  </a:schemeClr>
                </a:solidFill>
              </a:rPr>
              <a:t>Frame</a:t>
            </a:r>
            <a:r>
              <a:rPr lang="tr-TR" sz="1400" dirty="0" smtClean="0">
                <a:solidFill>
                  <a:schemeClr val="tx1">
                    <a:lumMod val="75000"/>
                    <a:lumOff val="25000"/>
                  </a:schemeClr>
                </a:solidFill>
              </a:rPr>
              <a:t> </a:t>
            </a:r>
            <a:r>
              <a:rPr lang="tr-TR" sz="1400" dirty="0" err="1" smtClean="0">
                <a:solidFill>
                  <a:schemeClr val="tx1">
                    <a:lumMod val="75000"/>
                    <a:lumOff val="25000"/>
                  </a:schemeClr>
                </a:solidFill>
              </a:rPr>
              <a:t>Relay</a:t>
            </a:r>
            <a:endParaRPr lang="tr-TR" sz="1400" dirty="0" smtClean="0">
              <a:solidFill>
                <a:schemeClr val="tx1">
                  <a:lumMod val="75000"/>
                  <a:lumOff val="25000"/>
                </a:schemeClr>
              </a:solidFill>
            </a:endParaRPr>
          </a:p>
          <a:p>
            <a:pPr lvl="1" fontAlgn="auto">
              <a:spcAft>
                <a:spcPts val="0"/>
              </a:spcAft>
              <a:buFont typeface="Wingdings" pitchFamily="2" charset="2"/>
              <a:buChar char="q"/>
              <a:defRPr/>
            </a:pPr>
            <a:r>
              <a:rPr lang="tr-TR" sz="1400" dirty="0" smtClean="0">
                <a:solidFill>
                  <a:schemeClr val="tx1">
                    <a:lumMod val="75000"/>
                    <a:lumOff val="25000"/>
                  </a:schemeClr>
                </a:solidFill>
              </a:rPr>
              <a:t>ATM</a:t>
            </a:r>
          </a:p>
          <a:p>
            <a:pPr lvl="1" fontAlgn="auto">
              <a:spcAft>
                <a:spcPts val="0"/>
              </a:spcAft>
              <a:buFont typeface="Wingdings" pitchFamily="2" charset="2"/>
              <a:buChar char="q"/>
              <a:defRPr/>
            </a:pPr>
            <a:r>
              <a:rPr lang="tr-TR" sz="1400" dirty="0" err="1" smtClean="0">
                <a:solidFill>
                  <a:schemeClr val="tx1">
                    <a:lumMod val="75000"/>
                    <a:lumOff val="25000"/>
                  </a:schemeClr>
                </a:solidFill>
              </a:rPr>
              <a:t>xDSL</a:t>
            </a:r>
            <a:endParaRPr lang="tr-TR" sz="1400" dirty="0" smtClean="0">
              <a:solidFill>
                <a:schemeClr val="tx1">
                  <a:lumMod val="75000"/>
                  <a:lumOff val="25000"/>
                </a:schemeClr>
              </a:solidFill>
            </a:endParaRPr>
          </a:p>
          <a:p>
            <a:pPr lvl="2" fontAlgn="auto">
              <a:spcAft>
                <a:spcPts val="0"/>
              </a:spcAft>
              <a:buFont typeface="Wingdings" pitchFamily="2" charset="2"/>
              <a:buChar char="q"/>
              <a:defRPr/>
            </a:pPr>
            <a:r>
              <a:rPr lang="tr-TR" sz="1400" dirty="0" smtClean="0">
                <a:solidFill>
                  <a:schemeClr val="tx1">
                    <a:lumMod val="75000"/>
                    <a:lumOff val="25000"/>
                  </a:schemeClr>
                </a:solidFill>
              </a:rPr>
              <a:t>DSL</a:t>
            </a:r>
          </a:p>
          <a:p>
            <a:pPr lvl="2" fontAlgn="auto">
              <a:spcAft>
                <a:spcPts val="0"/>
              </a:spcAft>
              <a:buFont typeface="Wingdings" pitchFamily="2" charset="2"/>
              <a:buChar char="q"/>
              <a:defRPr/>
            </a:pPr>
            <a:r>
              <a:rPr lang="tr-TR" sz="1400" dirty="0" smtClean="0">
                <a:solidFill>
                  <a:schemeClr val="tx1">
                    <a:lumMod val="75000"/>
                    <a:lumOff val="25000"/>
                  </a:schemeClr>
                </a:solidFill>
              </a:rPr>
              <a:t>ADSL</a:t>
            </a:r>
          </a:p>
          <a:p>
            <a:pPr lvl="2" fontAlgn="auto">
              <a:spcAft>
                <a:spcPts val="0"/>
              </a:spcAft>
              <a:buFont typeface="Wingdings" pitchFamily="2" charset="2"/>
              <a:buChar char="q"/>
              <a:defRPr/>
            </a:pPr>
            <a:r>
              <a:rPr lang="tr-TR" sz="1400" dirty="0" smtClean="0">
                <a:solidFill>
                  <a:schemeClr val="tx1">
                    <a:lumMod val="75000"/>
                    <a:lumOff val="25000"/>
                  </a:schemeClr>
                </a:solidFill>
              </a:rPr>
              <a:t>VDSL</a:t>
            </a:r>
          </a:p>
          <a:p>
            <a:pPr lvl="2" fontAlgn="auto">
              <a:spcAft>
                <a:spcPts val="0"/>
              </a:spcAft>
              <a:buFont typeface="Wingdings" pitchFamily="2" charset="2"/>
              <a:buChar char="q"/>
              <a:defRPr/>
            </a:pPr>
            <a:r>
              <a:rPr lang="tr-TR" sz="1400" dirty="0" smtClean="0">
                <a:solidFill>
                  <a:schemeClr val="tx1">
                    <a:lumMod val="75000"/>
                    <a:lumOff val="25000"/>
                  </a:schemeClr>
                </a:solidFill>
              </a:rPr>
              <a:t>HDSL</a:t>
            </a:r>
          </a:p>
          <a:p>
            <a:pPr lvl="2" fontAlgn="auto">
              <a:spcAft>
                <a:spcPts val="0"/>
              </a:spcAft>
              <a:buFont typeface="Wingdings" pitchFamily="2" charset="2"/>
              <a:buChar char="q"/>
              <a:defRPr/>
            </a:pPr>
            <a:r>
              <a:rPr lang="tr-TR" sz="1400" dirty="0" smtClean="0">
                <a:solidFill>
                  <a:schemeClr val="tx1">
                    <a:lumMod val="75000"/>
                    <a:lumOff val="25000"/>
                  </a:schemeClr>
                </a:solidFill>
              </a:rPr>
              <a:t>SDSL</a:t>
            </a:r>
          </a:p>
          <a:p>
            <a:pPr lvl="2" fontAlgn="auto">
              <a:spcAft>
                <a:spcPts val="0"/>
              </a:spcAft>
              <a:buFont typeface="Wingdings" pitchFamily="2" charset="2"/>
              <a:buChar char="q"/>
              <a:defRPr/>
            </a:pPr>
            <a:r>
              <a:rPr lang="tr-TR" sz="1400" dirty="0" smtClean="0">
                <a:solidFill>
                  <a:schemeClr val="tx1">
                    <a:lumMod val="75000"/>
                    <a:lumOff val="25000"/>
                  </a:schemeClr>
                </a:solidFill>
              </a:rPr>
              <a:t>RADSL</a:t>
            </a:r>
          </a:p>
          <a:p>
            <a:pPr lvl="2" fontAlgn="auto">
              <a:spcAft>
                <a:spcPts val="0"/>
              </a:spcAft>
              <a:buFont typeface="Wingdings" pitchFamily="2" charset="2"/>
              <a:buChar char="q"/>
              <a:defRPr/>
            </a:pPr>
            <a:r>
              <a:rPr lang="tr-TR" sz="1400" dirty="0" smtClean="0">
                <a:solidFill>
                  <a:schemeClr val="tx1">
                    <a:lumMod val="75000"/>
                    <a:lumOff val="25000"/>
                  </a:schemeClr>
                </a:solidFill>
              </a:rPr>
              <a:t>IDSL</a:t>
            </a:r>
          </a:p>
          <a:p>
            <a:pPr lvl="2" fontAlgn="auto">
              <a:spcAft>
                <a:spcPts val="0"/>
              </a:spcAft>
              <a:buFont typeface="Wingdings" pitchFamily="2" charset="2"/>
              <a:buChar char="q"/>
              <a:defRPr/>
            </a:pPr>
            <a:r>
              <a:rPr lang="tr-TR" sz="1400" dirty="0" smtClean="0">
                <a:solidFill>
                  <a:schemeClr val="tx1">
                    <a:lumMod val="75000"/>
                    <a:lumOff val="25000"/>
                  </a:schemeClr>
                </a:solidFill>
              </a:rPr>
              <a:t>SHDSL</a:t>
            </a:r>
          </a:p>
          <a:p>
            <a:pPr lvl="1" fontAlgn="auto">
              <a:spcAft>
                <a:spcPts val="0"/>
              </a:spcAft>
              <a:buFont typeface="Wingdings" pitchFamily="2" charset="2"/>
              <a:buChar char="q"/>
              <a:defRPr/>
            </a:pPr>
            <a:r>
              <a:rPr lang="tr-TR" sz="1400" dirty="0" smtClean="0">
                <a:solidFill>
                  <a:schemeClr val="tx1">
                    <a:lumMod val="75000"/>
                    <a:lumOff val="25000"/>
                  </a:schemeClr>
                </a:solidFill>
              </a:rPr>
              <a:t>ISDN</a:t>
            </a:r>
          </a:p>
          <a:p>
            <a:pPr lvl="1" fontAlgn="auto">
              <a:spcAft>
                <a:spcPts val="0"/>
              </a:spcAft>
              <a:buFont typeface="Wingdings" pitchFamily="2" charset="2"/>
              <a:buChar char="q"/>
              <a:defRPr/>
            </a:pPr>
            <a:r>
              <a:rPr lang="tr-TR" sz="1400" dirty="0" smtClean="0">
                <a:solidFill>
                  <a:schemeClr val="tx1">
                    <a:lumMod val="75000"/>
                    <a:lumOff val="25000"/>
                  </a:schemeClr>
                </a:solidFill>
              </a:rPr>
              <a:t>Kanallı E1</a:t>
            </a:r>
          </a:p>
          <a:p>
            <a:pPr lvl="1" fontAlgn="auto">
              <a:spcAft>
                <a:spcPts val="0"/>
              </a:spcAft>
              <a:buFont typeface="Wingdings" pitchFamily="2" charset="2"/>
              <a:buChar char="q"/>
              <a:defRPr/>
            </a:pPr>
            <a:r>
              <a:rPr lang="tr-TR" sz="1400" dirty="0" smtClean="0">
                <a:solidFill>
                  <a:schemeClr val="tx1">
                    <a:lumMod val="75000"/>
                    <a:lumOff val="25000"/>
                  </a:schemeClr>
                </a:solidFill>
              </a:rPr>
              <a:t>FDDI</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itre 1"/>
          <p:cNvSpPr>
            <a:spLocks noGrp="1"/>
          </p:cNvSpPr>
          <p:nvPr>
            <p:ph type="title"/>
          </p:nvPr>
        </p:nvSpPr>
        <p:spPr>
          <a:xfrm>
            <a:off x="357158" y="214290"/>
            <a:ext cx="8329612" cy="1143000"/>
          </a:xfrm>
        </p:spPr>
        <p:txBody>
          <a:bodyPr rtlCol="0">
            <a:normAutofit/>
          </a:bodyPr>
          <a:lstStyle/>
          <a:p>
            <a:pPr fontAlgn="auto">
              <a:spcAft>
                <a:spcPts val="0"/>
              </a:spcAft>
              <a:defRPr/>
            </a:pPr>
            <a:r>
              <a:rPr lang="tr-TR" b="1" dirty="0" err="1" smtClean="0">
                <a:solidFill>
                  <a:schemeClr val="bg1"/>
                </a:solidFill>
                <a:effectLst>
                  <a:outerShdw blurRad="38100" dist="38100" dir="2700000" algn="tl">
                    <a:srgbClr val="000000">
                      <a:alpha val="43137"/>
                    </a:srgbClr>
                  </a:outerShdw>
                </a:effectLst>
              </a:rPr>
              <a:t>Frame</a:t>
            </a:r>
            <a:r>
              <a:rPr lang="tr-TR" b="1" dirty="0" smtClean="0">
                <a:solidFill>
                  <a:schemeClr val="bg1"/>
                </a:solidFill>
                <a:effectLst>
                  <a:outerShdw blurRad="38100" dist="38100" dir="2700000" algn="tl">
                    <a:srgbClr val="000000">
                      <a:alpha val="43137"/>
                    </a:srgbClr>
                  </a:outerShdw>
                </a:effectLst>
              </a:rPr>
              <a:t> </a:t>
            </a:r>
            <a:r>
              <a:rPr lang="tr-TR" b="1" dirty="0" err="1" smtClean="0">
                <a:solidFill>
                  <a:schemeClr val="bg1"/>
                </a:solidFill>
                <a:effectLst>
                  <a:outerShdw blurRad="38100" dist="38100" dir="2700000" algn="tl">
                    <a:srgbClr val="000000">
                      <a:alpha val="43137"/>
                    </a:srgbClr>
                  </a:outerShdw>
                </a:effectLst>
              </a:rPr>
              <a:t>Relay</a:t>
            </a:r>
            <a:endParaRPr lang="fr-FR" b="1" dirty="0" smtClean="0">
              <a:solidFill>
                <a:schemeClr val="bg1"/>
              </a:solidFill>
              <a:effectLst>
                <a:outerShdw blurRad="38100" dist="38100" dir="2700000" algn="tl">
                  <a:srgbClr val="000000">
                    <a:alpha val="43137"/>
                  </a:srgbClr>
                </a:outerShdw>
              </a:effectLst>
            </a:endParaRPr>
          </a:p>
        </p:txBody>
      </p:sp>
      <p:sp>
        <p:nvSpPr>
          <p:cNvPr id="5" name="Espace réservé du contenu 2"/>
          <p:cNvSpPr>
            <a:spLocks noGrp="1"/>
          </p:cNvSpPr>
          <p:nvPr>
            <p:ph idx="1"/>
          </p:nvPr>
        </p:nvSpPr>
        <p:spPr>
          <a:xfrm>
            <a:off x="0" y="1714488"/>
            <a:ext cx="9144000" cy="4857784"/>
          </a:xfrm>
        </p:spPr>
        <p:txBody>
          <a:bodyPr rtlCol="0">
            <a:noAutofit/>
          </a:bodyPr>
          <a:lstStyle/>
          <a:p>
            <a:r>
              <a:rPr lang="tr-TR" sz="1700" b="1" dirty="0" smtClean="0"/>
              <a:t>CIR (</a:t>
            </a:r>
            <a:r>
              <a:rPr lang="tr-TR" sz="1700" b="1" dirty="0" err="1" smtClean="0"/>
              <a:t>Committed</a:t>
            </a:r>
            <a:r>
              <a:rPr lang="tr-TR" sz="1700" b="1" dirty="0" smtClean="0"/>
              <a:t> </a:t>
            </a:r>
            <a:r>
              <a:rPr lang="tr-TR" sz="1700" b="1" dirty="0" err="1" smtClean="0"/>
              <a:t>Information</a:t>
            </a:r>
            <a:r>
              <a:rPr lang="tr-TR" sz="1700" b="1" dirty="0" smtClean="0"/>
              <a:t> Rate)</a:t>
            </a:r>
            <a:endParaRPr lang="tr-TR" sz="1700" dirty="0" smtClean="0"/>
          </a:p>
          <a:p>
            <a:r>
              <a:rPr lang="tr-TR" sz="1700" dirty="0" smtClean="0"/>
              <a:t>Servis Sağlayıcının destekleyeceği data hızıdır. </a:t>
            </a:r>
          </a:p>
          <a:p>
            <a:r>
              <a:rPr lang="tr-TR" sz="1700" b="1" dirty="0" err="1" smtClean="0"/>
              <a:t>Burst</a:t>
            </a:r>
            <a:r>
              <a:rPr lang="tr-TR" sz="1700" b="1" dirty="0" smtClean="0"/>
              <a:t> Rate</a:t>
            </a:r>
            <a:endParaRPr lang="tr-TR" sz="1700" dirty="0" smtClean="0"/>
          </a:p>
          <a:p>
            <a:r>
              <a:rPr lang="tr-TR" sz="1700" dirty="0" smtClean="0"/>
              <a:t>Eğer Servis Sağlayıcının omurga ağının trafik yükü uygunsa desteklenenden daha fazla hızda datanın gönderilmesidir. </a:t>
            </a:r>
          </a:p>
          <a:p>
            <a:r>
              <a:rPr lang="tr-TR" sz="1700" b="1" dirty="0" smtClean="0"/>
              <a:t>FECN (</a:t>
            </a:r>
            <a:r>
              <a:rPr lang="tr-TR" sz="1700" b="1" dirty="0" err="1" smtClean="0"/>
              <a:t>Forward</a:t>
            </a:r>
            <a:r>
              <a:rPr lang="tr-TR" sz="1700" b="1" dirty="0" smtClean="0"/>
              <a:t> </a:t>
            </a:r>
            <a:r>
              <a:rPr lang="tr-TR" sz="1700" b="1" dirty="0" err="1" smtClean="0"/>
              <a:t>Explicit</a:t>
            </a:r>
            <a:r>
              <a:rPr lang="tr-TR" sz="1700" b="1" dirty="0" smtClean="0"/>
              <a:t> </a:t>
            </a:r>
            <a:r>
              <a:rPr lang="tr-TR" sz="1700" b="1" dirty="0" err="1" smtClean="0"/>
              <a:t>Congestion</a:t>
            </a:r>
            <a:r>
              <a:rPr lang="tr-TR" sz="1700" b="1" dirty="0" smtClean="0"/>
              <a:t> </a:t>
            </a:r>
            <a:r>
              <a:rPr lang="tr-TR" sz="1700" b="1" dirty="0" err="1" smtClean="0"/>
              <a:t>Notification</a:t>
            </a:r>
            <a:r>
              <a:rPr lang="tr-TR" sz="1700" b="1" dirty="0" smtClean="0"/>
              <a:t>)</a:t>
            </a:r>
            <a:endParaRPr lang="tr-TR" sz="1700" dirty="0" smtClean="0"/>
          </a:p>
          <a:p>
            <a:r>
              <a:rPr lang="tr-TR" sz="1700" dirty="0" smtClean="0"/>
              <a:t>Data paketinin </a:t>
            </a:r>
            <a:r>
              <a:rPr lang="tr-TR" sz="1700" dirty="0" err="1" smtClean="0"/>
              <a:t>Frame</a:t>
            </a:r>
            <a:r>
              <a:rPr lang="tr-TR" sz="1700" dirty="0" smtClean="0"/>
              <a:t> </a:t>
            </a:r>
            <a:r>
              <a:rPr lang="tr-TR" sz="1700" dirty="0" err="1" smtClean="0"/>
              <a:t>Relay</a:t>
            </a:r>
            <a:r>
              <a:rPr lang="tr-TR" sz="1700" dirty="0" smtClean="0"/>
              <a:t> başlığında bulunan, paketin hareket ettiği yönde trafik sıkışıklığı olduğunu ifade eden bittir. Bu uyarıyı alan cihaz, bu yöndeki data trafiğini yavaşlatır. </a:t>
            </a:r>
          </a:p>
          <a:p>
            <a:r>
              <a:rPr lang="tr-TR" sz="1700" b="1" dirty="0" smtClean="0"/>
              <a:t>BECN (</a:t>
            </a:r>
            <a:r>
              <a:rPr lang="tr-TR" sz="1700" b="1" dirty="0" err="1" smtClean="0"/>
              <a:t>Backward</a:t>
            </a:r>
            <a:r>
              <a:rPr lang="tr-TR" sz="1700" b="1" dirty="0" smtClean="0"/>
              <a:t> </a:t>
            </a:r>
            <a:r>
              <a:rPr lang="tr-TR" sz="1700" b="1" dirty="0" err="1" smtClean="0"/>
              <a:t>Explicit</a:t>
            </a:r>
            <a:r>
              <a:rPr lang="tr-TR" sz="1700" b="1" dirty="0" smtClean="0"/>
              <a:t> </a:t>
            </a:r>
            <a:r>
              <a:rPr lang="tr-TR" sz="1700" b="1" dirty="0" err="1" smtClean="0"/>
              <a:t>Congestion</a:t>
            </a:r>
            <a:r>
              <a:rPr lang="tr-TR" sz="1700" b="1" dirty="0" smtClean="0"/>
              <a:t> </a:t>
            </a:r>
            <a:r>
              <a:rPr lang="tr-TR" sz="1700" b="1" dirty="0" err="1" smtClean="0"/>
              <a:t>Notification</a:t>
            </a:r>
            <a:r>
              <a:rPr lang="tr-TR" sz="1700" b="1" dirty="0" smtClean="0"/>
              <a:t>)</a:t>
            </a:r>
            <a:endParaRPr lang="tr-TR" sz="1700" dirty="0" smtClean="0"/>
          </a:p>
          <a:p>
            <a:r>
              <a:rPr lang="tr-TR" sz="1700" dirty="0" smtClean="0"/>
              <a:t>Data paketinin </a:t>
            </a:r>
            <a:r>
              <a:rPr lang="tr-TR" sz="1700" dirty="0" err="1" smtClean="0"/>
              <a:t>frame</a:t>
            </a:r>
            <a:r>
              <a:rPr lang="tr-TR" sz="1700" dirty="0" smtClean="0"/>
              <a:t> </a:t>
            </a:r>
            <a:r>
              <a:rPr lang="tr-TR" sz="1700" dirty="0" err="1" smtClean="0"/>
              <a:t>relay</a:t>
            </a:r>
            <a:r>
              <a:rPr lang="tr-TR" sz="1700" dirty="0" smtClean="0"/>
              <a:t> başlığında bulunan, paketin hareket ettiği yönün tam ters yönünde trafik sıkışıklığı olduğunu ifade eden bittir. Bu uyarıyı alan cihaz, bu yöndeki data trafiğini yavaşlatır. </a:t>
            </a:r>
          </a:p>
          <a:p>
            <a:r>
              <a:rPr lang="tr-TR" sz="1700" b="1" dirty="0" smtClean="0"/>
              <a:t>DE (</a:t>
            </a:r>
            <a:r>
              <a:rPr lang="tr-TR" sz="1700" b="1" dirty="0" err="1" smtClean="0"/>
              <a:t>Discard</a:t>
            </a:r>
            <a:r>
              <a:rPr lang="tr-TR" sz="1700" b="1" dirty="0" smtClean="0"/>
              <a:t> </a:t>
            </a:r>
            <a:r>
              <a:rPr lang="tr-TR" sz="1700" b="1" dirty="0" err="1" smtClean="0"/>
              <a:t>Eligibility</a:t>
            </a:r>
            <a:r>
              <a:rPr lang="tr-TR" sz="1700" b="1" dirty="0" smtClean="0"/>
              <a:t>)</a:t>
            </a:r>
            <a:endParaRPr lang="tr-TR" sz="1700" dirty="0" smtClean="0"/>
          </a:p>
          <a:p>
            <a:r>
              <a:rPr lang="tr-TR" sz="1700" dirty="0" smtClean="0"/>
              <a:t>Servis Sağlayıcının </a:t>
            </a:r>
            <a:r>
              <a:rPr lang="tr-TR" sz="1700" dirty="0" err="1" smtClean="0"/>
              <a:t>Frame</a:t>
            </a:r>
            <a:r>
              <a:rPr lang="tr-TR" sz="1700" dirty="0" smtClean="0"/>
              <a:t> </a:t>
            </a:r>
            <a:r>
              <a:rPr lang="tr-TR" sz="1700" dirty="0" err="1" smtClean="0"/>
              <a:t>Relay</a:t>
            </a:r>
            <a:r>
              <a:rPr lang="tr-TR" sz="1700" dirty="0" smtClean="0"/>
              <a:t> anahtarına gönderilen trafiğin, CIR değerinin üzerine çıktığı durumlarda paketlerin yok edilmesini ifade eden paket içindeki bit değeridir. </a:t>
            </a:r>
          </a:p>
          <a:p>
            <a:r>
              <a:rPr lang="tr-TR" sz="1700" b="1" dirty="0" smtClean="0"/>
              <a:t>LMI (</a:t>
            </a:r>
            <a:r>
              <a:rPr lang="tr-TR" sz="1700" b="1" dirty="0" err="1" smtClean="0"/>
              <a:t>Local</a:t>
            </a:r>
            <a:r>
              <a:rPr lang="tr-TR" sz="1700" b="1" dirty="0" smtClean="0"/>
              <a:t> </a:t>
            </a:r>
            <a:r>
              <a:rPr lang="tr-TR" sz="1700" b="1" dirty="0" err="1" smtClean="0"/>
              <a:t>Management</a:t>
            </a:r>
            <a:r>
              <a:rPr lang="tr-TR" sz="1700" b="1" dirty="0" smtClean="0"/>
              <a:t> </a:t>
            </a:r>
            <a:r>
              <a:rPr lang="tr-TR" sz="1700" b="1" dirty="0" err="1" smtClean="0"/>
              <a:t>Interface</a:t>
            </a:r>
            <a:r>
              <a:rPr lang="tr-TR" sz="1700" b="1" dirty="0" smtClean="0"/>
              <a:t>)</a:t>
            </a:r>
            <a:endParaRPr lang="tr-TR" sz="1700" dirty="0" smtClean="0"/>
          </a:p>
          <a:p>
            <a:r>
              <a:rPr lang="tr-TR" sz="1700" dirty="0" smtClean="0"/>
              <a:t>DCE ve DTE cihazları arasındaki bağlantının yönetimini sağlayan bir protokoldür. </a:t>
            </a:r>
          </a:p>
          <a:p>
            <a:pPr algn="just"/>
            <a:endParaRPr lang="tr-TR" sz="17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itre 1"/>
          <p:cNvSpPr>
            <a:spLocks noGrp="1"/>
          </p:cNvSpPr>
          <p:nvPr>
            <p:ph type="title"/>
          </p:nvPr>
        </p:nvSpPr>
        <p:spPr>
          <a:xfrm>
            <a:off x="357158" y="214290"/>
            <a:ext cx="8329612" cy="1143000"/>
          </a:xfrm>
        </p:spPr>
        <p:txBody>
          <a:bodyPr rtlCol="0">
            <a:normAutofit/>
          </a:bodyPr>
          <a:lstStyle/>
          <a:p>
            <a:pPr fontAlgn="auto">
              <a:spcAft>
                <a:spcPts val="0"/>
              </a:spcAft>
              <a:defRPr/>
            </a:pPr>
            <a:r>
              <a:rPr lang="tr-TR" b="1" dirty="0" err="1" smtClean="0">
                <a:solidFill>
                  <a:schemeClr val="bg1"/>
                </a:solidFill>
                <a:effectLst>
                  <a:outerShdw blurRad="38100" dist="38100" dir="2700000" algn="tl">
                    <a:srgbClr val="000000">
                      <a:alpha val="43137"/>
                    </a:srgbClr>
                  </a:outerShdw>
                </a:effectLst>
              </a:rPr>
              <a:t>Frame</a:t>
            </a:r>
            <a:r>
              <a:rPr lang="tr-TR" b="1" dirty="0" smtClean="0">
                <a:solidFill>
                  <a:schemeClr val="bg1"/>
                </a:solidFill>
                <a:effectLst>
                  <a:outerShdw blurRad="38100" dist="38100" dir="2700000" algn="tl">
                    <a:srgbClr val="000000">
                      <a:alpha val="43137"/>
                    </a:srgbClr>
                  </a:outerShdw>
                </a:effectLst>
              </a:rPr>
              <a:t> </a:t>
            </a:r>
            <a:r>
              <a:rPr lang="tr-TR" b="1" dirty="0" err="1" smtClean="0">
                <a:solidFill>
                  <a:schemeClr val="bg1"/>
                </a:solidFill>
                <a:effectLst>
                  <a:outerShdw blurRad="38100" dist="38100" dir="2700000" algn="tl">
                    <a:srgbClr val="000000">
                      <a:alpha val="43137"/>
                    </a:srgbClr>
                  </a:outerShdw>
                </a:effectLst>
              </a:rPr>
              <a:t>Relay</a:t>
            </a:r>
            <a:r>
              <a:rPr lang="tr-TR" b="1" dirty="0" smtClean="0">
                <a:solidFill>
                  <a:schemeClr val="bg1"/>
                </a:solidFill>
                <a:effectLst>
                  <a:outerShdw blurRad="38100" dist="38100" dir="2700000" algn="tl">
                    <a:srgbClr val="000000">
                      <a:alpha val="43137"/>
                    </a:srgbClr>
                  </a:outerShdw>
                </a:effectLst>
              </a:rPr>
              <a:t> Çalışma Sistemi</a:t>
            </a:r>
            <a:endParaRPr lang="fr-FR" b="1" dirty="0" smtClean="0">
              <a:solidFill>
                <a:schemeClr val="bg1"/>
              </a:solidFill>
              <a:effectLst>
                <a:outerShdw blurRad="38100" dist="38100" dir="2700000" algn="tl">
                  <a:srgbClr val="000000">
                    <a:alpha val="43137"/>
                  </a:srgbClr>
                </a:outerShdw>
              </a:effectLst>
            </a:endParaRPr>
          </a:p>
        </p:txBody>
      </p:sp>
      <p:sp>
        <p:nvSpPr>
          <p:cNvPr id="5" name="Espace réservé du contenu 2"/>
          <p:cNvSpPr>
            <a:spLocks noGrp="1"/>
          </p:cNvSpPr>
          <p:nvPr>
            <p:ph idx="1"/>
          </p:nvPr>
        </p:nvSpPr>
        <p:spPr>
          <a:xfrm>
            <a:off x="0" y="1714488"/>
            <a:ext cx="8929718" cy="4857784"/>
          </a:xfrm>
        </p:spPr>
        <p:txBody>
          <a:bodyPr rtlCol="0">
            <a:noAutofit/>
          </a:bodyPr>
          <a:lstStyle/>
          <a:p>
            <a:pPr algn="just"/>
            <a:r>
              <a:rPr lang="tr-TR" sz="1800" dirty="0" smtClean="0"/>
              <a:t>Servis Sağlayıcılarının hizmet verdiği müşterilerin DTE cihazları (yönlendirici), Servis Sağlayıcılarının </a:t>
            </a:r>
            <a:r>
              <a:rPr lang="tr-TR" sz="1800" dirty="0" err="1" smtClean="0"/>
              <a:t>Frame</a:t>
            </a:r>
            <a:r>
              <a:rPr lang="tr-TR" sz="1800" dirty="0" smtClean="0"/>
              <a:t> </a:t>
            </a:r>
            <a:r>
              <a:rPr lang="tr-TR" sz="1800" dirty="0" err="1" smtClean="0"/>
              <a:t>Relay</a:t>
            </a:r>
            <a:r>
              <a:rPr lang="tr-TR" sz="1800" dirty="0" smtClean="0"/>
              <a:t> omurgasında bulunan en yakın </a:t>
            </a:r>
            <a:r>
              <a:rPr lang="tr-TR" sz="1800" dirty="0" err="1" smtClean="0"/>
              <a:t>Frame</a:t>
            </a:r>
            <a:r>
              <a:rPr lang="tr-TR" sz="1800" dirty="0" smtClean="0"/>
              <a:t> </a:t>
            </a:r>
            <a:r>
              <a:rPr lang="tr-TR" sz="1800" dirty="0" err="1" smtClean="0"/>
              <a:t>Relay</a:t>
            </a:r>
            <a:r>
              <a:rPr lang="tr-TR" sz="1800" dirty="0" smtClean="0"/>
              <a:t> anahtarına bağlanmaktadır. Daha önceden Servis Sağlayıcı tarafından tanımlanan sanal devre (PVC) ile müşterinin uçtan uca bağlantısı kurulmaktadır. Müşterinin bir uçtaki DTE cihazı ile bağlı olduğu anahtar arasındaki bağlantı LMI mesajları yönetilmektedir. </a:t>
            </a:r>
            <a:endParaRPr lang="tr-TR" sz="1700" dirty="0"/>
          </a:p>
        </p:txBody>
      </p:sp>
      <p:pic>
        <p:nvPicPr>
          <p:cNvPr id="6" name="5 Resim"/>
          <p:cNvPicPr/>
          <p:nvPr/>
        </p:nvPicPr>
        <p:blipFill>
          <a:blip r:embed="rId3" cstate="print"/>
          <a:srcRect/>
          <a:stretch>
            <a:fillRect/>
          </a:stretch>
        </p:blipFill>
        <p:spPr bwMode="auto">
          <a:xfrm>
            <a:off x="1571604" y="3143248"/>
            <a:ext cx="5569963" cy="34590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itre 1"/>
          <p:cNvSpPr>
            <a:spLocks noGrp="1"/>
          </p:cNvSpPr>
          <p:nvPr>
            <p:ph type="title"/>
          </p:nvPr>
        </p:nvSpPr>
        <p:spPr>
          <a:xfrm>
            <a:off x="357158" y="214290"/>
            <a:ext cx="8329612" cy="1143000"/>
          </a:xfrm>
        </p:spPr>
        <p:txBody>
          <a:bodyPr rtlCol="0">
            <a:normAutofit/>
          </a:bodyPr>
          <a:lstStyle/>
          <a:p>
            <a:pPr fontAlgn="auto">
              <a:spcAft>
                <a:spcPts val="0"/>
              </a:spcAft>
              <a:defRPr/>
            </a:pPr>
            <a:r>
              <a:rPr lang="tr-TR" b="1" dirty="0" err="1" smtClean="0">
                <a:solidFill>
                  <a:schemeClr val="bg1"/>
                </a:solidFill>
                <a:effectLst>
                  <a:outerShdw blurRad="38100" dist="38100" dir="2700000" algn="tl">
                    <a:srgbClr val="000000">
                      <a:alpha val="43137"/>
                    </a:srgbClr>
                  </a:outerShdw>
                </a:effectLst>
              </a:rPr>
              <a:t>Frame</a:t>
            </a:r>
            <a:r>
              <a:rPr lang="tr-TR" b="1" dirty="0" smtClean="0">
                <a:solidFill>
                  <a:schemeClr val="bg1"/>
                </a:solidFill>
                <a:effectLst>
                  <a:outerShdw blurRad="38100" dist="38100" dir="2700000" algn="tl">
                    <a:srgbClr val="000000">
                      <a:alpha val="43137"/>
                    </a:srgbClr>
                  </a:outerShdw>
                </a:effectLst>
              </a:rPr>
              <a:t> </a:t>
            </a:r>
            <a:r>
              <a:rPr lang="tr-TR" b="1" dirty="0" err="1" smtClean="0">
                <a:solidFill>
                  <a:schemeClr val="bg1"/>
                </a:solidFill>
                <a:effectLst>
                  <a:outerShdw blurRad="38100" dist="38100" dir="2700000" algn="tl">
                    <a:srgbClr val="000000">
                      <a:alpha val="43137"/>
                    </a:srgbClr>
                  </a:outerShdw>
                </a:effectLst>
              </a:rPr>
              <a:t>Relay</a:t>
            </a:r>
            <a:r>
              <a:rPr lang="tr-TR" b="1" dirty="0" smtClean="0">
                <a:solidFill>
                  <a:schemeClr val="bg1"/>
                </a:solidFill>
                <a:effectLst>
                  <a:outerShdw blurRad="38100" dist="38100" dir="2700000" algn="tl">
                    <a:srgbClr val="000000">
                      <a:alpha val="43137"/>
                    </a:srgbClr>
                  </a:outerShdw>
                </a:effectLst>
              </a:rPr>
              <a:t> Çalışma Sistemi</a:t>
            </a:r>
            <a:endParaRPr lang="fr-FR" b="1" dirty="0" smtClean="0">
              <a:solidFill>
                <a:schemeClr val="bg1"/>
              </a:solidFill>
              <a:effectLst>
                <a:outerShdw blurRad="38100" dist="38100" dir="2700000" algn="tl">
                  <a:srgbClr val="000000">
                    <a:alpha val="43137"/>
                  </a:srgbClr>
                </a:outerShdw>
              </a:effectLst>
            </a:endParaRPr>
          </a:p>
        </p:txBody>
      </p:sp>
      <p:sp>
        <p:nvSpPr>
          <p:cNvPr id="5" name="Espace réservé du contenu 2"/>
          <p:cNvSpPr>
            <a:spLocks noGrp="1"/>
          </p:cNvSpPr>
          <p:nvPr>
            <p:ph idx="1"/>
          </p:nvPr>
        </p:nvSpPr>
        <p:spPr>
          <a:xfrm>
            <a:off x="0" y="1714488"/>
            <a:ext cx="8858280" cy="4857784"/>
          </a:xfrm>
        </p:spPr>
        <p:txBody>
          <a:bodyPr rtlCol="0">
            <a:noAutofit/>
          </a:bodyPr>
          <a:lstStyle/>
          <a:p>
            <a:pPr algn="just"/>
            <a:r>
              <a:rPr lang="tr-TR" sz="1800" dirty="0" smtClean="0"/>
              <a:t>DTE ve DCE cihazları arasındaki bağlantı kurulup aktif duruma geçtikten sonra </a:t>
            </a:r>
            <a:r>
              <a:rPr lang="tr-TR" sz="1800" dirty="0" err="1" smtClean="0"/>
              <a:t>keep</a:t>
            </a:r>
            <a:r>
              <a:rPr lang="tr-TR" sz="1800" dirty="0" smtClean="0"/>
              <a:t> </a:t>
            </a:r>
            <a:r>
              <a:rPr lang="tr-TR" sz="1800" dirty="0" err="1" smtClean="0"/>
              <a:t>alive</a:t>
            </a:r>
            <a:r>
              <a:rPr lang="tr-TR" sz="1800" dirty="0" smtClean="0"/>
              <a:t> mesajları ile bağlantı korunacaktır. Bu bağlantı üzerinden data gönderilebilecektir. </a:t>
            </a:r>
            <a:r>
              <a:rPr lang="tr-TR" sz="1800" dirty="0" err="1" smtClean="0"/>
              <a:t>Frame</a:t>
            </a:r>
            <a:r>
              <a:rPr lang="tr-TR" sz="1800" dirty="0" smtClean="0"/>
              <a:t> </a:t>
            </a:r>
            <a:r>
              <a:rPr lang="tr-TR" sz="1800" dirty="0" err="1" smtClean="0"/>
              <a:t>Relay</a:t>
            </a:r>
            <a:r>
              <a:rPr lang="tr-TR" sz="1800" dirty="0" smtClean="0"/>
              <a:t> teknolojisinde data alışverişi yapılırken farklı bir adresleme kullanılmaktadır. </a:t>
            </a:r>
          </a:p>
          <a:p>
            <a:pPr algn="just"/>
            <a:r>
              <a:rPr lang="tr-TR" sz="1800" dirty="0" smtClean="0"/>
              <a:t>DLCI adresleri Servis Sağlayıcılar tarafından verilmektedir. DLCI adresleri, yönlendiricide sonlandırılan her bir sanal devre için farklı olmalıdır. Fakat DLCI adresleri bütün bir ağda tekrar edebilir.</a:t>
            </a:r>
            <a:endParaRPr lang="tr-TR" sz="1800" dirty="0"/>
          </a:p>
        </p:txBody>
      </p:sp>
      <p:pic>
        <p:nvPicPr>
          <p:cNvPr id="7" name="6 Resim"/>
          <p:cNvPicPr/>
          <p:nvPr/>
        </p:nvPicPr>
        <p:blipFill>
          <a:blip r:embed="rId3" cstate="print"/>
          <a:srcRect/>
          <a:stretch>
            <a:fillRect/>
          </a:stretch>
        </p:blipFill>
        <p:spPr bwMode="auto">
          <a:xfrm>
            <a:off x="2143108" y="3357562"/>
            <a:ext cx="5357850" cy="32643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itre 1"/>
          <p:cNvSpPr>
            <a:spLocks noGrp="1"/>
          </p:cNvSpPr>
          <p:nvPr>
            <p:ph type="title"/>
          </p:nvPr>
        </p:nvSpPr>
        <p:spPr>
          <a:xfrm>
            <a:off x="357158" y="214290"/>
            <a:ext cx="8329612" cy="1143000"/>
          </a:xfrm>
        </p:spPr>
        <p:txBody>
          <a:bodyPr rtlCol="0">
            <a:normAutofit/>
          </a:bodyPr>
          <a:lstStyle/>
          <a:p>
            <a:pPr fontAlgn="auto">
              <a:spcAft>
                <a:spcPts val="0"/>
              </a:spcAft>
              <a:defRPr/>
            </a:pPr>
            <a:r>
              <a:rPr lang="tr-TR" b="1" dirty="0" smtClean="0">
                <a:solidFill>
                  <a:schemeClr val="bg1"/>
                </a:solidFill>
                <a:effectLst>
                  <a:outerShdw blurRad="38100" dist="38100" dir="2700000" algn="tl">
                    <a:srgbClr val="000000">
                      <a:alpha val="43137"/>
                    </a:srgbClr>
                  </a:outerShdw>
                </a:effectLst>
              </a:rPr>
              <a:t>ATM</a:t>
            </a:r>
            <a:endParaRPr lang="fr-FR" b="1" dirty="0" smtClean="0">
              <a:solidFill>
                <a:schemeClr val="bg1"/>
              </a:solidFill>
              <a:effectLst>
                <a:outerShdw blurRad="38100" dist="38100" dir="2700000" algn="tl">
                  <a:srgbClr val="000000">
                    <a:alpha val="43137"/>
                  </a:srgbClr>
                </a:outerShdw>
              </a:effectLst>
            </a:endParaRPr>
          </a:p>
        </p:txBody>
      </p:sp>
      <p:sp>
        <p:nvSpPr>
          <p:cNvPr id="5" name="Espace réservé du contenu 2"/>
          <p:cNvSpPr>
            <a:spLocks noGrp="1"/>
          </p:cNvSpPr>
          <p:nvPr>
            <p:ph idx="1"/>
          </p:nvPr>
        </p:nvSpPr>
        <p:spPr>
          <a:xfrm>
            <a:off x="0" y="1714488"/>
            <a:ext cx="8929718" cy="4214842"/>
          </a:xfrm>
        </p:spPr>
        <p:txBody>
          <a:bodyPr rtlCol="0">
            <a:noAutofit/>
          </a:bodyPr>
          <a:lstStyle/>
          <a:p>
            <a:pPr algn="just"/>
            <a:r>
              <a:rPr lang="tr-TR" sz="1800" dirty="0" err="1" smtClean="0"/>
              <a:t>Asynchronous</a:t>
            </a:r>
            <a:r>
              <a:rPr lang="tr-TR" sz="1800" dirty="0" smtClean="0"/>
              <a:t> Transfer </a:t>
            </a:r>
            <a:r>
              <a:rPr lang="tr-TR" sz="1800" dirty="0" err="1" smtClean="0"/>
              <a:t>Mode</a:t>
            </a:r>
            <a:r>
              <a:rPr lang="tr-TR" sz="1800" dirty="0" smtClean="0"/>
              <a:t> (ATM), Eşzamanlı Olmayan İletim </a:t>
            </a:r>
            <a:r>
              <a:rPr lang="tr-TR" sz="1800" dirty="0" err="1" smtClean="0"/>
              <a:t>Modu</a:t>
            </a:r>
            <a:r>
              <a:rPr lang="tr-TR" sz="1800" dirty="0" smtClean="0"/>
              <a:t>, değişik tip veri trafiğini taşımak için sabit boylu paketleri kullanan hücre temelli anahtarlama ve çoğullama teknolojisidir.</a:t>
            </a:r>
          </a:p>
          <a:p>
            <a:pPr algn="just"/>
            <a:r>
              <a:rPr lang="tr-TR" sz="1800" dirty="0" smtClean="0"/>
              <a:t>ATM, </a:t>
            </a:r>
            <a:r>
              <a:rPr lang="tr-TR" sz="1800" dirty="0" err="1" smtClean="0"/>
              <a:t>telekom</a:t>
            </a:r>
            <a:r>
              <a:rPr lang="tr-TR" sz="1800" dirty="0" smtClean="0"/>
              <a:t> şirketlerine değişik ATM hizmet sınıflarını kullanarak yüksek hızlı yerel ağ (LAN) ara bağlantıları, ses, görüntü ve gelecekteki diğer çoklu ortam uygulamalarını taşıyacak bir ortam sunmalarını sağlayan bir teknolojidir</a:t>
            </a:r>
            <a:endParaRPr lang="tr-TR" sz="1800" dirty="0"/>
          </a:p>
        </p:txBody>
      </p:sp>
      <p:pic>
        <p:nvPicPr>
          <p:cNvPr id="6" name="5 Resim"/>
          <p:cNvPicPr/>
          <p:nvPr/>
        </p:nvPicPr>
        <p:blipFill>
          <a:blip r:embed="rId3" cstate="print"/>
          <a:srcRect r="10125"/>
          <a:stretch>
            <a:fillRect/>
          </a:stretch>
        </p:blipFill>
        <p:spPr bwMode="auto">
          <a:xfrm>
            <a:off x="1357290" y="3429000"/>
            <a:ext cx="5929354"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itre 1"/>
          <p:cNvSpPr>
            <a:spLocks noGrp="1"/>
          </p:cNvSpPr>
          <p:nvPr>
            <p:ph type="title"/>
          </p:nvPr>
        </p:nvSpPr>
        <p:spPr>
          <a:xfrm>
            <a:off x="357158" y="214290"/>
            <a:ext cx="8329612" cy="1143000"/>
          </a:xfrm>
        </p:spPr>
        <p:txBody>
          <a:bodyPr rtlCol="0">
            <a:normAutofit/>
          </a:bodyPr>
          <a:lstStyle/>
          <a:p>
            <a:pPr fontAlgn="auto">
              <a:spcAft>
                <a:spcPts val="0"/>
              </a:spcAft>
              <a:defRPr/>
            </a:pPr>
            <a:r>
              <a:rPr lang="tr-TR" b="1" dirty="0" smtClean="0">
                <a:solidFill>
                  <a:schemeClr val="bg1"/>
                </a:solidFill>
                <a:effectLst>
                  <a:outerShdw blurRad="38100" dist="38100" dir="2700000" algn="tl">
                    <a:srgbClr val="000000">
                      <a:alpha val="43137"/>
                    </a:srgbClr>
                  </a:outerShdw>
                </a:effectLst>
              </a:rPr>
              <a:t>ATM</a:t>
            </a:r>
            <a:endParaRPr lang="fr-FR" b="1" dirty="0" smtClean="0">
              <a:solidFill>
                <a:schemeClr val="bg1"/>
              </a:solidFill>
              <a:effectLst>
                <a:outerShdw blurRad="38100" dist="38100" dir="2700000" algn="tl">
                  <a:srgbClr val="000000">
                    <a:alpha val="43137"/>
                  </a:srgbClr>
                </a:outerShdw>
              </a:effectLst>
            </a:endParaRPr>
          </a:p>
        </p:txBody>
      </p:sp>
      <p:sp>
        <p:nvSpPr>
          <p:cNvPr id="5" name="Espace réservé du contenu 2"/>
          <p:cNvSpPr>
            <a:spLocks noGrp="1"/>
          </p:cNvSpPr>
          <p:nvPr>
            <p:ph idx="1"/>
          </p:nvPr>
        </p:nvSpPr>
        <p:spPr>
          <a:xfrm>
            <a:off x="0" y="1714488"/>
            <a:ext cx="8929718" cy="4214842"/>
          </a:xfrm>
        </p:spPr>
        <p:txBody>
          <a:bodyPr rtlCol="0">
            <a:noAutofit/>
          </a:bodyPr>
          <a:lstStyle/>
          <a:p>
            <a:pPr algn="just"/>
            <a:r>
              <a:rPr lang="tr-TR" sz="1800" dirty="0" smtClean="0"/>
              <a:t>Geleceğin kamusal ağları için bir teknoloji olarak öngörülen ATM, şimdi dünya çapındaki hizmet sağlayıcıların sunmaya başladığı bir hizmet halinde geçmiştir</a:t>
            </a:r>
          </a:p>
          <a:p>
            <a:pPr algn="just"/>
            <a:r>
              <a:rPr lang="tr-TR" sz="1800" dirty="0" smtClean="0"/>
              <a:t>Daha iyi ses hizmetlerine yoğunlaşmış ağlar, yeni çoklu ortam haberleşme ihtiyaçlarını ve rekabet baskılarını karşılamak için daha esnek bir altyapıya sahip olması sağlamaktadır.</a:t>
            </a:r>
          </a:p>
        </p:txBody>
      </p:sp>
      <p:pic>
        <p:nvPicPr>
          <p:cNvPr id="7" name="6 Resim"/>
          <p:cNvPicPr/>
          <p:nvPr/>
        </p:nvPicPr>
        <p:blipFill>
          <a:blip r:embed="rId3" cstate="print"/>
          <a:srcRect/>
          <a:stretch>
            <a:fillRect/>
          </a:stretch>
        </p:blipFill>
        <p:spPr bwMode="auto">
          <a:xfrm>
            <a:off x="1428728" y="3071810"/>
            <a:ext cx="6064099" cy="34290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itre 1"/>
          <p:cNvSpPr>
            <a:spLocks noGrp="1"/>
          </p:cNvSpPr>
          <p:nvPr>
            <p:ph type="title"/>
          </p:nvPr>
        </p:nvSpPr>
        <p:spPr>
          <a:xfrm>
            <a:off x="357158" y="214290"/>
            <a:ext cx="8329612" cy="1143000"/>
          </a:xfrm>
        </p:spPr>
        <p:txBody>
          <a:bodyPr rtlCol="0">
            <a:normAutofit/>
          </a:bodyPr>
          <a:lstStyle/>
          <a:p>
            <a:pPr fontAlgn="auto">
              <a:spcAft>
                <a:spcPts val="0"/>
              </a:spcAft>
              <a:defRPr/>
            </a:pPr>
            <a:r>
              <a:rPr lang="tr-TR" b="1" dirty="0" smtClean="0">
                <a:solidFill>
                  <a:schemeClr val="bg1"/>
                </a:solidFill>
                <a:effectLst>
                  <a:outerShdw blurRad="38100" dist="38100" dir="2700000" algn="tl">
                    <a:srgbClr val="000000">
                      <a:alpha val="43137"/>
                    </a:srgbClr>
                  </a:outerShdw>
                </a:effectLst>
              </a:rPr>
              <a:t>ATM Ağ Uygulama Örnekleri</a:t>
            </a:r>
            <a:endParaRPr lang="fr-FR" b="1" dirty="0" smtClean="0">
              <a:solidFill>
                <a:schemeClr val="bg1"/>
              </a:solidFill>
              <a:effectLst>
                <a:outerShdw blurRad="38100" dist="38100" dir="2700000" algn="tl">
                  <a:srgbClr val="000000">
                    <a:alpha val="43137"/>
                  </a:srgbClr>
                </a:outerShdw>
              </a:effectLst>
            </a:endParaRPr>
          </a:p>
        </p:txBody>
      </p:sp>
      <p:sp>
        <p:nvSpPr>
          <p:cNvPr id="5" name="Espace réservé du contenu 2"/>
          <p:cNvSpPr>
            <a:spLocks noGrp="1"/>
          </p:cNvSpPr>
          <p:nvPr>
            <p:ph idx="1"/>
          </p:nvPr>
        </p:nvSpPr>
        <p:spPr>
          <a:xfrm>
            <a:off x="214282" y="1714488"/>
            <a:ext cx="8501122" cy="4214842"/>
          </a:xfrm>
        </p:spPr>
        <p:txBody>
          <a:bodyPr rtlCol="0">
            <a:noAutofit/>
          </a:bodyPr>
          <a:lstStyle/>
          <a:p>
            <a:pPr marL="90488" indent="0" algn="just">
              <a:lnSpc>
                <a:spcPct val="110000"/>
              </a:lnSpc>
              <a:buNone/>
            </a:pPr>
            <a:r>
              <a:rPr lang="tr-TR" sz="2000" dirty="0" smtClean="0"/>
              <a:t>Uçtan uca çözüm sunan güçlü bir ağ teknolojisidir. İletişimde hizmet kalitesi (</a:t>
            </a:r>
            <a:r>
              <a:rPr lang="tr-TR" sz="2000" dirty="0" err="1" smtClean="0"/>
              <a:t>Qos</a:t>
            </a:r>
            <a:r>
              <a:rPr lang="tr-TR" sz="2000" dirty="0" smtClean="0"/>
              <a:t>) sunması ve uygulama programların farklı türde gereksinim duyduğu hizmet sınıflarını desteklemesi ATM’nin uygulamada, özellikle omurga uygulamasında yoğun olarak kullanılmasını sağlamıştır:</a:t>
            </a:r>
          </a:p>
          <a:p>
            <a:pPr marL="90488" indent="0" algn="just">
              <a:lnSpc>
                <a:spcPct val="110000"/>
              </a:lnSpc>
              <a:buNone/>
            </a:pPr>
            <a:r>
              <a:rPr lang="tr-TR" sz="2000" dirty="0" smtClean="0"/>
              <a:t>	• Lan Omurga Kurulması</a:t>
            </a:r>
          </a:p>
          <a:p>
            <a:pPr marL="90488" indent="0" algn="just">
              <a:lnSpc>
                <a:spcPct val="110000"/>
              </a:lnSpc>
              <a:buNone/>
            </a:pPr>
            <a:r>
              <a:rPr lang="tr-TR" sz="2000" dirty="0" smtClean="0"/>
              <a:t>	• Kampus Omurga Oluşturulması</a:t>
            </a:r>
          </a:p>
          <a:p>
            <a:pPr marL="90488" indent="0" algn="just">
              <a:lnSpc>
                <a:spcPct val="110000"/>
              </a:lnSpc>
              <a:buNone/>
            </a:pPr>
            <a:r>
              <a:rPr lang="tr-TR" sz="2000" dirty="0" smtClean="0"/>
              <a:t>	• </a:t>
            </a:r>
            <a:r>
              <a:rPr lang="tr-TR" sz="2000" dirty="0" err="1" smtClean="0"/>
              <a:t>Wan</a:t>
            </a:r>
            <a:r>
              <a:rPr lang="tr-TR" sz="2000" dirty="0" smtClean="0"/>
              <a:t> Omurga Kurulması</a:t>
            </a:r>
          </a:p>
          <a:p>
            <a:pPr marL="90488" indent="0" algn="just">
              <a:lnSpc>
                <a:spcPct val="110000"/>
              </a:lnSpc>
              <a:buNone/>
            </a:pPr>
            <a:r>
              <a:rPr lang="tr-TR" sz="2000" dirty="0" smtClean="0"/>
              <a:t>	• Uç Sistemlerin Omurga Bağlantısı</a:t>
            </a:r>
          </a:p>
          <a:p>
            <a:pPr marL="90488" indent="0" algn="just">
              <a:lnSpc>
                <a:spcPct val="110000"/>
              </a:lnSpc>
              <a:buNone/>
            </a:pPr>
            <a:r>
              <a:rPr lang="tr-TR" sz="2000" dirty="0" smtClean="0"/>
              <a:t>ATM teknolojisi sunduğu hizmet kalitesi ve hizmet sınıflarının yanı sıra </a:t>
            </a:r>
            <a:r>
              <a:rPr lang="tr-TR" sz="2000" dirty="0" err="1" smtClean="0"/>
              <a:t>port</a:t>
            </a:r>
            <a:r>
              <a:rPr lang="tr-TR" sz="2000" dirty="0" smtClean="0"/>
              <a:t> yoğunluğu fazla hızlı anahtarlama yapabilen </a:t>
            </a:r>
            <a:r>
              <a:rPr lang="tr-TR" sz="2000" dirty="0" err="1" smtClean="0"/>
              <a:t>switchlerin</a:t>
            </a:r>
            <a:r>
              <a:rPr lang="tr-TR" sz="2000" dirty="0" smtClean="0"/>
              <a:t> veya benzeri ATM cihazların kabul edilebilir maliyetlerle üretilmesine de imkan vermektedir.</a:t>
            </a:r>
            <a:endParaRPr lang="tr-TR" sz="2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itre 1"/>
          <p:cNvSpPr>
            <a:spLocks noGrp="1"/>
          </p:cNvSpPr>
          <p:nvPr>
            <p:ph type="title"/>
          </p:nvPr>
        </p:nvSpPr>
        <p:spPr>
          <a:xfrm>
            <a:off x="357158" y="214290"/>
            <a:ext cx="8329612" cy="1143000"/>
          </a:xfrm>
        </p:spPr>
        <p:txBody>
          <a:bodyPr rtlCol="0">
            <a:normAutofit/>
          </a:bodyPr>
          <a:lstStyle/>
          <a:p>
            <a:pPr fontAlgn="auto">
              <a:spcAft>
                <a:spcPts val="0"/>
              </a:spcAft>
              <a:defRPr/>
            </a:pPr>
            <a:r>
              <a:rPr lang="tr-TR" b="1" dirty="0" smtClean="0">
                <a:solidFill>
                  <a:schemeClr val="bg1"/>
                </a:solidFill>
                <a:effectLst>
                  <a:outerShdw blurRad="38100" dist="38100" dir="2700000" algn="tl">
                    <a:srgbClr val="000000">
                      <a:alpha val="43137"/>
                    </a:srgbClr>
                  </a:outerShdw>
                </a:effectLst>
              </a:rPr>
              <a:t>ATM Ağ Uygulama Örnekleri</a:t>
            </a:r>
            <a:endParaRPr lang="fr-FR" b="1" dirty="0" smtClean="0">
              <a:solidFill>
                <a:schemeClr val="bg1"/>
              </a:solidFill>
              <a:effectLst>
                <a:outerShdw blurRad="38100" dist="38100" dir="2700000" algn="tl">
                  <a:srgbClr val="000000">
                    <a:alpha val="43137"/>
                  </a:srgbClr>
                </a:outerShdw>
              </a:effectLst>
            </a:endParaRPr>
          </a:p>
        </p:txBody>
      </p:sp>
      <p:graphicFrame>
        <p:nvGraphicFramePr>
          <p:cNvPr id="12" name="11 İçerik Yer Tutucusu"/>
          <p:cNvGraphicFramePr>
            <a:graphicFrameLocks noGrp="1"/>
          </p:cNvGraphicFramePr>
          <p:nvPr>
            <p:ph idx="1"/>
          </p:nvPr>
        </p:nvGraphicFramePr>
        <p:xfrm>
          <a:off x="171480" y="1671638"/>
          <a:ext cx="8686800" cy="5186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itre 1"/>
          <p:cNvSpPr>
            <a:spLocks noGrp="1"/>
          </p:cNvSpPr>
          <p:nvPr>
            <p:ph type="title"/>
          </p:nvPr>
        </p:nvSpPr>
        <p:spPr>
          <a:xfrm>
            <a:off x="357158" y="214290"/>
            <a:ext cx="8329612" cy="1143000"/>
          </a:xfrm>
        </p:spPr>
        <p:txBody>
          <a:bodyPr rtlCol="0">
            <a:normAutofit fontScale="90000"/>
          </a:bodyPr>
          <a:lstStyle/>
          <a:p>
            <a:pPr fontAlgn="auto">
              <a:spcAft>
                <a:spcPts val="0"/>
              </a:spcAft>
              <a:defRPr/>
            </a:pPr>
            <a:r>
              <a:rPr lang="tr-TR" b="1" dirty="0" err="1" smtClean="0">
                <a:solidFill>
                  <a:schemeClr val="bg1"/>
                </a:solidFill>
                <a:effectLst>
                  <a:outerShdw blurRad="38100" dist="38100" dir="2700000" algn="tl">
                    <a:srgbClr val="000000">
                      <a:alpha val="43137"/>
                    </a:srgbClr>
                  </a:outerShdw>
                </a:effectLst>
              </a:rPr>
              <a:t>xDSL</a:t>
            </a:r>
            <a:r>
              <a:rPr lang="tr-TR" b="1" dirty="0" smtClean="0">
                <a:solidFill>
                  <a:schemeClr val="bg1"/>
                </a:solidFill>
                <a:effectLst>
                  <a:outerShdw blurRad="38100" dist="38100" dir="2700000" algn="tl">
                    <a:srgbClr val="000000">
                      <a:alpha val="43137"/>
                    </a:srgbClr>
                  </a:outerShdw>
                </a:effectLst>
              </a:rPr>
              <a:t> (</a:t>
            </a:r>
            <a:r>
              <a:rPr lang="tr-TR" sz="4000" b="1" dirty="0" err="1" smtClean="0">
                <a:solidFill>
                  <a:schemeClr val="bg1"/>
                </a:solidFill>
                <a:effectLst>
                  <a:outerShdw blurRad="38100" dist="38100" dir="2700000" algn="tl">
                    <a:srgbClr val="000000">
                      <a:alpha val="43137"/>
                    </a:srgbClr>
                  </a:outerShdw>
                </a:effectLst>
              </a:rPr>
              <a:t>Digital</a:t>
            </a:r>
            <a:r>
              <a:rPr lang="tr-TR" sz="4000" b="1" dirty="0" smtClean="0">
                <a:solidFill>
                  <a:schemeClr val="bg1"/>
                </a:solidFill>
                <a:effectLst>
                  <a:outerShdw blurRad="38100" dist="38100" dir="2700000" algn="tl">
                    <a:srgbClr val="000000">
                      <a:alpha val="43137"/>
                    </a:srgbClr>
                  </a:outerShdw>
                </a:effectLst>
              </a:rPr>
              <a:t> </a:t>
            </a:r>
            <a:r>
              <a:rPr lang="tr-TR" sz="4000" b="1" dirty="0" err="1" smtClean="0">
                <a:solidFill>
                  <a:schemeClr val="bg1"/>
                </a:solidFill>
                <a:effectLst>
                  <a:outerShdw blurRad="38100" dist="38100" dir="2700000" algn="tl">
                    <a:srgbClr val="000000">
                      <a:alpha val="43137"/>
                    </a:srgbClr>
                  </a:outerShdw>
                </a:effectLst>
              </a:rPr>
              <a:t>Subscriber</a:t>
            </a:r>
            <a:r>
              <a:rPr lang="tr-TR" sz="4000" b="1" dirty="0" smtClean="0">
                <a:solidFill>
                  <a:schemeClr val="bg1"/>
                </a:solidFill>
                <a:effectLst>
                  <a:outerShdw blurRad="38100" dist="38100" dir="2700000" algn="tl">
                    <a:srgbClr val="000000">
                      <a:alpha val="43137"/>
                    </a:srgbClr>
                  </a:outerShdw>
                </a:effectLst>
              </a:rPr>
              <a:t> </a:t>
            </a:r>
            <a:r>
              <a:rPr lang="tr-TR" sz="4000" b="1" dirty="0" err="1" smtClean="0">
                <a:solidFill>
                  <a:schemeClr val="bg1"/>
                </a:solidFill>
                <a:effectLst>
                  <a:outerShdw blurRad="38100" dist="38100" dir="2700000" algn="tl">
                    <a:srgbClr val="000000">
                      <a:alpha val="43137"/>
                    </a:srgbClr>
                  </a:outerShdw>
                </a:effectLst>
              </a:rPr>
              <a:t>Line</a:t>
            </a:r>
            <a:r>
              <a:rPr lang="tr-TR" sz="4000" b="1" dirty="0" smtClean="0">
                <a:solidFill>
                  <a:schemeClr val="bg1"/>
                </a:solidFill>
                <a:effectLst>
                  <a:outerShdw blurRad="38100" dist="38100" dir="2700000" algn="tl">
                    <a:srgbClr val="000000">
                      <a:alpha val="43137"/>
                    </a:srgbClr>
                  </a:outerShdw>
                </a:effectLst>
              </a:rPr>
              <a:t>-</a:t>
            </a:r>
            <a:r>
              <a:rPr lang="tr-TR" sz="4000" b="1" dirty="0" err="1" smtClean="0">
                <a:solidFill>
                  <a:schemeClr val="bg1"/>
                </a:solidFill>
                <a:effectLst>
                  <a:outerShdw blurRad="38100" dist="38100" dir="2700000" algn="tl">
                    <a:srgbClr val="000000">
                      <a:alpha val="43137"/>
                    </a:srgbClr>
                  </a:outerShdw>
                </a:effectLst>
              </a:rPr>
              <a:t>Sayılsal</a:t>
            </a:r>
            <a:r>
              <a:rPr lang="tr-TR" sz="4000" b="1" dirty="0" smtClean="0">
                <a:solidFill>
                  <a:schemeClr val="bg1"/>
                </a:solidFill>
                <a:effectLst>
                  <a:outerShdw blurRad="38100" dist="38100" dir="2700000" algn="tl">
                    <a:srgbClr val="000000">
                      <a:alpha val="43137"/>
                    </a:srgbClr>
                  </a:outerShdw>
                </a:effectLst>
              </a:rPr>
              <a:t> Abone Hattı</a:t>
            </a:r>
            <a:r>
              <a:rPr lang="tr-TR" b="1" dirty="0" smtClean="0">
                <a:solidFill>
                  <a:schemeClr val="bg1"/>
                </a:solidFill>
                <a:effectLst>
                  <a:outerShdw blurRad="38100" dist="38100" dir="2700000" algn="tl">
                    <a:srgbClr val="000000">
                      <a:alpha val="43137"/>
                    </a:srgbClr>
                  </a:outerShdw>
                </a:effectLst>
              </a:rPr>
              <a:t>) Teknolojisi</a:t>
            </a:r>
            <a:endParaRPr lang="fr-FR" b="1" dirty="0" smtClean="0">
              <a:solidFill>
                <a:schemeClr val="bg1"/>
              </a:solidFill>
              <a:effectLst>
                <a:outerShdw blurRad="38100" dist="38100" dir="2700000" algn="tl">
                  <a:srgbClr val="000000">
                    <a:alpha val="43137"/>
                  </a:srgbClr>
                </a:outerShdw>
              </a:effectLst>
            </a:endParaRPr>
          </a:p>
        </p:txBody>
      </p:sp>
      <p:sp>
        <p:nvSpPr>
          <p:cNvPr id="5" name="Espace réservé du contenu 2"/>
          <p:cNvSpPr>
            <a:spLocks noGrp="1"/>
          </p:cNvSpPr>
          <p:nvPr>
            <p:ph idx="1"/>
          </p:nvPr>
        </p:nvSpPr>
        <p:spPr>
          <a:xfrm>
            <a:off x="-71470" y="1643050"/>
            <a:ext cx="4071934" cy="5143488"/>
          </a:xfrm>
        </p:spPr>
        <p:txBody>
          <a:bodyPr rtlCol="0">
            <a:noAutofit/>
          </a:bodyPr>
          <a:lstStyle/>
          <a:p>
            <a:pPr algn="just"/>
            <a:r>
              <a:rPr lang="tr-TR" sz="1800" dirty="0" err="1" smtClean="0"/>
              <a:t>xDSL</a:t>
            </a:r>
            <a:r>
              <a:rPr lang="tr-TR" sz="1800" dirty="0" smtClean="0"/>
              <a:t>, bir çift bakır tel üzerinden, yükselticilere ve yineleyicilere gerek duymadan yüksek </a:t>
            </a:r>
            <a:r>
              <a:rPr lang="tr-TR" sz="1800" dirty="0" err="1" smtClean="0"/>
              <a:t>band</a:t>
            </a:r>
            <a:r>
              <a:rPr lang="tr-TR" sz="1800" dirty="0" smtClean="0"/>
              <a:t> genişliği sağlar, sinyal telefon anahtarlama sistemi içine girmez.</a:t>
            </a:r>
          </a:p>
          <a:p>
            <a:pPr algn="just"/>
            <a:r>
              <a:rPr lang="tr-TR" sz="1800" dirty="0" smtClean="0"/>
              <a:t>Ekipmanlar, müşteri tarafındaki cihaz ve ağdaki, iletim hattının ucundaki ilk cihazdan ibarettir. XDSL, telefon ağının çalıştığı alt yapıdan sağlanan boş teller üzerinde uygulanır.</a:t>
            </a:r>
          </a:p>
          <a:p>
            <a:pPr algn="just"/>
            <a:r>
              <a:rPr lang="tr-TR" sz="1800" dirty="0" smtClean="0"/>
              <a:t>XDSL, A noktasından B noktasına bakır kablo boyunca giden yüksek hızlı datayı sıkıştırmak için kullanılır.</a:t>
            </a:r>
          </a:p>
          <a:p>
            <a:pPr algn="just"/>
            <a:r>
              <a:rPr lang="tr-TR" sz="1800" dirty="0" smtClean="0"/>
              <a:t>XDSL teknolojisi günümüzde telefon ve ISDN servisleri ile uyumudur ve kullanılan alt yapı tamamen yaygın olan bakır tellerden ibarettir.</a:t>
            </a:r>
          </a:p>
        </p:txBody>
      </p:sp>
      <p:pic>
        <p:nvPicPr>
          <p:cNvPr id="6" name="5 Resim"/>
          <p:cNvPicPr/>
          <p:nvPr/>
        </p:nvPicPr>
        <p:blipFill>
          <a:blip r:embed="rId3" cstate="print"/>
          <a:srcRect/>
          <a:stretch>
            <a:fillRect/>
          </a:stretch>
        </p:blipFill>
        <p:spPr bwMode="auto">
          <a:xfrm>
            <a:off x="4071934" y="1857364"/>
            <a:ext cx="5000628" cy="45005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itre 1"/>
          <p:cNvSpPr>
            <a:spLocks noGrp="1"/>
          </p:cNvSpPr>
          <p:nvPr>
            <p:ph type="title"/>
          </p:nvPr>
        </p:nvSpPr>
        <p:spPr>
          <a:xfrm>
            <a:off x="357158" y="214290"/>
            <a:ext cx="8329612" cy="1143000"/>
          </a:xfrm>
        </p:spPr>
        <p:txBody>
          <a:bodyPr rtlCol="0">
            <a:normAutofit/>
          </a:bodyPr>
          <a:lstStyle/>
          <a:p>
            <a:pPr fontAlgn="auto">
              <a:spcAft>
                <a:spcPts val="0"/>
              </a:spcAft>
              <a:defRPr/>
            </a:pPr>
            <a:r>
              <a:rPr lang="tr-TR" b="1" dirty="0" smtClean="0">
                <a:solidFill>
                  <a:schemeClr val="bg1"/>
                </a:solidFill>
                <a:effectLst>
                  <a:outerShdw blurRad="38100" dist="38100" dir="2700000" algn="tl">
                    <a:srgbClr val="000000">
                      <a:alpha val="43137"/>
                    </a:srgbClr>
                  </a:outerShdw>
                </a:effectLst>
              </a:rPr>
              <a:t>DSL Teknolojisi Çeşitleri</a:t>
            </a:r>
            <a:endParaRPr lang="fr-FR" b="1" dirty="0" smtClean="0">
              <a:solidFill>
                <a:schemeClr val="bg1"/>
              </a:solidFill>
              <a:effectLst>
                <a:outerShdw blurRad="38100" dist="38100" dir="2700000" algn="tl">
                  <a:srgbClr val="000000">
                    <a:alpha val="43137"/>
                  </a:srgbClr>
                </a:outerShdw>
              </a:effectLst>
            </a:endParaRPr>
          </a:p>
        </p:txBody>
      </p:sp>
      <p:sp>
        <p:nvSpPr>
          <p:cNvPr id="5" name="Espace réservé du contenu 2"/>
          <p:cNvSpPr>
            <a:spLocks noGrp="1"/>
          </p:cNvSpPr>
          <p:nvPr>
            <p:ph idx="1"/>
          </p:nvPr>
        </p:nvSpPr>
        <p:spPr>
          <a:xfrm>
            <a:off x="0" y="1643050"/>
            <a:ext cx="4857752" cy="5214950"/>
          </a:xfrm>
        </p:spPr>
        <p:txBody>
          <a:bodyPr rtlCol="0">
            <a:noAutofit/>
          </a:bodyPr>
          <a:lstStyle/>
          <a:p>
            <a:pPr algn="just">
              <a:lnSpc>
                <a:spcPct val="110000"/>
              </a:lnSpc>
              <a:spcBef>
                <a:spcPts val="600"/>
              </a:spcBef>
            </a:pPr>
            <a:r>
              <a:rPr lang="tr-TR" sz="1800" dirty="0" smtClean="0"/>
              <a:t>XDSL, E1 (2.048 </a:t>
            </a:r>
            <a:r>
              <a:rPr lang="tr-TR" sz="1800" dirty="0" err="1" smtClean="0"/>
              <a:t>Kbps</a:t>
            </a:r>
            <a:r>
              <a:rPr lang="tr-TR" sz="1800" dirty="0" smtClean="0"/>
              <a:t>) ve T1 (1.544 </a:t>
            </a:r>
            <a:r>
              <a:rPr lang="tr-TR" sz="1800" dirty="0" err="1" smtClean="0"/>
              <a:t>Kbps</a:t>
            </a:r>
            <a:r>
              <a:rPr lang="tr-TR" sz="1800" dirty="0" smtClean="0"/>
              <a:t>) gibi bir endüstri standardı olan iletim şekillerini ve hızlarını desteklerken; yeni oluşumları da destekleyebilecek esnekliktedir.</a:t>
            </a:r>
          </a:p>
          <a:p>
            <a:pPr algn="just">
              <a:lnSpc>
                <a:spcPct val="110000"/>
              </a:lnSpc>
              <a:spcBef>
                <a:spcPts val="600"/>
              </a:spcBef>
            </a:pPr>
            <a:r>
              <a:rPr lang="tr-TR" sz="1800" dirty="0" smtClean="0"/>
              <a:t>XDSL teknolojisi ses iletiminin gerçekleştirildiği bir devrede, bu iletimle birlikte aynı anda uygulanabilir. </a:t>
            </a:r>
          </a:p>
          <a:p>
            <a:pPr algn="just">
              <a:lnSpc>
                <a:spcPct val="110000"/>
              </a:lnSpc>
              <a:spcBef>
                <a:spcPts val="600"/>
              </a:spcBef>
            </a:pPr>
            <a:r>
              <a:rPr lang="tr-TR" sz="1800" dirty="0" smtClean="0"/>
              <a:t>Günümüzde uygulanmakta olan ses iletimi, video, çoklu ortam uygulamaları ve veri iletimi gibi her tipte hizmet, yeni bir alt yapı yatırımına gidilmeksizin ve standartların sil baştan oluşturulmasına gerek duyulmasızın XDSL üzerinden sağlanabilir. Bu durum özellikle yeni alt yapı yatırımının fiziksel şartlardan dolayı kesinlikle mümkün olmadığı yerler açısından kritik önem taşımaktadır.</a:t>
            </a:r>
            <a:endParaRPr lang="tr-TR" sz="1800" dirty="0"/>
          </a:p>
        </p:txBody>
      </p:sp>
      <p:graphicFrame>
        <p:nvGraphicFramePr>
          <p:cNvPr id="7" name="6 Tablo"/>
          <p:cNvGraphicFramePr>
            <a:graphicFrameLocks noGrp="1"/>
          </p:cNvGraphicFramePr>
          <p:nvPr/>
        </p:nvGraphicFramePr>
        <p:xfrm>
          <a:off x="5072066" y="1857364"/>
          <a:ext cx="3857651" cy="4643470"/>
        </p:xfrm>
        <a:graphic>
          <a:graphicData uri="http://schemas.openxmlformats.org/drawingml/2006/table">
            <a:tbl>
              <a:tblPr/>
              <a:tblGrid>
                <a:gridCol w="643935"/>
                <a:gridCol w="1139268"/>
                <a:gridCol w="643935"/>
                <a:gridCol w="1430513"/>
              </a:tblGrid>
              <a:tr h="489580">
                <a:tc>
                  <a:txBody>
                    <a:bodyPr/>
                    <a:lstStyle/>
                    <a:p>
                      <a:pPr>
                        <a:lnSpc>
                          <a:spcPct val="115000"/>
                        </a:lnSpc>
                        <a:spcAft>
                          <a:spcPts val="0"/>
                        </a:spcAft>
                      </a:pPr>
                      <a:r>
                        <a:rPr lang="tr-TR" sz="1400" b="1" dirty="0">
                          <a:latin typeface="Calibri"/>
                          <a:ea typeface="Calibri"/>
                          <a:cs typeface="Times New Roman"/>
                        </a:rPr>
                        <a:t>Adı</a:t>
                      </a:r>
                      <a:endParaRPr lang="tr-TR" sz="1400" dirty="0">
                        <a:latin typeface="Calibri"/>
                        <a:ea typeface="Calibri"/>
                        <a:cs typeface="Times New Roman"/>
                      </a:endParaRPr>
                    </a:p>
                  </a:txBody>
                  <a:tcPr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400" b="1">
                          <a:latin typeface="Calibri"/>
                          <a:ea typeface="Calibri"/>
                          <a:cs typeface="Times New Roman"/>
                        </a:rPr>
                        <a:t>Veri hızı</a:t>
                      </a:r>
                      <a:endParaRPr lang="tr-TR" sz="1400">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400" b="1">
                          <a:latin typeface="Calibri"/>
                          <a:ea typeface="Calibri"/>
                          <a:cs typeface="Times New Roman"/>
                        </a:rPr>
                        <a:t>Modu </a:t>
                      </a:r>
                      <a:endParaRPr lang="tr-TR" sz="1400">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400" b="1">
                          <a:latin typeface="Calibri"/>
                          <a:ea typeface="Calibri"/>
                          <a:cs typeface="Times New Roman"/>
                        </a:rPr>
                        <a:t>Uygulamaları</a:t>
                      </a:r>
                      <a:endParaRPr lang="tr-TR" sz="1400">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1351">
                <a:tc>
                  <a:txBody>
                    <a:bodyPr/>
                    <a:lstStyle/>
                    <a:p>
                      <a:pPr>
                        <a:lnSpc>
                          <a:spcPct val="115000"/>
                        </a:lnSpc>
                        <a:spcAft>
                          <a:spcPts val="0"/>
                        </a:spcAft>
                      </a:pPr>
                      <a:r>
                        <a:rPr lang="tr-TR" sz="1400" b="1">
                          <a:latin typeface="Calibri"/>
                          <a:ea typeface="Calibri"/>
                          <a:cs typeface="Times New Roman"/>
                        </a:rPr>
                        <a:t>Dsl </a:t>
                      </a:r>
                      <a:endParaRPr lang="tr-TR" sz="1400">
                        <a:latin typeface="Calibri"/>
                        <a:ea typeface="Calibri"/>
                        <a:cs typeface="Times New Roman"/>
                      </a:endParaRPr>
                    </a:p>
                  </a:txBody>
                  <a:tcPr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400">
                          <a:latin typeface="Calibri"/>
                          <a:ea typeface="Calibri"/>
                          <a:cs typeface="Times New Roman"/>
                        </a:rPr>
                        <a:t>160 kbps</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400">
                          <a:latin typeface="Calibri"/>
                          <a:ea typeface="Calibri"/>
                          <a:cs typeface="Times New Roman"/>
                        </a:rPr>
                        <a:t>Dublex</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400">
                          <a:latin typeface="Calibri"/>
                          <a:ea typeface="Calibri"/>
                          <a:cs typeface="Times New Roman"/>
                        </a:rPr>
                        <a:t>Ses veri haberleşmesi, isdn servisi</a:t>
                      </a:r>
                    </a:p>
                  </a:txBody>
                  <a:tcPr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1456">
                <a:tc>
                  <a:txBody>
                    <a:bodyPr/>
                    <a:lstStyle/>
                    <a:p>
                      <a:pPr>
                        <a:lnSpc>
                          <a:spcPct val="115000"/>
                        </a:lnSpc>
                        <a:spcAft>
                          <a:spcPts val="0"/>
                        </a:spcAft>
                      </a:pPr>
                      <a:r>
                        <a:rPr lang="tr-TR" sz="1400" b="1">
                          <a:latin typeface="Calibri"/>
                          <a:ea typeface="Calibri"/>
                          <a:cs typeface="Times New Roman"/>
                        </a:rPr>
                        <a:t>Hdsl </a:t>
                      </a:r>
                      <a:endParaRPr lang="tr-TR" sz="1400">
                        <a:latin typeface="Calibri"/>
                        <a:ea typeface="Calibri"/>
                        <a:cs typeface="Times New Roman"/>
                      </a:endParaRPr>
                    </a:p>
                  </a:txBody>
                  <a:tcPr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400">
                          <a:latin typeface="Calibri"/>
                          <a:ea typeface="Calibri"/>
                          <a:cs typeface="Times New Roman"/>
                        </a:rPr>
                        <a:t>1.544-2.048 mbps</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400">
                          <a:latin typeface="Calibri"/>
                          <a:ea typeface="Calibri"/>
                          <a:cs typeface="Times New Roman"/>
                        </a:rPr>
                        <a:t>Dublex </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400">
                          <a:latin typeface="Calibri"/>
                          <a:ea typeface="Calibri"/>
                          <a:cs typeface="Times New Roman"/>
                        </a:rPr>
                        <a:t>T1/E1 servisleri, wan, sunucu erişimi</a:t>
                      </a:r>
                    </a:p>
                  </a:txBody>
                  <a:tcPr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4932">
                <a:tc>
                  <a:txBody>
                    <a:bodyPr/>
                    <a:lstStyle/>
                    <a:p>
                      <a:pPr>
                        <a:lnSpc>
                          <a:spcPct val="115000"/>
                        </a:lnSpc>
                        <a:spcAft>
                          <a:spcPts val="0"/>
                        </a:spcAft>
                      </a:pPr>
                      <a:r>
                        <a:rPr lang="tr-TR" sz="1400" b="1">
                          <a:latin typeface="Calibri"/>
                          <a:ea typeface="Calibri"/>
                          <a:cs typeface="Times New Roman"/>
                        </a:rPr>
                        <a:t>Sdsl </a:t>
                      </a:r>
                      <a:endParaRPr lang="tr-TR" sz="1400">
                        <a:latin typeface="Calibri"/>
                        <a:ea typeface="Calibri"/>
                        <a:cs typeface="Times New Roman"/>
                      </a:endParaRPr>
                    </a:p>
                  </a:txBody>
                  <a:tcPr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400">
                          <a:latin typeface="Calibri"/>
                          <a:ea typeface="Calibri"/>
                          <a:cs typeface="Times New Roman"/>
                        </a:rPr>
                        <a:t>2mbps</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400">
                          <a:latin typeface="Calibri"/>
                          <a:ea typeface="Calibri"/>
                          <a:cs typeface="Times New Roman"/>
                        </a:rPr>
                        <a:t>Dublex</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400">
                          <a:latin typeface="Calibri"/>
                          <a:ea typeface="Calibri"/>
                          <a:cs typeface="Times New Roman"/>
                        </a:rPr>
                        <a:t>Simetrik servisler</a:t>
                      </a:r>
                    </a:p>
                  </a:txBody>
                  <a:tcPr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2778">
                <a:tc rowSpan="2">
                  <a:txBody>
                    <a:bodyPr/>
                    <a:lstStyle/>
                    <a:p>
                      <a:pPr>
                        <a:lnSpc>
                          <a:spcPct val="115000"/>
                        </a:lnSpc>
                        <a:spcAft>
                          <a:spcPts val="0"/>
                        </a:spcAft>
                      </a:pPr>
                      <a:r>
                        <a:rPr lang="tr-TR" sz="1400" b="1">
                          <a:latin typeface="Calibri"/>
                          <a:ea typeface="Calibri"/>
                          <a:cs typeface="Times New Roman"/>
                        </a:rPr>
                        <a:t>Adsl </a:t>
                      </a:r>
                      <a:endParaRPr lang="tr-TR" sz="1400">
                        <a:latin typeface="Calibri"/>
                        <a:ea typeface="Calibri"/>
                        <a:cs typeface="Times New Roman"/>
                      </a:endParaRPr>
                    </a:p>
                  </a:txBody>
                  <a:tcPr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400" dirty="0">
                          <a:latin typeface="Calibri"/>
                          <a:ea typeface="Calibri"/>
                          <a:cs typeface="Times New Roman"/>
                        </a:rPr>
                        <a:t>1.5-9 </a:t>
                      </a:r>
                      <a:r>
                        <a:rPr lang="tr-TR" sz="1400" dirty="0" err="1">
                          <a:latin typeface="Calibri"/>
                          <a:ea typeface="Calibri"/>
                          <a:cs typeface="Times New Roman"/>
                        </a:rPr>
                        <a:t>mbps</a:t>
                      </a:r>
                      <a:endParaRPr lang="tr-TR" sz="1400" dirty="0">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400">
                          <a:latin typeface="Calibri"/>
                          <a:ea typeface="Calibri"/>
                          <a:cs typeface="Times New Roman"/>
                        </a:rPr>
                        <a:t>Aşağı</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15000"/>
                        </a:lnSpc>
                        <a:spcAft>
                          <a:spcPts val="0"/>
                        </a:spcAft>
                      </a:pPr>
                      <a:r>
                        <a:rPr lang="tr-TR" sz="1400">
                          <a:latin typeface="Calibri"/>
                          <a:ea typeface="Calibri"/>
                          <a:cs typeface="Times New Roman"/>
                        </a:rPr>
                        <a:t>İnternet, ısmarlama video, lan erişimi</a:t>
                      </a:r>
                    </a:p>
                  </a:txBody>
                  <a:tcPr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7817">
                <a:tc vMerge="1">
                  <a:txBody>
                    <a:bodyPr/>
                    <a:lstStyle/>
                    <a:p>
                      <a:endParaRPr lang="tr-TR"/>
                    </a:p>
                  </a:txBody>
                  <a:tcPr/>
                </a:tc>
                <a:tc>
                  <a:txBody>
                    <a:bodyPr/>
                    <a:lstStyle/>
                    <a:p>
                      <a:pPr>
                        <a:lnSpc>
                          <a:spcPct val="115000"/>
                        </a:lnSpc>
                        <a:spcAft>
                          <a:spcPts val="0"/>
                        </a:spcAft>
                      </a:pPr>
                      <a:r>
                        <a:rPr lang="tr-TR" sz="1400" dirty="0">
                          <a:latin typeface="Calibri"/>
                          <a:ea typeface="Calibri"/>
                          <a:cs typeface="Times New Roman"/>
                        </a:rPr>
                        <a:t>16-640 </a:t>
                      </a:r>
                      <a:r>
                        <a:rPr lang="tr-TR" sz="1400" dirty="0" err="1">
                          <a:latin typeface="Calibri"/>
                          <a:ea typeface="Calibri"/>
                          <a:cs typeface="Times New Roman"/>
                        </a:rPr>
                        <a:t>kbps</a:t>
                      </a:r>
                      <a:endParaRPr lang="tr-TR" sz="1400" dirty="0">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400">
                          <a:latin typeface="Calibri"/>
                          <a:ea typeface="Calibri"/>
                          <a:cs typeface="Times New Roman"/>
                        </a:rPr>
                        <a:t>Yukarı</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tr-TR"/>
                    </a:p>
                  </a:txBody>
                  <a:tcPr/>
                </a:tc>
              </a:tr>
              <a:tr h="362778">
                <a:tc rowSpan="2">
                  <a:txBody>
                    <a:bodyPr/>
                    <a:lstStyle/>
                    <a:p>
                      <a:pPr>
                        <a:lnSpc>
                          <a:spcPct val="115000"/>
                        </a:lnSpc>
                        <a:spcAft>
                          <a:spcPts val="0"/>
                        </a:spcAft>
                      </a:pPr>
                      <a:r>
                        <a:rPr lang="tr-TR" sz="1400" b="1">
                          <a:latin typeface="Calibri"/>
                          <a:ea typeface="Calibri"/>
                          <a:cs typeface="Times New Roman"/>
                        </a:rPr>
                        <a:t>Vdsl </a:t>
                      </a:r>
                      <a:endParaRPr lang="tr-TR" sz="1400">
                        <a:latin typeface="Calibri"/>
                        <a:ea typeface="Calibri"/>
                        <a:cs typeface="Times New Roman"/>
                      </a:endParaRPr>
                    </a:p>
                  </a:txBody>
                  <a:tcPr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400">
                          <a:latin typeface="Calibri"/>
                          <a:ea typeface="Calibri"/>
                          <a:cs typeface="Times New Roman"/>
                        </a:rPr>
                        <a:t>13-52 mbps</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400">
                          <a:latin typeface="Calibri"/>
                          <a:ea typeface="Calibri"/>
                          <a:cs typeface="Times New Roman"/>
                        </a:rPr>
                        <a:t>Aşağı</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15000"/>
                        </a:lnSpc>
                        <a:spcAft>
                          <a:spcPts val="0"/>
                        </a:spcAft>
                      </a:pPr>
                      <a:r>
                        <a:rPr lang="tr-TR" sz="1400" dirty="0">
                          <a:latin typeface="Calibri"/>
                          <a:ea typeface="Calibri"/>
                          <a:cs typeface="Times New Roman"/>
                        </a:rPr>
                        <a:t>HDTV</a:t>
                      </a:r>
                    </a:p>
                  </a:txBody>
                  <a:tcPr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362778">
                <a:tc vMerge="1">
                  <a:txBody>
                    <a:bodyPr/>
                    <a:lstStyle/>
                    <a:p>
                      <a:endParaRPr lang="tr-TR"/>
                    </a:p>
                  </a:txBody>
                  <a:tcPr/>
                </a:tc>
                <a:tc>
                  <a:txBody>
                    <a:bodyPr/>
                    <a:lstStyle/>
                    <a:p>
                      <a:pPr>
                        <a:lnSpc>
                          <a:spcPct val="115000"/>
                        </a:lnSpc>
                        <a:spcAft>
                          <a:spcPts val="0"/>
                        </a:spcAft>
                      </a:pPr>
                      <a:r>
                        <a:rPr lang="tr-TR" sz="1400" dirty="0">
                          <a:latin typeface="Calibri"/>
                          <a:ea typeface="Calibri"/>
                          <a:cs typeface="Times New Roman"/>
                        </a:rPr>
                        <a:t>1.5-2.3 </a:t>
                      </a:r>
                      <a:r>
                        <a:rPr lang="tr-TR" sz="1400" dirty="0" err="1">
                          <a:latin typeface="Calibri"/>
                          <a:ea typeface="Calibri"/>
                          <a:cs typeface="Times New Roman"/>
                        </a:rPr>
                        <a:t>mbps</a:t>
                      </a:r>
                      <a:endParaRPr lang="tr-TR" sz="1400" dirty="0">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400" dirty="0">
                          <a:latin typeface="Calibri"/>
                          <a:ea typeface="Calibri"/>
                          <a:cs typeface="Times New Roman"/>
                        </a:rPr>
                        <a:t>Yukarı</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vMerge="1">
                  <a:txBody>
                    <a:bodyPr/>
                    <a:lstStyle/>
                    <a:p>
                      <a:endParaRPr lang="tr-TR"/>
                    </a:p>
                  </a:txBody>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itre 1"/>
          <p:cNvSpPr>
            <a:spLocks noGrp="1"/>
          </p:cNvSpPr>
          <p:nvPr>
            <p:ph type="title"/>
          </p:nvPr>
        </p:nvSpPr>
        <p:spPr>
          <a:xfrm>
            <a:off x="357158" y="214290"/>
            <a:ext cx="8329612" cy="1143000"/>
          </a:xfrm>
        </p:spPr>
        <p:txBody>
          <a:bodyPr rtlCol="0">
            <a:normAutofit/>
          </a:bodyPr>
          <a:lstStyle/>
          <a:p>
            <a:pPr fontAlgn="auto">
              <a:spcAft>
                <a:spcPts val="0"/>
              </a:spcAft>
              <a:defRPr/>
            </a:pPr>
            <a:r>
              <a:rPr lang="tr-TR" sz="3200" b="1" dirty="0" smtClean="0">
                <a:solidFill>
                  <a:schemeClr val="bg1"/>
                </a:solidFill>
                <a:effectLst>
                  <a:outerShdw blurRad="38100" dist="38100" dir="2700000" algn="tl">
                    <a:srgbClr val="000000">
                      <a:alpha val="43137"/>
                    </a:srgbClr>
                  </a:outerShdw>
                </a:effectLst>
              </a:rPr>
              <a:t>ADSL (</a:t>
            </a:r>
            <a:r>
              <a:rPr lang="tr-TR" sz="3200" b="1" dirty="0" err="1" smtClean="0">
                <a:solidFill>
                  <a:schemeClr val="bg1"/>
                </a:solidFill>
              </a:rPr>
              <a:t>Asymetric</a:t>
            </a:r>
            <a:r>
              <a:rPr lang="tr-TR" sz="3200" b="1" dirty="0" smtClean="0">
                <a:solidFill>
                  <a:schemeClr val="bg1"/>
                </a:solidFill>
              </a:rPr>
              <a:t> </a:t>
            </a:r>
            <a:r>
              <a:rPr lang="tr-TR" sz="3200" b="1" dirty="0" err="1" smtClean="0">
                <a:solidFill>
                  <a:schemeClr val="bg1"/>
                </a:solidFill>
              </a:rPr>
              <a:t>Digital</a:t>
            </a:r>
            <a:r>
              <a:rPr lang="tr-TR" sz="3200" b="1" dirty="0" smtClean="0">
                <a:solidFill>
                  <a:schemeClr val="bg1"/>
                </a:solidFill>
              </a:rPr>
              <a:t> </a:t>
            </a:r>
            <a:r>
              <a:rPr lang="tr-TR" sz="3200" b="1" dirty="0" err="1" smtClean="0">
                <a:solidFill>
                  <a:schemeClr val="bg1"/>
                </a:solidFill>
              </a:rPr>
              <a:t>Subscriber</a:t>
            </a:r>
            <a:r>
              <a:rPr lang="tr-TR" sz="3200" b="1" dirty="0" smtClean="0">
                <a:solidFill>
                  <a:schemeClr val="bg1"/>
                </a:solidFill>
              </a:rPr>
              <a:t> </a:t>
            </a:r>
            <a:r>
              <a:rPr lang="tr-TR" sz="3200" b="1" dirty="0" err="1" smtClean="0">
                <a:solidFill>
                  <a:schemeClr val="bg1"/>
                </a:solidFill>
              </a:rPr>
              <a:t>Line</a:t>
            </a:r>
            <a:r>
              <a:rPr lang="tr-TR" sz="3200" b="1" dirty="0" smtClean="0">
                <a:solidFill>
                  <a:schemeClr val="bg1"/>
                </a:solidFill>
              </a:rPr>
              <a:t>)</a:t>
            </a:r>
            <a:endParaRPr lang="fr-FR" sz="3200" b="1" dirty="0" smtClean="0">
              <a:solidFill>
                <a:schemeClr val="bg1"/>
              </a:solidFill>
              <a:effectLst>
                <a:outerShdw blurRad="38100" dist="38100" dir="2700000" algn="tl">
                  <a:srgbClr val="000000">
                    <a:alpha val="43137"/>
                  </a:srgbClr>
                </a:outerShdw>
              </a:effectLst>
            </a:endParaRPr>
          </a:p>
        </p:txBody>
      </p:sp>
      <p:sp>
        <p:nvSpPr>
          <p:cNvPr id="5" name="Espace réservé du contenu 2"/>
          <p:cNvSpPr>
            <a:spLocks noGrp="1"/>
          </p:cNvSpPr>
          <p:nvPr>
            <p:ph idx="1"/>
          </p:nvPr>
        </p:nvSpPr>
        <p:spPr>
          <a:xfrm>
            <a:off x="428596" y="2143116"/>
            <a:ext cx="7786742" cy="3714776"/>
          </a:xfrm>
        </p:spPr>
        <p:txBody>
          <a:bodyPr rtlCol="0">
            <a:noAutofit/>
          </a:bodyPr>
          <a:lstStyle/>
          <a:p>
            <a:pPr algn="just">
              <a:lnSpc>
                <a:spcPct val="110000"/>
              </a:lnSpc>
              <a:spcBef>
                <a:spcPts val="600"/>
              </a:spcBef>
            </a:pPr>
            <a:r>
              <a:rPr lang="tr-TR" sz="2000" dirty="0" smtClean="0"/>
              <a:t>ADSL, yani asimetrik sayısal abone hattı, kullanıcılara bakır telefon hattı üzerinden konuşmanın yanı sıra yüksek hızlarda asimetrik veri haberleşmesi ortamı sağlayan bir teknolojidir.</a:t>
            </a:r>
          </a:p>
          <a:p>
            <a:pPr algn="just">
              <a:lnSpc>
                <a:spcPct val="110000"/>
              </a:lnSpc>
              <a:spcBef>
                <a:spcPts val="600"/>
              </a:spcBef>
            </a:pPr>
            <a:r>
              <a:rPr lang="tr-TR" sz="2000" dirty="0" smtClean="0"/>
              <a:t>Ortamın alış yönündeki hızı 1.5 </a:t>
            </a:r>
            <a:r>
              <a:rPr lang="tr-TR" sz="2000" dirty="0" err="1" smtClean="0"/>
              <a:t>mbps</a:t>
            </a:r>
            <a:r>
              <a:rPr lang="tr-TR" sz="2000" dirty="0" smtClean="0"/>
              <a:t> den başlayıp 8 </a:t>
            </a:r>
            <a:r>
              <a:rPr lang="tr-TR" sz="2000" dirty="0" err="1" smtClean="0"/>
              <a:t>mbps’e</a:t>
            </a:r>
            <a:r>
              <a:rPr lang="tr-TR" sz="2000" dirty="0" smtClean="0"/>
              <a:t>, gönderiş yönünde ise 16 </a:t>
            </a:r>
            <a:r>
              <a:rPr lang="tr-TR" sz="2000" dirty="0" err="1" smtClean="0"/>
              <a:t>kpbs</a:t>
            </a:r>
            <a:r>
              <a:rPr lang="tr-TR" sz="2000" dirty="0" smtClean="0"/>
              <a:t> den 576 </a:t>
            </a:r>
            <a:r>
              <a:rPr lang="tr-TR" sz="2000" dirty="0" err="1" smtClean="0"/>
              <a:t>kbps’e</a:t>
            </a:r>
            <a:r>
              <a:rPr lang="tr-TR" sz="2000" dirty="0" smtClean="0"/>
              <a:t> kadar çıkabilmektedir.</a:t>
            </a:r>
          </a:p>
          <a:p>
            <a:pPr algn="just">
              <a:lnSpc>
                <a:spcPct val="110000"/>
              </a:lnSpc>
              <a:spcBef>
                <a:spcPts val="600"/>
              </a:spcBef>
            </a:pPr>
            <a:r>
              <a:rPr lang="tr-TR" sz="2000" dirty="0" smtClean="0"/>
              <a:t>Bir ADSL bağlantısı üzerinde 3 temel iletim kanalı vardır.</a:t>
            </a:r>
          </a:p>
          <a:p>
            <a:pPr algn="just">
              <a:lnSpc>
                <a:spcPct val="110000"/>
              </a:lnSpc>
              <a:spcBef>
                <a:spcPts val="600"/>
              </a:spcBef>
            </a:pPr>
            <a:r>
              <a:rPr lang="tr-TR" sz="2000" dirty="0" smtClean="0"/>
              <a:t>İlki alış kanalı, ikincisi gönderiş kanalı,üçüncüsü de post kanalı olarak adlandırılır. </a:t>
            </a:r>
            <a:endParaRPr lang="tr-TR"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itre 1"/>
          <p:cNvSpPr>
            <a:spLocks noGrp="1"/>
          </p:cNvSpPr>
          <p:nvPr>
            <p:ph type="title"/>
          </p:nvPr>
        </p:nvSpPr>
        <p:spPr>
          <a:xfrm>
            <a:off x="357158" y="214290"/>
            <a:ext cx="8329612" cy="1143000"/>
          </a:xfrm>
        </p:spPr>
        <p:txBody>
          <a:bodyPr rtlCol="0">
            <a:normAutofit/>
          </a:bodyPr>
          <a:lstStyle/>
          <a:p>
            <a:pPr fontAlgn="auto">
              <a:spcAft>
                <a:spcPts val="0"/>
              </a:spcAft>
              <a:defRPr/>
            </a:pPr>
            <a:r>
              <a:rPr lang="tr-TR" b="1" dirty="0" smtClean="0">
                <a:solidFill>
                  <a:schemeClr val="bg1"/>
                </a:solidFill>
                <a:effectLst>
                  <a:outerShdw blurRad="38100" dist="38100" dir="2700000" algn="tl">
                    <a:srgbClr val="000000">
                      <a:alpha val="43137"/>
                    </a:srgbClr>
                  </a:outerShdw>
                </a:effectLst>
              </a:rPr>
              <a:t>WAN Teknolojileri</a:t>
            </a:r>
            <a:endParaRPr lang="fr-FR" b="1" dirty="0" smtClean="0">
              <a:solidFill>
                <a:schemeClr val="bg1"/>
              </a:solidFill>
              <a:effectLst>
                <a:outerShdw blurRad="38100" dist="38100" dir="2700000" algn="tl">
                  <a:srgbClr val="000000">
                    <a:alpha val="43137"/>
                  </a:srgbClr>
                </a:outerShdw>
              </a:effectLst>
            </a:endParaRPr>
          </a:p>
        </p:txBody>
      </p:sp>
      <p:sp>
        <p:nvSpPr>
          <p:cNvPr id="5" name="Espace réservé du contenu 2"/>
          <p:cNvSpPr>
            <a:spLocks noGrp="1"/>
          </p:cNvSpPr>
          <p:nvPr>
            <p:ph idx="1"/>
          </p:nvPr>
        </p:nvSpPr>
        <p:spPr>
          <a:xfrm>
            <a:off x="357188" y="2214554"/>
            <a:ext cx="8329612" cy="4357696"/>
          </a:xfrm>
        </p:spPr>
        <p:txBody>
          <a:bodyPr rtlCol="0">
            <a:normAutofit/>
          </a:bodyPr>
          <a:lstStyle/>
          <a:p>
            <a:pPr algn="just"/>
            <a:r>
              <a:rPr lang="tr-TR" sz="2400" dirty="0" smtClean="0"/>
              <a:t>Bir ülkede ya da dünya çapında yüzlerce veya binlerce kilometre mesafeler arasında iletişimi sağlayan ağlardır. Şehirlerarası/ülkeler arası ağlardır.</a:t>
            </a:r>
          </a:p>
          <a:p>
            <a:pPr algn="just"/>
            <a:r>
              <a:rPr lang="tr-TR" sz="2400" dirty="0" smtClean="0"/>
              <a:t>Değişik tipte </a:t>
            </a:r>
            <a:r>
              <a:rPr lang="tr-TR" sz="2400" dirty="0" err="1" smtClean="0"/>
              <a:t>LAN’lar</a:t>
            </a:r>
            <a:r>
              <a:rPr lang="tr-TR" sz="2400" dirty="0" smtClean="0"/>
              <a:t> birleşerek </a:t>
            </a:r>
            <a:r>
              <a:rPr lang="tr-TR" sz="2400" dirty="0" err="1" smtClean="0"/>
              <a:t>WAN’ları</a:t>
            </a:r>
            <a:r>
              <a:rPr lang="tr-TR" sz="2400" dirty="0" smtClean="0"/>
              <a:t> oluştururlar. Bu </a:t>
            </a:r>
            <a:r>
              <a:rPr lang="tr-TR" sz="2400" dirty="0" err="1" smtClean="0"/>
              <a:t>LAN’ların</a:t>
            </a:r>
            <a:r>
              <a:rPr lang="tr-TR" sz="2400" dirty="0" smtClean="0"/>
              <a:t> birleşmesi için bir takım özel donanımlar gerekmektedir. (Link antenleri, uydu bağlantıları, tekrarlayıcılar, geçitler, vs.) WAN sisteminin üzerinde on binlerce kullanıcı ve bilgisayar çalışabilir.</a:t>
            </a:r>
          </a:p>
          <a:p>
            <a:pPr algn="just"/>
            <a:r>
              <a:rPr lang="tr-TR" sz="2400" dirty="0" smtClean="0"/>
              <a:t>Uzak ağların en çarpıcı özelliği, tıpkı yerel ağlar gibi kullanılabilme özellikleridir. </a:t>
            </a:r>
            <a:endParaRPr lang="tr-TR" sz="2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itre 1"/>
          <p:cNvSpPr>
            <a:spLocks noGrp="1"/>
          </p:cNvSpPr>
          <p:nvPr>
            <p:ph type="title"/>
          </p:nvPr>
        </p:nvSpPr>
        <p:spPr>
          <a:xfrm>
            <a:off x="357158" y="214290"/>
            <a:ext cx="8329612" cy="1143000"/>
          </a:xfrm>
        </p:spPr>
        <p:txBody>
          <a:bodyPr rtlCol="0">
            <a:normAutofit/>
          </a:bodyPr>
          <a:lstStyle/>
          <a:p>
            <a:pPr fontAlgn="auto">
              <a:spcAft>
                <a:spcPts val="0"/>
              </a:spcAft>
              <a:defRPr/>
            </a:pPr>
            <a:r>
              <a:rPr lang="tr-TR" sz="3200" b="1" dirty="0" smtClean="0">
                <a:solidFill>
                  <a:schemeClr val="bg1"/>
                </a:solidFill>
                <a:effectLst>
                  <a:outerShdw blurRad="38100" dist="38100" dir="2700000" algn="tl">
                    <a:srgbClr val="000000">
                      <a:alpha val="43137"/>
                    </a:srgbClr>
                  </a:outerShdw>
                </a:effectLst>
              </a:rPr>
              <a:t>VDSL (</a:t>
            </a:r>
            <a:r>
              <a:rPr lang="tr-TR" sz="3200" b="1" dirty="0" err="1" smtClean="0">
                <a:solidFill>
                  <a:schemeClr val="bg1"/>
                </a:solidFill>
              </a:rPr>
              <a:t>Very</a:t>
            </a:r>
            <a:r>
              <a:rPr lang="tr-TR" sz="3200" b="1" dirty="0" smtClean="0">
                <a:solidFill>
                  <a:schemeClr val="bg1"/>
                </a:solidFill>
              </a:rPr>
              <a:t> </a:t>
            </a:r>
            <a:r>
              <a:rPr lang="tr-TR" sz="3200" b="1" dirty="0" err="1" smtClean="0">
                <a:solidFill>
                  <a:schemeClr val="bg1"/>
                </a:solidFill>
              </a:rPr>
              <a:t>High</a:t>
            </a:r>
            <a:r>
              <a:rPr lang="tr-TR" sz="3200" b="1" dirty="0" smtClean="0">
                <a:solidFill>
                  <a:schemeClr val="bg1"/>
                </a:solidFill>
              </a:rPr>
              <a:t>-bit-rate </a:t>
            </a:r>
            <a:r>
              <a:rPr lang="tr-TR" sz="3200" b="1" dirty="0" err="1" smtClean="0">
                <a:solidFill>
                  <a:schemeClr val="bg1"/>
                </a:solidFill>
              </a:rPr>
              <a:t>Digital</a:t>
            </a:r>
            <a:r>
              <a:rPr lang="tr-TR" sz="3200" b="1" dirty="0" smtClean="0">
                <a:solidFill>
                  <a:schemeClr val="bg1"/>
                </a:solidFill>
              </a:rPr>
              <a:t> </a:t>
            </a:r>
            <a:r>
              <a:rPr lang="tr-TR" sz="3200" b="1" dirty="0" err="1" smtClean="0">
                <a:solidFill>
                  <a:schemeClr val="bg1"/>
                </a:solidFill>
              </a:rPr>
              <a:t>Subscriber</a:t>
            </a:r>
            <a:r>
              <a:rPr lang="tr-TR" sz="3200" b="1" dirty="0" smtClean="0">
                <a:solidFill>
                  <a:schemeClr val="bg1"/>
                </a:solidFill>
              </a:rPr>
              <a:t> </a:t>
            </a:r>
            <a:r>
              <a:rPr lang="tr-TR" sz="3200" b="1" dirty="0" err="1" smtClean="0">
                <a:solidFill>
                  <a:schemeClr val="bg1"/>
                </a:solidFill>
              </a:rPr>
              <a:t>Line</a:t>
            </a:r>
            <a:r>
              <a:rPr lang="tr-TR" sz="3200" b="1" dirty="0" smtClean="0">
                <a:solidFill>
                  <a:schemeClr val="bg1"/>
                </a:solidFill>
              </a:rPr>
              <a:t>)</a:t>
            </a:r>
            <a:endParaRPr lang="fr-FR" sz="3200" b="1" dirty="0" smtClean="0">
              <a:solidFill>
                <a:schemeClr val="bg1"/>
              </a:solidFill>
              <a:effectLst>
                <a:outerShdw blurRad="38100" dist="38100" dir="2700000" algn="tl">
                  <a:srgbClr val="000000">
                    <a:alpha val="43137"/>
                  </a:srgbClr>
                </a:outerShdw>
              </a:effectLst>
            </a:endParaRPr>
          </a:p>
        </p:txBody>
      </p:sp>
      <p:sp>
        <p:nvSpPr>
          <p:cNvPr id="5" name="Espace réservé du contenu 2"/>
          <p:cNvSpPr>
            <a:spLocks noGrp="1"/>
          </p:cNvSpPr>
          <p:nvPr>
            <p:ph idx="1"/>
          </p:nvPr>
        </p:nvSpPr>
        <p:spPr>
          <a:xfrm>
            <a:off x="428596" y="2143116"/>
            <a:ext cx="7786742" cy="3714776"/>
          </a:xfrm>
        </p:spPr>
        <p:txBody>
          <a:bodyPr rtlCol="0">
            <a:noAutofit/>
          </a:bodyPr>
          <a:lstStyle/>
          <a:p>
            <a:pPr algn="just">
              <a:lnSpc>
                <a:spcPct val="110000"/>
              </a:lnSpc>
              <a:spcBef>
                <a:spcPts val="600"/>
              </a:spcBef>
            </a:pPr>
            <a:r>
              <a:rPr lang="tr-TR" sz="2000" dirty="0" smtClean="0"/>
              <a:t>Simetrik yapıda 20mbps – Asimetrik yapıda 52Mbps hıza ulaşır. Birçok yönden ADSL teknolojisinden daha basit yapıdadır.</a:t>
            </a:r>
          </a:p>
          <a:p>
            <a:pPr algn="just">
              <a:lnSpc>
                <a:spcPct val="110000"/>
              </a:lnSpc>
              <a:spcBef>
                <a:spcPts val="600"/>
              </a:spcBef>
            </a:pPr>
            <a:r>
              <a:rPr lang="tr-TR" sz="2000" dirty="0" smtClean="0"/>
              <a:t>ADSL den daha hızlıdır ancak, daha kısa mesafelerde kullanılır. 13 </a:t>
            </a:r>
            <a:r>
              <a:rPr lang="tr-TR" sz="2000" dirty="0" err="1" smtClean="0"/>
              <a:t>Mbps</a:t>
            </a:r>
            <a:r>
              <a:rPr lang="tr-TR" sz="2000" dirty="0" smtClean="0"/>
              <a:t> hız için 1.5 km, 55.2 </a:t>
            </a:r>
            <a:r>
              <a:rPr lang="tr-TR" sz="2000" dirty="0" err="1" smtClean="0"/>
              <a:t>Mbps</a:t>
            </a:r>
            <a:r>
              <a:rPr lang="tr-TR" sz="2000" dirty="0" smtClean="0"/>
              <a:t> için 300 </a:t>
            </a:r>
            <a:r>
              <a:rPr lang="tr-TR" sz="2000" dirty="0" err="1" smtClean="0"/>
              <a:t>m’lik</a:t>
            </a:r>
            <a:r>
              <a:rPr lang="tr-TR" sz="2000" dirty="0" smtClean="0"/>
              <a:t> mesafelerden daha öteye erişememektedir. </a:t>
            </a:r>
          </a:p>
          <a:p>
            <a:pPr algn="just">
              <a:lnSpc>
                <a:spcPct val="110000"/>
              </a:lnSpc>
              <a:spcBef>
                <a:spcPts val="600"/>
              </a:spcBef>
            </a:pPr>
            <a:r>
              <a:rPr lang="tr-TR" sz="2000" dirty="0" smtClean="0"/>
              <a:t>ADSL den on kez daha hızlı olmasına rağmen, temel alıcı verici devresi daha az komplekstir. </a:t>
            </a:r>
          </a:p>
          <a:p>
            <a:pPr algn="just">
              <a:lnSpc>
                <a:spcPct val="110000"/>
              </a:lnSpc>
              <a:spcBef>
                <a:spcPts val="600"/>
              </a:spcBef>
            </a:pPr>
            <a:r>
              <a:rPr lang="tr-TR" sz="2000" dirty="0" smtClean="0"/>
              <a:t>Pasif sonlandırmalara izin verdiği için, kullanıcının aynı hat üzerinden birden çok VDSL modem kullanabilmektedir.</a:t>
            </a:r>
            <a:endParaRPr lang="tr-TR" sz="20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itre 1"/>
          <p:cNvSpPr>
            <a:spLocks noGrp="1"/>
          </p:cNvSpPr>
          <p:nvPr>
            <p:ph type="title"/>
          </p:nvPr>
        </p:nvSpPr>
        <p:spPr>
          <a:xfrm>
            <a:off x="357158" y="214290"/>
            <a:ext cx="8329612" cy="1143000"/>
          </a:xfrm>
        </p:spPr>
        <p:txBody>
          <a:bodyPr rtlCol="0">
            <a:normAutofit/>
          </a:bodyPr>
          <a:lstStyle/>
          <a:p>
            <a:pPr fontAlgn="auto">
              <a:spcAft>
                <a:spcPts val="0"/>
              </a:spcAft>
              <a:defRPr/>
            </a:pPr>
            <a:r>
              <a:rPr lang="tr-TR" sz="3200" b="1" dirty="0" smtClean="0">
                <a:solidFill>
                  <a:schemeClr val="bg1"/>
                </a:solidFill>
                <a:effectLst>
                  <a:outerShdw blurRad="38100" dist="38100" dir="2700000" algn="tl">
                    <a:srgbClr val="000000">
                      <a:alpha val="43137"/>
                    </a:srgbClr>
                  </a:outerShdw>
                </a:effectLst>
              </a:rPr>
              <a:t>HDSL (</a:t>
            </a:r>
            <a:r>
              <a:rPr lang="tr-TR" sz="3200" b="1" dirty="0" err="1" smtClean="0">
                <a:solidFill>
                  <a:schemeClr val="bg1"/>
                </a:solidFill>
              </a:rPr>
              <a:t>High</a:t>
            </a:r>
            <a:r>
              <a:rPr lang="tr-TR" sz="3200" b="1" dirty="0" smtClean="0">
                <a:solidFill>
                  <a:schemeClr val="bg1"/>
                </a:solidFill>
              </a:rPr>
              <a:t>-bit-rate </a:t>
            </a:r>
            <a:r>
              <a:rPr lang="tr-TR" sz="3200" b="1" dirty="0" err="1" smtClean="0">
                <a:solidFill>
                  <a:schemeClr val="bg1"/>
                </a:solidFill>
              </a:rPr>
              <a:t>Digital</a:t>
            </a:r>
            <a:r>
              <a:rPr lang="tr-TR" sz="3200" b="1" dirty="0" smtClean="0">
                <a:solidFill>
                  <a:schemeClr val="bg1"/>
                </a:solidFill>
              </a:rPr>
              <a:t> </a:t>
            </a:r>
            <a:r>
              <a:rPr lang="tr-TR" sz="3200" b="1" dirty="0" err="1" smtClean="0">
                <a:solidFill>
                  <a:schemeClr val="bg1"/>
                </a:solidFill>
              </a:rPr>
              <a:t>Subscriber</a:t>
            </a:r>
            <a:r>
              <a:rPr lang="tr-TR" sz="3200" b="1" dirty="0" smtClean="0">
                <a:solidFill>
                  <a:schemeClr val="bg1"/>
                </a:solidFill>
              </a:rPr>
              <a:t> </a:t>
            </a:r>
            <a:r>
              <a:rPr lang="tr-TR" sz="3200" b="1" dirty="0" err="1" smtClean="0">
                <a:solidFill>
                  <a:schemeClr val="bg1"/>
                </a:solidFill>
              </a:rPr>
              <a:t>Line</a:t>
            </a:r>
            <a:r>
              <a:rPr lang="tr-TR" sz="3200" b="1" dirty="0" smtClean="0">
                <a:solidFill>
                  <a:schemeClr val="bg1"/>
                </a:solidFill>
              </a:rPr>
              <a:t>)</a:t>
            </a:r>
            <a:endParaRPr lang="fr-FR" sz="3200" b="1" dirty="0" smtClean="0">
              <a:solidFill>
                <a:schemeClr val="bg1"/>
              </a:solidFill>
              <a:effectLst>
                <a:outerShdw blurRad="38100" dist="38100" dir="2700000" algn="tl">
                  <a:srgbClr val="000000">
                    <a:alpha val="43137"/>
                  </a:srgbClr>
                </a:outerShdw>
              </a:effectLst>
            </a:endParaRPr>
          </a:p>
        </p:txBody>
      </p:sp>
      <p:sp>
        <p:nvSpPr>
          <p:cNvPr id="5" name="Espace réservé du contenu 2"/>
          <p:cNvSpPr>
            <a:spLocks noGrp="1"/>
          </p:cNvSpPr>
          <p:nvPr>
            <p:ph idx="1"/>
          </p:nvPr>
        </p:nvSpPr>
        <p:spPr>
          <a:xfrm>
            <a:off x="428596" y="2143116"/>
            <a:ext cx="7786742" cy="3714776"/>
          </a:xfrm>
        </p:spPr>
        <p:txBody>
          <a:bodyPr rtlCol="0">
            <a:noAutofit/>
          </a:bodyPr>
          <a:lstStyle/>
          <a:p>
            <a:pPr algn="just">
              <a:lnSpc>
                <a:spcPct val="110000"/>
              </a:lnSpc>
              <a:spcBef>
                <a:spcPts val="600"/>
              </a:spcBef>
            </a:pPr>
            <a:r>
              <a:rPr lang="tr-TR" sz="2000" dirty="0" smtClean="0"/>
              <a:t>T1 ya da E1 hızlarında simetrik olarak iletim sağlayabilen bir DSL teknolojisidir. HDSL T1(E1) işaretlerini 4 km ye kadar 0.5 mm </a:t>
            </a:r>
            <a:r>
              <a:rPr lang="tr-TR" sz="2000" dirty="0" err="1" smtClean="0"/>
              <a:t>lik</a:t>
            </a:r>
            <a:r>
              <a:rPr lang="tr-TR" sz="2000" dirty="0" smtClean="0"/>
              <a:t> hatlardan tekrarlayıcısız olarak iletmektedir. Tekrarlayıcı kullanarak mesafeler daha da artırılabilmektedir (12km). </a:t>
            </a:r>
          </a:p>
          <a:p>
            <a:pPr algn="just">
              <a:lnSpc>
                <a:spcPct val="110000"/>
              </a:lnSpc>
              <a:spcBef>
                <a:spcPts val="600"/>
              </a:spcBef>
            </a:pPr>
            <a:r>
              <a:rPr lang="tr-TR" sz="2000" dirty="0" smtClean="0"/>
              <a:t>Ancak, T1 (1.5 </a:t>
            </a:r>
            <a:r>
              <a:rPr lang="tr-TR" sz="2000" dirty="0" err="1" smtClean="0"/>
              <a:t>MBps</a:t>
            </a:r>
            <a:r>
              <a:rPr lang="tr-TR" sz="2000" dirty="0" smtClean="0"/>
              <a:t>) hızı için 2 tel çifti gerekmekte, E1 (2MBps) hızı için ise 3 tel çifti gerekmektedir. 2-3 tel çifti gerekiyor olması nedeniyle telefon işletmecileri tarafından pek kabul görmemektedir. </a:t>
            </a:r>
            <a:endParaRPr lang="tr-TR" sz="20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itre 1"/>
          <p:cNvSpPr>
            <a:spLocks noGrp="1"/>
          </p:cNvSpPr>
          <p:nvPr>
            <p:ph type="title"/>
          </p:nvPr>
        </p:nvSpPr>
        <p:spPr>
          <a:xfrm>
            <a:off x="357158" y="214290"/>
            <a:ext cx="8329612" cy="1143000"/>
          </a:xfrm>
        </p:spPr>
        <p:txBody>
          <a:bodyPr rtlCol="0">
            <a:normAutofit/>
          </a:bodyPr>
          <a:lstStyle/>
          <a:p>
            <a:pPr fontAlgn="auto">
              <a:spcAft>
                <a:spcPts val="0"/>
              </a:spcAft>
              <a:defRPr/>
            </a:pPr>
            <a:r>
              <a:rPr lang="tr-TR" sz="3200" b="1" dirty="0" smtClean="0">
                <a:solidFill>
                  <a:schemeClr val="bg1"/>
                </a:solidFill>
                <a:effectLst>
                  <a:outerShdw blurRad="38100" dist="38100" dir="2700000" algn="tl">
                    <a:srgbClr val="000000">
                      <a:alpha val="43137"/>
                    </a:srgbClr>
                  </a:outerShdw>
                </a:effectLst>
              </a:rPr>
              <a:t>SDSL (</a:t>
            </a:r>
            <a:r>
              <a:rPr lang="tr-TR" sz="3200" b="1" dirty="0" err="1" smtClean="0">
                <a:solidFill>
                  <a:schemeClr val="bg1"/>
                </a:solidFill>
              </a:rPr>
              <a:t>Symetric</a:t>
            </a:r>
            <a:r>
              <a:rPr lang="tr-TR" sz="3200" b="1" dirty="0" smtClean="0">
                <a:solidFill>
                  <a:schemeClr val="bg1"/>
                </a:solidFill>
              </a:rPr>
              <a:t> </a:t>
            </a:r>
            <a:r>
              <a:rPr lang="tr-TR" sz="3200" b="1" dirty="0" err="1" smtClean="0">
                <a:solidFill>
                  <a:schemeClr val="bg1"/>
                </a:solidFill>
              </a:rPr>
              <a:t>Digital</a:t>
            </a:r>
            <a:r>
              <a:rPr lang="tr-TR" sz="3200" b="1" dirty="0" smtClean="0">
                <a:solidFill>
                  <a:schemeClr val="bg1"/>
                </a:solidFill>
              </a:rPr>
              <a:t> </a:t>
            </a:r>
            <a:r>
              <a:rPr lang="tr-TR" sz="3200" b="1" dirty="0" err="1" smtClean="0">
                <a:solidFill>
                  <a:schemeClr val="bg1"/>
                </a:solidFill>
              </a:rPr>
              <a:t>Subscriber</a:t>
            </a:r>
            <a:r>
              <a:rPr lang="tr-TR" sz="3200" b="1" dirty="0" smtClean="0">
                <a:solidFill>
                  <a:schemeClr val="bg1"/>
                </a:solidFill>
              </a:rPr>
              <a:t> </a:t>
            </a:r>
            <a:r>
              <a:rPr lang="tr-TR" sz="3200" b="1" dirty="0" err="1" smtClean="0">
                <a:solidFill>
                  <a:schemeClr val="bg1"/>
                </a:solidFill>
              </a:rPr>
              <a:t>Line</a:t>
            </a:r>
            <a:r>
              <a:rPr lang="tr-TR" sz="3200" b="1" dirty="0" smtClean="0">
                <a:solidFill>
                  <a:schemeClr val="bg1"/>
                </a:solidFill>
              </a:rPr>
              <a:t>)</a:t>
            </a:r>
            <a:endParaRPr lang="fr-FR" sz="3200" b="1" dirty="0" smtClean="0">
              <a:solidFill>
                <a:schemeClr val="bg1"/>
              </a:solidFill>
              <a:effectLst>
                <a:outerShdw blurRad="38100" dist="38100" dir="2700000" algn="tl">
                  <a:srgbClr val="000000">
                    <a:alpha val="43137"/>
                  </a:srgbClr>
                </a:outerShdw>
              </a:effectLst>
            </a:endParaRPr>
          </a:p>
        </p:txBody>
      </p:sp>
      <p:sp>
        <p:nvSpPr>
          <p:cNvPr id="5" name="Espace réservé du contenu 2"/>
          <p:cNvSpPr>
            <a:spLocks noGrp="1"/>
          </p:cNvSpPr>
          <p:nvPr>
            <p:ph idx="1"/>
          </p:nvPr>
        </p:nvSpPr>
        <p:spPr>
          <a:xfrm>
            <a:off x="428596" y="2143116"/>
            <a:ext cx="7786742" cy="3714776"/>
          </a:xfrm>
        </p:spPr>
        <p:txBody>
          <a:bodyPr rtlCol="0">
            <a:noAutofit/>
          </a:bodyPr>
          <a:lstStyle/>
          <a:p>
            <a:pPr algn="just">
              <a:lnSpc>
                <a:spcPct val="110000"/>
              </a:lnSpc>
              <a:spcBef>
                <a:spcPts val="600"/>
              </a:spcBef>
            </a:pPr>
            <a:r>
              <a:rPr lang="tr-TR" sz="2000" dirty="0" smtClean="0"/>
              <a:t>SDSL, HDSL teknolojisine, hızı da dahil olarak benzemekle birlikte, gerektirdiği tel sayısı bakımından HDSL den ayrılmaktadır. </a:t>
            </a:r>
          </a:p>
          <a:p>
            <a:pPr algn="just">
              <a:lnSpc>
                <a:spcPct val="110000"/>
              </a:lnSpc>
              <a:spcBef>
                <a:spcPts val="600"/>
              </a:spcBef>
            </a:pPr>
            <a:r>
              <a:rPr lang="tr-TR" sz="2000" dirty="0" smtClean="0"/>
              <a:t>SDSL tek hat üzerinde çalışır ve bu tek hattın üzerinden telefon, veri ve çoğul ortam trafiği geçirebilir. </a:t>
            </a:r>
          </a:p>
          <a:p>
            <a:pPr algn="just">
              <a:lnSpc>
                <a:spcPct val="110000"/>
              </a:lnSpc>
              <a:spcBef>
                <a:spcPts val="600"/>
              </a:spcBef>
            </a:pPr>
            <a:r>
              <a:rPr lang="tr-TR" sz="2000" dirty="0" err="1" smtClean="0"/>
              <a:t>SDSL'in</a:t>
            </a:r>
            <a:r>
              <a:rPr lang="tr-TR" sz="2000" dirty="0" smtClean="0"/>
              <a:t> bu özelliği, mesafe bakımından telefon için 3 km ve T1 için 3.5 km ile sınırlı olmasına karşın onu çift yönlü işletme uygulamaları ve görüntülü konferans için çekici hale getirmiştir. </a:t>
            </a:r>
          </a:p>
          <a:p>
            <a:pPr algn="just">
              <a:lnSpc>
                <a:spcPct val="110000"/>
              </a:lnSpc>
              <a:spcBef>
                <a:spcPts val="600"/>
              </a:spcBef>
            </a:pPr>
            <a:r>
              <a:rPr lang="tr-TR" sz="2000" dirty="0" smtClean="0"/>
              <a:t>Genelde kiralık hatlar için kullanılır. Simetrik erişim gerektiren uygulamalarda kullanımı uygundur.</a:t>
            </a:r>
            <a:endParaRPr lang="tr-TR" sz="20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itre 1"/>
          <p:cNvSpPr>
            <a:spLocks noGrp="1"/>
          </p:cNvSpPr>
          <p:nvPr>
            <p:ph type="title"/>
          </p:nvPr>
        </p:nvSpPr>
        <p:spPr>
          <a:xfrm>
            <a:off x="357158" y="214290"/>
            <a:ext cx="8329612" cy="1143000"/>
          </a:xfrm>
        </p:spPr>
        <p:txBody>
          <a:bodyPr rtlCol="0">
            <a:normAutofit/>
          </a:bodyPr>
          <a:lstStyle/>
          <a:p>
            <a:pPr fontAlgn="auto">
              <a:spcAft>
                <a:spcPts val="0"/>
              </a:spcAft>
              <a:defRPr/>
            </a:pPr>
            <a:r>
              <a:rPr lang="tr-TR" sz="3200" b="1" dirty="0" smtClean="0">
                <a:solidFill>
                  <a:schemeClr val="bg1"/>
                </a:solidFill>
                <a:effectLst>
                  <a:outerShdw blurRad="38100" dist="38100" dir="2700000" algn="tl">
                    <a:srgbClr val="000000">
                      <a:alpha val="43137"/>
                    </a:srgbClr>
                  </a:outerShdw>
                </a:effectLst>
              </a:rPr>
              <a:t>RDSL (</a:t>
            </a:r>
            <a:r>
              <a:rPr lang="tr-TR" sz="3200" b="1" dirty="0" smtClean="0">
                <a:solidFill>
                  <a:schemeClr val="bg1"/>
                </a:solidFill>
              </a:rPr>
              <a:t>Rate </a:t>
            </a:r>
            <a:r>
              <a:rPr lang="tr-TR" sz="3200" b="1" dirty="0" err="1" smtClean="0">
                <a:solidFill>
                  <a:schemeClr val="bg1"/>
                </a:solidFill>
              </a:rPr>
              <a:t>Adaptive</a:t>
            </a:r>
            <a:r>
              <a:rPr lang="tr-TR" sz="3200" b="1" dirty="0" smtClean="0">
                <a:solidFill>
                  <a:schemeClr val="bg1"/>
                </a:solidFill>
              </a:rPr>
              <a:t> </a:t>
            </a:r>
            <a:r>
              <a:rPr lang="tr-TR" sz="3200" b="1" dirty="0" err="1" smtClean="0">
                <a:solidFill>
                  <a:schemeClr val="bg1"/>
                </a:solidFill>
              </a:rPr>
              <a:t>Digital</a:t>
            </a:r>
            <a:r>
              <a:rPr lang="tr-TR" sz="3200" b="1" dirty="0" smtClean="0">
                <a:solidFill>
                  <a:schemeClr val="bg1"/>
                </a:solidFill>
              </a:rPr>
              <a:t> </a:t>
            </a:r>
            <a:r>
              <a:rPr lang="tr-TR" sz="3200" b="1" dirty="0" err="1" smtClean="0">
                <a:solidFill>
                  <a:schemeClr val="bg1"/>
                </a:solidFill>
              </a:rPr>
              <a:t>Subscriber</a:t>
            </a:r>
            <a:r>
              <a:rPr lang="tr-TR" sz="3200" b="1" dirty="0" smtClean="0">
                <a:solidFill>
                  <a:schemeClr val="bg1"/>
                </a:solidFill>
              </a:rPr>
              <a:t> </a:t>
            </a:r>
            <a:r>
              <a:rPr lang="tr-TR" sz="3200" b="1" dirty="0" err="1" smtClean="0">
                <a:solidFill>
                  <a:schemeClr val="bg1"/>
                </a:solidFill>
              </a:rPr>
              <a:t>Line</a:t>
            </a:r>
            <a:r>
              <a:rPr lang="tr-TR" sz="3200" b="1" dirty="0" smtClean="0">
                <a:solidFill>
                  <a:schemeClr val="bg1"/>
                </a:solidFill>
              </a:rPr>
              <a:t>)</a:t>
            </a:r>
            <a:endParaRPr lang="fr-FR" sz="3200" b="1" dirty="0" smtClean="0">
              <a:solidFill>
                <a:schemeClr val="bg1"/>
              </a:solidFill>
              <a:effectLst>
                <a:outerShdw blurRad="38100" dist="38100" dir="2700000" algn="tl">
                  <a:srgbClr val="000000">
                    <a:alpha val="43137"/>
                  </a:srgbClr>
                </a:outerShdw>
              </a:effectLst>
            </a:endParaRPr>
          </a:p>
        </p:txBody>
      </p:sp>
      <p:sp>
        <p:nvSpPr>
          <p:cNvPr id="5" name="Espace réservé du contenu 2"/>
          <p:cNvSpPr>
            <a:spLocks noGrp="1"/>
          </p:cNvSpPr>
          <p:nvPr>
            <p:ph idx="1"/>
          </p:nvPr>
        </p:nvSpPr>
        <p:spPr>
          <a:xfrm>
            <a:off x="428596" y="2143116"/>
            <a:ext cx="7786742" cy="3786214"/>
          </a:xfrm>
        </p:spPr>
        <p:txBody>
          <a:bodyPr rtlCol="0">
            <a:noAutofit/>
          </a:bodyPr>
          <a:lstStyle/>
          <a:p>
            <a:pPr algn="just">
              <a:lnSpc>
                <a:spcPct val="110000"/>
              </a:lnSpc>
              <a:spcBef>
                <a:spcPts val="600"/>
              </a:spcBef>
            </a:pPr>
            <a:r>
              <a:rPr lang="tr-TR" sz="2000" dirty="0" err="1" smtClean="0"/>
              <a:t>RADSL'in</a:t>
            </a:r>
            <a:r>
              <a:rPr lang="tr-TR" sz="2000" dirty="0" smtClean="0"/>
              <a:t> en büyük özelliği, bakır hattın uzunluğuna ve gürültü oranına bağlı olarak bant genişliğini dinamik olarak ayarlayabilmesidir. Bu ayarlamayı 300 ya da 400 </a:t>
            </a:r>
            <a:r>
              <a:rPr lang="tr-TR" sz="2000" dirty="0" err="1" smtClean="0"/>
              <a:t>kbps</a:t>
            </a:r>
            <a:r>
              <a:rPr lang="tr-TR" sz="2000" dirty="0" smtClean="0"/>
              <a:t> aralıklarda artışlarla yapmaktadır.</a:t>
            </a:r>
          </a:p>
          <a:p>
            <a:pPr algn="just">
              <a:lnSpc>
                <a:spcPct val="110000"/>
              </a:lnSpc>
              <a:spcBef>
                <a:spcPts val="600"/>
              </a:spcBef>
            </a:pPr>
            <a:r>
              <a:rPr lang="tr-TR" sz="2000" dirty="0" smtClean="0"/>
              <a:t>RADSL, abonelere kullandıkları uygulamaya uygun olarak istedikleri zamanda istedikleri bant genişliğini esnek bir biçimde sağlar. </a:t>
            </a:r>
          </a:p>
          <a:p>
            <a:pPr algn="just">
              <a:lnSpc>
                <a:spcPct val="110000"/>
              </a:lnSpc>
              <a:spcBef>
                <a:spcPts val="600"/>
              </a:spcBef>
            </a:pPr>
            <a:r>
              <a:rPr lang="tr-TR" sz="2000" dirty="0" smtClean="0"/>
              <a:t>Örneğin, bir şirketin uzak bir şubesindeki abone 2.5 </a:t>
            </a:r>
            <a:r>
              <a:rPr lang="tr-TR" sz="2000" dirty="0" err="1" smtClean="0"/>
              <a:t>Mbps'lik</a:t>
            </a:r>
            <a:r>
              <a:rPr lang="tr-TR" sz="2000" dirty="0" smtClean="0"/>
              <a:t> bir RADSL hattı kullanarak, şirket merkezinden gidiş yönünde 1 </a:t>
            </a:r>
            <a:r>
              <a:rPr lang="tr-TR" sz="2000" dirty="0" err="1" smtClean="0"/>
              <a:t>Mpbs</a:t>
            </a:r>
            <a:r>
              <a:rPr lang="tr-TR" sz="2000" dirty="0" smtClean="0"/>
              <a:t>, geliş yönünde 2.5 </a:t>
            </a:r>
            <a:r>
              <a:rPr lang="tr-TR" sz="2000" dirty="0" err="1" smtClean="0"/>
              <a:t>Mbps</a:t>
            </a:r>
            <a:r>
              <a:rPr lang="tr-TR" sz="2000" dirty="0" smtClean="0"/>
              <a:t> hızında dosya transferi yaparken, 384 </a:t>
            </a:r>
            <a:r>
              <a:rPr lang="tr-TR" sz="2000" dirty="0" err="1" smtClean="0"/>
              <a:t>kbps'lik</a:t>
            </a:r>
            <a:r>
              <a:rPr lang="tr-TR" sz="2000" dirty="0" smtClean="0"/>
              <a:t> simetrik bir görüntülü konferans uygulamasına geçebilecektir. Ya da PC'sindeki farklı uygulamalar için farklı </a:t>
            </a:r>
            <a:r>
              <a:rPr lang="tr-TR" sz="2000" dirty="0" err="1" smtClean="0"/>
              <a:t>modlarda</a:t>
            </a:r>
            <a:r>
              <a:rPr lang="tr-TR" sz="2000" dirty="0" smtClean="0"/>
              <a:t> ve farklı bant genişliklerinde çalışabilecek şekilde PC'sini programlayabilecektir.</a:t>
            </a:r>
            <a:endParaRPr lang="tr-TR" sz="20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itre 1"/>
          <p:cNvSpPr>
            <a:spLocks noGrp="1"/>
          </p:cNvSpPr>
          <p:nvPr>
            <p:ph type="title"/>
          </p:nvPr>
        </p:nvSpPr>
        <p:spPr>
          <a:xfrm>
            <a:off x="357158" y="214290"/>
            <a:ext cx="8329612" cy="1143000"/>
          </a:xfrm>
        </p:spPr>
        <p:txBody>
          <a:bodyPr rtlCol="0">
            <a:normAutofit/>
          </a:bodyPr>
          <a:lstStyle/>
          <a:p>
            <a:pPr fontAlgn="auto">
              <a:spcAft>
                <a:spcPts val="0"/>
              </a:spcAft>
              <a:defRPr/>
            </a:pPr>
            <a:r>
              <a:rPr lang="tr-TR" sz="3200" b="1" dirty="0" smtClean="0">
                <a:solidFill>
                  <a:schemeClr val="bg1"/>
                </a:solidFill>
                <a:effectLst>
                  <a:outerShdw blurRad="38100" dist="38100" dir="2700000" algn="tl">
                    <a:srgbClr val="000000">
                      <a:alpha val="43137"/>
                    </a:srgbClr>
                  </a:outerShdw>
                </a:effectLst>
              </a:rPr>
              <a:t>IDSL (</a:t>
            </a:r>
            <a:r>
              <a:rPr lang="tr-TR" sz="3200" b="1" dirty="0" err="1" smtClean="0">
                <a:solidFill>
                  <a:schemeClr val="bg1"/>
                </a:solidFill>
              </a:rPr>
              <a:t>Integrated</a:t>
            </a:r>
            <a:r>
              <a:rPr lang="tr-TR" sz="3200" b="1" dirty="0" smtClean="0">
                <a:solidFill>
                  <a:schemeClr val="bg1"/>
                </a:solidFill>
              </a:rPr>
              <a:t> </a:t>
            </a:r>
            <a:r>
              <a:rPr lang="tr-TR" sz="3200" b="1" dirty="0" err="1" smtClean="0">
                <a:solidFill>
                  <a:schemeClr val="bg1"/>
                </a:solidFill>
              </a:rPr>
              <a:t>Digital</a:t>
            </a:r>
            <a:r>
              <a:rPr lang="tr-TR" sz="3200" b="1" dirty="0" smtClean="0">
                <a:solidFill>
                  <a:schemeClr val="bg1"/>
                </a:solidFill>
              </a:rPr>
              <a:t> </a:t>
            </a:r>
            <a:r>
              <a:rPr lang="tr-TR" sz="3200" b="1" dirty="0" err="1" smtClean="0">
                <a:solidFill>
                  <a:schemeClr val="bg1"/>
                </a:solidFill>
              </a:rPr>
              <a:t>Subscriber</a:t>
            </a:r>
            <a:r>
              <a:rPr lang="tr-TR" sz="3200" b="1" dirty="0" smtClean="0">
                <a:solidFill>
                  <a:schemeClr val="bg1"/>
                </a:solidFill>
              </a:rPr>
              <a:t> </a:t>
            </a:r>
            <a:r>
              <a:rPr lang="tr-TR" sz="3200" b="1" dirty="0" err="1" smtClean="0">
                <a:solidFill>
                  <a:schemeClr val="bg1"/>
                </a:solidFill>
              </a:rPr>
              <a:t>Line</a:t>
            </a:r>
            <a:r>
              <a:rPr lang="tr-TR" sz="3200" b="1" dirty="0" smtClean="0">
                <a:solidFill>
                  <a:schemeClr val="bg1"/>
                </a:solidFill>
              </a:rPr>
              <a:t>)</a:t>
            </a:r>
            <a:endParaRPr lang="fr-FR" sz="3200" b="1" dirty="0" smtClean="0">
              <a:solidFill>
                <a:schemeClr val="bg1"/>
              </a:solidFill>
              <a:effectLst>
                <a:outerShdw blurRad="38100" dist="38100" dir="2700000" algn="tl">
                  <a:srgbClr val="000000">
                    <a:alpha val="43137"/>
                  </a:srgbClr>
                </a:outerShdw>
              </a:effectLst>
            </a:endParaRPr>
          </a:p>
        </p:txBody>
      </p:sp>
      <p:sp>
        <p:nvSpPr>
          <p:cNvPr id="5" name="Espace réservé du contenu 2"/>
          <p:cNvSpPr>
            <a:spLocks noGrp="1"/>
          </p:cNvSpPr>
          <p:nvPr>
            <p:ph idx="1"/>
          </p:nvPr>
        </p:nvSpPr>
        <p:spPr>
          <a:xfrm>
            <a:off x="428596" y="2143116"/>
            <a:ext cx="7786742" cy="3714776"/>
          </a:xfrm>
        </p:spPr>
        <p:txBody>
          <a:bodyPr rtlCol="0">
            <a:noAutofit/>
          </a:bodyPr>
          <a:lstStyle/>
          <a:p>
            <a:pPr algn="just">
              <a:lnSpc>
                <a:spcPct val="110000"/>
              </a:lnSpc>
              <a:spcBef>
                <a:spcPts val="600"/>
              </a:spcBef>
            </a:pPr>
            <a:r>
              <a:rPr lang="tr-TR" sz="2000" dirty="0" smtClean="0"/>
              <a:t>ADSL servislerinin gecikmesi üzerine, tıkanmalardan bunalan abonelere kısa vadede çözüm sunmak, onlara orta hızlarda internet ve uzak LAN erişimi sağlamak için geliştirilmiştir.</a:t>
            </a:r>
          </a:p>
          <a:p>
            <a:pPr algn="just">
              <a:lnSpc>
                <a:spcPct val="110000"/>
              </a:lnSpc>
              <a:spcBef>
                <a:spcPts val="600"/>
              </a:spcBef>
            </a:pPr>
            <a:r>
              <a:rPr lang="tr-TR" sz="2000" dirty="0" smtClean="0"/>
              <a:t>IDSL, isminden de anlaşıldığı gibi, 2 tane 64kbps "B" kanalım alır (biri ses, diğeri veri taşımaktadır) her iki taşıyıcı kanalı da veri taşıyan bir veri servisine dönüştürür.</a:t>
            </a:r>
          </a:p>
          <a:p>
            <a:pPr algn="just">
              <a:lnSpc>
                <a:spcPct val="110000"/>
              </a:lnSpc>
              <a:spcBef>
                <a:spcPts val="600"/>
              </a:spcBef>
            </a:pPr>
            <a:r>
              <a:rPr lang="tr-TR" sz="2000" dirty="0" err="1" smtClean="0"/>
              <a:t>Darbant</a:t>
            </a:r>
            <a:r>
              <a:rPr lang="tr-TR" sz="2000" dirty="0" smtClean="0"/>
              <a:t> ISDN deki 2B1Q işaretleşmesini kullanır, her iki yönde toplam 128 </a:t>
            </a:r>
            <a:r>
              <a:rPr lang="tr-TR" sz="2000" dirty="0" err="1" smtClean="0"/>
              <a:t>kbps</a:t>
            </a:r>
            <a:r>
              <a:rPr lang="tr-TR" sz="2000" dirty="0" smtClean="0"/>
              <a:t> hızına erişir ve 5.5 km mesafeye kadar gidebilir. </a:t>
            </a:r>
          </a:p>
          <a:p>
            <a:pPr algn="just">
              <a:lnSpc>
                <a:spcPct val="110000"/>
              </a:lnSpc>
              <a:spcBef>
                <a:spcPts val="600"/>
              </a:spcBef>
            </a:pPr>
            <a:r>
              <a:rPr lang="tr-TR" sz="2000" dirty="0" smtClean="0"/>
              <a:t>ISDN </a:t>
            </a:r>
            <a:r>
              <a:rPr lang="tr-TR" sz="2000" dirty="0" err="1" smtClean="0"/>
              <a:t>Darbant</a:t>
            </a:r>
            <a:r>
              <a:rPr lang="tr-TR" sz="2000" dirty="0" smtClean="0"/>
              <a:t> servisleri anahtarlamalı servislerdir ve telefon </a:t>
            </a:r>
            <a:r>
              <a:rPr lang="tr-TR" sz="2000" dirty="0" err="1" smtClean="0"/>
              <a:t>santrallarinden</a:t>
            </a:r>
            <a:r>
              <a:rPr lang="tr-TR" sz="2000" dirty="0" smtClean="0"/>
              <a:t> geçerler; IDSL ise tahsis edilmiş bir noktadan noktaya bağlantıdır, bir omurganın </a:t>
            </a:r>
            <a:r>
              <a:rPr lang="tr-TR" sz="2000" dirty="0" err="1" smtClean="0"/>
              <a:t>frame</a:t>
            </a:r>
            <a:r>
              <a:rPr lang="tr-TR" sz="2000" dirty="0" smtClean="0"/>
              <a:t> </a:t>
            </a:r>
            <a:r>
              <a:rPr lang="tr-TR" sz="2000" dirty="0" err="1" smtClean="0"/>
              <a:t>relay</a:t>
            </a:r>
            <a:r>
              <a:rPr lang="tr-TR" sz="2000" dirty="0" smtClean="0"/>
              <a:t> ağı ya da veri ağına yönlendirilmiştir. </a:t>
            </a:r>
            <a:endParaRPr lang="tr-TR" sz="20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itre 1"/>
          <p:cNvSpPr>
            <a:spLocks noGrp="1"/>
          </p:cNvSpPr>
          <p:nvPr>
            <p:ph type="title"/>
          </p:nvPr>
        </p:nvSpPr>
        <p:spPr>
          <a:xfrm>
            <a:off x="214282" y="214290"/>
            <a:ext cx="8643998" cy="1143000"/>
          </a:xfrm>
        </p:spPr>
        <p:txBody>
          <a:bodyPr rtlCol="0">
            <a:normAutofit/>
          </a:bodyPr>
          <a:lstStyle/>
          <a:p>
            <a:pPr fontAlgn="auto">
              <a:spcAft>
                <a:spcPts val="0"/>
              </a:spcAft>
              <a:defRPr/>
            </a:pPr>
            <a:r>
              <a:rPr lang="tr-TR" sz="3200" b="1" dirty="0" smtClean="0">
                <a:solidFill>
                  <a:schemeClr val="bg1"/>
                </a:solidFill>
                <a:effectLst>
                  <a:outerShdw blurRad="38100" dist="38100" dir="2700000" algn="tl">
                    <a:srgbClr val="000000">
                      <a:alpha val="43137"/>
                    </a:srgbClr>
                  </a:outerShdw>
                </a:effectLst>
              </a:rPr>
              <a:t>SHDSL (</a:t>
            </a:r>
            <a:r>
              <a:rPr lang="tr-TR" sz="2800" b="1" dirty="0" err="1" smtClean="0">
                <a:solidFill>
                  <a:schemeClr val="bg1"/>
                </a:solidFill>
                <a:effectLst>
                  <a:outerShdw blurRad="38100" dist="38100" dir="2700000" algn="tl">
                    <a:srgbClr val="000000">
                      <a:alpha val="43137"/>
                    </a:srgbClr>
                  </a:outerShdw>
                </a:effectLst>
              </a:rPr>
              <a:t>Symetric</a:t>
            </a:r>
            <a:r>
              <a:rPr lang="tr-TR" sz="2800" b="1" dirty="0" smtClean="0">
                <a:solidFill>
                  <a:schemeClr val="bg1"/>
                </a:solidFill>
                <a:effectLst>
                  <a:outerShdw blurRad="38100" dist="38100" dir="2700000" algn="tl">
                    <a:srgbClr val="000000">
                      <a:alpha val="43137"/>
                    </a:srgbClr>
                  </a:outerShdw>
                </a:effectLst>
              </a:rPr>
              <a:t> </a:t>
            </a:r>
            <a:r>
              <a:rPr lang="tr-TR" sz="2800" b="1" dirty="0" err="1" smtClean="0">
                <a:solidFill>
                  <a:schemeClr val="bg1"/>
                </a:solidFill>
                <a:effectLst>
                  <a:outerShdw blurRad="38100" dist="38100" dir="2700000" algn="tl">
                    <a:srgbClr val="000000">
                      <a:alpha val="43137"/>
                    </a:srgbClr>
                  </a:outerShdw>
                </a:effectLst>
              </a:rPr>
              <a:t>High</a:t>
            </a:r>
            <a:r>
              <a:rPr lang="tr-TR" sz="2800" b="1" dirty="0" smtClean="0">
                <a:solidFill>
                  <a:schemeClr val="bg1"/>
                </a:solidFill>
                <a:effectLst>
                  <a:outerShdw blurRad="38100" dist="38100" dir="2700000" algn="tl">
                    <a:srgbClr val="000000">
                      <a:alpha val="43137"/>
                    </a:srgbClr>
                  </a:outerShdw>
                </a:effectLst>
              </a:rPr>
              <a:t>-</a:t>
            </a:r>
            <a:r>
              <a:rPr lang="tr-TR" sz="2800" b="1" dirty="0" err="1" smtClean="0">
                <a:solidFill>
                  <a:schemeClr val="bg1"/>
                </a:solidFill>
                <a:effectLst>
                  <a:outerShdw blurRad="38100" dist="38100" dir="2700000" algn="tl">
                    <a:srgbClr val="000000">
                      <a:alpha val="43137"/>
                    </a:srgbClr>
                  </a:outerShdw>
                </a:effectLst>
              </a:rPr>
              <a:t>Date</a:t>
            </a:r>
            <a:r>
              <a:rPr lang="tr-TR" sz="2800" b="1" dirty="0" smtClean="0">
                <a:solidFill>
                  <a:schemeClr val="bg1"/>
                </a:solidFill>
                <a:effectLst>
                  <a:outerShdw blurRad="38100" dist="38100" dir="2700000" algn="tl">
                    <a:srgbClr val="000000">
                      <a:alpha val="43137"/>
                    </a:srgbClr>
                  </a:outerShdw>
                </a:effectLst>
              </a:rPr>
              <a:t>-Rate</a:t>
            </a:r>
            <a:r>
              <a:rPr lang="tr-TR" sz="2800" b="1" dirty="0" smtClean="0">
                <a:solidFill>
                  <a:schemeClr val="bg1"/>
                </a:solidFill>
              </a:rPr>
              <a:t> </a:t>
            </a:r>
            <a:r>
              <a:rPr lang="tr-TR" sz="2800" b="1" dirty="0" err="1" smtClean="0">
                <a:solidFill>
                  <a:schemeClr val="bg1"/>
                </a:solidFill>
              </a:rPr>
              <a:t>Digital</a:t>
            </a:r>
            <a:r>
              <a:rPr lang="tr-TR" sz="2800" b="1" dirty="0" smtClean="0">
                <a:solidFill>
                  <a:schemeClr val="bg1"/>
                </a:solidFill>
              </a:rPr>
              <a:t> </a:t>
            </a:r>
            <a:r>
              <a:rPr lang="tr-TR" sz="2800" b="1" dirty="0" err="1" smtClean="0">
                <a:solidFill>
                  <a:schemeClr val="bg1"/>
                </a:solidFill>
              </a:rPr>
              <a:t>Subscriber</a:t>
            </a:r>
            <a:r>
              <a:rPr lang="tr-TR" sz="2800" b="1" dirty="0" smtClean="0">
                <a:solidFill>
                  <a:schemeClr val="bg1"/>
                </a:solidFill>
              </a:rPr>
              <a:t> </a:t>
            </a:r>
            <a:r>
              <a:rPr lang="tr-TR" sz="2800" b="1" dirty="0" err="1" smtClean="0">
                <a:solidFill>
                  <a:schemeClr val="bg1"/>
                </a:solidFill>
              </a:rPr>
              <a:t>Line</a:t>
            </a:r>
            <a:r>
              <a:rPr lang="tr-TR" sz="3200" b="1" dirty="0" smtClean="0">
                <a:solidFill>
                  <a:schemeClr val="bg1"/>
                </a:solidFill>
              </a:rPr>
              <a:t>)</a:t>
            </a:r>
            <a:endParaRPr lang="fr-FR" sz="3200" b="1" dirty="0" smtClean="0">
              <a:solidFill>
                <a:schemeClr val="bg1"/>
              </a:solidFill>
              <a:effectLst>
                <a:outerShdw blurRad="38100" dist="38100" dir="2700000" algn="tl">
                  <a:srgbClr val="000000">
                    <a:alpha val="43137"/>
                  </a:srgbClr>
                </a:outerShdw>
              </a:effectLst>
            </a:endParaRPr>
          </a:p>
        </p:txBody>
      </p:sp>
      <p:sp>
        <p:nvSpPr>
          <p:cNvPr id="5" name="Espace réservé du contenu 2"/>
          <p:cNvSpPr>
            <a:spLocks noGrp="1"/>
          </p:cNvSpPr>
          <p:nvPr>
            <p:ph idx="1"/>
          </p:nvPr>
        </p:nvSpPr>
        <p:spPr>
          <a:xfrm>
            <a:off x="428596" y="2143116"/>
            <a:ext cx="7786742" cy="3714776"/>
          </a:xfrm>
        </p:spPr>
        <p:txBody>
          <a:bodyPr rtlCol="0">
            <a:noAutofit/>
          </a:bodyPr>
          <a:lstStyle/>
          <a:p>
            <a:pPr algn="just">
              <a:lnSpc>
                <a:spcPct val="110000"/>
              </a:lnSpc>
              <a:spcBef>
                <a:spcPts val="600"/>
              </a:spcBef>
            </a:pPr>
            <a:r>
              <a:rPr lang="tr-TR" sz="2000" dirty="0" smtClean="0"/>
              <a:t>Yüksek yoğunluklu, ekonomik, </a:t>
            </a:r>
            <a:r>
              <a:rPr lang="tr-TR" sz="2000" dirty="0" err="1" smtClean="0"/>
              <a:t>business</a:t>
            </a:r>
            <a:r>
              <a:rPr lang="tr-TR" sz="2000" dirty="0" smtClean="0"/>
              <a:t>-</a:t>
            </a:r>
            <a:r>
              <a:rPr lang="tr-TR" sz="2000" dirty="0" err="1" smtClean="0"/>
              <a:t>class</a:t>
            </a:r>
            <a:r>
              <a:rPr lang="tr-TR" sz="2000" dirty="0" smtClean="0"/>
              <a:t> SHDSL çözümler bir merkez, hazırda bulunan noktalar ve merkeze bağlı ofisler için idealdir. </a:t>
            </a:r>
          </a:p>
          <a:p>
            <a:pPr algn="just">
              <a:lnSpc>
                <a:spcPct val="110000"/>
              </a:lnSpc>
              <a:spcBef>
                <a:spcPts val="600"/>
              </a:spcBef>
            </a:pPr>
            <a:r>
              <a:rPr lang="tr-TR" sz="2000" dirty="0" smtClean="0"/>
              <a:t>SHDSL aynı zamanda TDM ve ATM tabanlı altyapılar için </a:t>
            </a:r>
            <a:r>
              <a:rPr lang="tr-TR" sz="2000" dirty="0" err="1" smtClean="0"/>
              <a:t>varolan</a:t>
            </a:r>
            <a:r>
              <a:rPr lang="tr-TR" sz="2000" dirty="0" smtClean="0"/>
              <a:t> bakır altyapı üzerinden entegre erişim çözümleri sağlayan ilk DSL teknolojisidir.</a:t>
            </a:r>
          </a:p>
          <a:p>
            <a:pPr algn="just">
              <a:lnSpc>
                <a:spcPct val="110000"/>
              </a:lnSpc>
              <a:spcBef>
                <a:spcPts val="600"/>
              </a:spcBef>
            </a:pPr>
            <a:r>
              <a:rPr lang="tr-TR" sz="2000" dirty="0" smtClean="0"/>
              <a:t>TDM/SDH ortamında, değişik trafik tiplerini HDSL ve </a:t>
            </a:r>
            <a:r>
              <a:rPr lang="tr-TR" sz="2000" dirty="0" err="1" smtClean="0"/>
              <a:t>SDSL’in</a:t>
            </a:r>
            <a:r>
              <a:rPr lang="tr-TR" sz="2000" dirty="0" smtClean="0"/>
              <a:t> yerlerini alarak iletir. </a:t>
            </a:r>
          </a:p>
          <a:p>
            <a:pPr algn="just">
              <a:lnSpc>
                <a:spcPct val="110000"/>
              </a:lnSpc>
              <a:spcBef>
                <a:spcPts val="600"/>
              </a:spcBef>
            </a:pPr>
            <a:r>
              <a:rPr lang="tr-TR" sz="2000" dirty="0" smtClean="0"/>
              <a:t>SHDSL </a:t>
            </a:r>
            <a:r>
              <a:rPr lang="tr-TR" sz="2000" dirty="0" err="1" smtClean="0"/>
              <a:t>genişband</a:t>
            </a:r>
            <a:r>
              <a:rPr lang="tr-TR" sz="2000" dirty="0" smtClean="0"/>
              <a:t> servislerini mevcut 2 tel üzerinden 2.3 </a:t>
            </a:r>
            <a:r>
              <a:rPr lang="tr-TR" sz="2000" dirty="0" err="1" smtClean="0"/>
              <a:t>Mbps’e</a:t>
            </a:r>
            <a:r>
              <a:rPr lang="tr-TR" sz="2000" dirty="0" smtClean="0"/>
              <a:t> , 4 tel üzerinden 4.6 </a:t>
            </a:r>
            <a:r>
              <a:rPr lang="tr-TR" sz="2000" dirty="0" err="1" smtClean="0"/>
              <a:t>Mbps</a:t>
            </a:r>
            <a:r>
              <a:rPr lang="tr-TR" sz="2000" dirty="0" smtClean="0"/>
              <a:t> ‘e kadar desteklemektedir.</a:t>
            </a:r>
            <a:endParaRPr lang="tr-TR" sz="20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itre 1"/>
          <p:cNvSpPr>
            <a:spLocks noGrp="1"/>
          </p:cNvSpPr>
          <p:nvPr>
            <p:ph type="title"/>
          </p:nvPr>
        </p:nvSpPr>
        <p:spPr>
          <a:xfrm>
            <a:off x="214282" y="214290"/>
            <a:ext cx="8643998" cy="1143000"/>
          </a:xfrm>
        </p:spPr>
        <p:txBody>
          <a:bodyPr rtlCol="0">
            <a:normAutofit/>
          </a:bodyPr>
          <a:lstStyle/>
          <a:p>
            <a:pPr fontAlgn="auto">
              <a:spcAft>
                <a:spcPts val="0"/>
              </a:spcAft>
              <a:defRPr/>
            </a:pPr>
            <a:r>
              <a:rPr lang="tr-TR" sz="3200" b="1" dirty="0" err="1" smtClean="0">
                <a:solidFill>
                  <a:schemeClr val="bg1"/>
                </a:solidFill>
                <a:effectLst>
                  <a:outerShdw blurRad="38100" dist="38100" dir="2700000" algn="tl">
                    <a:srgbClr val="000000">
                      <a:alpha val="43137"/>
                    </a:srgbClr>
                  </a:outerShdw>
                </a:effectLst>
              </a:rPr>
              <a:t>xDSL</a:t>
            </a:r>
            <a:r>
              <a:rPr lang="tr-TR" sz="3200" b="1" dirty="0" smtClean="0">
                <a:solidFill>
                  <a:schemeClr val="bg1"/>
                </a:solidFill>
                <a:effectLst>
                  <a:outerShdw blurRad="38100" dist="38100" dir="2700000" algn="tl">
                    <a:srgbClr val="000000">
                      <a:alpha val="43137"/>
                    </a:srgbClr>
                  </a:outerShdw>
                </a:effectLst>
              </a:rPr>
              <a:t> Teknolojisinin Avantajları </a:t>
            </a:r>
            <a:endParaRPr lang="fr-FR" sz="3200" b="1" dirty="0" smtClean="0">
              <a:solidFill>
                <a:schemeClr val="bg1"/>
              </a:solidFill>
              <a:effectLst>
                <a:outerShdw blurRad="38100" dist="38100" dir="2700000" algn="tl">
                  <a:srgbClr val="000000">
                    <a:alpha val="43137"/>
                  </a:srgbClr>
                </a:outerShdw>
              </a:effectLst>
            </a:endParaRPr>
          </a:p>
        </p:txBody>
      </p:sp>
      <p:sp>
        <p:nvSpPr>
          <p:cNvPr id="5" name="Espace réservé du contenu 2"/>
          <p:cNvSpPr>
            <a:spLocks noGrp="1"/>
          </p:cNvSpPr>
          <p:nvPr>
            <p:ph idx="1"/>
          </p:nvPr>
        </p:nvSpPr>
        <p:spPr>
          <a:xfrm>
            <a:off x="428596" y="2143116"/>
            <a:ext cx="7786742" cy="3714776"/>
          </a:xfrm>
        </p:spPr>
        <p:txBody>
          <a:bodyPr rtlCol="0">
            <a:noAutofit/>
          </a:bodyPr>
          <a:lstStyle/>
          <a:p>
            <a:pPr lvl="0" algn="just">
              <a:lnSpc>
                <a:spcPct val="110000"/>
              </a:lnSpc>
              <a:spcBef>
                <a:spcPts val="600"/>
              </a:spcBef>
            </a:pPr>
            <a:r>
              <a:rPr lang="tr-TR" sz="2000" dirty="0" smtClean="0"/>
              <a:t>Dünya üzerinde kurulu 800.000' dan fazla lokal santral bölgesinde Telefon kullanımı için mevcut bakır altyapıyı kullanması,</a:t>
            </a:r>
          </a:p>
          <a:p>
            <a:pPr lvl="0" algn="just">
              <a:lnSpc>
                <a:spcPct val="110000"/>
              </a:lnSpc>
              <a:spcBef>
                <a:spcPts val="600"/>
              </a:spcBef>
            </a:pPr>
            <a:r>
              <a:rPr lang="tr-TR" sz="2000" dirty="0" smtClean="0"/>
              <a:t>Ekstra altyapı yatırımı gerektirmemesi,</a:t>
            </a:r>
          </a:p>
          <a:p>
            <a:pPr lvl="0" algn="just">
              <a:lnSpc>
                <a:spcPct val="110000"/>
              </a:lnSpc>
              <a:spcBef>
                <a:spcPts val="600"/>
              </a:spcBef>
            </a:pPr>
            <a:r>
              <a:rPr lang="tr-TR" sz="2000" dirty="0" smtClean="0"/>
              <a:t> Veri iletiminde, çok yüksek </a:t>
            </a:r>
            <a:r>
              <a:rPr lang="tr-TR" sz="2000" dirty="0" err="1" smtClean="0"/>
              <a:t>band</a:t>
            </a:r>
            <a:r>
              <a:rPr lang="tr-TR" sz="2000" dirty="0" smtClean="0"/>
              <a:t> genişliği sağlaması,</a:t>
            </a:r>
          </a:p>
          <a:p>
            <a:pPr lvl="0" algn="just">
              <a:lnSpc>
                <a:spcPct val="110000"/>
              </a:lnSpc>
              <a:spcBef>
                <a:spcPts val="600"/>
              </a:spcBef>
            </a:pPr>
            <a:r>
              <a:rPr lang="tr-TR" sz="2000" dirty="0" smtClean="0"/>
              <a:t>Sinyalizasyonda özel bir </a:t>
            </a:r>
            <a:r>
              <a:rPr lang="tr-TR" sz="2000" dirty="0" err="1" smtClean="0"/>
              <a:t>digital</a:t>
            </a:r>
            <a:r>
              <a:rPr lang="tr-TR" sz="2000" dirty="0" smtClean="0"/>
              <a:t> kodlama kullanması, (</a:t>
            </a:r>
            <a:r>
              <a:rPr lang="tr-TR" sz="2000" dirty="0" err="1" smtClean="0"/>
              <a:t>voice</a:t>
            </a:r>
            <a:r>
              <a:rPr lang="tr-TR" sz="2000" dirty="0" smtClean="0"/>
              <a:t> için 4 </a:t>
            </a:r>
            <a:r>
              <a:rPr lang="tr-TR" sz="2000" dirty="0" err="1" smtClean="0"/>
              <a:t>kHz</a:t>
            </a:r>
            <a:r>
              <a:rPr lang="tr-TR" sz="2000" dirty="0" smtClean="0"/>
              <a:t> olan standart, DSL de 1.2 MHz' e ulaşmaktadır)</a:t>
            </a:r>
          </a:p>
          <a:p>
            <a:pPr lvl="0" algn="just">
              <a:lnSpc>
                <a:spcPct val="110000"/>
              </a:lnSpc>
              <a:spcBef>
                <a:spcPts val="600"/>
              </a:spcBef>
            </a:pPr>
            <a:r>
              <a:rPr lang="tr-TR" sz="2000" dirty="0" smtClean="0"/>
              <a:t> İletişim Teknolojisinde kullanılan var olan ve yeni çıkabilecek hizmetlerin DSL üzerinde uygulanabilmesi,</a:t>
            </a:r>
          </a:p>
          <a:p>
            <a:pPr algn="just">
              <a:lnSpc>
                <a:spcPct val="110000"/>
              </a:lnSpc>
              <a:spcBef>
                <a:spcPts val="600"/>
              </a:spcBef>
            </a:pPr>
            <a:r>
              <a:rPr lang="tr-TR" sz="2000" dirty="0" smtClean="0"/>
              <a:t> Kullanılan donanımların aynı servisi sağlamada kullanılan diğer donanımlarla karşılaştırmalı belirgin maliyet avantajına sahip olması. </a:t>
            </a:r>
            <a:endParaRPr lang="tr-TR" sz="20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itre 1"/>
          <p:cNvSpPr>
            <a:spLocks noGrp="1"/>
          </p:cNvSpPr>
          <p:nvPr>
            <p:ph type="title"/>
          </p:nvPr>
        </p:nvSpPr>
        <p:spPr>
          <a:xfrm>
            <a:off x="214282" y="214290"/>
            <a:ext cx="8643998" cy="1143000"/>
          </a:xfrm>
        </p:spPr>
        <p:txBody>
          <a:bodyPr rtlCol="0">
            <a:normAutofit/>
          </a:bodyPr>
          <a:lstStyle/>
          <a:p>
            <a:pPr fontAlgn="auto">
              <a:spcAft>
                <a:spcPts val="0"/>
              </a:spcAft>
              <a:defRPr/>
            </a:pPr>
            <a:r>
              <a:rPr lang="tr-TR" sz="2800" b="1" dirty="0" err="1" smtClean="0">
                <a:solidFill>
                  <a:schemeClr val="bg1"/>
                </a:solidFill>
                <a:effectLst>
                  <a:outerShdw blurRad="38100" dist="38100" dir="2700000" algn="tl">
                    <a:srgbClr val="000000">
                      <a:alpha val="43137"/>
                    </a:srgbClr>
                  </a:outerShdw>
                </a:effectLst>
              </a:rPr>
              <a:t>xDSL</a:t>
            </a:r>
            <a:r>
              <a:rPr lang="tr-TR" sz="2800" b="1" dirty="0" smtClean="0">
                <a:solidFill>
                  <a:schemeClr val="bg1"/>
                </a:solidFill>
                <a:effectLst>
                  <a:outerShdw blurRad="38100" dist="38100" dir="2700000" algn="tl">
                    <a:srgbClr val="000000">
                      <a:alpha val="43137"/>
                    </a:srgbClr>
                  </a:outerShdw>
                </a:effectLst>
              </a:rPr>
              <a:t> Teknolojisinin İş Dünyasına Sunduğu Geniş Bant Olanakları</a:t>
            </a:r>
            <a:endParaRPr lang="fr-FR" sz="2800" b="1" dirty="0" smtClean="0">
              <a:solidFill>
                <a:schemeClr val="bg1"/>
              </a:solidFill>
              <a:effectLst>
                <a:outerShdw blurRad="38100" dist="38100" dir="2700000" algn="tl">
                  <a:srgbClr val="000000">
                    <a:alpha val="43137"/>
                  </a:srgbClr>
                </a:outerShdw>
              </a:effectLst>
            </a:endParaRPr>
          </a:p>
        </p:txBody>
      </p:sp>
      <p:sp>
        <p:nvSpPr>
          <p:cNvPr id="5" name="Espace réservé du contenu 2"/>
          <p:cNvSpPr>
            <a:spLocks noGrp="1"/>
          </p:cNvSpPr>
          <p:nvPr>
            <p:ph idx="1"/>
          </p:nvPr>
        </p:nvSpPr>
        <p:spPr>
          <a:xfrm>
            <a:off x="357158" y="1714488"/>
            <a:ext cx="8286808" cy="3714776"/>
          </a:xfrm>
        </p:spPr>
        <p:txBody>
          <a:bodyPr rtlCol="0">
            <a:noAutofit/>
          </a:bodyPr>
          <a:lstStyle/>
          <a:p>
            <a:pPr lvl="0"/>
            <a:r>
              <a:rPr lang="tr-TR" sz="2000" dirty="0" smtClean="0"/>
              <a:t>Geniş alanda şirket içi iletişim.</a:t>
            </a:r>
          </a:p>
          <a:p>
            <a:pPr lvl="0"/>
            <a:r>
              <a:rPr lang="tr-TR" sz="2000" dirty="0" smtClean="0"/>
              <a:t> İnternetle ilgili hizmetlere geniş bant erişimi.</a:t>
            </a:r>
          </a:p>
          <a:p>
            <a:pPr lvl="0"/>
            <a:r>
              <a:rPr lang="tr-TR" sz="2000" dirty="0" smtClean="0"/>
              <a:t> Diğer şirketlerle hızlı iletişim.</a:t>
            </a:r>
          </a:p>
          <a:p>
            <a:pPr lvl="0"/>
            <a:r>
              <a:rPr lang="tr-TR" sz="2000" dirty="0" smtClean="0"/>
              <a:t> Hızla gelişen ve çok büyük hacimlere erişmesi beklenen elektronik ticaret.</a:t>
            </a:r>
          </a:p>
          <a:p>
            <a:pPr lvl="0"/>
            <a:r>
              <a:rPr lang="tr-TR" sz="2000" dirty="0" smtClean="0"/>
              <a:t> Eğitim, öğretim.</a:t>
            </a:r>
          </a:p>
          <a:p>
            <a:pPr lvl="0"/>
            <a:r>
              <a:rPr lang="tr-TR" sz="2000" dirty="0" smtClean="0"/>
              <a:t> </a:t>
            </a:r>
            <a:r>
              <a:rPr lang="tr-TR" sz="2000" dirty="0" err="1" smtClean="0"/>
              <a:t>Bantgenişliği</a:t>
            </a:r>
            <a:r>
              <a:rPr lang="tr-TR" sz="2000" dirty="0" smtClean="0"/>
              <a:t> konusunda hassas, kendine özgü uygulamaların sağlanması.</a:t>
            </a:r>
          </a:p>
          <a:p>
            <a:pPr lvl="0"/>
            <a:r>
              <a:rPr lang="tr-TR" sz="2000" dirty="0" smtClean="0"/>
              <a:t> Çalışanların evlerinden iş görmelerini sağlayacak hizmetler (</a:t>
            </a:r>
            <a:r>
              <a:rPr lang="tr-TR" sz="2000" dirty="0" err="1" smtClean="0"/>
              <a:t>Home</a:t>
            </a:r>
            <a:r>
              <a:rPr lang="tr-TR" sz="2000" dirty="0" smtClean="0"/>
              <a:t>-Office uygulamaları).</a:t>
            </a:r>
          </a:p>
          <a:p>
            <a:pPr lvl="0"/>
            <a:r>
              <a:rPr lang="tr-TR" sz="2000" dirty="0" err="1" smtClean="0"/>
              <a:t>santrallar</a:t>
            </a:r>
            <a:r>
              <a:rPr lang="tr-TR" sz="2000" dirty="0" smtClean="0"/>
              <a:t> arasında PCM (</a:t>
            </a:r>
            <a:r>
              <a:rPr lang="tr-TR" sz="2000" dirty="0" err="1" smtClean="0"/>
              <a:t>Pulse</a:t>
            </a:r>
            <a:r>
              <a:rPr lang="tr-TR" sz="2000" dirty="0" smtClean="0"/>
              <a:t> </a:t>
            </a:r>
            <a:r>
              <a:rPr lang="tr-TR" sz="2000" dirty="0" err="1" smtClean="0"/>
              <a:t>Code</a:t>
            </a:r>
            <a:r>
              <a:rPr lang="tr-TR" sz="2000" dirty="0" smtClean="0"/>
              <a:t> </a:t>
            </a:r>
            <a:r>
              <a:rPr lang="tr-TR" sz="2000" dirty="0" err="1" smtClean="0"/>
              <a:t>Modulation</a:t>
            </a:r>
            <a:r>
              <a:rPr lang="tr-TR" sz="2000" dirty="0" smtClean="0"/>
              <a:t>) </a:t>
            </a:r>
            <a:r>
              <a:rPr lang="tr-TR" sz="2000" dirty="0" err="1" smtClean="0"/>
              <a:t>trunk</a:t>
            </a:r>
            <a:r>
              <a:rPr lang="tr-TR" sz="2000" dirty="0" smtClean="0"/>
              <a:t> hatlarında,</a:t>
            </a:r>
          </a:p>
          <a:p>
            <a:pPr lvl="0"/>
            <a:r>
              <a:rPr lang="tr-TR" sz="2000" dirty="0" smtClean="0"/>
              <a:t>modem hızından daha hızlı iletişime ihtiyaç duyulan sistemlerde,</a:t>
            </a:r>
          </a:p>
          <a:p>
            <a:pPr lvl="0"/>
            <a:r>
              <a:rPr lang="tr-TR" sz="2000" dirty="0" smtClean="0"/>
              <a:t>video konferans hizmetlerinin sunulmasında,</a:t>
            </a:r>
          </a:p>
          <a:p>
            <a:pPr lvl="0"/>
            <a:r>
              <a:rPr lang="tr-TR" sz="2000" dirty="0" smtClean="0"/>
              <a:t>GSM baz istasyonlarında,</a:t>
            </a:r>
          </a:p>
          <a:p>
            <a:pPr lvl="0"/>
            <a:r>
              <a:rPr lang="tr-TR" sz="2000" dirty="0" smtClean="0"/>
              <a:t>internet erişimlerinde </a:t>
            </a:r>
          </a:p>
          <a:p>
            <a:pPr lvl="0"/>
            <a:r>
              <a:rPr lang="tr-TR" sz="2000" dirty="0" err="1" smtClean="0"/>
              <a:t>kampüs</a:t>
            </a:r>
            <a:r>
              <a:rPr lang="tr-TR" sz="2000" dirty="0" smtClean="0"/>
              <a:t> bölgelerinde kullanılabilir. </a:t>
            </a:r>
            <a:endParaRPr lang="tr-TR" sz="20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itre 1"/>
          <p:cNvSpPr>
            <a:spLocks noGrp="1"/>
          </p:cNvSpPr>
          <p:nvPr>
            <p:ph type="title"/>
          </p:nvPr>
        </p:nvSpPr>
        <p:spPr>
          <a:xfrm>
            <a:off x="357158" y="214290"/>
            <a:ext cx="8329612" cy="1143000"/>
          </a:xfrm>
        </p:spPr>
        <p:txBody>
          <a:bodyPr rtlCol="0">
            <a:normAutofit fontScale="90000"/>
          </a:bodyPr>
          <a:lstStyle/>
          <a:p>
            <a:pPr fontAlgn="auto">
              <a:spcAft>
                <a:spcPts val="0"/>
              </a:spcAft>
              <a:defRPr/>
            </a:pPr>
            <a:r>
              <a:rPr lang="tr-TR" b="1" dirty="0" smtClean="0">
                <a:solidFill>
                  <a:schemeClr val="bg1"/>
                </a:solidFill>
                <a:effectLst>
                  <a:outerShdw blurRad="38100" dist="38100" dir="2700000" algn="tl">
                    <a:srgbClr val="000000">
                      <a:alpha val="43137"/>
                    </a:srgbClr>
                  </a:outerShdw>
                </a:effectLst>
              </a:rPr>
              <a:t>ISDN </a:t>
            </a:r>
            <a:r>
              <a:rPr lang="tr-TR" sz="3600" b="1" dirty="0" smtClean="0">
                <a:solidFill>
                  <a:schemeClr val="bg1"/>
                </a:solidFill>
              </a:rPr>
              <a:t>(</a:t>
            </a:r>
            <a:r>
              <a:rPr lang="tr-TR" sz="3600" b="1" dirty="0" err="1" smtClean="0">
                <a:solidFill>
                  <a:schemeClr val="bg1"/>
                </a:solidFill>
              </a:rPr>
              <a:t>Integrated</a:t>
            </a:r>
            <a:r>
              <a:rPr lang="tr-TR" sz="3600" b="1" dirty="0" smtClean="0">
                <a:solidFill>
                  <a:schemeClr val="bg1"/>
                </a:solidFill>
              </a:rPr>
              <a:t> </a:t>
            </a:r>
            <a:r>
              <a:rPr lang="tr-TR" sz="3600" b="1" dirty="0" err="1" smtClean="0">
                <a:solidFill>
                  <a:schemeClr val="bg1"/>
                </a:solidFill>
              </a:rPr>
              <a:t>Services</a:t>
            </a:r>
            <a:r>
              <a:rPr lang="tr-TR" sz="3600" b="1" dirty="0" smtClean="0">
                <a:solidFill>
                  <a:schemeClr val="bg1"/>
                </a:solidFill>
              </a:rPr>
              <a:t> </a:t>
            </a:r>
            <a:r>
              <a:rPr lang="tr-TR" sz="3600" b="1" dirty="0" err="1" smtClean="0">
                <a:solidFill>
                  <a:schemeClr val="bg1"/>
                </a:solidFill>
              </a:rPr>
              <a:t>Digital</a:t>
            </a:r>
            <a:r>
              <a:rPr lang="tr-TR" sz="3600" b="1" dirty="0" smtClean="0">
                <a:solidFill>
                  <a:schemeClr val="bg1"/>
                </a:solidFill>
              </a:rPr>
              <a:t> Network - Tümleşik Hizmetler Sayısal Şebekesi)</a:t>
            </a:r>
            <a:endParaRPr lang="fr-FR" sz="3600" b="1" dirty="0" smtClean="0">
              <a:solidFill>
                <a:schemeClr val="bg1"/>
              </a:solidFill>
              <a:effectLst>
                <a:outerShdw blurRad="38100" dist="38100" dir="2700000" algn="tl">
                  <a:srgbClr val="000000">
                    <a:alpha val="43137"/>
                  </a:srgbClr>
                </a:outerShdw>
              </a:effectLst>
            </a:endParaRPr>
          </a:p>
        </p:txBody>
      </p:sp>
      <p:sp>
        <p:nvSpPr>
          <p:cNvPr id="5" name="Espace réservé du contenu 2"/>
          <p:cNvSpPr>
            <a:spLocks noGrp="1"/>
          </p:cNvSpPr>
          <p:nvPr>
            <p:ph idx="1"/>
          </p:nvPr>
        </p:nvSpPr>
        <p:spPr>
          <a:xfrm>
            <a:off x="71438" y="4714884"/>
            <a:ext cx="8929718" cy="1785950"/>
          </a:xfrm>
        </p:spPr>
        <p:txBody>
          <a:bodyPr rtlCol="0">
            <a:noAutofit/>
          </a:bodyPr>
          <a:lstStyle/>
          <a:p>
            <a:pPr algn="just"/>
            <a:r>
              <a:rPr lang="tr-TR" sz="1800" dirty="0" smtClean="0"/>
              <a:t>ISDN, mevcut telefon hatları üzerinden sağlanan dijital servistir. Bu teknoloji ile data, ses, görüntü aynı anda iletilebilmektedir.</a:t>
            </a:r>
          </a:p>
          <a:p>
            <a:pPr algn="just"/>
            <a:r>
              <a:rPr lang="tr-TR" sz="1800" dirty="0" smtClean="0"/>
              <a:t>Telefon şirketlerince sağlanan bu servis, OSI modelindeki ağ, data link ve fiziksel katmanda bulunan standartları içermektedir.</a:t>
            </a:r>
          </a:p>
          <a:p>
            <a:pPr algn="just"/>
            <a:r>
              <a:rPr lang="tr-TR" sz="1800" dirty="0" smtClean="0"/>
              <a:t>ISDN standartları ile bu iletişim metodunun desteklediği donanım ve uçtan uca bağlantı kurma metodolojisi belirlenmektedir.</a:t>
            </a:r>
            <a:endParaRPr lang="tr-TR" sz="1800" dirty="0"/>
          </a:p>
        </p:txBody>
      </p:sp>
      <p:pic>
        <p:nvPicPr>
          <p:cNvPr id="8" name="Picture 3"/>
          <p:cNvPicPr>
            <a:picLocks noChangeAspect="1" noChangeArrowheads="1"/>
          </p:cNvPicPr>
          <p:nvPr/>
        </p:nvPicPr>
        <p:blipFill>
          <a:blip r:embed="rId3" cstate="print"/>
          <a:srcRect/>
          <a:stretch>
            <a:fillRect/>
          </a:stretch>
        </p:blipFill>
        <p:spPr bwMode="auto">
          <a:xfrm>
            <a:off x="571472" y="1785926"/>
            <a:ext cx="7010420" cy="30003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6" name="5 Resim"/>
          <p:cNvPicPr/>
          <p:nvPr/>
        </p:nvPicPr>
        <p:blipFill>
          <a:blip r:embed="rId3" cstate="print"/>
          <a:srcRect/>
          <a:stretch>
            <a:fillRect/>
          </a:stretch>
        </p:blipFill>
        <p:spPr bwMode="auto">
          <a:xfrm>
            <a:off x="928662" y="4857760"/>
            <a:ext cx="7143800" cy="1798087"/>
          </a:xfrm>
          <a:prstGeom prst="rect">
            <a:avLst/>
          </a:prstGeom>
          <a:noFill/>
          <a:ln w="9525">
            <a:noFill/>
            <a:miter lim="800000"/>
            <a:headEnd/>
            <a:tailEnd/>
          </a:ln>
        </p:spPr>
      </p:pic>
      <p:sp>
        <p:nvSpPr>
          <p:cNvPr id="4" name="Titre 1"/>
          <p:cNvSpPr>
            <a:spLocks noGrp="1"/>
          </p:cNvSpPr>
          <p:nvPr>
            <p:ph type="title"/>
          </p:nvPr>
        </p:nvSpPr>
        <p:spPr>
          <a:xfrm>
            <a:off x="357158" y="214290"/>
            <a:ext cx="8329612" cy="1143000"/>
          </a:xfrm>
        </p:spPr>
        <p:txBody>
          <a:bodyPr rtlCol="0">
            <a:normAutofit fontScale="90000"/>
          </a:bodyPr>
          <a:lstStyle/>
          <a:p>
            <a:pPr fontAlgn="auto">
              <a:spcAft>
                <a:spcPts val="0"/>
              </a:spcAft>
              <a:defRPr/>
            </a:pPr>
            <a:r>
              <a:rPr lang="tr-TR" b="1" dirty="0" smtClean="0">
                <a:solidFill>
                  <a:schemeClr val="bg1"/>
                </a:solidFill>
                <a:effectLst>
                  <a:outerShdw blurRad="38100" dist="38100" dir="2700000" algn="tl">
                    <a:srgbClr val="000000">
                      <a:alpha val="43137"/>
                    </a:srgbClr>
                  </a:outerShdw>
                </a:effectLst>
              </a:rPr>
              <a:t>ISDN </a:t>
            </a:r>
            <a:r>
              <a:rPr lang="tr-TR" sz="3600" b="1" dirty="0" smtClean="0">
                <a:solidFill>
                  <a:schemeClr val="bg1"/>
                </a:solidFill>
              </a:rPr>
              <a:t>(</a:t>
            </a:r>
            <a:r>
              <a:rPr lang="tr-TR" sz="3600" b="1" dirty="0" err="1" smtClean="0">
                <a:solidFill>
                  <a:schemeClr val="bg1"/>
                </a:solidFill>
              </a:rPr>
              <a:t>Integrated</a:t>
            </a:r>
            <a:r>
              <a:rPr lang="tr-TR" sz="3600" b="1" dirty="0" smtClean="0">
                <a:solidFill>
                  <a:schemeClr val="bg1"/>
                </a:solidFill>
              </a:rPr>
              <a:t> </a:t>
            </a:r>
            <a:r>
              <a:rPr lang="tr-TR" sz="3600" b="1" dirty="0" err="1" smtClean="0">
                <a:solidFill>
                  <a:schemeClr val="bg1"/>
                </a:solidFill>
              </a:rPr>
              <a:t>Services</a:t>
            </a:r>
            <a:r>
              <a:rPr lang="tr-TR" sz="3600" b="1" dirty="0" smtClean="0">
                <a:solidFill>
                  <a:schemeClr val="bg1"/>
                </a:solidFill>
              </a:rPr>
              <a:t> </a:t>
            </a:r>
            <a:r>
              <a:rPr lang="tr-TR" sz="3600" b="1" dirty="0" err="1" smtClean="0">
                <a:solidFill>
                  <a:schemeClr val="bg1"/>
                </a:solidFill>
              </a:rPr>
              <a:t>Digital</a:t>
            </a:r>
            <a:r>
              <a:rPr lang="tr-TR" sz="3600" b="1" dirty="0" smtClean="0">
                <a:solidFill>
                  <a:schemeClr val="bg1"/>
                </a:solidFill>
              </a:rPr>
              <a:t> Network - Tümleşik Hizmetler Sayısal Şebekesi)</a:t>
            </a:r>
            <a:endParaRPr lang="fr-FR" sz="3600" b="1" dirty="0" smtClean="0">
              <a:solidFill>
                <a:schemeClr val="bg1"/>
              </a:solidFill>
              <a:effectLst>
                <a:outerShdw blurRad="38100" dist="38100" dir="2700000" algn="tl">
                  <a:srgbClr val="000000">
                    <a:alpha val="43137"/>
                  </a:srgbClr>
                </a:outerShdw>
              </a:effectLst>
            </a:endParaRPr>
          </a:p>
        </p:txBody>
      </p:sp>
      <p:sp>
        <p:nvSpPr>
          <p:cNvPr id="5" name="Espace réservé du contenu 2"/>
          <p:cNvSpPr>
            <a:spLocks noGrp="1"/>
          </p:cNvSpPr>
          <p:nvPr>
            <p:ph idx="1"/>
          </p:nvPr>
        </p:nvSpPr>
        <p:spPr>
          <a:xfrm>
            <a:off x="71406" y="2857496"/>
            <a:ext cx="8929718" cy="2357454"/>
          </a:xfrm>
        </p:spPr>
        <p:txBody>
          <a:bodyPr rtlCol="0">
            <a:noAutofit/>
          </a:bodyPr>
          <a:lstStyle/>
          <a:p>
            <a:pPr algn="just"/>
            <a:r>
              <a:rPr lang="tr-TR" sz="1800" dirty="0" smtClean="0"/>
              <a:t>ISDN teknolojisinde bağlantı kurulması ve datanın transferi için kanallar kullanılmaktadır. B ve D olmak üzere iki tip kanal vardır. B kanalı datanın transferi, D kanalı da ISDN omurgasına bağlantının sağlanması için kullanılmaktadır. </a:t>
            </a:r>
          </a:p>
          <a:p>
            <a:pPr algn="just"/>
            <a:r>
              <a:rPr lang="tr-TR" sz="1800" dirty="0" smtClean="0"/>
              <a:t>ISDN hatlarda telefon konuşmalarını yaparken aynı anda bilgisayar ile internete bağlanılabilir.</a:t>
            </a:r>
          </a:p>
          <a:p>
            <a:pPr algn="just"/>
            <a:r>
              <a:rPr lang="tr-TR" sz="1800" dirty="0" smtClean="0"/>
              <a:t>Bir yerel ağdan başka bir yerel ağa bağlantı için her bir </a:t>
            </a:r>
            <a:r>
              <a:rPr lang="tr-TR" sz="1800" dirty="0" err="1" smtClean="0"/>
              <a:t>LAN’da</a:t>
            </a:r>
            <a:r>
              <a:rPr lang="tr-TR" sz="1800" dirty="0" smtClean="0"/>
              <a:t> bir ISDN uyumlu </a:t>
            </a:r>
            <a:r>
              <a:rPr lang="tr-TR" sz="1800" dirty="0" err="1" smtClean="0"/>
              <a:t>router’a</a:t>
            </a:r>
            <a:r>
              <a:rPr lang="tr-TR" sz="1800" dirty="0" smtClean="0"/>
              <a:t> gereksinim duyulur.</a:t>
            </a:r>
            <a:endParaRPr lang="tr-TR" sz="1800" dirty="0"/>
          </a:p>
        </p:txBody>
      </p:sp>
      <p:pic>
        <p:nvPicPr>
          <p:cNvPr id="53250" name="Picture 2" descr="External ISDN&#10;Connection from Charlottesville"/>
          <p:cNvPicPr>
            <a:picLocks noChangeAspect="1" noChangeArrowheads="1"/>
          </p:cNvPicPr>
          <p:nvPr/>
        </p:nvPicPr>
        <p:blipFill>
          <a:blip r:embed="rId4" cstate="print"/>
          <a:srcRect/>
          <a:stretch>
            <a:fillRect/>
          </a:stretch>
        </p:blipFill>
        <p:spPr bwMode="auto">
          <a:xfrm>
            <a:off x="2357422" y="1714488"/>
            <a:ext cx="4524128" cy="1115583"/>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000232" y="285728"/>
            <a:ext cx="6715172" cy="1143000"/>
          </a:xfrm>
        </p:spPr>
        <p:txBody>
          <a:bodyPr rtlCol="0">
            <a:normAutofit/>
          </a:bodyPr>
          <a:lstStyle/>
          <a:p>
            <a:pPr algn="l" fontAlgn="auto">
              <a:spcAft>
                <a:spcPts val="0"/>
              </a:spcAft>
              <a:defRPr/>
            </a:pPr>
            <a:r>
              <a:rPr lang="tr-TR" sz="3200" dirty="0" smtClean="0">
                <a:solidFill>
                  <a:schemeClr val="tx1">
                    <a:lumMod val="75000"/>
                    <a:lumOff val="25000"/>
                  </a:schemeClr>
                </a:solidFill>
                <a:effectLst>
                  <a:outerShdw blurRad="38100" dist="38100" dir="2700000" algn="tl">
                    <a:srgbClr val="000000">
                      <a:alpha val="43137"/>
                    </a:srgbClr>
                  </a:outerShdw>
                </a:effectLst>
              </a:rPr>
              <a:t>Genelde WAN 2’ye ayrılır:</a:t>
            </a:r>
            <a:endParaRPr lang="fr-FR" sz="3200" dirty="0" smtClean="0">
              <a:solidFill>
                <a:schemeClr val="tx1">
                  <a:lumMod val="75000"/>
                  <a:lumOff val="25000"/>
                </a:schemeClr>
              </a:solidFill>
              <a:effectLst>
                <a:outerShdw blurRad="38100" dist="38100" dir="2700000" algn="tl">
                  <a:srgbClr val="000000">
                    <a:alpha val="43137"/>
                  </a:srgbClr>
                </a:outerShdw>
              </a:effectLst>
            </a:endParaRPr>
          </a:p>
        </p:txBody>
      </p:sp>
      <p:graphicFrame>
        <p:nvGraphicFramePr>
          <p:cNvPr id="9" name="8 İçerik Yer Tutucusu"/>
          <p:cNvGraphicFramePr>
            <a:graphicFrameLocks noGrp="1"/>
          </p:cNvGraphicFramePr>
          <p:nvPr>
            <p:ph idx="1"/>
          </p:nvPr>
        </p:nvGraphicFramePr>
        <p:xfrm>
          <a:off x="2071670" y="1600200"/>
          <a:ext cx="678661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itre 1"/>
          <p:cNvSpPr>
            <a:spLocks noGrp="1"/>
          </p:cNvSpPr>
          <p:nvPr>
            <p:ph type="title"/>
          </p:nvPr>
        </p:nvSpPr>
        <p:spPr>
          <a:xfrm>
            <a:off x="357158" y="214290"/>
            <a:ext cx="8329612" cy="1143000"/>
          </a:xfrm>
        </p:spPr>
        <p:txBody>
          <a:bodyPr rtlCol="0">
            <a:normAutofit/>
          </a:bodyPr>
          <a:lstStyle/>
          <a:p>
            <a:pPr fontAlgn="auto">
              <a:spcAft>
                <a:spcPts val="0"/>
              </a:spcAft>
              <a:defRPr/>
            </a:pPr>
            <a:r>
              <a:rPr lang="tr-TR" b="1" dirty="0" smtClean="0">
                <a:solidFill>
                  <a:schemeClr val="bg1"/>
                </a:solidFill>
                <a:effectLst>
                  <a:outerShdw blurRad="38100" dist="38100" dir="2700000" algn="tl">
                    <a:srgbClr val="000000">
                      <a:alpha val="43137"/>
                    </a:srgbClr>
                  </a:outerShdw>
                </a:effectLst>
              </a:rPr>
              <a:t>ISDN </a:t>
            </a:r>
            <a:r>
              <a:rPr lang="tr-TR" sz="3600" b="1" dirty="0" smtClean="0">
                <a:solidFill>
                  <a:schemeClr val="bg1"/>
                </a:solidFill>
              </a:rPr>
              <a:t>Kanalları</a:t>
            </a:r>
            <a:endParaRPr lang="fr-FR" sz="3600" b="1" dirty="0" smtClean="0">
              <a:solidFill>
                <a:schemeClr val="bg1"/>
              </a:solidFill>
              <a:effectLst>
                <a:outerShdw blurRad="38100" dist="38100" dir="2700000" algn="tl">
                  <a:srgbClr val="000000">
                    <a:alpha val="43137"/>
                  </a:srgbClr>
                </a:outerShdw>
              </a:effectLst>
            </a:endParaRPr>
          </a:p>
        </p:txBody>
      </p:sp>
      <p:graphicFrame>
        <p:nvGraphicFramePr>
          <p:cNvPr id="12" name="11 İçerik Yer Tutucusu"/>
          <p:cNvGraphicFramePr>
            <a:graphicFrameLocks noGrp="1"/>
          </p:cNvGraphicFramePr>
          <p:nvPr>
            <p:ph idx="1"/>
          </p:nvPr>
        </p:nvGraphicFramePr>
        <p:xfrm>
          <a:off x="214282" y="1600200"/>
          <a:ext cx="8686800" cy="50435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itre 1"/>
          <p:cNvSpPr>
            <a:spLocks noGrp="1"/>
          </p:cNvSpPr>
          <p:nvPr>
            <p:ph type="title"/>
          </p:nvPr>
        </p:nvSpPr>
        <p:spPr>
          <a:xfrm>
            <a:off x="357158" y="214290"/>
            <a:ext cx="8329612" cy="1143000"/>
          </a:xfrm>
        </p:spPr>
        <p:txBody>
          <a:bodyPr rtlCol="0">
            <a:normAutofit/>
          </a:bodyPr>
          <a:lstStyle/>
          <a:p>
            <a:pPr fontAlgn="auto">
              <a:spcAft>
                <a:spcPts val="0"/>
              </a:spcAft>
              <a:defRPr/>
            </a:pPr>
            <a:r>
              <a:rPr lang="tr-TR" b="1" dirty="0" smtClean="0">
                <a:solidFill>
                  <a:schemeClr val="bg1"/>
                </a:solidFill>
                <a:effectLst>
                  <a:outerShdw blurRad="38100" dist="38100" dir="2700000" algn="tl">
                    <a:srgbClr val="000000">
                      <a:alpha val="43137"/>
                    </a:srgbClr>
                  </a:outerShdw>
                </a:effectLst>
              </a:rPr>
              <a:t>ISDN İle ilgili Bazı Terimler</a:t>
            </a:r>
            <a:endParaRPr lang="fr-FR" b="1" dirty="0" smtClean="0">
              <a:solidFill>
                <a:schemeClr val="bg1"/>
              </a:solidFill>
              <a:effectLst>
                <a:outerShdw blurRad="38100" dist="38100" dir="2700000" algn="tl">
                  <a:srgbClr val="000000">
                    <a:alpha val="43137"/>
                  </a:srgbClr>
                </a:outerShdw>
              </a:effectLst>
            </a:endParaRPr>
          </a:p>
        </p:txBody>
      </p:sp>
      <p:sp>
        <p:nvSpPr>
          <p:cNvPr id="5" name="Espace réservé du contenu 2"/>
          <p:cNvSpPr>
            <a:spLocks noGrp="1"/>
          </p:cNvSpPr>
          <p:nvPr>
            <p:ph idx="1"/>
          </p:nvPr>
        </p:nvSpPr>
        <p:spPr>
          <a:xfrm>
            <a:off x="285720" y="1714488"/>
            <a:ext cx="8572560" cy="4857784"/>
          </a:xfrm>
        </p:spPr>
        <p:txBody>
          <a:bodyPr rtlCol="0">
            <a:noAutofit/>
          </a:bodyPr>
          <a:lstStyle/>
          <a:p>
            <a:pPr algn="just">
              <a:lnSpc>
                <a:spcPct val="110000"/>
              </a:lnSpc>
              <a:spcBef>
                <a:spcPts val="600"/>
              </a:spcBef>
            </a:pPr>
            <a:r>
              <a:rPr lang="tr-TR" sz="1800" b="1" dirty="0" smtClean="0"/>
              <a:t>CAS (</a:t>
            </a:r>
            <a:r>
              <a:rPr lang="tr-TR" sz="1800" b="1" dirty="0" err="1" smtClean="0"/>
              <a:t>Channel</a:t>
            </a:r>
            <a:r>
              <a:rPr lang="tr-TR" sz="1800" b="1" dirty="0" smtClean="0"/>
              <a:t> </a:t>
            </a:r>
            <a:r>
              <a:rPr lang="tr-TR" sz="1800" b="1" dirty="0" err="1" smtClean="0"/>
              <a:t>Association</a:t>
            </a:r>
            <a:r>
              <a:rPr lang="tr-TR" sz="1800" b="1" dirty="0" smtClean="0"/>
              <a:t> </a:t>
            </a:r>
            <a:r>
              <a:rPr lang="tr-TR" sz="1800" b="1" dirty="0" err="1" smtClean="0"/>
              <a:t>Signalling</a:t>
            </a:r>
            <a:r>
              <a:rPr lang="tr-TR" sz="1800" dirty="0" smtClean="0"/>
              <a:t>) Datanın taşındığı kanalda bağlantının kurulması için yapılan sinyalleşmenin de taşınmasına denmektedir. </a:t>
            </a:r>
            <a:r>
              <a:rPr lang="tr-TR" sz="1800" dirty="0" err="1" smtClean="0"/>
              <a:t>In</a:t>
            </a:r>
            <a:r>
              <a:rPr lang="tr-TR" sz="1800" dirty="0" smtClean="0"/>
              <a:t>-</a:t>
            </a:r>
            <a:r>
              <a:rPr lang="tr-TR" sz="1800" dirty="0" err="1" smtClean="0"/>
              <a:t>band</a:t>
            </a:r>
            <a:r>
              <a:rPr lang="tr-TR" sz="1800" dirty="0" smtClean="0"/>
              <a:t> sinyalleşme olarak da anılmaktadır.</a:t>
            </a:r>
          </a:p>
          <a:p>
            <a:pPr algn="just">
              <a:lnSpc>
                <a:spcPct val="110000"/>
              </a:lnSpc>
              <a:spcBef>
                <a:spcPts val="600"/>
              </a:spcBef>
            </a:pPr>
            <a:r>
              <a:rPr lang="tr-TR" sz="1800" b="1" dirty="0" smtClean="0"/>
              <a:t>CCS (</a:t>
            </a:r>
            <a:r>
              <a:rPr lang="tr-TR" sz="1800" b="1" dirty="0" err="1" smtClean="0"/>
              <a:t>Common</a:t>
            </a:r>
            <a:r>
              <a:rPr lang="tr-TR" sz="1800" b="1" dirty="0" smtClean="0"/>
              <a:t> </a:t>
            </a:r>
            <a:r>
              <a:rPr lang="tr-TR" sz="1800" b="1" dirty="0" err="1" smtClean="0"/>
              <a:t>Channel</a:t>
            </a:r>
            <a:r>
              <a:rPr lang="tr-TR" sz="1800" b="1" dirty="0" smtClean="0"/>
              <a:t> </a:t>
            </a:r>
            <a:r>
              <a:rPr lang="tr-TR" sz="1800" b="1" dirty="0" err="1" smtClean="0"/>
              <a:t>Signalling</a:t>
            </a:r>
            <a:r>
              <a:rPr lang="tr-TR" sz="1800" b="1" dirty="0" smtClean="0"/>
              <a:t>) </a:t>
            </a:r>
            <a:r>
              <a:rPr lang="tr-TR" sz="1800" dirty="0" smtClean="0"/>
              <a:t>Data ile sinyalleşmenin ayrı kanallarda taşınmasına denmektedir. </a:t>
            </a:r>
            <a:r>
              <a:rPr lang="tr-TR" sz="1800" dirty="0" err="1" smtClean="0"/>
              <a:t>Out</a:t>
            </a:r>
            <a:r>
              <a:rPr lang="tr-TR" sz="1800" dirty="0" smtClean="0"/>
              <a:t>-of-</a:t>
            </a:r>
            <a:r>
              <a:rPr lang="tr-TR" sz="1800" dirty="0" err="1" smtClean="0"/>
              <a:t>band</a:t>
            </a:r>
            <a:r>
              <a:rPr lang="tr-TR" sz="1800" dirty="0" smtClean="0"/>
              <a:t> sinyalleşme olarak da anılmaktadır. ISDN PRI ve BRI hatlarda bu </a:t>
            </a:r>
            <a:r>
              <a:rPr lang="tr-TR" sz="1800" dirty="0" err="1" smtClean="0"/>
              <a:t>metod</a:t>
            </a:r>
            <a:r>
              <a:rPr lang="tr-TR" sz="1800" dirty="0" smtClean="0"/>
              <a:t> kullanılmaktadır.</a:t>
            </a:r>
          </a:p>
          <a:p>
            <a:pPr algn="just">
              <a:lnSpc>
                <a:spcPct val="110000"/>
              </a:lnSpc>
              <a:spcBef>
                <a:spcPts val="600"/>
              </a:spcBef>
            </a:pPr>
            <a:r>
              <a:rPr lang="tr-TR" sz="1800" b="1" dirty="0" smtClean="0"/>
              <a:t>DNIS (</a:t>
            </a:r>
            <a:r>
              <a:rPr lang="tr-TR" sz="1800" b="1" dirty="0" err="1" smtClean="0"/>
              <a:t>Dialed</a:t>
            </a:r>
            <a:r>
              <a:rPr lang="tr-TR" sz="1800" b="1" dirty="0" smtClean="0"/>
              <a:t> </a:t>
            </a:r>
            <a:r>
              <a:rPr lang="tr-TR" sz="1800" b="1" dirty="0" err="1" smtClean="0"/>
              <a:t>Number</a:t>
            </a:r>
            <a:r>
              <a:rPr lang="tr-TR" sz="1800" b="1" dirty="0" smtClean="0"/>
              <a:t> </a:t>
            </a:r>
            <a:r>
              <a:rPr lang="tr-TR" sz="1800" b="1" dirty="0" err="1" smtClean="0"/>
              <a:t>Identification</a:t>
            </a:r>
            <a:r>
              <a:rPr lang="tr-TR" sz="1800" b="1" dirty="0" smtClean="0"/>
              <a:t> </a:t>
            </a:r>
            <a:r>
              <a:rPr lang="tr-TR" sz="1800" b="1" dirty="0" err="1" smtClean="0"/>
              <a:t>Services</a:t>
            </a:r>
            <a:r>
              <a:rPr lang="tr-TR" sz="1800" b="1" dirty="0" smtClean="0"/>
              <a:t>) </a:t>
            </a:r>
            <a:r>
              <a:rPr lang="tr-TR" sz="1800" dirty="0" smtClean="0"/>
              <a:t>ISDN numarasıdır.</a:t>
            </a:r>
          </a:p>
          <a:p>
            <a:pPr algn="just">
              <a:lnSpc>
                <a:spcPct val="110000"/>
              </a:lnSpc>
              <a:spcBef>
                <a:spcPts val="600"/>
              </a:spcBef>
            </a:pPr>
            <a:r>
              <a:rPr lang="tr-TR" sz="1800" b="1" dirty="0" smtClean="0"/>
              <a:t>LAPD (Link Access </a:t>
            </a:r>
            <a:r>
              <a:rPr lang="tr-TR" sz="1800" b="1" dirty="0" err="1" smtClean="0"/>
              <a:t>Protocol</a:t>
            </a:r>
            <a:r>
              <a:rPr lang="tr-TR" sz="1800" b="1" dirty="0" smtClean="0"/>
              <a:t>-D) </a:t>
            </a:r>
            <a:r>
              <a:rPr lang="tr-TR" sz="1800" dirty="0" smtClean="0"/>
              <a:t>ISDN teknolojisinin Data Link katmanı protokolüdür.</a:t>
            </a:r>
          </a:p>
          <a:p>
            <a:pPr algn="just">
              <a:lnSpc>
                <a:spcPct val="110000"/>
              </a:lnSpc>
              <a:spcBef>
                <a:spcPts val="600"/>
              </a:spcBef>
            </a:pPr>
            <a:r>
              <a:rPr lang="tr-TR" sz="1800" b="1" dirty="0" smtClean="0"/>
              <a:t>POTS (</a:t>
            </a:r>
            <a:r>
              <a:rPr lang="tr-TR" sz="1800" b="1" dirty="0" err="1" smtClean="0"/>
              <a:t>Plain</a:t>
            </a:r>
            <a:r>
              <a:rPr lang="tr-TR" sz="1800" b="1" dirty="0" smtClean="0"/>
              <a:t> </a:t>
            </a:r>
            <a:r>
              <a:rPr lang="tr-TR" sz="1800" b="1" dirty="0" err="1" smtClean="0"/>
              <a:t>Old</a:t>
            </a:r>
            <a:r>
              <a:rPr lang="tr-TR" sz="1800" b="1" dirty="0" smtClean="0"/>
              <a:t> </a:t>
            </a:r>
            <a:r>
              <a:rPr lang="tr-TR" sz="1800" b="1" dirty="0" err="1" smtClean="0"/>
              <a:t>Telephone</a:t>
            </a:r>
            <a:r>
              <a:rPr lang="tr-TR" sz="1800" b="1" dirty="0" smtClean="0"/>
              <a:t> </a:t>
            </a:r>
            <a:r>
              <a:rPr lang="tr-TR" sz="1800" b="1" dirty="0" err="1" smtClean="0"/>
              <a:t>Services</a:t>
            </a:r>
            <a:r>
              <a:rPr lang="tr-TR" sz="1800" b="1" dirty="0" smtClean="0"/>
              <a:t>) </a:t>
            </a:r>
            <a:r>
              <a:rPr lang="tr-TR" sz="1800" dirty="0" smtClean="0"/>
              <a:t>En temel telefon servisidir.</a:t>
            </a:r>
          </a:p>
          <a:p>
            <a:pPr algn="just">
              <a:lnSpc>
                <a:spcPct val="110000"/>
              </a:lnSpc>
              <a:spcBef>
                <a:spcPts val="600"/>
              </a:spcBef>
            </a:pPr>
            <a:r>
              <a:rPr lang="tr-TR" sz="1800" b="1" dirty="0" smtClean="0"/>
              <a:t>SPID (Service Profile </a:t>
            </a:r>
            <a:r>
              <a:rPr lang="tr-TR" sz="1800" b="1" dirty="0" err="1" smtClean="0"/>
              <a:t>Identifier</a:t>
            </a:r>
            <a:r>
              <a:rPr lang="tr-TR" sz="1800" b="1" dirty="0" smtClean="0"/>
              <a:t>) </a:t>
            </a:r>
            <a:r>
              <a:rPr lang="tr-TR" sz="1800" dirty="0" smtClean="0"/>
              <a:t>Özellikle Kuzey Amerika’da BRI hatlarda kullanılan, servis sağlayıcı tarafından son kullanıcı tarafındaki BRI </a:t>
            </a:r>
            <a:r>
              <a:rPr lang="tr-TR" sz="1800" dirty="0" err="1" smtClean="0"/>
              <a:t>portuna</a:t>
            </a:r>
            <a:r>
              <a:rPr lang="tr-TR" sz="1800" dirty="0" smtClean="0"/>
              <a:t> verilen bir numaradır. Bu numara ile son kullanıcı ISDN anahtara bağlanabilmektedir.</a:t>
            </a:r>
            <a:endParaRPr lang="tr-TR" sz="17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itre 1"/>
          <p:cNvSpPr>
            <a:spLocks noGrp="1"/>
          </p:cNvSpPr>
          <p:nvPr>
            <p:ph type="title"/>
          </p:nvPr>
        </p:nvSpPr>
        <p:spPr>
          <a:xfrm>
            <a:off x="357158" y="214290"/>
            <a:ext cx="8329612" cy="1143000"/>
          </a:xfrm>
        </p:spPr>
        <p:txBody>
          <a:bodyPr rtlCol="0">
            <a:normAutofit/>
          </a:bodyPr>
          <a:lstStyle/>
          <a:p>
            <a:pPr fontAlgn="auto">
              <a:spcAft>
                <a:spcPts val="0"/>
              </a:spcAft>
              <a:defRPr/>
            </a:pPr>
            <a:r>
              <a:rPr lang="tr-TR" b="1" dirty="0" smtClean="0">
                <a:solidFill>
                  <a:schemeClr val="bg1"/>
                </a:solidFill>
                <a:effectLst>
                  <a:outerShdw blurRad="38100" dist="38100" dir="2700000" algn="tl">
                    <a:srgbClr val="000000">
                      <a:alpha val="43137"/>
                    </a:srgbClr>
                  </a:outerShdw>
                </a:effectLst>
              </a:rPr>
              <a:t>ISDN Arayüzleri</a:t>
            </a:r>
            <a:endParaRPr lang="fr-FR" b="1" dirty="0" smtClean="0">
              <a:solidFill>
                <a:schemeClr val="bg1"/>
              </a:solidFill>
              <a:effectLst>
                <a:outerShdw blurRad="38100" dist="38100" dir="2700000" algn="tl">
                  <a:srgbClr val="000000">
                    <a:alpha val="43137"/>
                  </a:srgbClr>
                </a:outerShdw>
              </a:effectLst>
            </a:endParaRPr>
          </a:p>
        </p:txBody>
      </p:sp>
      <p:sp>
        <p:nvSpPr>
          <p:cNvPr id="5" name="Espace réservé du contenu 2"/>
          <p:cNvSpPr>
            <a:spLocks noGrp="1"/>
          </p:cNvSpPr>
          <p:nvPr>
            <p:ph idx="1"/>
          </p:nvPr>
        </p:nvSpPr>
        <p:spPr>
          <a:xfrm>
            <a:off x="285720" y="1714488"/>
            <a:ext cx="8286776" cy="785818"/>
          </a:xfrm>
        </p:spPr>
        <p:txBody>
          <a:bodyPr rtlCol="0">
            <a:noAutofit/>
          </a:bodyPr>
          <a:lstStyle/>
          <a:p>
            <a:pPr algn="just"/>
            <a:r>
              <a:rPr lang="tr-TR" sz="2400" dirty="0" smtClean="0"/>
              <a:t>BRI ve PRI olmak üzere iki farklı ISDN arayüzü vardır.</a:t>
            </a:r>
          </a:p>
        </p:txBody>
      </p:sp>
      <p:graphicFrame>
        <p:nvGraphicFramePr>
          <p:cNvPr id="8" name="7 Diyagram"/>
          <p:cNvGraphicFramePr/>
          <p:nvPr/>
        </p:nvGraphicFramePr>
        <p:xfrm>
          <a:off x="428596" y="2285992"/>
          <a:ext cx="8286808" cy="43577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itre 1"/>
          <p:cNvSpPr>
            <a:spLocks noGrp="1"/>
          </p:cNvSpPr>
          <p:nvPr>
            <p:ph type="title"/>
          </p:nvPr>
        </p:nvSpPr>
        <p:spPr>
          <a:xfrm>
            <a:off x="357158" y="214290"/>
            <a:ext cx="8329612" cy="1143000"/>
          </a:xfrm>
        </p:spPr>
        <p:txBody>
          <a:bodyPr rtlCol="0">
            <a:normAutofit/>
          </a:bodyPr>
          <a:lstStyle/>
          <a:p>
            <a:pPr fontAlgn="auto">
              <a:spcAft>
                <a:spcPts val="0"/>
              </a:spcAft>
              <a:defRPr/>
            </a:pPr>
            <a:r>
              <a:rPr lang="tr-TR" b="1" dirty="0" smtClean="0">
                <a:solidFill>
                  <a:schemeClr val="bg1"/>
                </a:solidFill>
                <a:effectLst>
                  <a:outerShdw blurRad="38100" dist="38100" dir="2700000" algn="tl">
                    <a:srgbClr val="000000">
                      <a:alpha val="43137"/>
                    </a:srgbClr>
                  </a:outerShdw>
                </a:effectLst>
              </a:rPr>
              <a:t>ISDN Arayüzleri</a:t>
            </a:r>
            <a:endParaRPr lang="fr-FR" b="1" dirty="0" smtClean="0">
              <a:solidFill>
                <a:schemeClr val="bg1"/>
              </a:solidFill>
              <a:effectLst>
                <a:outerShdw blurRad="38100" dist="38100" dir="2700000" algn="tl">
                  <a:srgbClr val="000000">
                    <a:alpha val="43137"/>
                  </a:srgbClr>
                </a:outerShdw>
              </a:effectLst>
            </a:endParaRPr>
          </a:p>
        </p:txBody>
      </p:sp>
      <p:sp>
        <p:nvSpPr>
          <p:cNvPr id="5" name="Espace réservé du contenu 2"/>
          <p:cNvSpPr>
            <a:spLocks noGrp="1"/>
          </p:cNvSpPr>
          <p:nvPr>
            <p:ph idx="1"/>
          </p:nvPr>
        </p:nvSpPr>
        <p:spPr>
          <a:xfrm>
            <a:off x="0" y="4429132"/>
            <a:ext cx="4572000" cy="2143116"/>
          </a:xfrm>
        </p:spPr>
        <p:txBody>
          <a:bodyPr rtlCol="0">
            <a:noAutofit/>
          </a:bodyPr>
          <a:lstStyle/>
          <a:p>
            <a:pPr algn="just" fontAlgn="auto">
              <a:spcBef>
                <a:spcPts val="0"/>
              </a:spcBef>
              <a:spcAft>
                <a:spcPts val="0"/>
              </a:spcAft>
              <a:defRPr/>
            </a:pPr>
            <a:r>
              <a:rPr lang="tr-TR" sz="1600" b="1" dirty="0" smtClean="0"/>
              <a:t>PRI (</a:t>
            </a:r>
            <a:r>
              <a:rPr lang="tr-TR" sz="1600" b="1" dirty="0" err="1" smtClean="0"/>
              <a:t>Primary</a:t>
            </a:r>
            <a:r>
              <a:rPr lang="tr-TR" sz="1600" b="1" dirty="0" smtClean="0"/>
              <a:t> Rate </a:t>
            </a:r>
            <a:r>
              <a:rPr lang="tr-TR" sz="1600" b="1" dirty="0" err="1" smtClean="0"/>
              <a:t>Interface</a:t>
            </a:r>
            <a:r>
              <a:rPr lang="tr-TR" sz="1600" b="1" dirty="0" smtClean="0"/>
              <a:t>-Öncelikli Hız Erişimi) Hizmeti</a:t>
            </a:r>
          </a:p>
          <a:p>
            <a:pPr algn="just" fontAlgn="auto">
              <a:spcBef>
                <a:spcPts val="0"/>
              </a:spcBef>
              <a:spcAft>
                <a:spcPts val="0"/>
              </a:spcAft>
              <a:defRPr/>
            </a:pPr>
            <a:r>
              <a:rPr lang="tr-TR" sz="1600" dirty="0" smtClean="0"/>
              <a:t>PRI Her biri 64 </a:t>
            </a:r>
            <a:r>
              <a:rPr lang="tr-TR" sz="1600" dirty="0" err="1" smtClean="0"/>
              <a:t>Kbps'lik</a:t>
            </a:r>
            <a:r>
              <a:rPr lang="tr-TR" sz="1600" dirty="0" smtClean="0"/>
              <a:t> 30 adet B kanalı ve 64 </a:t>
            </a:r>
            <a:r>
              <a:rPr lang="tr-TR" sz="1600" dirty="0" err="1" smtClean="0"/>
              <a:t>Kbps'lık</a:t>
            </a:r>
            <a:r>
              <a:rPr lang="tr-TR" sz="1600" dirty="0" smtClean="0"/>
              <a:t> bir adet D kanalı içermektedir. </a:t>
            </a:r>
          </a:p>
          <a:p>
            <a:pPr algn="just" fontAlgn="auto">
              <a:spcBef>
                <a:spcPts val="0"/>
              </a:spcBef>
              <a:spcAft>
                <a:spcPts val="0"/>
              </a:spcAft>
              <a:buFont typeface="Wingdings" pitchFamily="2" charset="2"/>
              <a:buNone/>
              <a:defRPr/>
            </a:pPr>
            <a:r>
              <a:rPr lang="tr-TR" sz="1600" dirty="0" smtClean="0"/>
              <a:t>        </a:t>
            </a:r>
          </a:p>
          <a:p>
            <a:pPr algn="just" fontAlgn="auto">
              <a:spcBef>
                <a:spcPts val="0"/>
              </a:spcBef>
              <a:spcAft>
                <a:spcPts val="0"/>
              </a:spcAft>
              <a:buFont typeface="Wingdings" pitchFamily="2" charset="2"/>
              <a:buNone/>
              <a:defRPr/>
            </a:pPr>
            <a:r>
              <a:rPr lang="tr-TR" sz="1600" dirty="0" smtClean="0"/>
              <a:t>	Toplam 30* 64 + 1* 64 = 2.048 </a:t>
            </a:r>
            <a:r>
              <a:rPr lang="tr-TR" sz="1600" dirty="0" err="1" smtClean="0"/>
              <a:t>Mbps</a:t>
            </a:r>
            <a:r>
              <a:rPr lang="tr-TR" sz="1600" dirty="0" smtClean="0"/>
              <a:t> iletim sağlar. </a:t>
            </a:r>
          </a:p>
          <a:p>
            <a:pPr algn="just" fontAlgn="auto">
              <a:spcBef>
                <a:spcPts val="0"/>
              </a:spcBef>
              <a:spcAft>
                <a:spcPts val="0"/>
              </a:spcAft>
              <a:defRPr/>
            </a:pPr>
            <a:r>
              <a:rPr lang="tr-TR" sz="1600" dirty="0" smtClean="0"/>
              <a:t>Bu ISDN standardının adı </a:t>
            </a:r>
            <a:r>
              <a:rPr lang="tr-TR" sz="1600" u="sng" dirty="0" smtClean="0"/>
              <a:t>E1</a:t>
            </a:r>
            <a:r>
              <a:rPr lang="tr-TR" sz="1600" dirty="0" smtClean="0"/>
              <a:t>’dir.</a:t>
            </a:r>
            <a:endParaRPr lang="tr-TR" sz="1600" dirty="0"/>
          </a:p>
        </p:txBody>
      </p:sp>
      <p:pic>
        <p:nvPicPr>
          <p:cNvPr id="7" name="Picture 3" descr="isdn_bri"/>
          <p:cNvPicPr>
            <a:picLocks noChangeAspect="1" noChangeArrowheads="1"/>
          </p:cNvPicPr>
          <p:nvPr/>
        </p:nvPicPr>
        <p:blipFill>
          <a:blip r:embed="rId3" cstate="print"/>
          <a:srcRect/>
          <a:stretch>
            <a:fillRect/>
          </a:stretch>
        </p:blipFill>
        <p:spPr bwMode="auto">
          <a:xfrm>
            <a:off x="190152" y="1857364"/>
            <a:ext cx="4024658" cy="2164742"/>
          </a:xfrm>
          <a:prstGeom prst="rect">
            <a:avLst/>
          </a:prstGeom>
          <a:noFill/>
          <a:ln w="9525">
            <a:noFill/>
            <a:miter lim="800000"/>
            <a:headEnd/>
            <a:tailEnd/>
          </a:ln>
        </p:spPr>
      </p:pic>
      <p:pic>
        <p:nvPicPr>
          <p:cNvPr id="9" name="Picture 4" descr="isdn_pri"/>
          <p:cNvPicPr>
            <a:picLocks noChangeAspect="1" noChangeArrowheads="1"/>
          </p:cNvPicPr>
          <p:nvPr/>
        </p:nvPicPr>
        <p:blipFill>
          <a:blip r:embed="rId4" cstate="print"/>
          <a:srcRect/>
          <a:stretch>
            <a:fillRect/>
          </a:stretch>
        </p:blipFill>
        <p:spPr bwMode="auto">
          <a:xfrm>
            <a:off x="4614134" y="4286256"/>
            <a:ext cx="4458460" cy="2512021"/>
          </a:xfrm>
          <a:prstGeom prst="rect">
            <a:avLst/>
          </a:prstGeom>
          <a:noFill/>
          <a:ln w="9525">
            <a:noFill/>
            <a:miter lim="800000"/>
            <a:headEnd/>
            <a:tailEnd/>
          </a:ln>
        </p:spPr>
      </p:pic>
      <p:sp>
        <p:nvSpPr>
          <p:cNvPr id="10" name="Espace réservé du contenu 2"/>
          <p:cNvSpPr txBox="1">
            <a:spLocks/>
          </p:cNvSpPr>
          <p:nvPr/>
        </p:nvSpPr>
        <p:spPr bwMode="auto">
          <a:xfrm>
            <a:off x="4143372" y="1785926"/>
            <a:ext cx="4500562" cy="2143116"/>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marL="342900" marR="0" lvl="0" indent="-342900" algn="just" defTabSz="914400" rtl="0" eaLnBrk="1" fontAlgn="auto" latinLnBrk="0" hangingPunct="1">
              <a:lnSpc>
                <a:spcPct val="100000"/>
              </a:lnSpc>
              <a:spcBef>
                <a:spcPts val="0"/>
              </a:spcBef>
              <a:spcAft>
                <a:spcPts val="0"/>
              </a:spcAft>
              <a:buClrTx/>
              <a:buSzTx/>
              <a:buFont typeface="Arial" charset="0"/>
              <a:buChar char="•"/>
              <a:tabLst/>
              <a:defRPr/>
            </a:pPr>
            <a:r>
              <a:rPr kumimoji="0" lang="tr-TR" sz="1600" b="1" i="0" u="none" strike="noStrike" kern="1200" cap="none" spc="0" normalizeH="0" baseline="0" noProof="0" dirty="0" smtClean="0">
                <a:ln>
                  <a:noFill/>
                </a:ln>
                <a:solidFill>
                  <a:schemeClr val="tx1"/>
                </a:solidFill>
                <a:effectLst/>
                <a:uLnTx/>
                <a:uFillTx/>
                <a:latin typeface="+mn-lt"/>
                <a:ea typeface="+mn-ea"/>
                <a:cs typeface="+mn-cs"/>
              </a:rPr>
              <a:t>BRI (</a:t>
            </a:r>
            <a:r>
              <a:rPr kumimoji="0" lang="tr-TR" sz="1600" b="1" i="0" u="none" strike="noStrike" kern="1200" cap="none" spc="0" normalizeH="0" baseline="0" noProof="0" dirty="0" err="1" smtClean="0">
                <a:ln>
                  <a:noFill/>
                </a:ln>
                <a:solidFill>
                  <a:schemeClr val="tx1"/>
                </a:solidFill>
                <a:effectLst/>
                <a:uLnTx/>
                <a:uFillTx/>
                <a:latin typeface="+mn-lt"/>
                <a:ea typeface="+mn-ea"/>
                <a:cs typeface="+mn-cs"/>
              </a:rPr>
              <a:t>Basic</a:t>
            </a:r>
            <a:r>
              <a:rPr kumimoji="0" lang="tr-TR" sz="1600" b="1" i="0" u="none" strike="noStrike" kern="1200" cap="none" spc="0" normalizeH="0" baseline="0" noProof="0" dirty="0" smtClean="0">
                <a:ln>
                  <a:noFill/>
                </a:ln>
                <a:solidFill>
                  <a:schemeClr val="tx1"/>
                </a:solidFill>
                <a:effectLst/>
                <a:uLnTx/>
                <a:uFillTx/>
                <a:latin typeface="+mn-lt"/>
                <a:ea typeface="+mn-ea"/>
                <a:cs typeface="+mn-cs"/>
              </a:rPr>
              <a:t> Rate </a:t>
            </a:r>
            <a:r>
              <a:rPr kumimoji="0" lang="tr-TR" sz="1600" b="1" i="0" u="none" strike="noStrike" kern="1200" cap="none" spc="0" normalizeH="0" baseline="0" noProof="0" dirty="0" err="1" smtClean="0">
                <a:ln>
                  <a:noFill/>
                </a:ln>
                <a:solidFill>
                  <a:schemeClr val="tx1"/>
                </a:solidFill>
                <a:effectLst/>
                <a:uLnTx/>
                <a:uFillTx/>
                <a:latin typeface="+mn-lt"/>
                <a:ea typeface="+mn-ea"/>
                <a:cs typeface="+mn-cs"/>
              </a:rPr>
              <a:t>Interface</a:t>
            </a:r>
            <a:r>
              <a:rPr kumimoji="0" lang="tr-TR" sz="1600" b="1" i="0" u="none" strike="noStrike" kern="1200" cap="none" spc="0" normalizeH="0" baseline="0" noProof="0" dirty="0" smtClean="0">
                <a:ln>
                  <a:noFill/>
                </a:ln>
                <a:solidFill>
                  <a:schemeClr val="tx1"/>
                </a:solidFill>
                <a:effectLst/>
                <a:uLnTx/>
                <a:uFillTx/>
                <a:latin typeface="+mn-lt"/>
                <a:ea typeface="+mn-ea"/>
                <a:cs typeface="+mn-cs"/>
              </a:rPr>
              <a:t>-Öncelikli Hız Erişimi) Hizmeti</a:t>
            </a:r>
          </a:p>
          <a:p>
            <a:pPr algn="just" fontAlgn="auto">
              <a:spcBef>
                <a:spcPts val="0"/>
              </a:spcBef>
              <a:spcAft>
                <a:spcPts val="0"/>
              </a:spcAft>
              <a:defRPr/>
            </a:pPr>
            <a:r>
              <a:rPr lang="tr-TR" sz="1600" dirty="0">
                <a:latin typeface="+mn-lt"/>
              </a:rPr>
              <a:t>BRI erişimi noktadan noktaya ya da bir noktadan çok noktaya olabilir.</a:t>
            </a:r>
          </a:p>
          <a:p>
            <a:pPr algn="just" fontAlgn="auto">
              <a:spcBef>
                <a:spcPts val="0"/>
              </a:spcBef>
              <a:spcAft>
                <a:spcPts val="0"/>
              </a:spcAft>
              <a:defRPr/>
            </a:pPr>
            <a:r>
              <a:rPr lang="tr-TR" sz="1600" dirty="0">
                <a:latin typeface="+mn-lt"/>
              </a:rPr>
              <a:t>Fiziksel katman tanımlamaları ITU-T I.430 standardı ile belirlenmiştir.</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11" name="Picture 4" descr="brıpprı"/>
          <p:cNvPicPr>
            <a:picLocks noChangeAspect="1" noChangeArrowheads="1"/>
          </p:cNvPicPr>
          <p:nvPr/>
        </p:nvPicPr>
        <p:blipFill>
          <a:blip r:embed="rId3" cstate="print"/>
          <a:srcRect/>
          <a:stretch>
            <a:fillRect/>
          </a:stretch>
        </p:blipFill>
        <p:spPr bwMode="auto">
          <a:xfrm>
            <a:off x="209258" y="3192481"/>
            <a:ext cx="8934742" cy="3308353"/>
          </a:xfrm>
          <a:prstGeom prst="rect">
            <a:avLst/>
          </a:prstGeom>
          <a:noFill/>
          <a:ln w="9525">
            <a:noFill/>
            <a:miter lim="800000"/>
            <a:headEnd/>
            <a:tailEnd/>
          </a:ln>
        </p:spPr>
      </p:pic>
      <p:sp>
        <p:nvSpPr>
          <p:cNvPr id="4" name="Titre 1"/>
          <p:cNvSpPr>
            <a:spLocks noGrp="1"/>
          </p:cNvSpPr>
          <p:nvPr>
            <p:ph type="title"/>
          </p:nvPr>
        </p:nvSpPr>
        <p:spPr>
          <a:xfrm>
            <a:off x="357158" y="214290"/>
            <a:ext cx="8329612" cy="1143000"/>
          </a:xfrm>
        </p:spPr>
        <p:txBody>
          <a:bodyPr rtlCol="0">
            <a:normAutofit/>
          </a:bodyPr>
          <a:lstStyle/>
          <a:p>
            <a:pPr fontAlgn="auto">
              <a:spcAft>
                <a:spcPts val="0"/>
              </a:spcAft>
              <a:defRPr/>
            </a:pPr>
            <a:r>
              <a:rPr lang="tr-TR" b="1" dirty="0" smtClean="0">
                <a:solidFill>
                  <a:schemeClr val="bg1"/>
                </a:solidFill>
                <a:effectLst>
                  <a:outerShdw blurRad="38100" dist="38100" dir="2700000" algn="tl">
                    <a:srgbClr val="000000">
                      <a:alpha val="43137"/>
                    </a:srgbClr>
                  </a:outerShdw>
                </a:effectLst>
              </a:rPr>
              <a:t>BRI / PRI ?</a:t>
            </a:r>
            <a:endParaRPr lang="fr-FR" b="1" dirty="0" smtClean="0">
              <a:solidFill>
                <a:schemeClr val="bg1"/>
              </a:solidFill>
              <a:effectLst>
                <a:outerShdw blurRad="38100" dist="38100" dir="2700000" algn="tl">
                  <a:srgbClr val="000000">
                    <a:alpha val="43137"/>
                  </a:srgbClr>
                </a:outerShdw>
              </a:effectLst>
            </a:endParaRPr>
          </a:p>
        </p:txBody>
      </p:sp>
      <p:sp>
        <p:nvSpPr>
          <p:cNvPr id="10" name="Espace réservé du contenu 2"/>
          <p:cNvSpPr txBox="1">
            <a:spLocks/>
          </p:cNvSpPr>
          <p:nvPr/>
        </p:nvSpPr>
        <p:spPr bwMode="auto">
          <a:xfrm>
            <a:off x="714348" y="1785926"/>
            <a:ext cx="7929586" cy="1357322"/>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fontAlgn="auto">
              <a:lnSpc>
                <a:spcPct val="130000"/>
              </a:lnSpc>
              <a:spcBef>
                <a:spcPts val="0"/>
              </a:spcBef>
              <a:spcAft>
                <a:spcPts val="0"/>
              </a:spcAft>
              <a:defRPr/>
            </a:pPr>
            <a:r>
              <a:rPr lang="tr-TR" sz="2000" b="1" i="1" dirty="0">
                <a:latin typeface="+mn-lt"/>
              </a:rPr>
              <a:t>ISDN PRI:</a:t>
            </a:r>
            <a:r>
              <a:rPr lang="tr-TR" sz="2000" dirty="0">
                <a:latin typeface="+mn-lt"/>
              </a:rPr>
              <a:t> Dosya transferi, LAN bağlantıları, görüntü, PC haberleşmesi, Internet servis sağlayıcıları ve büyük şirketler için </a:t>
            </a:r>
          </a:p>
          <a:p>
            <a:pPr fontAlgn="auto">
              <a:lnSpc>
                <a:spcPct val="130000"/>
              </a:lnSpc>
              <a:spcBef>
                <a:spcPts val="0"/>
              </a:spcBef>
              <a:spcAft>
                <a:spcPts val="0"/>
              </a:spcAft>
              <a:defRPr/>
            </a:pPr>
            <a:r>
              <a:rPr lang="tr-TR" sz="2000" b="1" i="1" dirty="0">
                <a:latin typeface="+mn-lt"/>
              </a:rPr>
              <a:t>ISDN BRI:</a:t>
            </a:r>
            <a:r>
              <a:rPr lang="tr-TR" sz="2000" dirty="0">
                <a:latin typeface="+mn-lt"/>
              </a:rPr>
              <a:t> Daha küçük ve orta ölçekli şirketler ve ev aboneleri için tercih edilmektedir.</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itre 1"/>
          <p:cNvSpPr>
            <a:spLocks noGrp="1"/>
          </p:cNvSpPr>
          <p:nvPr>
            <p:ph type="title"/>
          </p:nvPr>
        </p:nvSpPr>
        <p:spPr>
          <a:xfrm>
            <a:off x="357158" y="214290"/>
            <a:ext cx="8329612" cy="1143000"/>
          </a:xfrm>
        </p:spPr>
        <p:txBody>
          <a:bodyPr rtlCol="0">
            <a:normAutofit/>
          </a:bodyPr>
          <a:lstStyle/>
          <a:p>
            <a:pPr fontAlgn="auto">
              <a:spcAft>
                <a:spcPts val="0"/>
              </a:spcAft>
              <a:defRPr/>
            </a:pPr>
            <a:r>
              <a:rPr lang="tr-TR" b="1" dirty="0" smtClean="0">
                <a:solidFill>
                  <a:schemeClr val="bg1"/>
                </a:solidFill>
                <a:effectLst>
                  <a:outerShdw blurRad="38100" dist="38100" dir="2700000" algn="tl">
                    <a:srgbClr val="000000">
                      <a:alpha val="43137"/>
                    </a:srgbClr>
                  </a:outerShdw>
                </a:effectLst>
              </a:rPr>
              <a:t>ISDN Katmanları</a:t>
            </a:r>
            <a:endParaRPr lang="fr-FR" b="1" dirty="0" smtClean="0">
              <a:solidFill>
                <a:schemeClr val="bg1"/>
              </a:solidFill>
              <a:effectLst>
                <a:outerShdw blurRad="38100" dist="38100" dir="2700000" algn="tl">
                  <a:srgbClr val="000000">
                    <a:alpha val="43137"/>
                  </a:srgbClr>
                </a:outerShdw>
              </a:effectLst>
            </a:endParaRPr>
          </a:p>
        </p:txBody>
      </p:sp>
      <p:sp>
        <p:nvSpPr>
          <p:cNvPr id="10" name="Espace réservé du contenu 2"/>
          <p:cNvSpPr txBox="1">
            <a:spLocks/>
          </p:cNvSpPr>
          <p:nvPr/>
        </p:nvSpPr>
        <p:spPr bwMode="auto">
          <a:xfrm>
            <a:off x="571472" y="1785926"/>
            <a:ext cx="5429288" cy="785818"/>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fontAlgn="auto">
              <a:lnSpc>
                <a:spcPct val="130000"/>
              </a:lnSpc>
              <a:spcBef>
                <a:spcPts val="0"/>
              </a:spcBef>
              <a:spcAft>
                <a:spcPts val="0"/>
              </a:spcAft>
              <a:defRPr/>
            </a:pPr>
            <a:r>
              <a:rPr lang="tr-TR" sz="2000" dirty="0" err="1" smtClean="0">
                <a:latin typeface="+mn-lt"/>
              </a:rPr>
              <a:t>OSI’nin</a:t>
            </a:r>
            <a:r>
              <a:rPr lang="tr-TR" sz="2000" dirty="0" smtClean="0">
                <a:latin typeface="+mn-lt"/>
              </a:rPr>
              <a:t> ilk üç katmanına ait işlevleri sağlar.</a:t>
            </a:r>
            <a:endParaRPr lang="tr-TR" sz="2000" dirty="0">
              <a:latin typeface="+mn-lt"/>
            </a:endParaRPr>
          </a:p>
        </p:txBody>
      </p:sp>
      <p:pic>
        <p:nvPicPr>
          <p:cNvPr id="5" name="Picture 4" descr="katman"/>
          <p:cNvPicPr>
            <a:picLocks noChangeAspect="1" noChangeArrowheads="1"/>
          </p:cNvPicPr>
          <p:nvPr/>
        </p:nvPicPr>
        <p:blipFill>
          <a:blip r:embed="rId3" cstate="print"/>
          <a:srcRect/>
          <a:stretch>
            <a:fillRect/>
          </a:stretch>
        </p:blipFill>
        <p:spPr bwMode="auto">
          <a:xfrm>
            <a:off x="-71470" y="2320948"/>
            <a:ext cx="6107112" cy="4465638"/>
          </a:xfrm>
          <a:prstGeom prst="rect">
            <a:avLst/>
          </a:prstGeom>
          <a:noFill/>
          <a:ln w="9525">
            <a:noFill/>
            <a:miter lim="800000"/>
            <a:headEnd/>
            <a:tailEnd/>
          </a:ln>
        </p:spPr>
      </p:pic>
      <p:sp>
        <p:nvSpPr>
          <p:cNvPr id="6" name="Espace réservé du contenu 2"/>
          <p:cNvSpPr txBox="1">
            <a:spLocks/>
          </p:cNvSpPr>
          <p:nvPr/>
        </p:nvSpPr>
        <p:spPr bwMode="auto">
          <a:xfrm>
            <a:off x="5715008" y="2714620"/>
            <a:ext cx="3214710" cy="392909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marL="179388" lvl="4" algn="just"/>
            <a:r>
              <a:rPr lang="tr-TR" sz="2000" b="1" dirty="0">
                <a:latin typeface="+mn-lt"/>
              </a:rPr>
              <a:t>Q.931 </a:t>
            </a:r>
            <a:endParaRPr lang="tr-TR" sz="2000" dirty="0">
              <a:latin typeface="+mn-lt"/>
            </a:endParaRPr>
          </a:p>
          <a:p>
            <a:pPr algn="just"/>
            <a:r>
              <a:rPr lang="tr-TR" sz="2000" dirty="0">
                <a:latin typeface="+mn-lt"/>
              </a:rPr>
              <a:t>ISDN bağlantı kontrol protokolüdür. Bağlantının kurulması ve sonlandırılması ile sorumludur. Bu protokol TCP’de paketlenir ve 1720 numaralı TCP </a:t>
            </a:r>
            <a:r>
              <a:rPr lang="tr-TR" sz="2000" dirty="0" err="1">
                <a:latin typeface="+mn-lt"/>
              </a:rPr>
              <a:t>portuna</a:t>
            </a:r>
            <a:r>
              <a:rPr lang="tr-TR" sz="2000" dirty="0">
                <a:latin typeface="+mn-lt"/>
              </a:rPr>
              <a:t> yollanır. </a:t>
            </a:r>
            <a:endParaRPr lang="tr-TR" sz="2000" dirty="0" smtClean="0">
              <a:latin typeface="+mn-lt"/>
            </a:endParaRPr>
          </a:p>
          <a:p>
            <a:pPr algn="just"/>
            <a:endParaRPr lang="tr-TR" sz="2000" dirty="0">
              <a:latin typeface="+mn-lt"/>
            </a:endParaRPr>
          </a:p>
          <a:p>
            <a:pPr marL="179388" lvl="4" algn="just"/>
            <a:r>
              <a:rPr lang="tr-TR" sz="2000" b="1" dirty="0">
                <a:latin typeface="+mn-lt"/>
              </a:rPr>
              <a:t>Q.921 </a:t>
            </a:r>
            <a:endParaRPr lang="tr-TR" sz="2000" dirty="0">
              <a:latin typeface="+mn-lt"/>
            </a:endParaRPr>
          </a:p>
          <a:p>
            <a:pPr algn="just"/>
            <a:r>
              <a:rPr lang="tr-TR" sz="2000" dirty="0">
                <a:latin typeface="+mn-lt"/>
              </a:rPr>
              <a:t>Data link katmanı özelliklerini belirler.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itre 1"/>
          <p:cNvSpPr>
            <a:spLocks noGrp="1"/>
          </p:cNvSpPr>
          <p:nvPr>
            <p:ph type="title"/>
          </p:nvPr>
        </p:nvSpPr>
        <p:spPr>
          <a:xfrm>
            <a:off x="357158" y="214290"/>
            <a:ext cx="8329612" cy="1143000"/>
          </a:xfrm>
        </p:spPr>
        <p:txBody>
          <a:bodyPr rtlCol="0">
            <a:normAutofit/>
          </a:bodyPr>
          <a:lstStyle/>
          <a:p>
            <a:pPr fontAlgn="auto">
              <a:spcAft>
                <a:spcPts val="0"/>
              </a:spcAft>
              <a:defRPr/>
            </a:pPr>
            <a:r>
              <a:rPr lang="tr-TR" b="1" dirty="0" smtClean="0">
                <a:solidFill>
                  <a:schemeClr val="bg1"/>
                </a:solidFill>
                <a:effectLst>
                  <a:outerShdw blurRad="38100" dist="38100" dir="2700000" algn="tl">
                    <a:srgbClr val="000000">
                      <a:alpha val="43137"/>
                    </a:srgbClr>
                  </a:outerShdw>
                </a:effectLst>
              </a:rPr>
              <a:t>ISDN Referans Noktaları</a:t>
            </a:r>
            <a:endParaRPr lang="fr-FR" b="1" dirty="0" smtClean="0">
              <a:solidFill>
                <a:schemeClr val="bg1"/>
              </a:solidFill>
              <a:effectLst>
                <a:outerShdw blurRad="38100" dist="38100" dir="2700000" algn="tl">
                  <a:srgbClr val="000000">
                    <a:alpha val="43137"/>
                  </a:srgbClr>
                </a:outerShdw>
              </a:effectLst>
            </a:endParaRPr>
          </a:p>
        </p:txBody>
      </p:sp>
      <p:sp>
        <p:nvSpPr>
          <p:cNvPr id="10" name="Espace réservé du contenu 2"/>
          <p:cNvSpPr txBox="1">
            <a:spLocks/>
          </p:cNvSpPr>
          <p:nvPr/>
        </p:nvSpPr>
        <p:spPr bwMode="auto">
          <a:xfrm>
            <a:off x="428596" y="1643050"/>
            <a:ext cx="8215338" cy="1357322"/>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indent="269875" algn="just">
              <a:lnSpc>
                <a:spcPct val="110000"/>
              </a:lnSpc>
              <a:spcBef>
                <a:spcPts val="600"/>
              </a:spcBef>
              <a:buFont typeface="Arial" pitchFamily="34" charset="0"/>
              <a:buChar char="•"/>
            </a:pPr>
            <a:r>
              <a:rPr lang="tr-TR" dirty="0" smtClean="0">
                <a:latin typeface="+mn-lt"/>
              </a:rPr>
              <a:t>ISDN </a:t>
            </a:r>
            <a:r>
              <a:rPr lang="tr-TR" dirty="0">
                <a:latin typeface="+mn-lt"/>
              </a:rPr>
              <a:t>standartlarına uyumlu fonksiyonları yapabilen cihazları </a:t>
            </a:r>
            <a:r>
              <a:rPr lang="tr-TR" dirty="0" smtClean="0">
                <a:latin typeface="+mn-lt"/>
              </a:rPr>
              <a:t>kullanılır.</a:t>
            </a:r>
          </a:p>
          <a:p>
            <a:pPr indent="269875" algn="just">
              <a:lnSpc>
                <a:spcPct val="110000"/>
              </a:lnSpc>
              <a:spcBef>
                <a:spcPts val="600"/>
              </a:spcBef>
              <a:buFont typeface="Arial" pitchFamily="34" charset="0"/>
              <a:buChar char="•"/>
            </a:pPr>
            <a:r>
              <a:rPr lang="tr-TR" dirty="0" smtClean="0">
                <a:latin typeface="+mn-lt"/>
              </a:rPr>
              <a:t>Belli </a:t>
            </a:r>
            <a:r>
              <a:rPr lang="tr-TR" dirty="0">
                <a:latin typeface="+mn-lt"/>
              </a:rPr>
              <a:t>referans noktaları belirlemek gerekmektedir. Çünkü son kullanıcıların ISDN omurgasına bağlanmak için kullanacakları mevcut cihazları çok çeşitlidir</a:t>
            </a:r>
            <a:r>
              <a:rPr lang="tr-TR" dirty="0" smtClean="0">
                <a:latin typeface="+mn-lt"/>
              </a:rPr>
              <a:t>.</a:t>
            </a:r>
          </a:p>
          <a:p>
            <a:pPr indent="269875" algn="just">
              <a:lnSpc>
                <a:spcPct val="110000"/>
              </a:lnSpc>
              <a:spcBef>
                <a:spcPts val="600"/>
              </a:spcBef>
              <a:buFont typeface="Arial" pitchFamily="34" charset="0"/>
              <a:buChar char="•"/>
            </a:pPr>
            <a:r>
              <a:rPr lang="tr-TR" dirty="0" err="1" smtClean="0">
                <a:latin typeface="+mn-lt"/>
              </a:rPr>
              <a:t>Analog</a:t>
            </a:r>
            <a:r>
              <a:rPr lang="tr-TR" dirty="0" smtClean="0">
                <a:latin typeface="+mn-lt"/>
              </a:rPr>
              <a:t> </a:t>
            </a:r>
            <a:r>
              <a:rPr lang="tr-TR" dirty="0">
                <a:latin typeface="+mn-lt"/>
              </a:rPr>
              <a:t>bir telefon ile </a:t>
            </a:r>
            <a:r>
              <a:rPr lang="tr-TR" dirty="0" err="1">
                <a:latin typeface="+mn-lt"/>
              </a:rPr>
              <a:t>analog</a:t>
            </a:r>
            <a:r>
              <a:rPr lang="tr-TR" dirty="0">
                <a:latin typeface="+mn-lt"/>
              </a:rPr>
              <a:t> sinyalleşmeyi destekleyen PC’ye bağlı bir modemin bu omurgaya bağlanabilmesi için ISDN standartlarında sinyal üretebilmelidir. </a:t>
            </a:r>
          </a:p>
        </p:txBody>
      </p:sp>
      <p:pic>
        <p:nvPicPr>
          <p:cNvPr id="7" name="6 Resim"/>
          <p:cNvPicPr/>
          <p:nvPr/>
        </p:nvPicPr>
        <p:blipFill>
          <a:blip r:embed="rId3" cstate="print"/>
          <a:srcRect/>
          <a:stretch>
            <a:fillRect/>
          </a:stretch>
        </p:blipFill>
        <p:spPr bwMode="auto">
          <a:xfrm>
            <a:off x="428596" y="3429000"/>
            <a:ext cx="8143932" cy="32861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itre 1"/>
          <p:cNvSpPr>
            <a:spLocks noGrp="1"/>
          </p:cNvSpPr>
          <p:nvPr>
            <p:ph type="title"/>
          </p:nvPr>
        </p:nvSpPr>
        <p:spPr>
          <a:xfrm>
            <a:off x="357158" y="214290"/>
            <a:ext cx="8329612" cy="1143000"/>
          </a:xfrm>
        </p:spPr>
        <p:txBody>
          <a:bodyPr rtlCol="0">
            <a:normAutofit/>
          </a:bodyPr>
          <a:lstStyle/>
          <a:p>
            <a:pPr fontAlgn="auto">
              <a:spcAft>
                <a:spcPts val="0"/>
              </a:spcAft>
              <a:defRPr/>
            </a:pPr>
            <a:r>
              <a:rPr lang="tr-TR" b="1" dirty="0" smtClean="0">
                <a:solidFill>
                  <a:schemeClr val="bg1"/>
                </a:solidFill>
                <a:effectLst>
                  <a:outerShdw blurRad="38100" dist="38100" dir="2700000" algn="tl">
                    <a:srgbClr val="000000">
                      <a:alpha val="43137"/>
                    </a:srgbClr>
                  </a:outerShdw>
                </a:effectLst>
              </a:rPr>
              <a:t>ISDN Referans Noktaları</a:t>
            </a:r>
            <a:endParaRPr lang="fr-FR" b="1" dirty="0" smtClean="0">
              <a:solidFill>
                <a:schemeClr val="bg1"/>
              </a:solidFill>
              <a:effectLst>
                <a:outerShdw blurRad="38100" dist="38100" dir="2700000" algn="tl">
                  <a:srgbClr val="000000">
                    <a:alpha val="43137"/>
                  </a:srgbClr>
                </a:outerShdw>
              </a:effectLst>
            </a:endParaRPr>
          </a:p>
        </p:txBody>
      </p:sp>
      <p:sp>
        <p:nvSpPr>
          <p:cNvPr id="10" name="Espace réservé du contenu 2"/>
          <p:cNvSpPr txBox="1">
            <a:spLocks/>
          </p:cNvSpPr>
          <p:nvPr/>
        </p:nvSpPr>
        <p:spPr bwMode="auto">
          <a:xfrm>
            <a:off x="428596" y="1643050"/>
            <a:ext cx="8215338" cy="178595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indent="269875" algn="just">
              <a:lnSpc>
                <a:spcPct val="110000"/>
              </a:lnSpc>
              <a:spcBef>
                <a:spcPts val="600"/>
              </a:spcBef>
              <a:buFont typeface="Arial" pitchFamily="34" charset="0"/>
              <a:buChar char="•"/>
            </a:pPr>
            <a:r>
              <a:rPr lang="tr-TR" dirty="0">
                <a:latin typeface="+mn-lt"/>
              </a:rPr>
              <a:t>ISDN standartlarında iletişiminde kullanılan ISDN iletişim metodolojisi </a:t>
            </a:r>
            <a:r>
              <a:rPr lang="tr-TR" dirty="0" smtClean="0">
                <a:latin typeface="+mn-lt"/>
              </a:rPr>
              <a:t>tanımlanmaktadır.</a:t>
            </a:r>
          </a:p>
          <a:p>
            <a:pPr indent="269875" algn="just">
              <a:lnSpc>
                <a:spcPct val="110000"/>
              </a:lnSpc>
              <a:spcBef>
                <a:spcPts val="600"/>
              </a:spcBef>
              <a:buFont typeface="Arial" pitchFamily="34" charset="0"/>
              <a:buChar char="•"/>
            </a:pPr>
            <a:r>
              <a:rPr lang="tr-TR" dirty="0" smtClean="0">
                <a:latin typeface="+mn-lt"/>
              </a:rPr>
              <a:t>Bu </a:t>
            </a:r>
            <a:r>
              <a:rPr lang="tr-TR" dirty="0">
                <a:latin typeface="+mn-lt"/>
              </a:rPr>
              <a:t>standartlarda ISDN cihazlarının donanım tanımları yapılması beklenemez</a:t>
            </a:r>
            <a:r>
              <a:rPr lang="tr-TR" dirty="0" smtClean="0">
                <a:latin typeface="+mn-lt"/>
              </a:rPr>
              <a:t>.</a:t>
            </a:r>
          </a:p>
          <a:p>
            <a:pPr indent="269875" algn="just">
              <a:lnSpc>
                <a:spcPct val="110000"/>
              </a:lnSpc>
              <a:spcBef>
                <a:spcPts val="600"/>
              </a:spcBef>
              <a:buFont typeface="Arial" pitchFamily="34" charset="0"/>
              <a:buChar char="•"/>
            </a:pPr>
            <a:r>
              <a:rPr lang="tr-TR" dirty="0" smtClean="0">
                <a:latin typeface="+mn-lt"/>
              </a:rPr>
              <a:t>Fakat </a:t>
            </a:r>
            <a:r>
              <a:rPr lang="tr-TR" dirty="0">
                <a:latin typeface="+mn-lt"/>
              </a:rPr>
              <a:t>mevcut </a:t>
            </a:r>
            <a:r>
              <a:rPr lang="tr-TR" dirty="0" err="1">
                <a:latin typeface="+mn-lt"/>
              </a:rPr>
              <a:t>analog</a:t>
            </a:r>
            <a:r>
              <a:rPr lang="tr-TR" dirty="0">
                <a:latin typeface="+mn-lt"/>
              </a:rPr>
              <a:t> cihazların ve üretilecek ISDN cihazların entegre olabilmesi için arayüzlere belirli referans bilgilerinin tanımlanması </a:t>
            </a:r>
            <a:r>
              <a:rPr lang="tr-TR" dirty="0" smtClean="0">
                <a:latin typeface="+mn-lt"/>
              </a:rPr>
              <a:t>gerekmektedir.</a:t>
            </a:r>
          </a:p>
          <a:p>
            <a:pPr indent="269875" algn="just">
              <a:lnSpc>
                <a:spcPct val="110000"/>
              </a:lnSpc>
              <a:spcBef>
                <a:spcPts val="600"/>
              </a:spcBef>
              <a:buFont typeface="Arial" pitchFamily="34" charset="0"/>
              <a:buChar char="•"/>
            </a:pPr>
            <a:r>
              <a:rPr lang="tr-TR" dirty="0" smtClean="0">
                <a:latin typeface="+mn-lt"/>
              </a:rPr>
              <a:t>ISDN </a:t>
            </a:r>
            <a:r>
              <a:rPr lang="tr-TR" dirty="0">
                <a:latin typeface="+mn-lt"/>
              </a:rPr>
              <a:t>standartlarında bu bilgiler ISDN referans noktası olarak tanımlanmıştır.</a:t>
            </a:r>
          </a:p>
        </p:txBody>
      </p:sp>
      <p:graphicFrame>
        <p:nvGraphicFramePr>
          <p:cNvPr id="5" name="4 Tablo"/>
          <p:cNvGraphicFramePr>
            <a:graphicFrameLocks noGrp="1"/>
          </p:cNvGraphicFramePr>
          <p:nvPr/>
        </p:nvGraphicFramePr>
        <p:xfrm>
          <a:off x="285720" y="3857629"/>
          <a:ext cx="8643998" cy="2714643"/>
        </p:xfrm>
        <a:graphic>
          <a:graphicData uri="http://schemas.openxmlformats.org/drawingml/2006/table">
            <a:tbl>
              <a:tblPr/>
              <a:tblGrid>
                <a:gridCol w="2895387"/>
                <a:gridCol w="5748611"/>
              </a:tblGrid>
              <a:tr h="537581">
                <a:tc>
                  <a:txBody>
                    <a:bodyPr/>
                    <a:lstStyle/>
                    <a:p>
                      <a:pPr>
                        <a:lnSpc>
                          <a:spcPct val="130000"/>
                        </a:lnSpc>
                        <a:spcBef>
                          <a:spcPts val="600"/>
                        </a:spcBef>
                        <a:spcAft>
                          <a:spcPts val="600"/>
                        </a:spcAft>
                      </a:pPr>
                      <a:r>
                        <a:rPr lang="tr-TR" sz="1800" b="1">
                          <a:latin typeface="Calibri"/>
                          <a:ea typeface="Calibri"/>
                          <a:cs typeface="Calibri"/>
                        </a:rPr>
                        <a:t>ISDN Referans</a:t>
                      </a:r>
                      <a:endParaRPr lang="tr-TR"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Bef>
                          <a:spcPts val="600"/>
                        </a:spcBef>
                        <a:spcAft>
                          <a:spcPts val="600"/>
                        </a:spcAft>
                      </a:pPr>
                      <a:r>
                        <a:rPr lang="tr-TR" sz="1800" b="1">
                          <a:latin typeface="Calibri"/>
                          <a:ea typeface="Calibri"/>
                          <a:cs typeface="Calibri"/>
                        </a:rPr>
                        <a:t>Noktası Tanımı</a:t>
                      </a:r>
                      <a:endParaRPr lang="tr-TR"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7581">
                <a:tc>
                  <a:txBody>
                    <a:bodyPr/>
                    <a:lstStyle/>
                    <a:p>
                      <a:pPr>
                        <a:lnSpc>
                          <a:spcPct val="130000"/>
                        </a:lnSpc>
                        <a:spcBef>
                          <a:spcPts val="600"/>
                        </a:spcBef>
                        <a:spcAft>
                          <a:spcPts val="600"/>
                        </a:spcAft>
                      </a:pPr>
                      <a:r>
                        <a:rPr lang="tr-TR" sz="1800" dirty="0">
                          <a:latin typeface="Calibri"/>
                          <a:ea typeface="Calibri"/>
                          <a:cs typeface="Calibri"/>
                        </a:rPr>
                        <a:t>R-Referans Noktası</a:t>
                      </a:r>
                      <a:endParaRPr lang="tr-TR"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Bef>
                          <a:spcPts val="600"/>
                        </a:spcBef>
                        <a:spcAft>
                          <a:spcPts val="600"/>
                        </a:spcAft>
                      </a:pPr>
                      <a:r>
                        <a:rPr lang="tr-TR" sz="1800">
                          <a:latin typeface="Calibri"/>
                          <a:ea typeface="Calibri"/>
                          <a:cs typeface="Calibri"/>
                        </a:rPr>
                        <a:t>ISDN uyumlu olmayan cihaz ile TA cihazı arasındaki noktadır.</a:t>
                      </a:r>
                      <a:endParaRPr lang="tr-TR"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7581">
                <a:tc>
                  <a:txBody>
                    <a:bodyPr/>
                    <a:lstStyle/>
                    <a:p>
                      <a:pPr>
                        <a:lnSpc>
                          <a:spcPct val="130000"/>
                        </a:lnSpc>
                        <a:spcBef>
                          <a:spcPts val="600"/>
                        </a:spcBef>
                        <a:spcAft>
                          <a:spcPts val="600"/>
                        </a:spcAft>
                      </a:pPr>
                      <a:r>
                        <a:rPr lang="tr-TR" sz="1800">
                          <a:latin typeface="Calibri"/>
                          <a:ea typeface="Calibri"/>
                          <a:cs typeface="Calibri"/>
                        </a:rPr>
                        <a:t>S-Referans Noktası</a:t>
                      </a:r>
                      <a:endParaRPr lang="tr-TR"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Bef>
                          <a:spcPts val="600"/>
                        </a:spcBef>
                        <a:spcAft>
                          <a:spcPts val="600"/>
                        </a:spcAft>
                      </a:pPr>
                      <a:r>
                        <a:rPr lang="tr-TR" sz="1800">
                          <a:latin typeface="Calibri"/>
                          <a:ea typeface="Calibri"/>
                          <a:cs typeface="Calibri"/>
                        </a:rPr>
                        <a:t>ISDN uyumlu cihaz ile NT2 cihazı arasındaki noktadır.</a:t>
                      </a:r>
                      <a:endParaRPr lang="tr-TR"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7581">
                <a:tc>
                  <a:txBody>
                    <a:bodyPr/>
                    <a:lstStyle/>
                    <a:p>
                      <a:pPr>
                        <a:lnSpc>
                          <a:spcPct val="130000"/>
                        </a:lnSpc>
                        <a:spcBef>
                          <a:spcPts val="600"/>
                        </a:spcBef>
                        <a:spcAft>
                          <a:spcPts val="600"/>
                        </a:spcAft>
                      </a:pPr>
                      <a:r>
                        <a:rPr lang="tr-TR" sz="1800" dirty="0">
                          <a:latin typeface="Calibri"/>
                          <a:ea typeface="Calibri"/>
                          <a:cs typeface="Calibri"/>
                        </a:rPr>
                        <a:t>T-Referans Noktası</a:t>
                      </a:r>
                      <a:endParaRPr lang="tr-TR"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Bef>
                          <a:spcPts val="600"/>
                        </a:spcBef>
                        <a:spcAft>
                          <a:spcPts val="600"/>
                        </a:spcAft>
                      </a:pPr>
                      <a:r>
                        <a:rPr lang="tr-TR" sz="1800">
                          <a:latin typeface="Calibri"/>
                          <a:ea typeface="Calibri"/>
                          <a:cs typeface="Calibri"/>
                        </a:rPr>
                        <a:t>NT2 cihazı ile ISDN ağı arasındaki noktadır.</a:t>
                      </a:r>
                      <a:endParaRPr lang="tr-TR"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4319">
                <a:tc>
                  <a:txBody>
                    <a:bodyPr/>
                    <a:lstStyle/>
                    <a:p>
                      <a:pPr>
                        <a:lnSpc>
                          <a:spcPct val="130000"/>
                        </a:lnSpc>
                        <a:spcBef>
                          <a:spcPts val="600"/>
                        </a:spcBef>
                        <a:spcAft>
                          <a:spcPts val="600"/>
                        </a:spcAft>
                      </a:pPr>
                      <a:r>
                        <a:rPr lang="tr-TR" sz="1800">
                          <a:latin typeface="Calibri"/>
                          <a:ea typeface="Calibri"/>
                          <a:cs typeface="Calibri"/>
                        </a:rPr>
                        <a:t>U-Referans Noktası</a:t>
                      </a:r>
                      <a:endParaRPr lang="tr-TR"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Bef>
                          <a:spcPts val="600"/>
                        </a:spcBef>
                        <a:spcAft>
                          <a:spcPts val="600"/>
                        </a:spcAft>
                      </a:pPr>
                      <a:r>
                        <a:rPr lang="tr-TR" sz="1800" dirty="0">
                          <a:latin typeface="Calibri"/>
                          <a:ea typeface="Calibri"/>
                          <a:cs typeface="Calibri"/>
                        </a:rPr>
                        <a:t>NT1 cihazı ile ISDN omurgası arasındaki noktadır.</a:t>
                      </a:r>
                      <a:endParaRPr lang="tr-TR"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itre 1"/>
          <p:cNvSpPr>
            <a:spLocks noGrp="1"/>
          </p:cNvSpPr>
          <p:nvPr>
            <p:ph type="title"/>
          </p:nvPr>
        </p:nvSpPr>
        <p:spPr>
          <a:xfrm>
            <a:off x="357158" y="214290"/>
            <a:ext cx="8329612" cy="1143000"/>
          </a:xfrm>
        </p:spPr>
        <p:txBody>
          <a:bodyPr rtlCol="0">
            <a:normAutofit/>
          </a:bodyPr>
          <a:lstStyle/>
          <a:p>
            <a:pPr fontAlgn="auto">
              <a:spcAft>
                <a:spcPts val="0"/>
              </a:spcAft>
              <a:defRPr/>
            </a:pPr>
            <a:r>
              <a:rPr lang="tr-TR" b="1" dirty="0" smtClean="0">
                <a:solidFill>
                  <a:schemeClr val="bg1"/>
                </a:solidFill>
                <a:effectLst>
                  <a:outerShdw blurRad="38100" dist="38100" dir="2700000" algn="tl">
                    <a:srgbClr val="000000">
                      <a:alpha val="43137"/>
                    </a:srgbClr>
                  </a:outerShdw>
                </a:effectLst>
              </a:rPr>
              <a:t>ISDN Cihazları</a:t>
            </a:r>
            <a:endParaRPr lang="fr-FR" b="1" dirty="0" smtClean="0">
              <a:solidFill>
                <a:schemeClr val="bg1"/>
              </a:solidFill>
              <a:effectLst>
                <a:outerShdw blurRad="38100" dist="38100" dir="2700000" algn="tl">
                  <a:srgbClr val="000000">
                    <a:alpha val="43137"/>
                  </a:srgbClr>
                </a:outerShdw>
              </a:effectLst>
            </a:endParaRPr>
          </a:p>
        </p:txBody>
      </p:sp>
      <p:graphicFrame>
        <p:nvGraphicFramePr>
          <p:cNvPr id="6" name="5 Tablo"/>
          <p:cNvGraphicFramePr>
            <a:graphicFrameLocks noGrp="1"/>
          </p:cNvGraphicFramePr>
          <p:nvPr/>
        </p:nvGraphicFramePr>
        <p:xfrm>
          <a:off x="142844" y="1714488"/>
          <a:ext cx="8858280" cy="5114427"/>
        </p:xfrm>
        <a:graphic>
          <a:graphicData uri="http://schemas.openxmlformats.org/drawingml/2006/table">
            <a:tbl>
              <a:tblPr/>
              <a:tblGrid>
                <a:gridCol w="2966521"/>
                <a:gridCol w="5891759"/>
              </a:tblGrid>
              <a:tr h="478419">
                <a:tc>
                  <a:txBody>
                    <a:bodyPr/>
                    <a:lstStyle/>
                    <a:p>
                      <a:pPr>
                        <a:lnSpc>
                          <a:spcPct val="130000"/>
                        </a:lnSpc>
                        <a:spcAft>
                          <a:spcPts val="0"/>
                        </a:spcAft>
                      </a:pPr>
                      <a:r>
                        <a:rPr lang="tr-TR" sz="1800" b="1" dirty="0">
                          <a:latin typeface="Calibri"/>
                          <a:ea typeface="Calibri"/>
                          <a:cs typeface="Calibri"/>
                        </a:rPr>
                        <a:t>CİHAZ TÜRÜ</a:t>
                      </a:r>
                      <a:endParaRPr lang="tr-TR"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pPr>
                      <a:r>
                        <a:rPr lang="tr-TR" sz="1800" b="1">
                          <a:latin typeface="Calibri"/>
                          <a:ea typeface="Calibri"/>
                          <a:cs typeface="Calibri"/>
                        </a:rPr>
                        <a:t>FONKSİYONU</a:t>
                      </a:r>
                      <a:endParaRPr lang="tr-TR"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6955">
                <a:tc>
                  <a:txBody>
                    <a:bodyPr/>
                    <a:lstStyle/>
                    <a:p>
                      <a:pPr>
                        <a:lnSpc>
                          <a:spcPct val="130000"/>
                        </a:lnSpc>
                        <a:spcAft>
                          <a:spcPts val="0"/>
                        </a:spcAft>
                      </a:pPr>
                      <a:r>
                        <a:rPr lang="tr-TR" sz="1800" dirty="0">
                          <a:latin typeface="Calibri"/>
                          <a:ea typeface="Calibri"/>
                          <a:cs typeface="Calibri"/>
                        </a:rPr>
                        <a:t>TE1-Terminal </a:t>
                      </a:r>
                      <a:r>
                        <a:rPr lang="tr-TR" sz="1800" dirty="0" err="1">
                          <a:latin typeface="Calibri"/>
                          <a:ea typeface="Calibri"/>
                          <a:cs typeface="Calibri"/>
                        </a:rPr>
                        <a:t>Endpoint</a:t>
                      </a:r>
                      <a:r>
                        <a:rPr lang="tr-TR" sz="1800" dirty="0">
                          <a:latin typeface="Calibri"/>
                          <a:ea typeface="Calibri"/>
                          <a:cs typeface="Calibri"/>
                        </a:rPr>
                        <a:t> 1</a:t>
                      </a:r>
                      <a:endParaRPr lang="tr-TR"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pPr>
                      <a:r>
                        <a:rPr lang="tr-TR" sz="1800">
                          <a:latin typeface="Calibri"/>
                          <a:ea typeface="Calibri"/>
                          <a:cs typeface="Calibri"/>
                        </a:rPr>
                        <a:t>ISDN BRI sinyalleşmeyi anlayabilen cihazdır. S referans noktasını kullanır.</a:t>
                      </a:r>
                      <a:endParaRPr lang="tr-TR"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0432">
                <a:tc>
                  <a:txBody>
                    <a:bodyPr/>
                    <a:lstStyle/>
                    <a:p>
                      <a:pPr>
                        <a:lnSpc>
                          <a:spcPct val="130000"/>
                        </a:lnSpc>
                        <a:spcAft>
                          <a:spcPts val="0"/>
                        </a:spcAft>
                      </a:pPr>
                      <a:r>
                        <a:rPr lang="tr-TR" sz="1800" dirty="0">
                          <a:latin typeface="Calibri"/>
                          <a:ea typeface="Calibri"/>
                          <a:cs typeface="Calibri"/>
                        </a:rPr>
                        <a:t>NT2-Network </a:t>
                      </a:r>
                      <a:r>
                        <a:rPr lang="tr-TR" sz="1800" dirty="0" err="1">
                          <a:latin typeface="Calibri"/>
                          <a:ea typeface="Calibri"/>
                          <a:cs typeface="Calibri"/>
                        </a:rPr>
                        <a:t>Termination</a:t>
                      </a:r>
                      <a:r>
                        <a:rPr lang="tr-TR" sz="1800" dirty="0">
                          <a:latin typeface="Calibri"/>
                          <a:ea typeface="Calibri"/>
                          <a:cs typeface="Calibri"/>
                        </a:rPr>
                        <a:t> 2</a:t>
                      </a:r>
                      <a:endParaRPr lang="tr-TR"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pPr>
                      <a:r>
                        <a:rPr lang="tr-TR" sz="1800" dirty="0">
                          <a:latin typeface="Calibri"/>
                          <a:ea typeface="Calibri"/>
                          <a:cs typeface="Calibri"/>
                        </a:rPr>
                        <a:t>Telekom tarafından kullanılan Data Link ve ağ katmanı işlevlerini yerine getiren anahtar veya PBX gibi cihazlardır. Son kullanıcı tarafında nadiren de bulunabilmektedir.</a:t>
                      </a:r>
                      <a:endParaRPr lang="tr-TR"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6631">
                <a:tc>
                  <a:txBody>
                    <a:bodyPr/>
                    <a:lstStyle/>
                    <a:p>
                      <a:pPr>
                        <a:lnSpc>
                          <a:spcPct val="130000"/>
                        </a:lnSpc>
                        <a:spcAft>
                          <a:spcPts val="0"/>
                        </a:spcAft>
                      </a:pPr>
                      <a:r>
                        <a:rPr lang="tr-TR" sz="1800">
                          <a:latin typeface="Calibri"/>
                          <a:ea typeface="Calibri"/>
                          <a:cs typeface="Calibri"/>
                        </a:rPr>
                        <a:t>NT1-Network Termination 1</a:t>
                      </a:r>
                      <a:endParaRPr lang="tr-TR"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pPr>
                      <a:r>
                        <a:rPr lang="tr-TR" sz="1800" dirty="0">
                          <a:latin typeface="Calibri"/>
                          <a:ea typeface="Calibri"/>
                          <a:cs typeface="Calibri"/>
                        </a:rPr>
                        <a:t>Fiziksel katman işlevlerini yerine getiren ve son kullanıcıları ISDN ağa bağlayan cihazdır. </a:t>
                      </a:r>
                      <a:r>
                        <a:rPr lang="tr-TR" sz="1800" dirty="0" err="1">
                          <a:latin typeface="Calibri"/>
                          <a:ea typeface="Calibri"/>
                          <a:cs typeface="Calibri"/>
                        </a:rPr>
                        <a:t>Telekomdan</a:t>
                      </a:r>
                      <a:r>
                        <a:rPr lang="tr-TR" sz="1800" dirty="0">
                          <a:latin typeface="Calibri"/>
                          <a:ea typeface="Calibri"/>
                          <a:cs typeface="Calibri"/>
                        </a:rPr>
                        <a:t> gelen 2 telli ISDN hattı ISDN cihazların kullanabileceği 4 telli hatta dönüştürür.</a:t>
                      </a:r>
                      <a:endParaRPr lang="tr-TR"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6955">
                <a:tc>
                  <a:txBody>
                    <a:bodyPr/>
                    <a:lstStyle/>
                    <a:p>
                      <a:pPr>
                        <a:lnSpc>
                          <a:spcPct val="130000"/>
                        </a:lnSpc>
                        <a:spcAft>
                          <a:spcPts val="0"/>
                        </a:spcAft>
                      </a:pPr>
                      <a:r>
                        <a:rPr lang="tr-TR" sz="1800">
                          <a:latin typeface="Calibri"/>
                          <a:ea typeface="Calibri"/>
                          <a:cs typeface="Calibri"/>
                        </a:rPr>
                        <a:t>TE2-Terminal Endpoint 2</a:t>
                      </a:r>
                      <a:endParaRPr lang="tr-TR"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pPr>
                      <a:r>
                        <a:rPr lang="tr-TR" sz="1800">
                          <a:latin typeface="Calibri"/>
                          <a:ea typeface="Calibri"/>
                          <a:cs typeface="Calibri"/>
                        </a:rPr>
                        <a:t>ISDN BRI sinyalleşmeyi anlamayan cihazdır. TA cihazıyla ISDN sinyalleşmeyi anlayabilir duruma dönüştürülebilir.</a:t>
                      </a:r>
                      <a:endParaRPr lang="tr-TR"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4224">
                <a:tc>
                  <a:txBody>
                    <a:bodyPr/>
                    <a:lstStyle/>
                    <a:p>
                      <a:pPr>
                        <a:lnSpc>
                          <a:spcPct val="130000"/>
                        </a:lnSpc>
                        <a:spcAft>
                          <a:spcPts val="0"/>
                        </a:spcAft>
                      </a:pPr>
                      <a:r>
                        <a:rPr lang="tr-TR" sz="1800" dirty="0">
                          <a:latin typeface="Calibri"/>
                          <a:ea typeface="Calibri"/>
                          <a:cs typeface="Calibri"/>
                        </a:rPr>
                        <a:t>TA-Terminal </a:t>
                      </a:r>
                      <a:r>
                        <a:rPr lang="tr-TR" sz="1800" dirty="0" err="1">
                          <a:latin typeface="Calibri"/>
                          <a:ea typeface="Calibri"/>
                          <a:cs typeface="Calibri"/>
                        </a:rPr>
                        <a:t>Adapter</a:t>
                      </a:r>
                      <a:endParaRPr lang="tr-TR"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pPr>
                      <a:r>
                        <a:rPr lang="tr-TR" sz="1800" dirty="0">
                          <a:latin typeface="Calibri"/>
                          <a:ea typeface="Calibri"/>
                          <a:cs typeface="Calibri"/>
                        </a:rPr>
                        <a:t>ISDN BRI sinyalleşmeyi anlamayan cihazların ürettiği EIA/TIA-232, V.35 ve diğer sinyalleri ISDN BRI sinyallerine dönüştüren cihazdır.</a:t>
                      </a:r>
                      <a:endParaRPr lang="tr-TR"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itre 1"/>
          <p:cNvSpPr>
            <a:spLocks noGrp="1"/>
          </p:cNvSpPr>
          <p:nvPr>
            <p:ph type="title"/>
          </p:nvPr>
        </p:nvSpPr>
        <p:spPr>
          <a:xfrm>
            <a:off x="357158" y="214290"/>
            <a:ext cx="8329612" cy="1143000"/>
          </a:xfrm>
        </p:spPr>
        <p:txBody>
          <a:bodyPr rtlCol="0">
            <a:normAutofit/>
          </a:bodyPr>
          <a:lstStyle/>
          <a:p>
            <a:pPr fontAlgn="auto">
              <a:spcAft>
                <a:spcPts val="0"/>
              </a:spcAft>
              <a:defRPr/>
            </a:pPr>
            <a:r>
              <a:rPr lang="tr-TR" b="1" dirty="0" smtClean="0">
                <a:solidFill>
                  <a:schemeClr val="bg1"/>
                </a:solidFill>
                <a:effectLst>
                  <a:outerShdw blurRad="38100" dist="38100" dir="2700000" algn="tl">
                    <a:srgbClr val="000000">
                      <a:alpha val="43137"/>
                    </a:srgbClr>
                  </a:outerShdw>
                </a:effectLst>
              </a:rPr>
              <a:t>ISDN Protokolleri</a:t>
            </a:r>
            <a:endParaRPr lang="fr-FR" b="1" dirty="0" smtClean="0">
              <a:solidFill>
                <a:schemeClr val="bg1"/>
              </a:solidFill>
              <a:effectLst>
                <a:outerShdw blurRad="38100" dist="38100" dir="2700000" algn="tl">
                  <a:srgbClr val="000000">
                    <a:alpha val="43137"/>
                  </a:srgbClr>
                </a:outerShdw>
              </a:effectLst>
            </a:endParaRPr>
          </a:p>
        </p:txBody>
      </p:sp>
      <p:sp>
        <p:nvSpPr>
          <p:cNvPr id="10" name="Espace réservé du contenu 2"/>
          <p:cNvSpPr txBox="1">
            <a:spLocks/>
          </p:cNvSpPr>
          <p:nvPr/>
        </p:nvSpPr>
        <p:spPr bwMode="auto">
          <a:xfrm>
            <a:off x="285720" y="1643050"/>
            <a:ext cx="8572560" cy="1357322"/>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indent="269875" algn="just">
              <a:lnSpc>
                <a:spcPct val="110000"/>
              </a:lnSpc>
              <a:spcBef>
                <a:spcPts val="600"/>
              </a:spcBef>
              <a:buFont typeface="Arial" pitchFamily="34" charset="0"/>
              <a:buChar char="•"/>
            </a:pPr>
            <a:r>
              <a:rPr lang="tr-TR" dirty="0">
                <a:latin typeface="+mn-lt"/>
              </a:rPr>
              <a:t>ITU-T organizasyonu tarafından güncellenen ISDN protokolleri konu başlıklarına göre 3’e ayrılmaktadır. ISDN protokolleri, gruplarına göre belirli bir </a:t>
            </a:r>
            <a:r>
              <a:rPr lang="tr-TR" dirty="0" err="1">
                <a:latin typeface="+mn-lt"/>
              </a:rPr>
              <a:t>notasyon</a:t>
            </a:r>
            <a:r>
              <a:rPr lang="tr-TR" dirty="0">
                <a:latin typeface="+mn-lt"/>
              </a:rPr>
              <a:t> kullanmaktadırlar</a:t>
            </a:r>
          </a:p>
        </p:txBody>
      </p:sp>
      <p:graphicFrame>
        <p:nvGraphicFramePr>
          <p:cNvPr id="5" name="4 Diyagram"/>
          <p:cNvGraphicFramePr/>
          <p:nvPr/>
        </p:nvGraphicFramePr>
        <p:xfrm>
          <a:off x="500034" y="2357430"/>
          <a:ext cx="8286808" cy="45005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000232" y="285728"/>
            <a:ext cx="6715172" cy="1143000"/>
          </a:xfrm>
        </p:spPr>
        <p:txBody>
          <a:bodyPr rtlCol="0">
            <a:normAutofit/>
          </a:bodyPr>
          <a:lstStyle/>
          <a:p>
            <a:pPr algn="l" fontAlgn="auto">
              <a:spcAft>
                <a:spcPts val="0"/>
              </a:spcAft>
              <a:defRPr/>
            </a:pPr>
            <a:r>
              <a:rPr lang="tr-TR" sz="3200" dirty="0" smtClean="0">
                <a:solidFill>
                  <a:schemeClr val="tx1">
                    <a:lumMod val="75000"/>
                    <a:lumOff val="25000"/>
                  </a:schemeClr>
                </a:solidFill>
                <a:effectLst>
                  <a:outerShdw blurRad="38100" dist="38100" dir="2700000" algn="tl">
                    <a:srgbClr val="000000">
                      <a:alpha val="43137"/>
                    </a:srgbClr>
                  </a:outerShdw>
                </a:effectLst>
              </a:rPr>
              <a:t>WAN Teknolojileri Farklı Kriterler göze alınarak gruplandırılabilir: </a:t>
            </a:r>
            <a:endParaRPr lang="fr-FR" sz="3200" dirty="0" smtClean="0">
              <a:solidFill>
                <a:schemeClr val="tx1">
                  <a:lumMod val="75000"/>
                  <a:lumOff val="25000"/>
                </a:schemeClr>
              </a:solidFill>
              <a:effectLst>
                <a:outerShdw blurRad="38100" dist="38100" dir="2700000" algn="tl">
                  <a:srgbClr val="000000">
                    <a:alpha val="43137"/>
                  </a:srgbClr>
                </a:outerShdw>
              </a:effectLst>
            </a:endParaRPr>
          </a:p>
        </p:txBody>
      </p:sp>
      <p:graphicFrame>
        <p:nvGraphicFramePr>
          <p:cNvPr id="5" name="4 İçerik Yer Tutucusu"/>
          <p:cNvGraphicFramePr>
            <a:graphicFrameLocks noGrp="1"/>
          </p:cNvGraphicFramePr>
          <p:nvPr>
            <p:ph idx="1"/>
          </p:nvPr>
        </p:nvGraphicFramePr>
        <p:xfrm>
          <a:off x="1357290" y="1714488"/>
          <a:ext cx="7472386" cy="4340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itre 1"/>
          <p:cNvSpPr>
            <a:spLocks noGrp="1"/>
          </p:cNvSpPr>
          <p:nvPr>
            <p:ph type="title"/>
          </p:nvPr>
        </p:nvSpPr>
        <p:spPr>
          <a:xfrm>
            <a:off x="357158" y="214290"/>
            <a:ext cx="8329612" cy="1143000"/>
          </a:xfrm>
        </p:spPr>
        <p:txBody>
          <a:bodyPr rtlCol="0">
            <a:normAutofit/>
          </a:bodyPr>
          <a:lstStyle/>
          <a:p>
            <a:pPr fontAlgn="auto">
              <a:spcAft>
                <a:spcPts val="0"/>
              </a:spcAft>
              <a:defRPr/>
            </a:pPr>
            <a:r>
              <a:rPr lang="tr-TR" b="1" dirty="0" smtClean="0">
                <a:solidFill>
                  <a:schemeClr val="bg1"/>
                </a:solidFill>
                <a:effectLst>
                  <a:outerShdw blurRad="38100" dist="38100" dir="2700000" algn="tl">
                    <a:srgbClr val="000000">
                      <a:alpha val="43137"/>
                    </a:srgbClr>
                  </a:outerShdw>
                </a:effectLst>
              </a:rPr>
              <a:t>ISDN Anahtar Tipleri</a:t>
            </a:r>
            <a:endParaRPr lang="fr-FR" b="1" dirty="0" smtClean="0">
              <a:solidFill>
                <a:schemeClr val="bg1"/>
              </a:solidFill>
              <a:effectLst>
                <a:outerShdw blurRad="38100" dist="38100" dir="2700000" algn="tl">
                  <a:srgbClr val="000000">
                    <a:alpha val="43137"/>
                  </a:srgbClr>
                </a:outerShdw>
              </a:effectLst>
            </a:endParaRPr>
          </a:p>
        </p:txBody>
      </p:sp>
      <p:sp>
        <p:nvSpPr>
          <p:cNvPr id="10" name="Espace réservé du contenu 2"/>
          <p:cNvSpPr txBox="1">
            <a:spLocks/>
          </p:cNvSpPr>
          <p:nvPr/>
        </p:nvSpPr>
        <p:spPr bwMode="auto">
          <a:xfrm>
            <a:off x="285720" y="1643050"/>
            <a:ext cx="8572560" cy="1357322"/>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indent="269875" algn="just">
              <a:lnSpc>
                <a:spcPct val="110000"/>
              </a:lnSpc>
              <a:spcBef>
                <a:spcPts val="600"/>
              </a:spcBef>
              <a:buFont typeface="Arial" pitchFamily="34" charset="0"/>
              <a:buChar char="•"/>
            </a:pPr>
            <a:r>
              <a:rPr lang="tr-TR" dirty="0">
                <a:latin typeface="+mn-lt"/>
              </a:rPr>
              <a:t>ISDN Anahtar tipleri son kullanıcı cihazının bağlanacağı Telekom tarafındaki ISDN anahtarının üreticisine göre çağrı prosedürü ve data alışveriş tekniği farklı olabilmektedir. ISDN anahtarı tipini öğrenip son kullanıcı tarafındaki cihazda bu anahtar tipini </a:t>
            </a:r>
            <a:r>
              <a:rPr lang="tr-TR" dirty="0" err="1">
                <a:latin typeface="+mn-lt"/>
              </a:rPr>
              <a:t>konfigüre</a:t>
            </a:r>
            <a:r>
              <a:rPr lang="tr-TR" dirty="0">
                <a:latin typeface="+mn-lt"/>
              </a:rPr>
              <a:t> etmek gerekmektedir.</a:t>
            </a:r>
          </a:p>
        </p:txBody>
      </p:sp>
      <p:graphicFrame>
        <p:nvGraphicFramePr>
          <p:cNvPr id="6" name="5 Tablo"/>
          <p:cNvGraphicFramePr>
            <a:graphicFrameLocks noGrp="1"/>
          </p:cNvGraphicFramePr>
          <p:nvPr/>
        </p:nvGraphicFramePr>
        <p:xfrm>
          <a:off x="357158" y="3000376"/>
          <a:ext cx="8286808" cy="3484880"/>
        </p:xfrm>
        <a:graphic>
          <a:graphicData uri="http://schemas.openxmlformats.org/drawingml/2006/table">
            <a:tbl>
              <a:tblPr/>
              <a:tblGrid>
                <a:gridCol w="2775038"/>
                <a:gridCol w="5511770"/>
              </a:tblGrid>
              <a:tr h="348488">
                <a:tc>
                  <a:txBody>
                    <a:bodyPr/>
                    <a:lstStyle/>
                    <a:p>
                      <a:pPr>
                        <a:lnSpc>
                          <a:spcPct val="130000"/>
                        </a:lnSpc>
                        <a:spcAft>
                          <a:spcPts val="0"/>
                        </a:spcAft>
                      </a:pPr>
                      <a:r>
                        <a:rPr lang="tr-TR" sz="1600" b="1" dirty="0">
                          <a:latin typeface="Calibri"/>
                          <a:ea typeface="Calibri"/>
                          <a:cs typeface="Calibri"/>
                        </a:rPr>
                        <a:t>Anahtar Tipi</a:t>
                      </a:r>
                      <a:endParaRPr lang="tr-TR"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pPr>
                      <a:r>
                        <a:rPr lang="tr-TR" sz="1600" b="1">
                          <a:latin typeface="Calibri"/>
                          <a:ea typeface="Calibri"/>
                          <a:cs typeface="Calibri"/>
                        </a:rPr>
                        <a:t>Tanım</a:t>
                      </a:r>
                      <a:endParaRPr lang="tr-T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488">
                <a:tc>
                  <a:txBody>
                    <a:bodyPr/>
                    <a:lstStyle/>
                    <a:p>
                      <a:pPr>
                        <a:lnSpc>
                          <a:spcPct val="130000"/>
                        </a:lnSpc>
                        <a:spcAft>
                          <a:spcPts val="0"/>
                        </a:spcAft>
                      </a:pPr>
                      <a:r>
                        <a:rPr lang="tr-TR" sz="1600" dirty="0" err="1">
                          <a:latin typeface="Calibri"/>
                          <a:ea typeface="Calibri"/>
                          <a:cs typeface="Calibri"/>
                        </a:rPr>
                        <a:t>basic</a:t>
                      </a:r>
                      <a:r>
                        <a:rPr lang="tr-TR" sz="1600" dirty="0">
                          <a:latin typeface="Calibri"/>
                          <a:ea typeface="Calibri"/>
                          <a:cs typeface="Calibri"/>
                        </a:rPr>
                        <a:t>-5ess</a:t>
                      </a:r>
                      <a:endParaRPr lang="tr-TR"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pPr>
                      <a:r>
                        <a:rPr lang="tr-TR" sz="1600">
                          <a:latin typeface="Calibri"/>
                          <a:ea typeface="Calibri"/>
                          <a:cs typeface="Calibri"/>
                        </a:rPr>
                        <a:t>AT&amp;T basic rate anahtar (ABD)</a:t>
                      </a:r>
                      <a:endParaRPr lang="tr-T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488">
                <a:tc>
                  <a:txBody>
                    <a:bodyPr/>
                    <a:lstStyle/>
                    <a:p>
                      <a:pPr>
                        <a:lnSpc>
                          <a:spcPct val="130000"/>
                        </a:lnSpc>
                        <a:spcAft>
                          <a:spcPts val="0"/>
                        </a:spcAft>
                      </a:pPr>
                      <a:r>
                        <a:rPr lang="tr-TR" sz="1600">
                          <a:latin typeface="Calibri"/>
                          <a:ea typeface="Calibri"/>
                          <a:cs typeface="Calibri"/>
                        </a:rPr>
                        <a:t>basic-dms100</a:t>
                      </a:r>
                      <a:endParaRPr lang="tr-T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pPr>
                      <a:r>
                        <a:rPr lang="tr-TR" sz="1600">
                          <a:latin typeface="Calibri"/>
                          <a:ea typeface="Calibri"/>
                          <a:cs typeface="Calibri"/>
                        </a:rPr>
                        <a:t>Nortel DMS-100 basic rate anahtar (ABD)</a:t>
                      </a:r>
                      <a:endParaRPr lang="tr-T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488">
                <a:tc>
                  <a:txBody>
                    <a:bodyPr/>
                    <a:lstStyle/>
                    <a:p>
                      <a:pPr>
                        <a:lnSpc>
                          <a:spcPct val="130000"/>
                        </a:lnSpc>
                        <a:spcAft>
                          <a:spcPts val="0"/>
                        </a:spcAft>
                      </a:pPr>
                      <a:r>
                        <a:rPr lang="tr-TR" sz="1600">
                          <a:latin typeface="Calibri"/>
                          <a:ea typeface="Calibri"/>
                          <a:cs typeface="Calibri"/>
                        </a:rPr>
                        <a:t>basic-ni1</a:t>
                      </a:r>
                      <a:endParaRPr lang="tr-T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pPr>
                      <a:r>
                        <a:rPr lang="tr-TR" sz="1600">
                          <a:latin typeface="Calibri"/>
                          <a:ea typeface="Calibri"/>
                          <a:cs typeface="Calibri"/>
                        </a:rPr>
                        <a:t>National ISDN-1 (ABD)</a:t>
                      </a:r>
                      <a:endParaRPr lang="tr-T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488">
                <a:tc>
                  <a:txBody>
                    <a:bodyPr/>
                    <a:lstStyle/>
                    <a:p>
                      <a:pPr>
                        <a:lnSpc>
                          <a:spcPct val="130000"/>
                        </a:lnSpc>
                        <a:spcAft>
                          <a:spcPts val="0"/>
                        </a:spcAft>
                      </a:pPr>
                      <a:r>
                        <a:rPr lang="tr-TR" sz="1600">
                          <a:latin typeface="Calibri"/>
                          <a:ea typeface="Calibri"/>
                          <a:cs typeface="Calibri"/>
                        </a:rPr>
                        <a:t>basic-ts013</a:t>
                      </a:r>
                      <a:endParaRPr lang="tr-T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pPr>
                      <a:r>
                        <a:rPr lang="tr-TR" sz="1600">
                          <a:latin typeface="Calibri"/>
                          <a:ea typeface="Calibri"/>
                          <a:cs typeface="Calibri"/>
                        </a:rPr>
                        <a:t>Avustralya TS013 anahtar (Avustralya)</a:t>
                      </a:r>
                      <a:endParaRPr lang="tr-T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488">
                <a:tc>
                  <a:txBody>
                    <a:bodyPr/>
                    <a:lstStyle/>
                    <a:p>
                      <a:pPr>
                        <a:lnSpc>
                          <a:spcPct val="130000"/>
                        </a:lnSpc>
                        <a:spcAft>
                          <a:spcPts val="0"/>
                        </a:spcAft>
                      </a:pPr>
                      <a:r>
                        <a:rPr lang="tr-TR" sz="1600" dirty="0" err="1">
                          <a:latin typeface="Calibri"/>
                          <a:ea typeface="Calibri"/>
                          <a:cs typeface="Calibri"/>
                        </a:rPr>
                        <a:t>basic</a:t>
                      </a:r>
                      <a:r>
                        <a:rPr lang="tr-TR" sz="1600" dirty="0">
                          <a:latin typeface="Calibri"/>
                          <a:ea typeface="Calibri"/>
                          <a:cs typeface="Calibri"/>
                        </a:rPr>
                        <a:t>-net3</a:t>
                      </a:r>
                      <a:endParaRPr lang="tr-TR"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pPr>
                      <a:r>
                        <a:rPr lang="tr-TR" sz="1600">
                          <a:latin typeface="Calibri"/>
                          <a:ea typeface="Calibri"/>
                          <a:cs typeface="Calibri"/>
                        </a:rPr>
                        <a:t>İngiltere ve Avrupa NET3 anahtar</a:t>
                      </a:r>
                      <a:endParaRPr lang="tr-T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488">
                <a:tc>
                  <a:txBody>
                    <a:bodyPr/>
                    <a:lstStyle/>
                    <a:p>
                      <a:pPr>
                        <a:lnSpc>
                          <a:spcPct val="130000"/>
                        </a:lnSpc>
                        <a:spcAft>
                          <a:spcPts val="0"/>
                        </a:spcAft>
                      </a:pPr>
                      <a:r>
                        <a:rPr lang="tr-TR" sz="1600">
                          <a:latin typeface="Calibri"/>
                          <a:ea typeface="Calibri"/>
                          <a:cs typeface="Calibri"/>
                        </a:rPr>
                        <a:t>Ntt</a:t>
                      </a:r>
                      <a:endParaRPr lang="tr-T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pPr>
                      <a:r>
                        <a:rPr lang="tr-TR" sz="1600">
                          <a:latin typeface="Calibri"/>
                          <a:ea typeface="Calibri"/>
                          <a:cs typeface="Calibri"/>
                        </a:rPr>
                        <a:t>NTT ISDN anahtar (Japonya)</a:t>
                      </a:r>
                      <a:endParaRPr lang="tr-T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488">
                <a:tc>
                  <a:txBody>
                    <a:bodyPr/>
                    <a:lstStyle/>
                    <a:p>
                      <a:pPr>
                        <a:lnSpc>
                          <a:spcPct val="130000"/>
                        </a:lnSpc>
                        <a:spcAft>
                          <a:spcPts val="0"/>
                        </a:spcAft>
                      </a:pPr>
                      <a:r>
                        <a:rPr lang="tr-TR" sz="1600">
                          <a:latin typeface="Calibri"/>
                          <a:ea typeface="Calibri"/>
                          <a:cs typeface="Calibri"/>
                        </a:rPr>
                        <a:t>primary-4ess</a:t>
                      </a:r>
                      <a:endParaRPr lang="tr-T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pPr>
                      <a:r>
                        <a:rPr lang="tr-TR" sz="1600">
                          <a:latin typeface="Calibri"/>
                          <a:ea typeface="Calibri"/>
                          <a:cs typeface="Calibri"/>
                        </a:rPr>
                        <a:t>AT&amp;T 4ESS ISDN PRI anahtar (ABD)</a:t>
                      </a:r>
                      <a:endParaRPr lang="tr-T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488">
                <a:tc>
                  <a:txBody>
                    <a:bodyPr/>
                    <a:lstStyle/>
                    <a:p>
                      <a:pPr>
                        <a:lnSpc>
                          <a:spcPct val="130000"/>
                        </a:lnSpc>
                        <a:spcAft>
                          <a:spcPts val="0"/>
                        </a:spcAft>
                      </a:pPr>
                      <a:r>
                        <a:rPr lang="tr-TR" sz="1600">
                          <a:latin typeface="Calibri"/>
                          <a:ea typeface="Calibri"/>
                          <a:cs typeface="Calibri"/>
                        </a:rPr>
                        <a:t>primary-dms100</a:t>
                      </a:r>
                      <a:endParaRPr lang="tr-T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pPr>
                      <a:r>
                        <a:rPr lang="tr-TR" sz="1600">
                          <a:latin typeface="Calibri"/>
                          <a:ea typeface="Calibri"/>
                          <a:cs typeface="Calibri"/>
                        </a:rPr>
                        <a:t>AT&amp;T 5ESS ISDN PRI anahtar (ABD)</a:t>
                      </a:r>
                      <a:endParaRPr lang="tr-T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488">
                <a:tc>
                  <a:txBody>
                    <a:bodyPr/>
                    <a:lstStyle/>
                    <a:p>
                      <a:pPr>
                        <a:lnSpc>
                          <a:spcPct val="130000"/>
                        </a:lnSpc>
                        <a:spcAft>
                          <a:spcPts val="0"/>
                        </a:spcAft>
                      </a:pPr>
                      <a:r>
                        <a:rPr lang="tr-TR" sz="1600">
                          <a:latin typeface="Calibri"/>
                          <a:ea typeface="Calibri"/>
                          <a:cs typeface="Calibri"/>
                        </a:rPr>
                        <a:t>primary-5ess</a:t>
                      </a:r>
                      <a:endParaRPr lang="tr-TR"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Aft>
                          <a:spcPts val="0"/>
                        </a:spcAft>
                      </a:pPr>
                      <a:r>
                        <a:rPr lang="tr-TR" sz="1600" dirty="0" err="1">
                          <a:latin typeface="Calibri"/>
                          <a:ea typeface="Calibri"/>
                          <a:cs typeface="Calibri"/>
                        </a:rPr>
                        <a:t>Nortel</a:t>
                      </a:r>
                      <a:r>
                        <a:rPr lang="tr-TR" sz="1600" dirty="0">
                          <a:latin typeface="Calibri"/>
                          <a:ea typeface="Calibri"/>
                          <a:cs typeface="Calibri"/>
                        </a:rPr>
                        <a:t> DMS-100 ISDN PRI anahtar (ABD)</a:t>
                      </a:r>
                      <a:endParaRPr lang="tr-TR"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itre 1"/>
          <p:cNvSpPr>
            <a:spLocks noGrp="1"/>
          </p:cNvSpPr>
          <p:nvPr>
            <p:ph type="title"/>
          </p:nvPr>
        </p:nvSpPr>
        <p:spPr>
          <a:xfrm>
            <a:off x="357158" y="214290"/>
            <a:ext cx="8329612" cy="1143000"/>
          </a:xfrm>
        </p:spPr>
        <p:txBody>
          <a:bodyPr rtlCol="0">
            <a:normAutofit/>
          </a:bodyPr>
          <a:lstStyle/>
          <a:p>
            <a:pPr fontAlgn="auto">
              <a:spcAft>
                <a:spcPts val="0"/>
              </a:spcAft>
              <a:defRPr/>
            </a:pPr>
            <a:r>
              <a:rPr lang="tr-TR" b="1" dirty="0" smtClean="0">
                <a:solidFill>
                  <a:schemeClr val="bg1"/>
                </a:solidFill>
                <a:effectLst>
                  <a:outerShdw blurRad="38100" dist="38100" dir="2700000" algn="tl">
                    <a:srgbClr val="000000">
                      <a:alpha val="43137"/>
                    </a:srgbClr>
                  </a:outerShdw>
                </a:effectLst>
              </a:rPr>
              <a:t>ISDN Uygulamaları</a:t>
            </a:r>
            <a:endParaRPr lang="fr-FR" b="1" dirty="0" smtClean="0">
              <a:solidFill>
                <a:schemeClr val="bg1"/>
              </a:solidFill>
              <a:effectLst>
                <a:outerShdw blurRad="38100" dist="38100" dir="2700000" algn="tl">
                  <a:srgbClr val="000000">
                    <a:alpha val="43137"/>
                  </a:srgbClr>
                </a:outerShdw>
              </a:effectLst>
            </a:endParaRPr>
          </a:p>
        </p:txBody>
      </p:sp>
      <p:sp>
        <p:nvSpPr>
          <p:cNvPr id="10" name="Espace réservé du contenu 2"/>
          <p:cNvSpPr txBox="1">
            <a:spLocks/>
          </p:cNvSpPr>
          <p:nvPr/>
        </p:nvSpPr>
        <p:spPr bwMode="auto">
          <a:xfrm>
            <a:off x="285720" y="1643050"/>
            <a:ext cx="8572560" cy="4857784"/>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lvl="0">
              <a:lnSpc>
                <a:spcPct val="150000"/>
              </a:lnSpc>
              <a:spcBef>
                <a:spcPts val="600"/>
              </a:spcBef>
              <a:buFont typeface="Arial" pitchFamily="34" charset="0"/>
              <a:buChar char="•"/>
            </a:pPr>
            <a:r>
              <a:rPr lang="tr-TR" sz="2000" dirty="0">
                <a:latin typeface="+mn-lt"/>
              </a:rPr>
              <a:t>Ses ve elektronik mesaj merkezleri ve operatör servisi,</a:t>
            </a:r>
          </a:p>
          <a:p>
            <a:pPr lvl="0">
              <a:lnSpc>
                <a:spcPct val="150000"/>
              </a:lnSpc>
              <a:spcBef>
                <a:spcPts val="600"/>
              </a:spcBef>
              <a:buFont typeface="Arial" pitchFamily="34" charset="0"/>
              <a:buChar char="•"/>
            </a:pPr>
            <a:r>
              <a:rPr lang="tr-TR" sz="2000" dirty="0">
                <a:latin typeface="+mn-lt"/>
              </a:rPr>
              <a:t> Otomatik çağrı dağıtımı,</a:t>
            </a:r>
          </a:p>
          <a:p>
            <a:pPr lvl="0">
              <a:lnSpc>
                <a:spcPct val="150000"/>
              </a:lnSpc>
              <a:spcBef>
                <a:spcPts val="600"/>
              </a:spcBef>
              <a:buFont typeface="Arial" pitchFamily="34" charset="0"/>
              <a:buChar char="•"/>
            </a:pPr>
            <a:r>
              <a:rPr lang="tr-TR" sz="2000" dirty="0">
                <a:latin typeface="+mn-lt"/>
              </a:rPr>
              <a:t> Sipariş (tele pazarlama) ve servis masası desteği,</a:t>
            </a:r>
          </a:p>
          <a:p>
            <a:pPr lvl="0">
              <a:lnSpc>
                <a:spcPct val="150000"/>
              </a:lnSpc>
              <a:spcBef>
                <a:spcPts val="600"/>
              </a:spcBef>
              <a:buFont typeface="Arial" pitchFamily="34" charset="0"/>
              <a:buChar char="•"/>
            </a:pPr>
            <a:r>
              <a:rPr lang="tr-TR" sz="2000" dirty="0">
                <a:latin typeface="+mn-lt"/>
              </a:rPr>
              <a:t> Telekonferans ve </a:t>
            </a:r>
            <a:r>
              <a:rPr lang="tr-TR" sz="2000" dirty="0" err="1">
                <a:latin typeface="+mn-lt"/>
              </a:rPr>
              <a:t>videokonferans</a:t>
            </a:r>
            <a:r>
              <a:rPr lang="tr-TR" sz="2000" dirty="0">
                <a:latin typeface="+mn-lt"/>
              </a:rPr>
              <a:t>,</a:t>
            </a:r>
          </a:p>
          <a:p>
            <a:pPr lvl="0">
              <a:lnSpc>
                <a:spcPct val="150000"/>
              </a:lnSpc>
              <a:spcBef>
                <a:spcPts val="600"/>
              </a:spcBef>
              <a:buFont typeface="Arial" pitchFamily="34" charset="0"/>
              <a:buChar char="•"/>
            </a:pPr>
            <a:r>
              <a:rPr lang="tr-TR" sz="2000" dirty="0">
                <a:latin typeface="+mn-lt"/>
              </a:rPr>
              <a:t> LAN şebekelerinin birbirine bağlanması,</a:t>
            </a:r>
          </a:p>
          <a:p>
            <a:pPr lvl="0">
              <a:lnSpc>
                <a:spcPct val="150000"/>
              </a:lnSpc>
              <a:spcBef>
                <a:spcPts val="600"/>
              </a:spcBef>
              <a:buFont typeface="Arial" pitchFamily="34" charset="0"/>
              <a:buChar char="•"/>
            </a:pPr>
            <a:r>
              <a:rPr lang="tr-TR" sz="2000" dirty="0">
                <a:latin typeface="+mn-lt"/>
              </a:rPr>
              <a:t> Bilgisayar/terminal-bilgisayar iletişimi,</a:t>
            </a:r>
          </a:p>
          <a:p>
            <a:pPr lvl="0">
              <a:lnSpc>
                <a:spcPct val="150000"/>
              </a:lnSpc>
              <a:spcBef>
                <a:spcPts val="600"/>
              </a:spcBef>
              <a:buFont typeface="Arial" pitchFamily="34" charset="0"/>
              <a:buChar char="•"/>
            </a:pPr>
            <a:r>
              <a:rPr lang="tr-TR" sz="2000" dirty="0">
                <a:latin typeface="+mn-lt"/>
              </a:rPr>
              <a:t> Güvenlik ve diğer izleme servisleri,</a:t>
            </a:r>
          </a:p>
          <a:p>
            <a:pPr lvl="0">
              <a:lnSpc>
                <a:spcPct val="150000"/>
              </a:lnSpc>
              <a:spcBef>
                <a:spcPts val="600"/>
              </a:spcBef>
              <a:buFont typeface="Arial" pitchFamily="34" charset="0"/>
              <a:buChar char="•"/>
            </a:pPr>
            <a:r>
              <a:rPr lang="tr-TR" sz="2000" dirty="0">
                <a:latin typeface="+mn-lt"/>
              </a:rPr>
              <a:t> Veri şebekelerinin kurulması.</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itre 1"/>
          <p:cNvSpPr>
            <a:spLocks noGrp="1"/>
          </p:cNvSpPr>
          <p:nvPr>
            <p:ph type="title"/>
          </p:nvPr>
        </p:nvSpPr>
        <p:spPr>
          <a:xfrm>
            <a:off x="357158" y="214290"/>
            <a:ext cx="8329612" cy="1143000"/>
          </a:xfrm>
        </p:spPr>
        <p:txBody>
          <a:bodyPr rtlCol="0">
            <a:normAutofit/>
          </a:bodyPr>
          <a:lstStyle/>
          <a:p>
            <a:pPr fontAlgn="auto">
              <a:spcAft>
                <a:spcPts val="0"/>
              </a:spcAft>
              <a:defRPr/>
            </a:pPr>
            <a:r>
              <a:rPr lang="tr-TR" b="1" dirty="0" smtClean="0">
                <a:solidFill>
                  <a:schemeClr val="bg1"/>
                </a:solidFill>
                <a:effectLst>
                  <a:outerShdw blurRad="38100" dist="38100" dir="2700000" algn="tl">
                    <a:srgbClr val="000000">
                      <a:alpha val="43137"/>
                    </a:srgbClr>
                  </a:outerShdw>
                </a:effectLst>
              </a:rPr>
              <a:t>ISDN Uygulamaları</a:t>
            </a:r>
            <a:endParaRPr lang="fr-FR" b="1" dirty="0" smtClean="0">
              <a:solidFill>
                <a:schemeClr val="bg1"/>
              </a:solidFill>
              <a:effectLst>
                <a:outerShdw blurRad="38100" dist="38100" dir="2700000" algn="tl">
                  <a:srgbClr val="000000">
                    <a:alpha val="43137"/>
                  </a:srgbClr>
                </a:outerShdw>
              </a:effectLst>
            </a:endParaRPr>
          </a:p>
        </p:txBody>
      </p:sp>
      <p:sp>
        <p:nvSpPr>
          <p:cNvPr id="10" name="Espace réservé du contenu 2"/>
          <p:cNvSpPr txBox="1">
            <a:spLocks/>
          </p:cNvSpPr>
          <p:nvPr/>
        </p:nvSpPr>
        <p:spPr bwMode="auto">
          <a:xfrm>
            <a:off x="285720" y="1714488"/>
            <a:ext cx="8572560" cy="464347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marL="0" lvl="3" algn="just"/>
            <a:r>
              <a:rPr lang="tr-TR" sz="1900" b="1" dirty="0" err="1">
                <a:latin typeface="+mn-lt"/>
              </a:rPr>
              <a:t>LAN’lar</a:t>
            </a:r>
            <a:r>
              <a:rPr lang="tr-TR" sz="1900" b="1" dirty="0">
                <a:latin typeface="+mn-lt"/>
              </a:rPr>
              <a:t> Arası Bağlantıda ISDN</a:t>
            </a:r>
            <a:endParaRPr lang="tr-TR" sz="1900" dirty="0">
              <a:latin typeface="+mn-lt"/>
            </a:endParaRPr>
          </a:p>
          <a:p>
            <a:pPr algn="just">
              <a:lnSpc>
                <a:spcPct val="130000"/>
              </a:lnSpc>
              <a:spcBef>
                <a:spcPts val="600"/>
              </a:spcBef>
            </a:pPr>
            <a:r>
              <a:rPr lang="tr-TR" sz="1900" dirty="0">
                <a:latin typeface="+mn-lt"/>
              </a:rPr>
              <a:t>ISDN ile </a:t>
            </a:r>
            <a:r>
              <a:rPr lang="tr-TR" sz="1900" dirty="0" err="1">
                <a:latin typeface="+mn-lt"/>
              </a:rPr>
              <a:t>LAN’ların</a:t>
            </a:r>
            <a:r>
              <a:rPr lang="tr-TR" sz="1900" dirty="0">
                <a:latin typeface="+mn-lt"/>
              </a:rPr>
              <a:t> birbirine bağlanması, </a:t>
            </a:r>
            <a:r>
              <a:rPr lang="tr-TR" sz="1900" dirty="0" err="1">
                <a:latin typeface="+mn-lt"/>
              </a:rPr>
              <a:t>LAN’ların</a:t>
            </a:r>
            <a:r>
              <a:rPr lang="tr-TR" sz="1900" dirty="0">
                <a:latin typeface="+mn-lt"/>
              </a:rPr>
              <a:t> sahip oldukları teknolojiler farklı bile olsa mümkündür. ISDN hizmeti </a:t>
            </a:r>
            <a:r>
              <a:rPr lang="tr-TR" sz="1900" dirty="0" err="1">
                <a:latin typeface="+mn-lt"/>
              </a:rPr>
              <a:t>LAN’larda</a:t>
            </a:r>
            <a:r>
              <a:rPr lang="tr-TR" sz="1900" dirty="0">
                <a:latin typeface="+mn-lt"/>
              </a:rPr>
              <a:t> kullanılan </a:t>
            </a:r>
            <a:r>
              <a:rPr lang="tr-TR" sz="1900" dirty="0" err="1">
                <a:latin typeface="+mn-lt"/>
              </a:rPr>
              <a:t>protokollara</a:t>
            </a:r>
            <a:r>
              <a:rPr lang="tr-TR" sz="1900" dirty="0">
                <a:latin typeface="+mn-lt"/>
              </a:rPr>
              <a:t> saydam bir taşıma hizmeti sunar. Örneğin </a:t>
            </a:r>
            <a:r>
              <a:rPr lang="tr-TR" sz="1900" dirty="0" err="1">
                <a:latin typeface="+mn-lt"/>
              </a:rPr>
              <a:t>ethernet</a:t>
            </a:r>
            <a:r>
              <a:rPr lang="tr-TR" sz="1900" dirty="0">
                <a:latin typeface="+mn-lt"/>
              </a:rPr>
              <a:t> </a:t>
            </a:r>
            <a:r>
              <a:rPr lang="tr-TR" sz="1900" dirty="0" err="1">
                <a:latin typeface="+mn-lt"/>
              </a:rPr>
              <a:t>LAN’da</a:t>
            </a:r>
            <a:r>
              <a:rPr lang="tr-TR" sz="1900" dirty="0">
                <a:latin typeface="+mn-lt"/>
              </a:rPr>
              <a:t> yine TCP/IP </a:t>
            </a:r>
            <a:r>
              <a:rPr lang="tr-TR" sz="1900" dirty="0" err="1">
                <a:latin typeface="+mn-lt"/>
              </a:rPr>
              <a:t>protokollarını</a:t>
            </a:r>
            <a:r>
              <a:rPr lang="tr-TR" sz="1900" dirty="0">
                <a:latin typeface="+mn-lt"/>
              </a:rPr>
              <a:t> kullanan bir sistem, jetonlu halka </a:t>
            </a:r>
            <a:r>
              <a:rPr lang="tr-TR" sz="1900" dirty="0" err="1">
                <a:latin typeface="+mn-lt"/>
              </a:rPr>
              <a:t>LAN’da</a:t>
            </a:r>
            <a:r>
              <a:rPr lang="tr-TR" sz="1900" dirty="0">
                <a:latin typeface="+mn-lt"/>
              </a:rPr>
              <a:t> yine TCP/IP kullanan bir sistemle veri alışverişini ISDN üzerinden yapabilir. </a:t>
            </a:r>
            <a:endParaRPr lang="tr-TR" sz="1900" dirty="0" smtClean="0">
              <a:latin typeface="+mn-lt"/>
            </a:endParaRPr>
          </a:p>
          <a:p>
            <a:pPr algn="just">
              <a:lnSpc>
                <a:spcPct val="130000"/>
              </a:lnSpc>
              <a:spcBef>
                <a:spcPts val="600"/>
              </a:spcBef>
            </a:pPr>
            <a:endParaRPr lang="tr-TR" sz="300" dirty="0" smtClean="0">
              <a:latin typeface="+mn-lt"/>
            </a:endParaRPr>
          </a:p>
          <a:p>
            <a:pPr algn="just"/>
            <a:r>
              <a:rPr lang="tr-TR" sz="1900" b="1" dirty="0" smtClean="0">
                <a:latin typeface="+mn-lt"/>
              </a:rPr>
              <a:t>Yedek </a:t>
            </a:r>
            <a:r>
              <a:rPr lang="tr-TR" sz="1900" b="1" dirty="0">
                <a:latin typeface="+mn-lt"/>
              </a:rPr>
              <a:t>Hat Olarak ISDN</a:t>
            </a:r>
            <a:endParaRPr lang="tr-TR" sz="1900" dirty="0">
              <a:latin typeface="+mn-lt"/>
            </a:endParaRPr>
          </a:p>
          <a:p>
            <a:pPr algn="just">
              <a:lnSpc>
                <a:spcPct val="130000"/>
              </a:lnSpc>
              <a:spcBef>
                <a:spcPts val="600"/>
              </a:spcBef>
            </a:pPr>
            <a:r>
              <a:rPr lang="tr-TR" sz="1900" dirty="0">
                <a:latin typeface="+mn-lt"/>
              </a:rPr>
              <a:t>ISDN hizmetleri, başka bir WAN teknolojisi ile bağlı iki LAN arasında yedek bağlantı olarak da kullanılabilir. Bu durumda ana bağlantıda bir iletişim kesintisi olursa, aktarım ISDN hizmeti üzerinden devam eder. BRI hizmeti yeterli olabilir.</a:t>
            </a:r>
          </a:p>
        </p:txBody>
      </p:sp>
      <p:pic>
        <p:nvPicPr>
          <p:cNvPr id="5" name="Picture 4" descr="yedek"/>
          <p:cNvPicPr>
            <a:picLocks noChangeAspect="1" noChangeArrowheads="1"/>
          </p:cNvPicPr>
          <p:nvPr/>
        </p:nvPicPr>
        <p:blipFill>
          <a:blip r:embed="rId3" cstate="print"/>
          <a:srcRect t="21093"/>
          <a:stretch>
            <a:fillRect/>
          </a:stretch>
        </p:blipFill>
        <p:spPr bwMode="auto">
          <a:xfrm>
            <a:off x="1071538" y="5643578"/>
            <a:ext cx="5929354" cy="106897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itre 1"/>
          <p:cNvSpPr>
            <a:spLocks noGrp="1"/>
          </p:cNvSpPr>
          <p:nvPr>
            <p:ph type="title"/>
          </p:nvPr>
        </p:nvSpPr>
        <p:spPr>
          <a:xfrm>
            <a:off x="357158" y="214290"/>
            <a:ext cx="8329612" cy="1143000"/>
          </a:xfrm>
        </p:spPr>
        <p:txBody>
          <a:bodyPr rtlCol="0">
            <a:normAutofit/>
          </a:bodyPr>
          <a:lstStyle/>
          <a:p>
            <a:pPr fontAlgn="auto">
              <a:spcAft>
                <a:spcPts val="0"/>
              </a:spcAft>
              <a:defRPr/>
            </a:pPr>
            <a:r>
              <a:rPr lang="tr-TR" sz="3200" b="1" dirty="0" smtClean="0">
                <a:solidFill>
                  <a:schemeClr val="bg1"/>
                </a:solidFill>
                <a:effectLst>
                  <a:outerShdw blurRad="38100" dist="38100" dir="2700000" algn="tl">
                    <a:srgbClr val="000000">
                      <a:alpha val="43137"/>
                    </a:srgbClr>
                  </a:outerShdw>
                </a:effectLst>
              </a:rPr>
              <a:t>E1 Devrelerini Kullanan Sistemler</a:t>
            </a:r>
            <a:endParaRPr lang="fr-FR" sz="3200" b="1" dirty="0" smtClean="0">
              <a:solidFill>
                <a:schemeClr val="bg1"/>
              </a:solidFill>
              <a:effectLst>
                <a:outerShdw blurRad="38100" dist="38100" dir="2700000" algn="tl">
                  <a:srgbClr val="000000">
                    <a:alpha val="43137"/>
                  </a:srgbClr>
                </a:outerShdw>
              </a:effectLst>
            </a:endParaRPr>
          </a:p>
        </p:txBody>
      </p:sp>
      <p:sp>
        <p:nvSpPr>
          <p:cNvPr id="10" name="Espace réservé du contenu 2"/>
          <p:cNvSpPr txBox="1">
            <a:spLocks/>
          </p:cNvSpPr>
          <p:nvPr/>
        </p:nvSpPr>
        <p:spPr bwMode="auto">
          <a:xfrm>
            <a:off x="142876" y="1643050"/>
            <a:ext cx="8858280" cy="464347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algn="just">
              <a:lnSpc>
                <a:spcPct val="110000"/>
              </a:lnSpc>
              <a:spcBef>
                <a:spcPts val="600"/>
              </a:spcBef>
            </a:pPr>
            <a:r>
              <a:rPr lang="tr-TR" sz="2000" b="1" dirty="0" smtClean="0">
                <a:latin typeface="+mn-lt"/>
              </a:rPr>
              <a:t>SDSL </a:t>
            </a:r>
            <a:r>
              <a:rPr lang="tr-TR" sz="2000" b="1" dirty="0">
                <a:latin typeface="+mn-lt"/>
              </a:rPr>
              <a:t>(</a:t>
            </a:r>
            <a:r>
              <a:rPr lang="tr-TR" sz="2000" b="1" dirty="0" err="1">
                <a:latin typeface="+mn-lt"/>
              </a:rPr>
              <a:t>Symmetric</a:t>
            </a:r>
            <a:r>
              <a:rPr lang="tr-TR" sz="2000" b="1" dirty="0">
                <a:latin typeface="+mn-lt"/>
              </a:rPr>
              <a:t> DSL) </a:t>
            </a:r>
            <a:r>
              <a:rPr lang="tr-TR" sz="2000" dirty="0">
                <a:latin typeface="+mn-lt"/>
              </a:rPr>
              <a:t>2 </a:t>
            </a:r>
            <a:r>
              <a:rPr lang="tr-TR" sz="2000" dirty="0" err="1">
                <a:latin typeface="+mn-lt"/>
              </a:rPr>
              <a:t>Mb</a:t>
            </a:r>
            <a:r>
              <a:rPr lang="tr-TR" sz="2000" dirty="0">
                <a:latin typeface="+mn-lt"/>
              </a:rPr>
              <a:t>/s data aktarım hızına sahip olup genelde kiralık hatlar için kullanılır. </a:t>
            </a:r>
            <a:r>
              <a:rPr lang="tr-TR" sz="2000" dirty="0" smtClean="0">
                <a:latin typeface="+mn-lt"/>
              </a:rPr>
              <a:t>tek </a:t>
            </a:r>
            <a:r>
              <a:rPr lang="tr-TR" sz="2000" dirty="0" err="1">
                <a:latin typeface="+mn-lt"/>
              </a:rPr>
              <a:t>twisted</a:t>
            </a:r>
            <a:r>
              <a:rPr lang="tr-TR" sz="2000" dirty="0">
                <a:latin typeface="+mn-lt"/>
              </a:rPr>
              <a:t> </a:t>
            </a:r>
            <a:r>
              <a:rPr lang="tr-TR" sz="2000" dirty="0" err="1">
                <a:latin typeface="+mn-lt"/>
              </a:rPr>
              <a:t>pair</a:t>
            </a:r>
            <a:r>
              <a:rPr lang="tr-TR" sz="2000" dirty="0">
                <a:latin typeface="+mn-lt"/>
              </a:rPr>
              <a:t> üzerinden T1 ve E1 sinyalleri gönderen ve çoğu durumlarda tek hat üzerinden POTS ve T1/E1’i destekleyen ve </a:t>
            </a:r>
            <a:r>
              <a:rPr lang="tr-TR" sz="2000" dirty="0" err="1">
                <a:latin typeface="+mn-lt"/>
              </a:rPr>
              <a:t>HDSL’in</a:t>
            </a:r>
            <a:r>
              <a:rPr lang="tr-TR" sz="2000" dirty="0">
                <a:latin typeface="+mn-lt"/>
              </a:rPr>
              <a:t> tek hat versiyonu olan bir sistemdir. </a:t>
            </a:r>
            <a:endParaRPr lang="tr-TR" sz="2000" dirty="0" smtClean="0">
              <a:latin typeface="+mn-lt"/>
            </a:endParaRPr>
          </a:p>
          <a:p>
            <a:pPr algn="just">
              <a:lnSpc>
                <a:spcPct val="110000"/>
              </a:lnSpc>
              <a:spcBef>
                <a:spcPts val="600"/>
              </a:spcBef>
            </a:pPr>
            <a:r>
              <a:rPr lang="tr-TR" sz="2000" dirty="0" smtClean="0">
                <a:latin typeface="+mn-lt"/>
              </a:rPr>
              <a:t>Ancak SDSL 3 </a:t>
            </a:r>
            <a:r>
              <a:rPr lang="tr-TR" sz="2000" dirty="0" err="1" smtClean="0">
                <a:latin typeface="+mn-lt"/>
              </a:rPr>
              <a:t>km’den</a:t>
            </a:r>
            <a:r>
              <a:rPr lang="tr-TR" sz="2000" dirty="0" smtClean="0">
                <a:latin typeface="+mn-lt"/>
              </a:rPr>
              <a:t> daha öteye gidemez. Bu da </a:t>
            </a:r>
            <a:r>
              <a:rPr lang="tr-TR" sz="2000" dirty="0" err="1" smtClean="0">
                <a:latin typeface="+mn-lt"/>
              </a:rPr>
              <a:t>ADSL’nin</a:t>
            </a:r>
            <a:r>
              <a:rPr lang="tr-TR" sz="2000" dirty="0" smtClean="0">
                <a:latin typeface="+mn-lt"/>
              </a:rPr>
              <a:t> 6 </a:t>
            </a:r>
            <a:r>
              <a:rPr lang="tr-TR" sz="2000" dirty="0" err="1" smtClean="0">
                <a:latin typeface="+mn-lt"/>
              </a:rPr>
              <a:t>Mbps’nin</a:t>
            </a:r>
            <a:r>
              <a:rPr lang="tr-TR" sz="2000" dirty="0" smtClean="0">
                <a:latin typeface="+mn-lt"/>
              </a:rPr>
              <a:t> üzerindeki oranlarla ulaştığı bir mesafedir.</a:t>
            </a:r>
          </a:p>
          <a:p>
            <a:pPr algn="just">
              <a:lnSpc>
                <a:spcPct val="110000"/>
              </a:lnSpc>
              <a:spcBef>
                <a:spcPts val="600"/>
              </a:spcBef>
            </a:pPr>
            <a:r>
              <a:rPr lang="tr-TR" sz="2000" b="1" dirty="0" smtClean="0">
                <a:latin typeface="+mn-lt"/>
              </a:rPr>
              <a:t>HDSL </a:t>
            </a:r>
            <a:r>
              <a:rPr lang="tr-TR" sz="2000" b="1" dirty="0">
                <a:latin typeface="+mn-lt"/>
              </a:rPr>
              <a:t>(</a:t>
            </a:r>
            <a:r>
              <a:rPr lang="tr-TR" sz="2000" b="1" dirty="0" err="1">
                <a:latin typeface="+mn-lt"/>
              </a:rPr>
              <a:t>High</a:t>
            </a:r>
            <a:r>
              <a:rPr lang="tr-TR" sz="2000" b="1" dirty="0">
                <a:latin typeface="+mn-lt"/>
              </a:rPr>
              <a:t> </a:t>
            </a:r>
            <a:r>
              <a:rPr lang="tr-TR" sz="2000" b="1" dirty="0" err="1">
                <a:latin typeface="+mn-lt"/>
              </a:rPr>
              <a:t>Speed</a:t>
            </a:r>
            <a:r>
              <a:rPr lang="tr-TR" sz="2000" b="1" dirty="0">
                <a:latin typeface="+mn-lt"/>
              </a:rPr>
              <a:t> </a:t>
            </a:r>
            <a:r>
              <a:rPr lang="tr-TR" sz="2000" b="1" dirty="0" err="1">
                <a:latin typeface="+mn-lt"/>
              </a:rPr>
              <a:t>Symmetric</a:t>
            </a:r>
            <a:r>
              <a:rPr lang="tr-TR" sz="2000" b="1" dirty="0">
                <a:latin typeface="+mn-lt"/>
              </a:rPr>
              <a:t> DSL</a:t>
            </a:r>
            <a:r>
              <a:rPr lang="tr-TR" sz="2000" dirty="0">
                <a:latin typeface="+mn-lt"/>
              </a:rPr>
              <a:t>) XDSL teknolojilerinin en eskisi </a:t>
            </a:r>
            <a:r>
              <a:rPr lang="tr-TR" sz="2000" dirty="0" err="1">
                <a:latin typeface="+mn-lt"/>
              </a:rPr>
              <a:t>HDSL’dir</a:t>
            </a:r>
            <a:r>
              <a:rPr lang="tr-TR" sz="2000" dirty="0">
                <a:latin typeface="+mn-lt"/>
              </a:rPr>
              <a:t>. </a:t>
            </a:r>
            <a:r>
              <a:rPr lang="tr-TR" sz="2000" dirty="0" smtClean="0">
                <a:latin typeface="+mn-lt"/>
              </a:rPr>
              <a:t>HDSL </a:t>
            </a:r>
            <a:r>
              <a:rPr lang="tr-TR" sz="2000" dirty="0">
                <a:latin typeface="+mn-lt"/>
              </a:rPr>
              <a:t>basitçe, 2 adet </a:t>
            </a:r>
            <a:r>
              <a:rPr lang="tr-TR" sz="2000" dirty="0" err="1">
                <a:latin typeface="+mn-lt"/>
              </a:rPr>
              <a:t>twisted</a:t>
            </a:r>
            <a:r>
              <a:rPr lang="tr-TR" sz="2000" dirty="0">
                <a:latin typeface="+mn-lt"/>
              </a:rPr>
              <a:t> </a:t>
            </a:r>
            <a:r>
              <a:rPr lang="tr-TR" sz="2000" dirty="0" err="1">
                <a:latin typeface="+mn-lt"/>
              </a:rPr>
              <a:t>pair</a:t>
            </a:r>
            <a:r>
              <a:rPr lang="tr-TR" sz="2000" dirty="0">
                <a:latin typeface="+mn-lt"/>
              </a:rPr>
              <a:t> üzerinden T1 veya E1 hızlarında, simetrik yani her iki yönde aynı hızla veri iletmenin daha iyi bir yoludur. Daha az bant genişliği kullanır ve </a:t>
            </a:r>
            <a:r>
              <a:rPr lang="tr-TR" sz="2000" dirty="0" err="1">
                <a:latin typeface="+mn-lt"/>
              </a:rPr>
              <a:t>repeater</a:t>
            </a:r>
            <a:r>
              <a:rPr lang="tr-TR" sz="2000" dirty="0">
                <a:latin typeface="+mn-lt"/>
              </a:rPr>
              <a:t> gerektirmez</a:t>
            </a:r>
            <a:r>
              <a:rPr lang="tr-TR" sz="2000" dirty="0" smtClean="0">
                <a:latin typeface="+mn-lt"/>
              </a:rPr>
              <a:t>.</a:t>
            </a:r>
          </a:p>
          <a:p>
            <a:pPr algn="just">
              <a:lnSpc>
                <a:spcPct val="110000"/>
              </a:lnSpc>
              <a:spcBef>
                <a:spcPts val="600"/>
              </a:spcBef>
            </a:pPr>
            <a:r>
              <a:rPr lang="tr-TR" sz="2000" b="1" dirty="0">
                <a:latin typeface="+mn-lt"/>
              </a:rPr>
              <a:t>VDSL (</a:t>
            </a:r>
            <a:r>
              <a:rPr lang="tr-TR" sz="2000" b="1" dirty="0" err="1">
                <a:latin typeface="+mn-lt"/>
              </a:rPr>
              <a:t>Very</a:t>
            </a:r>
            <a:r>
              <a:rPr lang="tr-TR" sz="2000" b="1" dirty="0">
                <a:latin typeface="+mn-lt"/>
              </a:rPr>
              <a:t> </a:t>
            </a:r>
            <a:r>
              <a:rPr lang="tr-TR" sz="2000" b="1" dirty="0" err="1">
                <a:latin typeface="+mn-lt"/>
              </a:rPr>
              <a:t>High</a:t>
            </a:r>
            <a:r>
              <a:rPr lang="tr-TR" sz="2000" b="1" dirty="0">
                <a:latin typeface="+mn-lt"/>
              </a:rPr>
              <a:t> </a:t>
            </a:r>
            <a:r>
              <a:rPr lang="tr-TR" sz="2000" b="1" dirty="0" err="1">
                <a:latin typeface="+mn-lt"/>
              </a:rPr>
              <a:t>Speed</a:t>
            </a:r>
            <a:r>
              <a:rPr lang="tr-TR" sz="2000" b="1" dirty="0">
                <a:latin typeface="+mn-lt"/>
              </a:rPr>
              <a:t> DSL) </a:t>
            </a:r>
            <a:r>
              <a:rPr lang="tr-TR" sz="2000" dirty="0" smtClean="0">
                <a:latin typeface="+mn-lt"/>
              </a:rPr>
              <a:t>Simetrik </a:t>
            </a:r>
            <a:r>
              <a:rPr lang="tr-TR" sz="2000" dirty="0">
                <a:latin typeface="+mn-lt"/>
              </a:rPr>
              <a:t>yapıda 20 </a:t>
            </a:r>
            <a:r>
              <a:rPr lang="tr-TR" sz="2000" dirty="0" err="1">
                <a:latin typeface="+mn-lt"/>
              </a:rPr>
              <a:t>Mbit</a:t>
            </a:r>
            <a:r>
              <a:rPr lang="tr-TR" sz="2000" dirty="0">
                <a:latin typeface="+mn-lt"/>
              </a:rPr>
              <a:t>/s üzerinde hızlar mümkün olmakta ve asimetrik olarak 52 </a:t>
            </a:r>
            <a:r>
              <a:rPr lang="tr-TR" sz="2000" dirty="0" err="1">
                <a:latin typeface="+mn-lt"/>
              </a:rPr>
              <a:t>Mbit</a:t>
            </a:r>
            <a:r>
              <a:rPr lang="tr-TR" sz="2000" dirty="0">
                <a:latin typeface="+mn-lt"/>
              </a:rPr>
              <a:t>/s hızına ulaşılabilmektedir.</a:t>
            </a:r>
          </a:p>
          <a:p>
            <a:pPr algn="just">
              <a:lnSpc>
                <a:spcPct val="110000"/>
              </a:lnSpc>
              <a:spcBef>
                <a:spcPts val="600"/>
              </a:spcBef>
            </a:pPr>
            <a:r>
              <a:rPr lang="tr-TR" sz="2000" dirty="0">
                <a:latin typeface="+mn-lt"/>
              </a:rPr>
              <a:t>VDSL hem kısa erişimli simetrik hem de uzun erişimli asimetrik çalışma imkânını sunabilmektedir. Yüksek kapasiteli kiralık hat ve geniş bant hizmetler için kullanılır. </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itre 1"/>
          <p:cNvSpPr>
            <a:spLocks noGrp="1"/>
          </p:cNvSpPr>
          <p:nvPr>
            <p:ph type="title"/>
          </p:nvPr>
        </p:nvSpPr>
        <p:spPr>
          <a:xfrm>
            <a:off x="357158" y="214290"/>
            <a:ext cx="8329612" cy="1143000"/>
          </a:xfrm>
        </p:spPr>
        <p:txBody>
          <a:bodyPr rtlCol="0">
            <a:normAutofit/>
          </a:bodyPr>
          <a:lstStyle/>
          <a:p>
            <a:pPr fontAlgn="auto">
              <a:spcAft>
                <a:spcPts val="0"/>
              </a:spcAft>
              <a:defRPr/>
            </a:pPr>
            <a:r>
              <a:rPr lang="tr-TR" b="1" dirty="0" smtClean="0">
                <a:solidFill>
                  <a:schemeClr val="bg1"/>
                </a:solidFill>
                <a:effectLst>
                  <a:outerShdw blurRad="38100" dist="38100" dir="2700000" algn="tl">
                    <a:srgbClr val="000000">
                      <a:alpha val="43137"/>
                    </a:srgbClr>
                  </a:outerShdw>
                </a:effectLst>
              </a:rPr>
              <a:t>FDDI Teknolojileri</a:t>
            </a:r>
            <a:endParaRPr lang="fr-FR" b="1" dirty="0" smtClean="0">
              <a:solidFill>
                <a:schemeClr val="bg1"/>
              </a:solidFill>
              <a:effectLst>
                <a:outerShdw blurRad="38100" dist="38100" dir="2700000" algn="tl">
                  <a:srgbClr val="000000">
                    <a:alpha val="43137"/>
                  </a:srgbClr>
                </a:outerShdw>
              </a:effectLst>
            </a:endParaRPr>
          </a:p>
        </p:txBody>
      </p:sp>
      <p:sp>
        <p:nvSpPr>
          <p:cNvPr id="10" name="Espace réservé du contenu 2"/>
          <p:cNvSpPr txBox="1">
            <a:spLocks/>
          </p:cNvSpPr>
          <p:nvPr/>
        </p:nvSpPr>
        <p:spPr bwMode="auto">
          <a:xfrm>
            <a:off x="285720" y="1857364"/>
            <a:ext cx="8572560" cy="464347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algn="just" fontAlgn="auto">
              <a:lnSpc>
                <a:spcPct val="120000"/>
              </a:lnSpc>
              <a:spcBef>
                <a:spcPts val="600"/>
              </a:spcBef>
              <a:spcAft>
                <a:spcPts val="0"/>
              </a:spcAft>
              <a:defRPr/>
            </a:pPr>
            <a:r>
              <a:rPr lang="tr-TR" sz="2000" dirty="0" smtClean="0">
                <a:latin typeface="+mn-lt"/>
              </a:rPr>
              <a:t>İki </a:t>
            </a:r>
            <a:r>
              <a:rPr lang="tr-TR" sz="2000" dirty="0">
                <a:latin typeface="+mn-lt"/>
              </a:rPr>
              <a:t>yollu halka topolojiye sahip türevine göre 100 ile 2 </a:t>
            </a:r>
            <a:r>
              <a:rPr lang="tr-TR" sz="2000" dirty="0" err="1">
                <a:latin typeface="+mn-lt"/>
              </a:rPr>
              <a:t>Mbps'e</a:t>
            </a:r>
            <a:r>
              <a:rPr lang="tr-TR" sz="2000" dirty="0">
                <a:latin typeface="+mn-lt"/>
              </a:rPr>
              <a:t> kadar </a:t>
            </a:r>
            <a:r>
              <a:rPr lang="tr-TR" sz="2000" dirty="0" err="1">
                <a:latin typeface="+mn-lt"/>
              </a:rPr>
              <a:t>band</a:t>
            </a:r>
            <a:r>
              <a:rPr lang="tr-TR" sz="2000" dirty="0">
                <a:latin typeface="+mn-lt"/>
              </a:rPr>
              <a:t> genişliği sunan ve temelde fiber optik kablo kullanılmasına dayanan bir ağ teknolojisidir.</a:t>
            </a:r>
            <a:endParaRPr lang="en-US" sz="2000" dirty="0">
              <a:latin typeface="+mn-lt"/>
            </a:endParaRPr>
          </a:p>
          <a:p>
            <a:pPr algn="just" fontAlgn="auto">
              <a:lnSpc>
                <a:spcPct val="120000"/>
              </a:lnSpc>
              <a:spcBef>
                <a:spcPts val="600"/>
              </a:spcBef>
              <a:spcAft>
                <a:spcPts val="0"/>
              </a:spcAft>
              <a:defRPr/>
            </a:pPr>
            <a:endParaRPr lang="tr-TR" sz="2000" dirty="0" smtClean="0">
              <a:latin typeface="+mn-lt"/>
            </a:endParaRPr>
          </a:p>
        </p:txBody>
      </p:sp>
      <p:pic>
        <p:nvPicPr>
          <p:cNvPr id="5" name="Picture 4" descr="ct840801"/>
          <p:cNvPicPr>
            <a:picLocks noChangeAspect="1" noChangeArrowheads="1"/>
          </p:cNvPicPr>
          <p:nvPr/>
        </p:nvPicPr>
        <p:blipFill>
          <a:blip r:embed="rId3" cstate="print"/>
          <a:srcRect/>
          <a:stretch>
            <a:fillRect/>
          </a:stretch>
        </p:blipFill>
        <p:spPr bwMode="auto">
          <a:xfrm>
            <a:off x="1785918" y="2928934"/>
            <a:ext cx="5746750" cy="3571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itre 1"/>
          <p:cNvSpPr>
            <a:spLocks noGrp="1"/>
          </p:cNvSpPr>
          <p:nvPr>
            <p:ph type="title"/>
          </p:nvPr>
        </p:nvSpPr>
        <p:spPr>
          <a:xfrm>
            <a:off x="357158" y="214290"/>
            <a:ext cx="8329612" cy="1143000"/>
          </a:xfrm>
        </p:spPr>
        <p:txBody>
          <a:bodyPr rtlCol="0">
            <a:normAutofit/>
          </a:bodyPr>
          <a:lstStyle/>
          <a:p>
            <a:pPr fontAlgn="auto">
              <a:spcAft>
                <a:spcPts val="0"/>
              </a:spcAft>
              <a:defRPr/>
            </a:pPr>
            <a:r>
              <a:rPr lang="tr-TR" b="1" dirty="0" smtClean="0">
                <a:solidFill>
                  <a:schemeClr val="bg1"/>
                </a:solidFill>
                <a:effectLst>
                  <a:outerShdw blurRad="38100" dist="38100" dir="2700000" algn="tl">
                    <a:srgbClr val="000000">
                      <a:alpha val="43137"/>
                    </a:srgbClr>
                  </a:outerShdw>
                </a:effectLst>
              </a:rPr>
              <a:t>FDDI Teknolojileri</a:t>
            </a:r>
            <a:endParaRPr lang="fr-FR" b="1" dirty="0" smtClean="0">
              <a:solidFill>
                <a:schemeClr val="bg1"/>
              </a:solidFill>
              <a:effectLst>
                <a:outerShdw blurRad="38100" dist="38100" dir="2700000" algn="tl">
                  <a:srgbClr val="000000">
                    <a:alpha val="43137"/>
                  </a:srgbClr>
                </a:outerShdw>
              </a:effectLst>
            </a:endParaRPr>
          </a:p>
        </p:txBody>
      </p:sp>
      <p:sp>
        <p:nvSpPr>
          <p:cNvPr id="10" name="Espace réservé du contenu 2"/>
          <p:cNvSpPr txBox="1">
            <a:spLocks/>
          </p:cNvSpPr>
          <p:nvPr/>
        </p:nvSpPr>
        <p:spPr bwMode="auto">
          <a:xfrm>
            <a:off x="285720" y="1857364"/>
            <a:ext cx="8572560" cy="464347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indent="360363" algn="just" fontAlgn="auto">
              <a:lnSpc>
                <a:spcPct val="120000"/>
              </a:lnSpc>
              <a:spcBef>
                <a:spcPts val="600"/>
              </a:spcBef>
              <a:spcAft>
                <a:spcPts val="0"/>
              </a:spcAft>
              <a:buFont typeface="Arial" pitchFamily="34" charset="0"/>
              <a:buChar char="•"/>
              <a:defRPr/>
            </a:pPr>
            <a:r>
              <a:rPr lang="tr-TR" sz="2000" dirty="0" smtClean="0">
                <a:latin typeface="+mn-lt"/>
              </a:rPr>
              <a:t>Fiziksel </a:t>
            </a:r>
            <a:r>
              <a:rPr lang="tr-TR" sz="2000" dirty="0">
                <a:latin typeface="+mn-lt"/>
              </a:rPr>
              <a:t>iletim ortamı olarak fiber optik kablo kullanılır. Yola erişilmesi için ise jeton </a:t>
            </a:r>
            <a:r>
              <a:rPr lang="tr-TR" sz="2000" dirty="0" smtClean="0">
                <a:latin typeface="+mn-lt"/>
              </a:rPr>
              <a:t> geçirmeli </a:t>
            </a:r>
            <a:r>
              <a:rPr lang="tr-TR" sz="2000" dirty="0">
                <a:latin typeface="+mn-lt"/>
              </a:rPr>
              <a:t>algoritma kullanılır.</a:t>
            </a:r>
          </a:p>
          <a:p>
            <a:pPr indent="360363" algn="just" fontAlgn="auto">
              <a:lnSpc>
                <a:spcPct val="120000"/>
              </a:lnSpc>
              <a:spcBef>
                <a:spcPts val="600"/>
              </a:spcBef>
              <a:spcAft>
                <a:spcPts val="0"/>
              </a:spcAft>
              <a:buFont typeface="Arial" pitchFamily="34" charset="0"/>
              <a:buChar char="•"/>
              <a:defRPr/>
            </a:pPr>
            <a:r>
              <a:rPr lang="tr-TR" sz="2000" dirty="0" smtClean="0">
                <a:latin typeface="+mn-lt"/>
              </a:rPr>
              <a:t>Trafik </a:t>
            </a:r>
            <a:r>
              <a:rPr lang="tr-TR" sz="2000" dirty="0">
                <a:latin typeface="+mn-lt"/>
              </a:rPr>
              <a:t>halkalardan ters yönde akar. </a:t>
            </a:r>
          </a:p>
          <a:p>
            <a:pPr indent="360363" algn="just" fontAlgn="auto">
              <a:lnSpc>
                <a:spcPct val="120000"/>
              </a:lnSpc>
              <a:spcBef>
                <a:spcPts val="600"/>
              </a:spcBef>
              <a:spcAft>
                <a:spcPts val="0"/>
              </a:spcAft>
              <a:buFont typeface="Arial" pitchFamily="34" charset="0"/>
              <a:buChar char="•"/>
              <a:defRPr/>
            </a:pPr>
            <a:r>
              <a:rPr lang="tr-TR" sz="2000" dirty="0" smtClean="0">
                <a:latin typeface="+mn-lt"/>
              </a:rPr>
              <a:t>Ağ </a:t>
            </a:r>
            <a:r>
              <a:rPr lang="tr-TR" sz="2000" dirty="0">
                <a:latin typeface="+mn-lt"/>
              </a:rPr>
              <a:t>üzerindeki herhangi bir bilgisayar ya da düğümün bozulması veya devreden </a:t>
            </a:r>
            <a:r>
              <a:rPr lang="tr-TR" sz="2000" dirty="0" smtClean="0">
                <a:latin typeface="+mn-lt"/>
              </a:rPr>
              <a:t>çıkması durumunda </a:t>
            </a:r>
            <a:r>
              <a:rPr lang="tr-TR" sz="2000" dirty="0">
                <a:latin typeface="+mn-lt"/>
              </a:rPr>
              <a:t>da iletişim devam eder.</a:t>
            </a:r>
          </a:p>
          <a:p>
            <a:pPr indent="360363" algn="just" fontAlgn="auto">
              <a:lnSpc>
                <a:spcPct val="120000"/>
              </a:lnSpc>
              <a:spcBef>
                <a:spcPts val="600"/>
              </a:spcBef>
              <a:spcAft>
                <a:spcPts val="0"/>
              </a:spcAft>
              <a:buFont typeface="Arial" pitchFamily="34" charset="0"/>
              <a:buChar char="•"/>
              <a:defRPr/>
            </a:pPr>
            <a:r>
              <a:rPr lang="tr-TR" sz="2000" dirty="0" smtClean="0">
                <a:latin typeface="+mn-lt"/>
              </a:rPr>
              <a:t>Bağlantı </a:t>
            </a:r>
            <a:r>
              <a:rPr lang="tr-TR" sz="2000" dirty="0">
                <a:latin typeface="+mn-lt"/>
              </a:rPr>
              <a:t>kopması ancak hattın zedelenmesi ya da kopması durumunda gerçekleşir.</a:t>
            </a:r>
          </a:p>
          <a:p>
            <a:pPr indent="360363" algn="just" fontAlgn="auto">
              <a:lnSpc>
                <a:spcPct val="120000"/>
              </a:lnSpc>
              <a:spcBef>
                <a:spcPts val="600"/>
              </a:spcBef>
              <a:spcAft>
                <a:spcPts val="0"/>
              </a:spcAft>
              <a:buFont typeface="Arial" pitchFamily="34" charset="0"/>
              <a:buChar char="•"/>
              <a:defRPr/>
            </a:pPr>
            <a:r>
              <a:rPr lang="tr-TR" sz="2000" dirty="0" smtClean="0">
                <a:latin typeface="+mn-lt"/>
              </a:rPr>
              <a:t>Tek </a:t>
            </a:r>
            <a:r>
              <a:rPr lang="tr-TR" sz="2000" dirty="0" err="1">
                <a:latin typeface="+mn-lt"/>
              </a:rPr>
              <a:t>modlu</a:t>
            </a:r>
            <a:r>
              <a:rPr lang="tr-TR" sz="2000" dirty="0">
                <a:latin typeface="+mn-lt"/>
              </a:rPr>
              <a:t> ya da çok </a:t>
            </a:r>
            <a:r>
              <a:rPr lang="tr-TR" sz="2000" dirty="0" err="1">
                <a:latin typeface="+mn-lt"/>
              </a:rPr>
              <a:t>modlu</a:t>
            </a:r>
            <a:r>
              <a:rPr lang="tr-TR" sz="2000" dirty="0">
                <a:latin typeface="+mn-lt"/>
              </a:rPr>
              <a:t> fiber optik kablo kullanılabilir.</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itre 1"/>
          <p:cNvSpPr>
            <a:spLocks noGrp="1"/>
          </p:cNvSpPr>
          <p:nvPr>
            <p:ph type="title"/>
          </p:nvPr>
        </p:nvSpPr>
        <p:spPr>
          <a:xfrm>
            <a:off x="357158" y="214290"/>
            <a:ext cx="8329612" cy="1143000"/>
          </a:xfrm>
        </p:spPr>
        <p:txBody>
          <a:bodyPr rtlCol="0">
            <a:normAutofit/>
          </a:bodyPr>
          <a:lstStyle/>
          <a:p>
            <a:pPr fontAlgn="auto">
              <a:spcAft>
                <a:spcPts val="0"/>
              </a:spcAft>
              <a:defRPr/>
            </a:pPr>
            <a:r>
              <a:rPr lang="tr-TR" b="1" dirty="0" smtClean="0">
                <a:solidFill>
                  <a:schemeClr val="bg1"/>
                </a:solidFill>
                <a:effectLst>
                  <a:outerShdw blurRad="38100" dist="38100" dir="2700000" algn="tl">
                    <a:srgbClr val="000000">
                      <a:alpha val="43137"/>
                    </a:srgbClr>
                  </a:outerShdw>
                </a:effectLst>
              </a:rPr>
              <a:t>FDDI Teknolojileri</a:t>
            </a:r>
            <a:endParaRPr lang="fr-FR" b="1" dirty="0" smtClean="0">
              <a:solidFill>
                <a:schemeClr val="bg1"/>
              </a:solidFill>
              <a:effectLst>
                <a:outerShdw blurRad="38100" dist="38100" dir="2700000" algn="tl">
                  <a:srgbClr val="000000">
                    <a:alpha val="43137"/>
                  </a:srgbClr>
                </a:outerShdw>
              </a:effectLst>
            </a:endParaRPr>
          </a:p>
        </p:txBody>
      </p:sp>
      <p:sp>
        <p:nvSpPr>
          <p:cNvPr id="10" name="Espace réservé du contenu 2"/>
          <p:cNvSpPr txBox="1">
            <a:spLocks/>
          </p:cNvSpPr>
          <p:nvPr/>
        </p:nvSpPr>
        <p:spPr bwMode="auto">
          <a:xfrm>
            <a:off x="285720" y="1857364"/>
            <a:ext cx="8572560" cy="2643206"/>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marL="0" lvl="3" algn="just"/>
            <a:r>
              <a:rPr lang="tr-TR" sz="2000" b="1" dirty="0" smtClean="0">
                <a:latin typeface="+mn-lt"/>
              </a:rPr>
              <a:t>Bağlantı Kopması ve Bağlantı Kurulması</a:t>
            </a:r>
            <a:endParaRPr lang="tr-TR" sz="2000" dirty="0">
              <a:latin typeface="+mn-lt"/>
            </a:endParaRPr>
          </a:p>
        </p:txBody>
      </p:sp>
      <p:pic>
        <p:nvPicPr>
          <p:cNvPr id="5" name="Picture 2" descr="bağlantı kopması"/>
          <p:cNvPicPr>
            <a:picLocks noChangeAspect="1" noChangeArrowheads="1"/>
          </p:cNvPicPr>
          <p:nvPr/>
        </p:nvPicPr>
        <p:blipFill>
          <a:blip r:embed="rId3" cstate="print"/>
          <a:srcRect/>
          <a:stretch>
            <a:fillRect/>
          </a:stretch>
        </p:blipFill>
        <p:spPr bwMode="auto">
          <a:xfrm>
            <a:off x="4708525" y="2285992"/>
            <a:ext cx="3813175" cy="4364037"/>
          </a:xfrm>
          <a:prstGeom prst="rect">
            <a:avLst/>
          </a:prstGeom>
          <a:noFill/>
          <a:ln w="9525">
            <a:noFill/>
            <a:miter lim="800000"/>
            <a:headEnd/>
            <a:tailEnd/>
          </a:ln>
        </p:spPr>
      </p:pic>
      <p:pic>
        <p:nvPicPr>
          <p:cNvPr id="6" name="Picture 3" descr="biriki"/>
          <p:cNvPicPr>
            <a:picLocks noChangeAspect="1" noChangeArrowheads="1"/>
          </p:cNvPicPr>
          <p:nvPr/>
        </p:nvPicPr>
        <p:blipFill>
          <a:blip r:embed="rId4" cstate="print"/>
          <a:srcRect/>
          <a:stretch>
            <a:fillRect/>
          </a:stretch>
        </p:blipFill>
        <p:spPr bwMode="auto">
          <a:xfrm>
            <a:off x="642938" y="2274879"/>
            <a:ext cx="3867150" cy="4375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itre 1"/>
          <p:cNvSpPr>
            <a:spLocks noGrp="1"/>
          </p:cNvSpPr>
          <p:nvPr>
            <p:ph type="title"/>
          </p:nvPr>
        </p:nvSpPr>
        <p:spPr>
          <a:xfrm>
            <a:off x="357158" y="214290"/>
            <a:ext cx="8329612" cy="1143000"/>
          </a:xfrm>
        </p:spPr>
        <p:txBody>
          <a:bodyPr rtlCol="0">
            <a:normAutofit/>
          </a:bodyPr>
          <a:lstStyle/>
          <a:p>
            <a:pPr fontAlgn="auto">
              <a:spcAft>
                <a:spcPts val="0"/>
              </a:spcAft>
              <a:defRPr/>
            </a:pPr>
            <a:r>
              <a:rPr lang="tr-TR" b="1" dirty="0" smtClean="0">
                <a:solidFill>
                  <a:schemeClr val="bg1"/>
                </a:solidFill>
                <a:effectLst>
                  <a:outerShdw blurRad="38100" dist="38100" dir="2700000" algn="tl">
                    <a:srgbClr val="000000">
                      <a:alpha val="43137"/>
                    </a:srgbClr>
                  </a:outerShdw>
                </a:effectLst>
              </a:rPr>
              <a:t>FDDI Mimarisi</a:t>
            </a:r>
            <a:endParaRPr lang="fr-FR" b="1" dirty="0" smtClean="0">
              <a:solidFill>
                <a:schemeClr val="bg1"/>
              </a:solidFill>
              <a:effectLst>
                <a:outerShdw blurRad="38100" dist="38100" dir="2700000" algn="tl">
                  <a:srgbClr val="000000">
                    <a:alpha val="43137"/>
                  </a:srgbClr>
                </a:outerShdw>
              </a:effectLst>
            </a:endParaRPr>
          </a:p>
        </p:txBody>
      </p:sp>
      <p:sp>
        <p:nvSpPr>
          <p:cNvPr id="10" name="Espace réservé du contenu 2"/>
          <p:cNvSpPr txBox="1">
            <a:spLocks/>
          </p:cNvSpPr>
          <p:nvPr/>
        </p:nvSpPr>
        <p:spPr bwMode="auto">
          <a:xfrm>
            <a:off x="214282" y="1643050"/>
            <a:ext cx="4357718" cy="5143512"/>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algn="just">
              <a:lnSpc>
                <a:spcPct val="110000"/>
              </a:lnSpc>
              <a:spcBef>
                <a:spcPts val="600"/>
              </a:spcBef>
            </a:pPr>
            <a:r>
              <a:rPr lang="tr-TR" b="1" dirty="0">
                <a:latin typeface="+mn-lt"/>
              </a:rPr>
              <a:t>FDDI MAC; </a:t>
            </a:r>
            <a:r>
              <a:rPr lang="tr-TR" dirty="0">
                <a:latin typeface="+mn-lt"/>
              </a:rPr>
              <a:t>iletim ortamına nasıl erişileceğini tanımlar; çerçeve formatı, jeton geçirme yöntemi, hata düzeltme, CRC hesabı ve </a:t>
            </a:r>
            <a:r>
              <a:rPr lang="tr-TR" dirty="0" smtClean="0">
                <a:latin typeface="+mn-lt"/>
              </a:rPr>
              <a:t>adresleme gibi işleri kotarır.</a:t>
            </a:r>
            <a:endParaRPr lang="tr-TR" dirty="0">
              <a:latin typeface="+mn-lt"/>
            </a:endParaRPr>
          </a:p>
          <a:p>
            <a:pPr algn="just">
              <a:lnSpc>
                <a:spcPct val="110000"/>
              </a:lnSpc>
              <a:spcBef>
                <a:spcPts val="600"/>
              </a:spcBef>
            </a:pPr>
            <a:r>
              <a:rPr lang="tr-TR" b="1" dirty="0">
                <a:latin typeface="+mn-lt"/>
              </a:rPr>
              <a:t>Fiziksel Katman Protokolü; </a:t>
            </a:r>
            <a:r>
              <a:rPr lang="tr-TR" dirty="0">
                <a:latin typeface="+mn-lt"/>
              </a:rPr>
              <a:t>verinin kodlama ve çözülmesi, saat işreti gereksiniminin karşılanması, çerçeveleme gibi işleri tanımlar.</a:t>
            </a:r>
          </a:p>
          <a:p>
            <a:pPr algn="just">
              <a:lnSpc>
                <a:spcPct val="110000"/>
              </a:lnSpc>
              <a:spcBef>
                <a:spcPts val="600"/>
              </a:spcBef>
            </a:pPr>
            <a:r>
              <a:rPr lang="tr-TR" b="1" dirty="0">
                <a:latin typeface="+mn-lt"/>
              </a:rPr>
              <a:t>Fiziksel Katman Ortamı; </a:t>
            </a:r>
            <a:r>
              <a:rPr lang="tr-TR" dirty="0">
                <a:latin typeface="+mn-lt"/>
              </a:rPr>
              <a:t>fiziksel iletim yoluna yapılacak bağlantıyı tanımlar; Fiber Optik kablo ve </a:t>
            </a:r>
            <a:r>
              <a:rPr lang="tr-TR" dirty="0" err="1">
                <a:latin typeface="+mn-lt"/>
              </a:rPr>
              <a:t>konnektör</a:t>
            </a:r>
            <a:r>
              <a:rPr lang="tr-TR" dirty="0">
                <a:latin typeface="+mn-lt"/>
              </a:rPr>
              <a:t> türü, gerilim düzeyleri, optik birimler bu alt </a:t>
            </a:r>
            <a:r>
              <a:rPr lang="tr-TR" dirty="0" smtClean="0">
                <a:latin typeface="+mn-lt"/>
              </a:rPr>
              <a:t>katmandadır.</a:t>
            </a:r>
            <a:endParaRPr lang="tr-TR" dirty="0">
              <a:latin typeface="+mn-lt"/>
            </a:endParaRPr>
          </a:p>
          <a:p>
            <a:pPr algn="just">
              <a:lnSpc>
                <a:spcPct val="110000"/>
              </a:lnSpc>
              <a:spcBef>
                <a:spcPts val="600"/>
              </a:spcBef>
            </a:pPr>
            <a:r>
              <a:rPr lang="tr-TR" b="1" dirty="0">
                <a:latin typeface="+mn-lt"/>
              </a:rPr>
              <a:t>İstasyon Yönetimi; </a:t>
            </a:r>
            <a:r>
              <a:rPr lang="tr-TR" dirty="0">
                <a:latin typeface="+mn-lt"/>
              </a:rPr>
              <a:t>halka konfigürasyonu, istatistiksel bilgilerin toplanması, halka denetim şeklini ve ağa yeni düğüm ekleme ve çıkarma gibi işlerin nasıl” gerçekleştirileceğini tanımlar.</a:t>
            </a:r>
          </a:p>
        </p:txBody>
      </p:sp>
      <p:pic>
        <p:nvPicPr>
          <p:cNvPr id="7" name="Picture 4" descr="katman"/>
          <p:cNvPicPr>
            <a:picLocks noChangeAspect="1" noChangeArrowheads="1"/>
          </p:cNvPicPr>
          <p:nvPr/>
        </p:nvPicPr>
        <p:blipFill>
          <a:blip r:embed="rId3" cstate="print"/>
          <a:srcRect/>
          <a:stretch>
            <a:fillRect/>
          </a:stretch>
        </p:blipFill>
        <p:spPr bwMode="auto">
          <a:xfrm>
            <a:off x="4857752" y="1857364"/>
            <a:ext cx="4014788" cy="47863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itre 1"/>
          <p:cNvSpPr>
            <a:spLocks noGrp="1"/>
          </p:cNvSpPr>
          <p:nvPr>
            <p:ph type="title"/>
          </p:nvPr>
        </p:nvSpPr>
        <p:spPr>
          <a:xfrm>
            <a:off x="357158" y="214290"/>
            <a:ext cx="8329612" cy="1143000"/>
          </a:xfrm>
        </p:spPr>
        <p:txBody>
          <a:bodyPr rtlCol="0">
            <a:normAutofit/>
          </a:bodyPr>
          <a:lstStyle/>
          <a:p>
            <a:pPr fontAlgn="auto">
              <a:spcAft>
                <a:spcPts val="0"/>
              </a:spcAft>
              <a:defRPr/>
            </a:pPr>
            <a:r>
              <a:rPr lang="tr-TR" b="1" dirty="0" smtClean="0">
                <a:solidFill>
                  <a:schemeClr val="bg1"/>
                </a:solidFill>
                <a:effectLst>
                  <a:outerShdw blurRad="38100" dist="38100" dir="2700000" algn="tl">
                    <a:srgbClr val="000000">
                      <a:alpha val="43137"/>
                    </a:srgbClr>
                  </a:outerShdw>
                </a:effectLst>
              </a:rPr>
              <a:t>FDDI Arayüzleri</a:t>
            </a:r>
            <a:endParaRPr lang="fr-FR" b="1" dirty="0" smtClean="0">
              <a:solidFill>
                <a:schemeClr val="bg1"/>
              </a:solidFill>
              <a:effectLst>
                <a:outerShdw blurRad="38100" dist="38100" dir="2700000" algn="tl">
                  <a:srgbClr val="000000">
                    <a:alpha val="43137"/>
                  </a:srgbClr>
                </a:outerShdw>
              </a:effectLst>
            </a:endParaRPr>
          </a:p>
        </p:txBody>
      </p:sp>
      <p:pic>
        <p:nvPicPr>
          <p:cNvPr id="5" name="Picture 2" descr="sasdasring"/>
          <p:cNvPicPr>
            <a:picLocks noChangeAspect="1" noChangeArrowheads="1"/>
          </p:cNvPicPr>
          <p:nvPr/>
        </p:nvPicPr>
        <p:blipFill>
          <a:blip r:embed="rId3" cstate="print"/>
          <a:srcRect/>
          <a:stretch>
            <a:fillRect/>
          </a:stretch>
        </p:blipFill>
        <p:spPr bwMode="auto">
          <a:xfrm>
            <a:off x="1714480" y="1714488"/>
            <a:ext cx="6357950" cy="5143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itre 1"/>
          <p:cNvSpPr>
            <a:spLocks noGrp="1"/>
          </p:cNvSpPr>
          <p:nvPr>
            <p:ph type="title"/>
          </p:nvPr>
        </p:nvSpPr>
        <p:spPr>
          <a:xfrm>
            <a:off x="357158" y="214290"/>
            <a:ext cx="8329612" cy="1143000"/>
          </a:xfrm>
        </p:spPr>
        <p:txBody>
          <a:bodyPr rtlCol="0">
            <a:normAutofit/>
          </a:bodyPr>
          <a:lstStyle/>
          <a:p>
            <a:pPr fontAlgn="auto">
              <a:spcAft>
                <a:spcPts val="0"/>
              </a:spcAft>
              <a:defRPr/>
            </a:pPr>
            <a:r>
              <a:rPr lang="tr-TR" b="1" dirty="0" smtClean="0">
                <a:solidFill>
                  <a:schemeClr val="bg1"/>
                </a:solidFill>
                <a:effectLst>
                  <a:outerShdw blurRad="38100" dist="38100" dir="2700000" algn="tl">
                    <a:srgbClr val="000000">
                      <a:alpha val="43137"/>
                    </a:srgbClr>
                  </a:outerShdw>
                </a:effectLst>
              </a:rPr>
              <a:t>FDDI Arayüzleri</a:t>
            </a:r>
            <a:endParaRPr lang="fr-FR" b="1" dirty="0" smtClean="0">
              <a:solidFill>
                <a:schemeClr val="bg1"/>
              </a:solidFill>
              <a:effectLst>
                <a:outerShdw blurRad="38100" dist="38100" dir="2700000" algn="tl">
                  <a:srgbClr val="000000">
                    <a:alpha val="43137"/>
                  </a:srgbClr>
                </a:outerShdw>
              </a:effectLst>
            </a:endParaRPr>
          </a:p>
        </p:txBody>
      </p:sp>
      <p:sp>
        <p:nvSpPr>
          <p:cNvPr id="7" name="Espace réservé du contenu 2"/>
          <p:cNvSpPr txBox="1">
            <a:spLocks/>
          </p:cNvSpPr>
          <p:nvPr/>
        </p:nvSpPr>
        <p:spPr bwMode="auto">
          <a:xfrm>
            <a:off x="285720" y="1643050"/>
            <a:ext cx="8572560" cy="5072098"/>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marL="0" lvl="4" algn="just">
              <a:lnSpc>
                <a:spcPct val="110000"/>
              </a:lnSpc>
              <a:spcBef>
                <a:spcPts val="600"/>
              </a:spcBef>
            </a:pPr>
            <a:r>
              <a:rPr lang="tr-TR" b="1" dirty="0">
                <a:latin typeface="+mn-lt"/>
              </a:rPr>
              <a:t>DAS(</a:t>
            </a:r>
            <a:r>
              <a:rPr lang="tr-TR" b="1" dirty="0" err="1">
                <a:latin typeface="+mn-lt"/>
              </a:rPr>
              <a:t>Dual</a:t>
            </a:r>
            <a:r>
              <a:rPr lang="tr-TR" b="1" dirty="0">
                <a:latin typeface="+mn-lt"/>
              </a:rPr>
              <a:t> </a:t>
            </a:r>
            <a:r>
              <a:rPr lang="tr-TR" b="1" dirty="0" err="1">
                <a:latin typeface="+mn-lt"/>
              </a:rPr>
              <a:t>Attachment</a:t>
            </a:r>
            <a:r>
              <a:rPr lang="tr-TR" b="1" dirty="0">
                <a:latin typeface="+mn-lt"/>
              </a:rPr>
              <a:t> </a:t>
            </a:r>
            <a:r>
              <a:rPr lang="tr-TR" b="1" dirty="0" err="1">
                <a:latin typeface="+mn-lt"/>
              </a:rPr>
              <a:t>Station</a:t>
            </a:r>
            <a:r>
              <a:rPr lang="tr-TR" b="1" dirty="0">
                <a:latin typeface="+mn-lt"/>
              </a:rPr>
              <a:t> – Çift Bağlantılı Arayüz)</a:t>
            </a:r>
            <a:endParaRPr lang="tr-TR" dirty="0">
              <a:latin typeface="+mn-lt"/>
            </a:endParaRPr>
          </a:p>
          <a:p>
            <a:pPr algn="just">
              <a:lnSpc>
                <a:spcPct val="110000"/>
              </a:lnSpc>
              <a:spcBef>
                <a:spcPts val="600"/>
              </a:spcBef>
            </a:pPr>
            <a:r>
              <a:rPr lang="tr-TR" dirty="0">
                <a:latin typeface="+mn-lt"/>
              </a:rPr>
              <a:t>DAS arayüz ile bir istasyon iki halkaya da bağlanır; bu </a:t>
            </a:r>
            <a:r>
              <a:rPr lang="tr-TR" dirty="0" err="1">
                <a:latin typeface="+mn-lt"/>
              </a:rPr>
              <a:t>FDDI’nın</a:t>
            </a:r>
            <a:r>
              <a:rPr lang="tr-TR" dirty="0">
                <a:latin typeface="+mn-lt"/>
              </a:rPr>
              <a:t> orijinal durumudur. Eğer birinci halkada bir sorun olursa, </a:t>
            </a:r>
            <a:r>
              <a:rPr lang="tr-TR" dirty="0" smtClean="0">
                <a:latin typeface="+mn-lt"/>
              </a:rPr>
              <a:t>Sorun </a:t>
            </a:r>
            <a:r>
              <a:rPr lang="tr-TR" dirty="0">
                <a:latin typeface="+mn-lt"/>
              </a:rPr>
              <a:t>olan noktanın her iki tarafındaki cihazlar olayı sezer ve iletişimi sürdürecek </a:t>
            </a:r>
            <a:r>
              <a:rPr lang="tr-TR" dirty="0" smtClean="0">
                <a:latin typeface="+mn-lt"/>
              </a:rPr>
              <a:t>şekilde kendilerini uyarlarlar. Böylelikle </a:t>
            </a:r>
            <a:r>
              <a:rPr lang="tr-TR" dirty="0">
                <a:latin typeface="+mn-lt"/>
              </a:rPr>
              <a:t>sorun olan nokta ağdan yalıtılarak ağın iletişim güvenilirliği sağlanmış olur.</a:t>
            </a:r>
          </a:p>
          <a:p>
            <a:pPr marL="0" lvl="4" algn="just">
              <a:lnSpc>
                <a:spcPct val="110000"/>
              </a:lnSpc>
              <a:spcBef>
                <a:spcPts val="600"/>
              </a:spcBef>
            </a:pPr>
            <a:r>
              <a:rPr lang="tr-TR" b="1" dirty="0">
                <a:latin typeface="+mn-lt"/>
              </a:rPr>
              <a:t>Birleştirici(</a:t>
            </a:r>
            <a:r>
              <a:rPr lang="tr-TR" b="1" dirty="0" err="1">
                <a:latin typeface="+mn-lt"/>
              </a:rPr>
              <a:t>Concentrator</a:t>
            </a:r>
            <a:r>
              <a:rPr lang="tr-TR" b="1" dirty="0">
                <a:latin typeface="+mn-lt"/>
              </a:rPr>
              <a:t>)</a:t>
            </a:r>
            <a:endParaRPr lang="tr-TR" dirty="0">
              <a:latin typeface="+mn-lt"/>
            </a:endParaRPr>
          </a:p>
          <a:p>
            <a:pPr algn="just">
              <a:lnSpc>
                <a:spcPct val="110000"/>
              </a:lnSpc>
              <a:spcBef>
                <a:spcPts val="600"/>
              </a:spcBef>
            </a:pPr>
            <a:r>
              <a:rPr lang="tr-TR" dirty="0">
                <a:latin typeface="+mn-lt"/>
              </a:rPr>
              <a:t>Birleştiricinin en az iki tane DAS bağlantısı vardır. Kullanım amacı FDDI olmayan cihazları veya SAS </a:t>
            </a:r>
            <a:r>
              <a:rPr lang="tr-TR" dirty="0" err="1">
                <a:latin typeface="+mn-lt"/>
              </a:rPr>
              <a:t>arayüzlü</a:t>
            </a:r>
            <a:r>
              <a:rPr lang="tr-TR" dirty="0">
                <a:latin typeface="+mn-lt"/>
              </a:rPr>
              <a:t> cihazları, sistemleri FDDI ağ eklemektir. FDDI HUB Cihazı olarak ta kullanılır.</a:t>
            </a:r>
          </a:p>
          <a:p>
            <a:pPr marL="0" lvl="4" algn="just">
              <a:lnSpc>
                <a:spcPct val="110000"/>
              </a:lnSpc>
              <a:spcBef>
                <a:spcPts val="600"/>
              </a:spcBef>
            </a:pPr>
            <a:r>
              <a:rPr lang="tr-TR" b="1" dirty="0">
                <a:latin typeface="+mn-lt"/>
              </a:rPr>
              <a:t>SAS(</a:t>
            </a:r>
            <a:r>
              <a:rPr lang="tr-TR" b="1" dirty="0" err="1">
                <a:latin typeface="+mn-lt"/>
              </a:rPr>
              <a:t>Single</a:t>
            </a:r>
            <a:r>
              <a:rPr lang="tr-TR" b="1" dirty="0">
                <a:latin typeface="+mn-lt"/>
              </a:rPr>
              <a:t> </a:t>
            </a:r>
            <a:r>
              <a:rPr lang="tr-TR" b="1" dirty="0" err="1">
                <a:latin typeface="+mn-lt"/>
              </a:rPr>
              <a:t>Attachment</a:t>
            </a:r>
            <a:r>
              <a:rPr lang="tr-TR" b="1" dirty="0">
                <a:latin typeface="+mn-lt"/>
              </a:rPr>
              <a:t> </a:t>
            </a:r>
            <a:r>
              <a:rPr lang="tr-TR" b="1" dirty="0" err="1">
                <a:latin typeface="+mn-lt"/>
              </a:rPr>
              <a:t>Station</a:t>
            </a:r>
            <a:r>
              <a:rPr lang="tr-TR" b="1" dirty="0">
                <a:latin typeface="+mn-lt"/>
              </a:rPr>
              <a:t> – Tek Bağlantılı Arayüz)</a:t>
            </a:r>
            <a:endParaRPr lang="tr-TR" dirty="0">
              <a:latin typeface="+mn-lt"/>
            </a:endParaRPr>
          </a:p>
          <a:p>
            <a:pPr algn="just">
              <a:lnSpc>
                <a:spcPct val="110000"/>
              </a:lnSpc>
              <a:spcBef>
                <a:spcPts val="600"/>
              </a:spcBef>
            </a:pPr>
            <a:r>
              <a:rPr lang="tr-TR" dirty="0">
                <a:latin typeface="+mn-lt"/>
              </a:rPr>
              <a:t>SAS arayüzle FDDI ağa bağlı bir sistem yalnızca birinci halkaya bağlıdır; aynı anda iki halkaya bağlı değildir. SAS ile Birleştirici arasında bir sorun oluşursa birleştirici yalnızca ilgili </a:t>
            </a:r>
            <a:r>
              <a:rPr lang="tr-TR" dirty="0" err="1">
                <a:latin typeface="+mn-lt"/>
              </a:rPr>
              <a:t>SAS’ı</a:t>
            </a:r>
            <a:r>
              <a:rPr lang="tr-TR" dirty="0">
                <a:latin typeface="+mn-lt"/>
              </a:rPr>
              <a:t> devreden çıkarır.</a:t>
            </a:r>
          </a:p>
          <a:p>
            <a:pPr algn="just">
              <a:lnSpc>
                <a:spcPct val="110000"/>
              </a:lnSpc>
              <a:spcBef>
                <a:spcPts val="600"/>
              </a:spcBef>
            </a:pPr>
            <a:r>
              <a:rPr lang="tr-TR" dirty="0">
                <a:latin typeface="+mn-lt"/>
              </a:rPr>
              <a:t>FDDI DAS arayüzünün her birinde de birinci ve ikinci halkaya bağlantı yapılacak, A ve B olarak adlandırılan iki </a:t>
            </a:r>
            <a:r>
              <a:rPr lang="tr-TR" dirty="0" err="1">
                <a:latin typeface="+mn-lt"/>
              </a:rPr>
              <a:t>portu</a:t>
            </a:r>
            <a:r>
              <a:rPr lang="tr-TR" dirty="0">
                <a:latin typeface="+mn-lt"/>
              </a:rPr>
              <a:t> vardır.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itre 1"/>
          <p:cNvSpPr>
            <a:spLocks noGrp="1"/>
          </p:cNvSpPr>
          <p:nvPr>
            <p:ph type="title"/>
          </p:nvPr>
        </p:nvSpPr>
        <p:spPr>
          <a:xfrm>
            <a:off x="357158" y="214290"/>
            <a:ext cx="8329612" cy="1143000"/>
          </a:xfrm>
        </p:spPr>
        <p:txBody>
          <a:bodyPr rtlCol="0">
            <a:normAutofit fontScale="90000"/>
          </a:bodyPr>
          <a:lstStyle/>
          <a:p>
            <a:pPr fontAlgn="auto">
              <a:spcAft>
                <a:spcPts val="0"/>
              </a:spcAft>
              <a:defRPr/>
            </a:pPr>
            <a:r>
              <a:rPr lang="tr-TR" b="1" dirty="0" smtClean="0">
                <a:solidFill>
                  <a:schemeClr val="bg1"/>
                </a:solidFill>
                <a:effectLst>
                  <a:outerShdw blurRad="38100" dist="38100" dir="2700000" algn="tl">
                    <a:srgbClr val="000000">
                      <a:alpha val="43137"/>
                    </a:srgbClr>
                  </a:outerShdw>
                </a:effectLst>
              </a:rPr>
              <a:t>Noktadan Noktaya Teknolojiler</a:t>
            </a:r>
            <a:br>
              <a:rPr lang="tr-TR" b="1" dirty="0" smtClean="0">
                <a:solidFill>
                  <a:schemeClr val="bg1"/>
                </a:solidFill>
                <a:effectLst>
                  <a:outerShdw blurRad="38100" dist="38100" dir="2700000" algn="tl">
                    <a:srgbClr val="000000">
                      <a:alpha val="43137"/>
                    </a:srgbClr>
                  </a:outerShdw>
                </a:effectLst>
              </a:rPr>
            </a:br>
            <a:r>
              <a:rPr lang="tr-TR" b="1" dirty="0" smtClean="0">
                <a:solidFill>
                  <a:schemeClr val="bg1"/>
                </a:solidFill>
                <a:effectLst>
                  <a:outerShdw blurRad="38100" dist="38100" dir="2700000" algn="tl">
                    <a:srgbClr val="000000">
                      <a:alpha val="43137"/>
                    </a:srgbClr>
                  </a:outerShdw>
                </a:effectLst>
              </a:rPr>
              <a:t>(</a:t>
            </a:r>
            <a:r>
              <a:rPr lang="tr-TR" b="1" dirty="0" err="1" smtClean="0">
                <a:solidFill>
                  <a:schemeClr val="bg1"/>
                </a:solidFill>
                <a:effectLst>
                  <a:outerShdw blurRad="38100" dist="38100" dir="2700000" algn="tl">
                    <a:srgbClr val="000000">
                      <a:alpha val="43137"/>
                    </a:srgbClr>
                  </a:outerShdw>
                </a:effectLst>
              </a:rPr>
              <a:t>Point</a:t>
            </a:r>
            <a:r>
              <a:rPr lang="tr-TR" b="1" dirty="0" smtClean="0">
                <a:solidFill>
                  <a:schemeClr val="bg1"/>
                </a:solidFill>
                <a:effectLst>
                  <a:outerShdw blurRad="38100" dist="38100" dir="2700000" algn="tl">
                    <a:srgbClr val="000000">
                      <a:alpha val="43137"/>
                    </a:srgbClr>
                  </a:outerShdw>
                </a:effectLst>
              </a:rPr>
              <a:t> </a:t>
            </a:r>
            <a:r>
              <a:rPr lang="tr-TR" b="1" dirty="0" err="1" smtClean="0">
                <a:solidFill>
                  <a:schemeClr val="bg1"/>
                </a:solidFill>
                <a:effectLst>
                  <a:outerShdw blurRad="38100" dist="38100" dir="2700000" algn="tl">
                    <a:srgbClr val="000000">
                      <a:alpha val="43137"/>
                    </a:srgbClr>
                  </a:outerShdw>
                </a:effectLst>
              </a:rPr>
              <a:t>to</a:t>
            </a:r>
            <a:r>
              <a:rPr lang="tr-TR" b="1" dirty="0" smtClean="0">
                <a:solidFill>
                  <a:schemeClr val="bg1"/>
                </a:solidFill>
                <a:effectLst>
                  <a:outerShdw blurRad="38100" dist="38100" dir="2700000" algn="tl">
                    <a:srgbClr val="000000">
                      <a:alpha val="43137"/>
                    </a:srgbClr>
                  </a:outerShdw>
                </a:effectLst>
              </a:rPr>
              <a:t> </a:t>
            </a:r>
            <a:r>
              <a:rPr lang="tr-TR" b="1" dirty="0" err="1" smtClean="0">
                <a:solidFill>
                  <a:schemeClr val="bg1"/>
                </a:solidFill>
                <a:effectLst>
                  <a:outerShdw blurRad="38100" dist="38100" dir="2700000" algn="tl">
                    <a:srgbClr val="000000">
                      <a:alpha val="43137"/>
                    </a:srgbClr>
                  </a:outerShdw>
                </a:effectLst>
              </a:rPr>
              <a:t>Point</a:t>
            </a:r>
            <a:r>
              <a:rPr lang="tr-TR" b="1" dirty="0" smtClean="0">
                <a:solidFill>
                  <a:schemeClr val="bg1"/>
                </a:solidFill>
                <a:effectLst>
                  <a:outerShdw blurRad="38100" dist="38100" dir="2700000" algn="tl">
                    <a:srgbClr val="000000">
                      <a:alpha val="43137"/>
                    </a:srgbClr>
                  </a:outerShdw>
                </a:effectLst>
              </a:rPr>
              <a:t> Technologies)</a:t>
            </a:r>
            <a:endParaRPr lang="fr-FR" b="1" dirty="0" smtClean="0">
              <a:solidFill>
                <a:schemeClr val="bg1"/>
              </a:solidFill>
              <a:effectLst>
                <a:outerShdw blurRad="38100" dist="38100" dir="2700000" algn="tl">
                  <a:srgbClr val="000000">
                    <a:alpha val="43137"/>
                  </a:srgbClr>
                </a:outerShdw>
              </a:effectLst>
            </a:endParaRPr>
          </a:p>
        </p:txBody>
      </p:sp>
      <p:sp>
        <p:nvSpPr>
          <p:cNvPr id="5" name="Espace réservé du contenu 2"/>
          <p:cNvSpPr>
            <a:spLocks noGrp="1"/>
          </p:cNvSpPr>
          <p:nvPr>
            <p:ph idx="1"/>
          </p:nvPr>
        </p:nvSpPr>
        <p:spPr>
          <a:xfrm>
            <a:off x="357188" y="2214554"/>
            <a:ext cx="4929192" cy="4357696"/>
          </a:xfrm>
        </p:spPr>
        <p:txBody>
          <a:bodyPr rtlCol="0">
            <a:normAutofit lnSpcReduction="10000"/>
          </a:bodyPr>
          <a:lstStyle/>
          <a:p>
            <a:pPr algn="just"/>
            <a:r>
              <a:rPr lang="tr-TR" sz="2400" dirty="0" smtClean="0"/>
              <a:t>İki düğüm arasındaki bağlantının sağlanmasını ifade eder. </a:t>
            </a:r>
          </a:p>
          <a:p>
            <a:pPr algn="just"/>
            <a:r>
              <a:rPr lang="tr-TR" sz="2400" dirty="0" smtClean="0"/>
              <a:t>Fiziksel olarak bir bağlantı hattını gerektirir.</a:t>
            </a:r>
          </a:p>
          <a:p>
            <a:pPr algn="just"/>
            <a:r>
              <a:rPr lang="tr-TR" sz="2400" dirty="0" smtClean="0"/>
              <a:t>Bu teknolojide bant genişliği sabittir.</a:t>
            </a:r>
          </a:p>
          <a:p>
            <a:pPr algn="just"/>
            <a:r>
              <a:rPr lang="tr-TR" sz="2400" dirty="0" smtClean="0"/>
              <a:t>Bu teknolojinin dezavantajı; her düğümün birbirine ayrı bir hat ile bağlanması için ek maliyet gerektirmesidir.</a:t>
            </a:r>
          </a:p>
          <a:p>
            <a:pPr algn="just"/>
            <a:r>
              <a:rPr lang="tr-TR" sz="2400" dirty="0" smtClean="0"/>
              <a:t>Örnek olarak Kiralık Hatlar (</a:t>
            </a:r>
            <a:r>
              <a:rPr lang="tr-TR" sz="2400" dirty="0" err="1" smtClean="0"/>
              <a:t>Leased</a:t>
            </a:r>
            <a:r>
              <a:rPr lang="tr-TR" sz="2400" dirty="0" smtClean="0"/>
              <a:t> </a:t>
            </a:r>
            <a:r>
              <a:rPr lang="tr-TR" sz="2400" dirty="0" err="1" smtClean="0"/>
              <a:t>Line</a:t>
            </a:r>
            <a:r>
              <a:rPr lang="tr-TR" sz="2400" dirty="0" smtClean="0"/>
              <a:t>) gösterilebilir.</a:t>
            </a:r>
            <a:endParaRPr lang="tr-TR" sz="2400" dirty="0"/>
          </a:p>
        </p:txBody>
      </p:sp>
      <p:pic>
        <p:nvPicPr>
          <p:cNvPr id="6" name="Picture 7" descr="bb245667"/>
          <p:cNvPicPr>
            <a:picLocks noChangeAspect="1" noChangeArrowheads="1"/>
          </p:cNvPicPr>
          <p:nvPr/>
        </p:nvPicPr>
        <p:blipFill>
          <a:blip r:embed="rId3" cstate="print"/>
          <a:srcRect/>
          <a:stretch>
            <a:fillRect/>
          </a:stretch>
        </p:blipFill>
        <p:spPr bwMode="auto">
          <a:xfrm>
            <a:off x="5857884" y="2214554"/>
            <a:ext cx="3076578" cy="405045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itre 1"/>
          <p:cNvSpPr>
            <a:spLocks noGrp="1"/>
          </p:cNvSpPr>
          <p:nvPr>
            <p:ph type="title"/>
          </p:nvPr>
        </p:nvSpPr>
        <p:spPr>
          <a:xfrm>
            <a:off x="357158" y="214290"/>
            <a:ext cx="8329612" cy="1143000"/>
          </a:xfrm>
        </p:spPr>
        <p:txBody>
          <a:bodyPr rtlCol="0">
            <a:normAutofit/>
          </a:bodyPr>
          <a:lstStyle/>
          <a:p>
            <a:pPr fontAlgn="auto">
              <a:spcAft>
                <a:spcPts val="0"/>
              </a:spcAft>
              <a:defRPr/>
            </a:pPr>
            <a:r>
              <a:rPr lang="tr-TR" b="1" dirty="0" smtClean="0">
                <a:solidFill>
                  <a:schemeClr val="bg1"/>
                </a:solidFill>
                <a:effectLst>
                  <a:outerShdw blurRad="38100" dist="38100" dir="2700000" algn="tl">
                    <a:srgbClr val="000000">
                      <a:alpha val="43137"/>
                    </a:srgbClr>
                  </a:outerShdw>
                </a:effectLst>
              </a:rPr>
              <a:t>FDDI Çerçeve Formatı</a:t>
            </a:r>
            <a:endParaRPr lang="fr-FR" b="1" dirty="0" smtClean="0">
              <a:solidFill>
                <a:schemeClr val="bg1"/>
              </a:solidFill>
              <a:effectLst>
                <a:outerShdw blurRad="38100" dist="38100" dir="2700000" algn="tl">
                  <a:srgbClr val="000000">
                    <a:alpha val="43137"/>
                  </a:srgbClr>
                </a:outerShdw>
              </a:effectLst>
            </a:endParaRPr>
          </a:p>
        </p:txBody>
      </p:sp>
      <p:sp>
        <p:nvSpPr>
          <p:cNvPr id="7" name="Espace réservé du contenu 2"/>
          <p:cNvSpPr txBox="1">
            <a:spLocks/>
          </p:cNvSpPr>
          <p:nvPr/>
        </p:nvSpPr>
        <p:spPr bwMode="auto">
          <a:xfrm>
            <a:off x="142844" y="1643050"/>
            <a:ext cx="8929718" cy="5072098"/>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algn="just">
              <a:spcBef>
                <a:spcPts val="600"/>
              </a:spcBef>
            </a:pPr>
            <a:r>
              <a:rPr lang="tr-TR" sz="1700" dirty="0" smtClean="0">
                <a:latin typeface="+mn-lt"/>
              </a:rPr>
              <a:t>Gönderilecek </a:t>
            </a:r>
            <a:r>
              <a:rPr lang="tr-TR" sz="1700" dirty="0">
                <a:latin typeface="+mn-lt"/>
              </a:rPr>
              <a:t>tüm bitler, iletim anında önce dört bitten oluşan parçalar halinde bölünür ve bunlardan beş bitlik semboller(S olarak anılır) elde edilir.</a:t>
            </a:r>
          </a:p>
          <a:p>
            <a:pPr marL="0" lvl="4" algn="just">
              <a:spcBef>
                <a:spcPts val="600"/>
              </a:spcBef>
            </a:pPr>
            <a:r>
              <a:rPr lang="tr-TR" sz="1700" b="1" dirty="0">
                <a:latin typeface="+mn-lt"/>
              </a:rPr>
              <a:t>Ön Takı(</a:t>
            </a:r>
            <a:r>
              <a:rPr lang="tr-TR" sz="1700" b="1" dirty="0" err="1">
                <a:latin typeface="+mn-lt"/>
              </a:rPr>
              <a:t>Preamble</a:t>
            </a:r>
            <a:r>
              <a:rPr lang="tr-TR" sz="1700" b="1" dirty="0">
                <a:latin typeface="+mn-lt"/>
              </a:rPr>
              <a:t>)</a:t>
            </a:r>
            <a:endParaRPr lang="tr-TR" sz="1700" dirty="0">
              <a:latin typeface="+mn-lt"/>
            </a:endParaRPr>
          </a:p>
          <a:p>
            <a:pPr algn="just">
              <a:spcBef>
                <a:spcPts val="600"/>
              </a:spcBef>
            </a:pPr>
            <a:r>
              <a:rPr lang="tr-TR" sz="1700" dirty="0">
                <a:latin typeface="+mn-lt"/>
              </a:rPr>
              <a:t>Alıcı ile saat senkronizasyonun sağlanması için kullanılır.</a:t>
            </a:r>
          </a:p>
          <a:p>
            <a:pPr marL="0" lvl="4" algn="just">
              <a:spcBef>
                <a:spcPts val="600"/>
              </a:spcBef>
            </a:pPr>
            <a:r>
              <a:rPr lang="tr-TR" sz="1700" b="1" dirty="0">
                <a:latin typeface="+mn-lt"/>
              </a:rPr>
              <a:t>Başla Ayracı(Start </a:t>
            </a:r>
            <a:r>
              <a:rPr lang="tr-TR" sz="1700" b="1" dirty="0" err="1">
                <a:latin typeface="+mn-lt"/>
              </a:rPr>
              <a:t>Delimiter</a:t>
            </a:r>
            <a:r>
              <a:rPr lang="tr-TR" sz="1700" b="1" dirty="0">
                <a:latin typeface="+mn-lt"/>
              </a:rPr>
              <a:t>)</a:t>
            </a:r>
            <a:endParaRPr lang="tr-TR" sz="1700" dirty="0">
              <a:latin typeface="+mn-lt"/>
            </a:endParaRPr>
          </a:p>
          <a:p>
            <a:pPr algn="just">
              <a:spcBef>
                <a:spcPts val="600"/>
              </a:spcBef>
            </a:pPr>
            <a:r>
              <a:rPr lang="tr-TR" sz="1700" dirty="0">
                <a:latin typeface="+mn-lt"/>
              </a:rPr>
              <a:t>Çerçevenin başlangıcını belirtir; bunun için kullanılan simgenin deseni çerçevenin geri kalan kısmında olmamalıdır.</a:t>
            </a:r>
          </a:p>
          <a:p>
            <a:pPr marL="0" lvl="4" algn="just">
              <a:spcBef>
                <a:spcPts val="600"/>
              </a:spcBef>
            </a:pPr>
            <a:r>
              <a:rPr lang="tr-TR" sz="1700" b="1" dirty="0">
                <a:latin typeface="+mn-lt"/>
              </a:rPr>
              <a:t>Çerçeve Denetimi(</a:t>
            </a:r>
            <a:r>
              <a:rPr lang="tr-TR" sz="1700" b="1" dirty="0" err="1">
                <a:latin typeface="+mn-lt"/>
              </a:rPr>
              <a:t>Frame</a:t>
            </a:r>
            <a:r>
              <a:rPr lang="tr-TR" sz="1700" b="1" dirty="0">
                <a:latin typeface="+mn-lt"/>
              </a:rPr>
              <a:t> </a:t>
            </a:r>
            <a:r>
              <a:rPr lang="tr-TR" sz="1700" b="1" dirty="0" err="1">
                <a:latin typeface="+mn-lt"/>
              </a:rPr>
              <a:t>Control</a:t>
            </a:r>
            <a:r>
              <a:rPr lang="tr-TR" sz="1700" b="1" dirty="0">
                <a:latin typeface="+mn-lt"/>
              </a:rPr>
              <a:t>)</a:t>
            </a:r>
            <a:endParaRPr lang="tr-TR" sz="1700" dirty="0">
              <a:latin typeface="+mn-lt"/>
            </a:endParaRPr>
          </a:p>
          <a:p>
            <a:pPr algn="just">
              <a:spcBef>
                <a:spcPts val="600"/>
              </a:spcBef>
            </a:pPr>
            <a:r>
              <a:rPr lang="tr-TR" sz="1700" dirty="0">
                <a:latin typeface="+mn-lt"/>
              </a:rPr>
              <a:t>Çerçevenin türünü tanımlar; adres alanının uzunluğu, </a:t>
            </a:r>
            <a:r>
              <a:rPr lang="tr-TR" sz="1700" dirty="0" err="1">
                <a:latin typeface="+mn-lt"/>
              </a:rPr>
              <a:t>içerilen</a:t>
            </a:r>
            <a:r>
              <a:rPr lang="tr-TR" sz="1700" dirty="0">
                <a:latin typeface="+mn-lt"/>
              </a:rPr>
              <a:t> verinin asenkron veya senkron özellikte olup olmadığı gibi kontrol fonksiyonları burada belirtilir.</a:t>
            </a:r>
          </a:p>
          <a:p>
            <a:pPr marL="0" lvl="4" algn="just">
              <a:spcBef>
                <a:spcPts val="600"/>
              </a:spcBef>
            </a:pPr>
            <a:r>
              <a:rPr lang="tr-TR" sz="1700" b="1" dirty="0">
                <a:latin typeface="+mn-lt"/>
              </a:rPr>
              <a:t>Alıcı Adres(</a:t>
            </a:r>
            <a:r>
              <a:rPr lang="tr-TR" sz="1700" b="1" dirty="0" err="1">
                <a:latin typeface="+mn-lt"/>
              </a:rPr>
              <a:t>Destination</a:t>
            </a:r>
            <a:r>
              <a:rPr lang="tr-TR" sz="1700" b="1" dirty="0">
                <a:latin typeface="+mn-lt"/>
              </a:rPr>
              <a:t> </a:t>
            </a:r>
            <a:r>
              <a:rPr lang="tr-TR" sz="1700" b="1" dirty="0" err="1">
                <a:latin typeface="+mn-lt"/>
              </a:rPr>
              <a:t>address</a:t>
            </a:r>
            <a:r>
              <a:rPr lang="tr-TR" sz="1700" b="1" dirty="0">
                <a:latin typeface="+mn-lt"/>
              </a:rPr>
              <a:t>)</a:t>
            </a:r>
            <a:endParaRPr lang="tr-TR" sz="1700" dirty="0">
              <a:latin typeface="+mn-lt"/>
            </a:endParaRPr>
          </a:p>
          <a:p>
            <a:pPr algn="just">
              <a:spcBef>
                <a:spcPts val="600"/>
              </a:spcBef>
            </a:pPr>
            <a:r>
              <a:rPr lang="tr-TR" sz="1700" dirty="0">
                <a:latin typeface="+mn-lt"/>
              </a:rPr>
              <a:t>Alıcı adresi gösterir; Ethernet, Jetonlu Halkada olduğu gibi 6(altı) sekiz(8)’</a:t>
            </a:r>
            <a:r>
              <a:rPr lang="tr-TR" sz="1700" dirty="0" err="1">
                <a:latin typeface="+mn-lt"/>
              </a:rPr>
              <a:t>li</a:t>
            </a:r>
            <a:r>
              <a:rPr lang="tr-TR" sz="1700" dirty="0">
                <a:latin typeface="+mn-lt"/>
              </a:rPr>
              <a:t> uzunluğundadır.</a:t>
            </a:r>
          </a:p>
          <a:p>
            <a:pPr algn="just">
              <a:spcBef>
                <a:spcPts val="600"/>
              </a:spcBef>
            </a:pPr>
            <a:r>
              <a:rPr lang="tr-TR" sz="1700" dirty="0">
                <a:latin typeface="+mn-lt"/>
              </a:rPr>
              <a:t>Alıcı adresi tek(</a:t>
            </a:r>
            <a:r>
              <a:rPr lang="tr-TR" sz="1700" dirty="0" err="1">
                <a:latin typeface="+mn-lt"/>
              </a:rPr>
              <a:t>unicast</a:t>
            </a:r>
            <a:r>
              <a:rPr lang="tr-TR" sz="1700" dirty="0">
                <a:latin typeface="+mn-lt"/>
              </a:rPr>
              <a:t>),grup(</a:t>
            </a:r>
            <a:r>
              <a:rPr lang="tr-TR" sz="1700" dirty="0" err="1">
                <a:latin typeface="+mn-lt"/>
              </a:rPr>
              <a:t>multicast</a:t>
            </a:r>
            <a:r>
              <a:rPr lang="tr-TR" sz="1700" dirty="0">
                <a:latin typeface="+mn-lt"/>
              </a:rPr>
              <a:t>) ve yayma(</a:t>
            </a:r>
            <a:r>
              <a:rPr lang="tr-TR" sz="1700" dirty="0" err="1">
                <a:latin typeface="+mn-lt"/>
              </a:rPr>
              <a:t>broadcast</a:t>
            </a:r>
            <a:r>
              <a:rPr lang="tr-TR" sz="1700" dirty="0">
                <a:latin typeface="+mn-lt"/>
              </a:rPr>
              <a:t>) biçiminde olabilir.</a:t>
            </a:r>
          </a:p>
          <a:p>
            <a:pPr marL="0" lvl="4" algn="just">
              <a:spcBef>
                <a:spcPts val="600"/>
              </a:spcBef>
            </a:pPr>
            <a:r>
              <a:rPr lang="tr-TR" sz="1700" b="1" dirty="0">
                <a:latin typeface="+mn-lt"/>
              </a:rPr>
              <a:t>Gönderici Adres(</a:t>
            </a:r>
            <a:r>
              <a:rPr lang="tr-TR" sz="1700" b="1" dirty="0" err="1">
                <a:latin typeface="+mn-lt"/>
              </a:rPr>
              <a:t>Source</a:t>
            </a:r>
            <a:r>
              <a:rPr lang="tr-TR" sz="1700" b="1" dirty="0">
                <a:latin typeface="+mn-lt"/>
              </a:rPr>
              <a:t> </a:t>
            </a:r>
            <a:r>
              <a:rPr lang="tr-TR" sz="1700" b="1" dirty="0" err="1">
                <a:latin typeface="+mn-lt"/>
              </a:rPr>
              <a:t>address</a:t>
            </a:r>
            <a:r>
              <a:rPr lang="tr-TR" sz="1700" b="1" dirty="0">
                <a:latin typeface="+mn-lt"/>
              </a:rPr>
              <a:t>)</a:t>
            </a:r>
            <a:endParaRPr lang="tr-TR" sz="1700" dirty="0">
              <a:latin typeface="+mn-lt"/>
            </a:endParaRPr>
          </a:p>
          <a:p>
            <a:pPr algn="just">
              <a:spcBef>
                <a:spcPts val="600"/>
              </a:spcBef>
            </a:pPr>
            <a:r>
              <a:rPr lang="tr-TR" sz="1700" dirty="0">
                <a:latin typeface="+mn-lt"/>
              </a:rPr>
              <a:t>Çerçeveyi gönderenin düğümün adresini gösterir; tek bir düğüm adresi olabilir ve 6(altı) sekiz(8) ’</a:t>
            </a:r>
            <a:r>
              <a:rPr lang="tr-TR" sz="1700" dirty="0" err="1">
                <a:latin typeface="+mn-lt"/>
              </a:rPr>
              <a:t>li</a:t>
            </a:r>
            <a:r>
              <a:rPr lang="tr-TR" sz="1700" dirty="0">
                <a:latin typeface="+mn-lt"/>
              </a:rPr>
              <a:t> uzunluğundadır</a:t>
            </a:r>
            <a:r>
              <a:rPr lang="tr-TR" sz="1700" dirty="0" smtClean="0">
                <a:latin typeface="+mn-lt"/>
              </a:rPr>
              <a:t>.</a:t>
            </a:r>
            <a:endParaRPr lang="tr-TR" sz="1700" dirty="0">
              <a:latin typeface="+mn-lt"/>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itre 1"/>
          <p:cNvSpPr>
            <a:spLocks noGrp="1"/>
          </p:cNvSpPr>
          <p:nvPr>
            <p:ph type="title"/>
          </p:nvPr>
        </p:nvSpPr>
        <p:spPr>
          <a:xfrm>
            <a:off x="357158" y="214290"/>
            <a:ext cx="8329612" cy="1143000"/>
          </a:xfrm>
        </p:spPr>
        <p:txBody>
          <a:bodyPr rtlCol="0">
            <a:normAutofit/>
          </a:bodyPr>
          <a:lstStyle/>
          <a:p>
            <a:pPr fontAlgn="auto">
              <a:spcAft>
                <a:spcPts val="0"/>
              </a:spcAft>
              <a:defRPr/>
            </a:pPr>
            <a:r>
              <a:rPr lang="tr-TR" b="1" dirty="0" smtClean="0">
                <a:solidFill>
                  <a:schemeClr val="bg1"/>
                </a:solidFill>
                <a:effectLst>
                  <a:outerShdw blurRad="38100" dist="38100" dir="2700000" algn="tl">
                    <a:srgbClr val="000000">
                      <a:alpha val="43137"/>
                    </a:srgbClr>
                  </a:outerShdw>
                </a:effectLst>
              </a:rPr>
              <a:t>FDDI Çerçeve Formatı</a:t>
            </a:r>
            <a:endParaRPr lang="fr-FR" b="1" dirty="0" smtClean="0">
              <a:solidFill>
                <a:schemeClr val="bg1"/>
              </a:solidFill>
              <a:effectLst>
                <a:outerShdw blurRad="38100" dist="38100" dir="2700000" algn="tl">
                  <a:srgbClr val="000000">
                    <a:alpha val="43137"/>
                  </a:srgbClr>
                </a:outerShdw>
              </a:effectLst>
            </a:endParaRPr>
          </a:p>
        </p:txBody>
      </p:sp>
      <p:sp>
        <p:nvSpPr>
          <p:cNvPr id="7" name="Espace réservé du contenu 2"/>
          <p:cNvSpPr txBox="1">
            <a:spLocks/>
          </p:cNvSpPr>
          <p:nvPr/>
        </p:nvSpPr>
        <p:spPr bwMode="auto">
          <a:xfrm>
            <a:off x="285720" y="1643050"/>
            <a:ext cx="8572560" cy="5072098"/>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marL="0" lvl="4" algn="just">
              <a:lnSpc>
                <a:spcPct val="110000"/>
              </a:lnSpc>
              <a:spcBef>
                <a:spcPts val="600"/>
              </a:spcBef>
            </a:pPr>
            <a:r>
              <a:rPr lang="tr-TR" sz="1900" b="1" dirty="0" smtClean="0">
                <a:latin typeface="+mn-lt"/>
              </a:rPr>
              <a:t>VERİ (DATA</a:t>
            </a:r>
            <a:r>
              <a:rPr lang="tr-TR" sz="1900" b="1" dirty="0">
                <a:latin typeface="+mn-lt"/>
              </a:rPr>
              <a:t>)</a:t>
            </a:r>
            <a:endParaRPr lang="tr-TR" sz="1900" dirty="0">
              <a:latin typeface="+mn-lt"/>
            </a:endParaRPr>
          </a:p>
          <a:p>
            <a:pPr algn="just">
              <a:lnSpc>
                <a:spcPct val="110000"/>
              </a:lnSpc>
              <a:spcBef>
                <a:spcPts val="600"/>
              </a:spcBef>
            </a:pPr>
            <a:r>
              <a:rPr lang="tr-TR" sz="1900" dirty="0">
                <a:latin typeface="+mn-lt"/>
              </a:rPr>
              <a:t>Üst katmandan gelen veriyi veya denetim bilgilerini içerir.</a:t>
            </a:r>
          </a:p>
          <a:p>
            <a:pPr marL="0" lvl="4" algn="just">
              <a:lnSpc>
                <a:spcPct val="110000"/>
              </a:lnSpc>
              <a:spcBef>
                <a:spcPts val="600"/>
              </a:spcBef>
            </a:pPr>
            <a:r>
              <a:rPr lang="tr-TR" sz="1900" b="1" dirty="0">
                <a:latin typeface="+mn-lt"/>
              </a:rPr>
              <a:t>Çerçeve Sınama Dizisi( </a:t>
            </a:r>
            <a:r>
              <a:rPr lang="tr-TR" sz="1900" b="1" dirty="0" err="1">
                <a:latin typeface="+mn-lt"/>
              </a:rPr>
              <a:t>Frame</a:t>
            </a:r>
            <a:r>
              <a:rPr lang="tr-TR" sz="1900" b="1" dirty="0">
                <a:latin typeface="+mn-lt"/>
              </a:rPr>
              <a:t> </a:t>
            </a:r>
            <a:r>
              <a:rPr lang="tr-TR" sz="1900" b="1" dirty="0" err="1">
                <a:latin typeface="+mn-lt"/>
              </a:rPr>
              <a:t>Check</a:t>
            </a:r>
            <a:r>
              <a:rPr lang="tr-TR" sz="1900" b="1" dirty="0">
                <a:latin typeface="+mn-lt"/>
              </a:rPr>
              <a:t> </a:t>
            </a:r>
            <a:r>
              <a:rPr lang="tr-TR" sz="1900" b="1" dirty="0" err="1">
                <a:latin typeface="+mn-lt"/>
              </a:rPr>
              <a:t>Sequence</a:t>
            </a:r>
            <a:r>
              <a:rPr lang="tr-TR" sz="1900" b="1" dirty="0">
                <a:latin typeface="+mn-lt"/>
              </a:rPr>
              <a:t> - FCS )</a:t>
            </a:r>
            <a:endParaRPr lang="tr-TR" sz="1900" dirty="0">
              <a:latin typeface="+mn-lt"/>
            </a:endParaRPr>
          </a:p>
          <a:p>
            <a:pPr algn="just">
              <a:lnSpc>
                <a:spcPct val="110000"/>
              </a:lnSpc>
              <a:spcBef>
                <a:spcPts val="600"/>
              </a:spcBef>
            </a:pPr>
            <a:r>
              <a:rPr lang="tr-TR" sz="1900" dirty="0" err="1">
                <a:latin typeface="+mn-lt"/>
              </a:rPr>
              <a:t>CRC’ye</a:t>
            </a:r>
            <a:r>
              <a:rPr lang="tr-TR" sz="1900" dirty="0">
                <a:latin typeface="+mn-lt"/>
              </a:rPr>
              <a:t> dayanarak iletim anında hata olup olmadığının denetimi için kullanılır. Gönderen çerçevenin içeriğine dayanarak CRC algoritmasına göre bir değer hesaplar ve bu alana yerleştirir. Alıcı benzer hesabı yaparak elde ettiği değeri gelen çerçevenin FCS alanındaki değerlerle karşılaştırarak iletim anında hata olup olmadığını sınar. Hata </a:t>
            </a:r>
            <a:r>
              <a:rPr lang="tr-TR" sz="1900" dirty="0" err="1">
                <a:latin typeface="+mn-lt"/>
              </a:rPr>
              <a:t>tesbit</a:t>
            </a:r>
            <a:r>
              <a:rPr lang="tr-TR" sz="1900" dirty="0">
                <a:latin typeface="+mn-lt"/>
              </a:rPr>
              <a:t> edilirse o çerçeve atılır.</a:t>
            </a:r>
          </a:p>
          <a:p>
            <a:pPr marL="0" lvl="4" algn="just">
              <a:lnSpc>
                <a:spcPct val="110000"/>
              </a:lnSpc>
              <a:spcBef>
                <a:spcPts val="600"/>
              </a:spcBef>
            </a:pPr>
            <a:r>
              <a:rPr lang="tr-TR" sz="1900" b="1" dirty="0">
                <a:latin typeface="+mn-lt"/>
              </a:rPr>
              <a:t>Son Ayracı (</a:t>
            </a:r>
            <a:r>
              <a:rPr lang="tr-TR" sz="1900" b="1" dirty="0" err="1">
                <a:latin typeface="+mn-lt"/>
              </a:rPr>
              <a:t>End</a:t>
            </a:r>
            <a:r>
              <a:rPr lang="tr-TR" sz="1900" b="1" dirty="0">
                <a:latin typeface="+mn-lt"/>
              </a:rPr>
              <a:t> </a:t>
            </a:r>
            <a:r>
              <a:rPr lang="tr-TR" sz="1900" b="1" dirty="0" err="1">
                <a:latin typeface="+mn-lt"/>
              </a:rPr>
              <a:t>Delimiter</a:t>
            </a:r>
            <a:r>
              <a:rPr lang="tr-TR" sz="1900" b="1" dirty="0">
                <a:latin typeface="+mn-lt"/>
              </a:rPr>
              <a:t>)</a:t>
            </a:r>
            <a:endParaRPr lang="tr-TR" sz="1900" dirty="0">
              <a:latin typeface="+mn-lt"/>
            </a:endParaRPr>
          </a:p>
          <a:p>
            <a:pPr algn="just">
              <a:lnSpc>
                <a:spcPct val="110000"/>
              </a:lnSpc>
              <a:spcBef>
                <a:spcPts val="600"/>
              </a:spcBef>
            </a:pPr>
            <a:r>
              <a:rPr lang="tr-TR" sz="1900" dirty="0">
                <a:latin typeface="+mn-lt"/>
              </a:rPr>
              <a:t>Çerçevenin sonunu gösterir; Bunun için kullanılacak simge veri içinde bulunmamalıdır.</a:t>
            </a:r>
          </a:p>
          <a:p>
            <a:pPr marL="0" lvl="4" algn="just">
              <a:lnSpc>
                <a:spcPct val="110000"/>
              </a:lnSpc>
              <a:spcBef>
                <a:spcPts val="600"/>
              </a:spcBef>
            </a:pPr>
            <a:r>
              <a:rPr lang="tr-TR" sz="1900" b="1" dirty="0">
                <a:latin typeface="+mn-lt"/>
              </a:rPr>
              <a:t>Çerçeve Durumu (</a:t>
            </a:r>
            <a:r>
              <a:rPr lang="tr-TR" sz="1900" b="1" dirty="0" err="1">
                <a:latin typeface="+mn-lt"/>
              </a:rPr>
              <a:t>Frame</a:t>
            </a:r>
            <a:r>
              <a:rPr lang="tr-TR" sz="1900" b="1" dirty="0">
                <a:latin typeface="+mn-lt"/>
              </a:rPr>
              <a:t> </a:t>
            </a:r>
            <a:r>
              <a:rPr lang="tr-TR" sz="1900" b="1" dirty="0" err="1">
                <a:latin typeface="+mn-lt"/>
              </a:rPr>
              <a:t>Status</a:t>
            </a:r>
            <a:r>
              <a:rPr lang="tr-TR" sz="1900" b="1" dirty="0">
                <a:latin typeface="+mn-lt"/>
              </a:rPr>
              <a:t>)</a:t>
            </a:r>
            <a:endParaRPr lang="tr-TR" sz="1900" dirty="0">
              <a:latin typeface="+mn-lt"/>
            </a:endParaRPr>
          </a:p>
          <a:p>
            <a:pPr algn="just">
              <a:lnSpc>
                <a:spcPct val="110000"/>
              </a:lnSpc>
              <a:spcBef>
                <a:spcPts val="600"/>
              </a:spcBef>
            </a:pPr>
            <a:r>
              <a:rPr lang="tr-TR" sz="1900" dirty="0">
                <a:latin typeface="+mn-lt"/>
              </a:rPr>
              <a:t>Gönderen, bu alan sayesinde gönderdiği çerçevelerin alıcıya ulaşıp ulaşmadığını, ağda olduğu halde çerçeveyi alıp almadığını öğrenir.</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itre 1"/>
          <p:cNvSpPr>
            <a:spLocks noGrp="1"/>
          </p:cNvSpPr>
          <p:nvPr>
            <p:ph type="title"/>
          </p:nvPr>
        </p:nvSpPr>
        <p:spPr>
          <a:xfrm>
            <a:off x="357158" y="214290"/>
            <a:ext cx="8329612" cy="1143000"/>
          </a:xfrm>
        </p:spPr>
        <p:txBody>
          <a:bodyPr rtlCol="0">
            <a:normAutofit/>
          </a:bodyPr>
          <a:lstStyle/>
          <a:p>
            <a:pPr fontAlgn="auto">
              <a:spcAft>
                <a:spcPts val="0"/>
              </a:spcAft>
              <a:defRPr/>
            </a:pPr>
            <a:r>
              <a:rPr lang="tr-TR" b="1" dirty="0" smtClean="0">
                <a:solidFill>
                  <a:schemeClr val="bg1"/>
                </a:solidFill>
                <a:effectLst>
                  <a:outerShdw blurRad="38100" dist="38100" dir="2700000" algn="tl">
                    <a:srgbClr val="000000">
                      <a:alpha val="43137"/>
                    </a:srgbClr>
                  </a:outerShdw>
                </a:effectLst>
              </a:rPr>
              <a:t>FDDI Trafik Türleri</a:t>
            </a:r>
            <a:endParaRPr lang="fr-FR" b="1" dirty="0" smtClean="0">
              <a:solidFill>
                <a:schemeClr val="bg1"/>
              </a:solidFill>
              <a:effectLst>
                <a:outerShdw blurRad="38100" dist="38100" dir="2700000" algn="tl">
                  <a:srgbClr val="000000">
                    <a:alpha val="43137"/>
                  </a:srgbClr>
                </a:outerShdw>
              </a:effectLst>
            </a:endParaRPr>
          </a:p>
        </p:txBody>
      </p:sp>
      <p:sp>
        <p:nvSpPr>
          <p:cNvPr id="7" name="Espace réservé du contenu 2"/>
          <p:cNvSpPr txBox="1">
            <a:spLocks/>
          </p:cNvSpPr>
          <p:nvPr/>
        </p:nvSpPr>
        <p:spPr bwMode="auto">
          <a:xfrm>
            <a:off x="285720" y="1857364"/>
            <a:ext cx="8001056" cy="4357718"/>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indent="360363" algn="just" fontAlgn="auto">
              <a:lnSpc>
                <a:spcPct val="110000"/>
              </a:lnSpc>
              <a:spcBef>
                <a:spcPts val="600"/>
              </a:spcBef>
              <a:spcAft>
                <a:spcPts val="0"/>
              </a:spcAft>
              <a:buFont typeface="Arial" pitchFamily="34" charset="0"/>
              <a:buChar char="•"/>
              <a:defRPr/>
            </a:pPr>
            <a:r>
              <a:rPr lang="tr-TR" sz="2200" dirty="0">
                <a:latin typeface="+mn-lt"/>
              </a:rPr>
              <a:t>Asenkron ve senkron olmak üzere iki farklı trafiği destekler.</a:t>
            </a:r>
          </a:p>
          <a:p>
            <a:pPr indent="360363" algn="just" fontAlgn="auto">
              <a:lnSpc>
                <a:spcPct val="110000"/>
              </a:lnSpc>
              <a:spcBef>
                <a:spcPts val="600"/>
              </a:spcBef>
              <a:spcAft>
                <a:spcPts val="0"/>
              </a:spcAft>
              <a:buFont typeface="Arial" pitchFamily="34" charset="0"/>
              <a:buChar char="•"/>
              <a:defRPr/>
            </a:pPr>
            <a:r>
              <a:rPr lang="tr-TR" sz="2200" dirty="0">
                <a:latin typeface="+mn-lt"/>
              </a:rPr>
              <a:t>Asenkron trafik, normal aktarım esnasında, senkron </a:t>
            </a:r>
            <a:r>
              <a:rPr lang="tr-TR" sz="2200" dirty="0" err="1">
                <a:latin typeface="+mn-lt"/>
              </a:rPr>
              <a:t>tarfikten</a:t>
            </a:r>
            <a:r>
              <a:rPr lang="tr-TR" sz="2200" dirty="0">
                <a:latin typeface="+mn-lt"/>
              </a:rPr>
              <a:t> artan kısmı </a:t>
            </a:r>
            <a:r>
              <a:rPr lang="tr-TR" sz="2200" dirty="0" smtClean="0">
                <a:latin typeface="+mn-lt"/>
              </a:rPr>
              <a:t>veya sınırlı  bir </a:t>
            </a:r>
            <a:r>
              <a:rPr lang="tr-TR" sz="2200" dirty="0" err="1">
                <a:latin typeface="+mn-lt"/>
              </a:rPr>
              <a:t>band</a:t>
            </a:r>
            <a:r>
              <a:rPr lang="tr-TR" sz="2200" dirty="0">
                <a:latin typeface="+mn-lt"/>
              </a:rPr>
              <a:t> genişliğini kullanır.</a:t>
            </a:r>
          </a:p>
          <a:p>
            <a:pPr indent="360363" algn="just" fontAlgn="auto">
              <a:lnSpc>
                <a:spcPct val="110000"/>
              </a:lnSpc>
              <a:spcBef>
                <a:spcPts val="600"/>
              </a:spcBef>
              <a:spcAft>
                <a:spcPts val="0"/>
              </a:spcAft>
              <a:buFont typeface="Arial" pitchFamily="34" charset="0"/>
              <a:buChar char="•"/>
              <a:defRPr/>
            </a:pPr>
            <a:r>
              <a:rPr lang="tr-TR" sz="2200" dirty="0">
                <a:latin typeface="+mn-lt"/>
              </a:rPr>
              <a:t>Senkron trafik ses ve video bilgilerinin aktarımında asenkron trafiğe göre </a:t>
            </a:r>
            <a:r>
              <a:rPr lang="tr-TR" sz="2200" dirty="0" smtClean="0">
                <a:latin typeface="+mn-lt"/>
              </a:rPr>
              <a:t>daha verimlidir</a:t>
            </a:r>
            <a:r>
              <a:rPr lang="tr-TR" sz="2200" dirty="0">
                <a:latin typeface="+mn-lt"/>
              </a:rPr>
              <a:t>.</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itre 1"/>
          <p:cNvSpPr>
            <a:spLocks noGrp="1"/>
          </p:cNvSpPr>
          <p:nvPr>
            <p:ph type="title"/>
          </p:nvPr>
        </p:nvSpPr>
        <p:spPr>
          <a:xfrm>
            <a:off x="357158" y="214290"/>
            <a:ext cx="8329612" cy="1143000"/>
          </a:xfrm>
        </p:spPr>
        <p:txBody>
          <a:bodyPr rtlCol="0">
            <a:normAutofit/>
          </a:bodyPr>
          <a:lstStyle/>
          <a:p>
            <a:pPr fontAlgn="auto">
              <a:spcAft>
                <a:spcPts val="0"/>
              </a:spcAft>
              <a:defRPr/>
            </a:pPr>
            <a:r>
              <a:rPr lang="tr-TR" b="1" dirty="0" smtClean="0">
                <a:solidFill>
                  <a:schemeClr val="bg1"/>
                </a:solidFill>
                <a:effectLst>
                  <a:outerShdw blurRad="38100" dist="38100" dir="2700000" algn="tl">
                    <a:srgbClr val="000000">
                      <a:alpha val="43137"/>
                    </a:srgbClr>
                  </a:outerShdw>
                </a:effectLst>
              </a:rPr>
              <a:t>FDDI II</a:t>
            </a:r>
            <a:endParaRPr lang="fr-FR" b="1" dirty="0" smtClean="0">
              <a:solidFill>
                <a:schemeClr val="bg1"/>
              </a:solidFill>
              <a:effectLst>
                <a:outerShdw blurRad="38100" dist="38100" dir="2700000" algn="tl">
                  <a:srgbClr val="000000">
                    <a:alpha val="43137"/>
                  </a:srgbClr>
                </a:outerShdw>
              </a:effectLst>
            </a:endParaRPr>
          </a:p>
        </p:txBody>
      </p:sp>
      <p:sp>
        <p:nvSpPr>
          <p:cNvPr id="7" name="Espace réservé du contenu 2"/>
          <p:cNvSpPr txBox="1">
            <a:spLocks/>
          </p:cNvSpPr>
          <p:nvPr/>
        </p:nvSpPr>
        <p:spPr bwMode="auto">
          <a:xfrm>
            <a:off x="285720" y="1857364"/>
            <a:ext cx="8001056" cy="4357718"/>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indent="539750" algn="just">
              <a:buFont typeface="Arial" pitchFamily="34" charset="0"/>
              <a:buChar char="•"/>
            </a:pPr>
            <a:r>
              <a:rPr lang="tr-TR" sz="2200" dirty="0" err="1" smtClean="0">
                <a:latin typeface="Calibri" pitchFamily="34" charset="0"/>
              </a:rPr>
              <a:t>FDDI’ın</a:t>
            </a:r>
            <a:r>
              <a:rPr lang="tr-TR" sz="2200" dirty="0" smtClean="0">
                <a:latin typeface="Calibri" pitchFamily="34" charset="0"/>
              </a:rPr>
              <a:t> bir sonraki türevidir. 100Mbps </a:t>
            </a:r>
            <a:r>
              <a:rPr lang="tr-TR" sz="2200" dirty="0" err="1" smtClean="0">
                <a:latin typeface="Calibri" pitchFamily="34" charset="0"/>
              </a:rPr>
              <a:t>band</a:t>
            </a:r>
            <a:r>
              <a:rPr lang="tr-TR" sz="2200" dirty="0" smtClean="0">
                <a:latin typeface="Calibri" pitchFamily="34" charset="0"/>
              </a:rPr>
              <a:t> genişliği vardır. Asenkron, senkron trafiğin yanı sıra </a:t>
            </a:r>
            <a:r>
              <a:rPr lang="tr-TR" sz="2200" dirty="0" err="1" smtClean="0">
                <a:latin typeface="Calibri" pitchFamily="34" charset="0"/>
              </a:rPr>
              <a:t>isokron</a:t>
            </a:r>
            <a:r>
              <a:rPr lang="tr-TR" sz="2200" dirty="0" smtClean="0">
                <a:latin typeface="Calibri" pitchFamily="34" charset="0"/>
              </a:rPr>
              <a:t> trafiği de destekler. </a:t>
            </a:r>
          </a:p>
          <a:p>
            <a:pPr indent="539750" algn="just">
              <a:buFont typeface="Arial" pitchFamily="34" charset="0"/>
              <a:buChar char="•"/>
            </a:pPr>
            <a:endParaRPr lang="tr-TR" sz="2200" dirty="0" smtClean="0">
              <a:latin typeface="Calibri" pitchFamily="34" charset="0"/>
            </a:endParaRPr>
          </a:p>
          <a:p>
            <a:pPr indent="539750" algn="just">
              <a:buFont typeface="Arial" pitchFamily="34" charset="0"/>
              <a:buChar char="•"/>
            </a:pPr>
            <a:r>
              <a:rPr lang="tr-TR" sz="2200" dirty="0" smtClean="0">
                <a:latin typeface="Calibri" pitchFamily="34" charset="0"/>
              </a:rPr>
              <a:t>FDDI-II birimleri temel ve karışık </a:t>
            </a:r>
            <a:r>
              <a:rPr lang="tr-TR" sz="2200" dirty="0" err="1" smtClean="0">
                <a:latin typeface="Calibri" pitchFamily="34" charset="0"/>
              </a:rPr>
              <a:t>mod</a:t>
            </a:r>
            <a:r>
              <a:rPr lang="tr-TR" sz="2200" dirty="0" smtClean="0">
                <a:latin typeface="Calibri" pitchFamily="34" charset="0"/>
              </a:rPr>
              <a:t> olarak iki </a:t>
            </a:r>
            <a:r>
              <a:rPr lang="tr-TR" sz="2200" dirty="0" err="1" smtClean="0">
                <a:latin typeface="Calibri" pitchFamily="34" charset="0"/>
              </a:rPr>
              <a:t>modda</a:t>
            </a:r>
            <a:r>
              <a:rPr lang="tr-TR" sz="2200" dirty="0" smtClean="0">
                <a:latin typeface="Calibri" pitchFamily="34" charset="0"/>
              </a:rPr>
              <a:t> çalışır. </a:t>
            </a:r>
          </a:p>
          <a:p>
            <a:pPr indent="539750" algn="just">
              <a:buFont typeface="Arial" pitchFamily="34" charset="0"/>
              <a:buChar char="•"/>
            </a:pPr>
            <a:endParaRPr lang="tr-TR" sz="2200" dirty="0" smtClean="0">
              <a:latin typeface="Calibri" pitchFamily="34" charset="0"/>
            </a:endParaRPr>
          </a:p>
          <a:p>
            <a:pPr indent="539750" algn="just">
              <a:buFont typeface="Arial" pitchFamily="34" charset="0"/>
              <a:buChar char="•"/>
            </a:pPr>
            <a:r>
              <a:rPr lang="tr-TR" sz="2200" dirty="0" smtClean="0">
                <a:latin typeface="Calibri" pitchFamily="34" charset="0"/>
              </a:rPr>
              <a:t>Temel </a:t>
            </a:r>
            <a:r>
              <a:rPr lang="tr-TR" sz="2200" dirty="0" err="1" smtClean="0">
                <a:latin typeface="Calibri" pitchFamily="34" charset="0"/>
              </a:rPr>
              <a:t>mod</a:t>
            </a:r>
            <a:r>
              <a:rPr lang="tr-TR" sz="2200" dirty="0" smtClean="0">
                <a:latin typeface="Calibri" pitchFamily="34" charset="0"/>
              </a:rPr>
              <a:t> paket anahtarlamalı; karışık </a:t>
            </a:r>
            <a:r>
              <a:rPr lang="tr-TR" sz="2200" dirty="0" err="1" smtClean="0">
                <a:latin typeface="Calibri" pitchFamily="34" charset="0"/>
              </a:rPr>
              <a:t>mod</a:t>
            </a:r>
            <a:r>
              <a:rPr lang="tr-TR" sz="2200" dirty="0" smtClean="0">
                <a:latin typeface="Calibri" pitchFamily="34" charset="0"/>
              </a:rPr>
              <a:t> ise devre anahtarlamalıdır. </a:t>
            </a:r>
            <a:endParaRPr lang="tr-TR" sz="2200" dirty="0">
              <a:latin typeface="Calibri" pitchFamily="34"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itre 1"/>
          <p:cNvSpPr>
            <a:spLocks noGrp="1"/>
          </p:cNvSpPr>
          <p:nvPr>
            <p:ph type="title"/>
          </p:nvPr>
        </p:nvSpPr>
        <p:spPr>
          <a:xfrm>
            <a:off x="357158" y="214290"/>
            <a:ext cx="8329612" cy="1143000"/>
          </a:xfrm>
        </p:spPr>
        <p:txBody>
          <a:bodyPr rtlCol="0">
            <a:normAutofit/>
          </a:bodyPr>
          <a:lstStyle/>
          <a:p>
            <a:pPr algn="l" fontAlgn="auto">
              <a:spcAft>
                <a:spcPts val="0"/>
              </a:spcAft>
              <a:defRPr/>
            </a:pPr>
            <a:r>
              <a:rPr lang="tr-TR" sz="3200" b="1" dirty="0" smtClean="0">
                <a:solidFill>
                  <a:schemeClr val="bg1"/>
                </a:solidFill>
                <a:effectLst>
                  <a:outerShdw blurRad="38100" dist="38100" dir="2700000" algn="tl">
                    <a:srgbClr val="000000">
                      <a:alpha val="43137"/>
                    </a:srgbClr>
                  </a:outerShdw>
                </a:effectLst>
              </a:rPr>
              <a:t>FFOL (FDDI On LAN)</a:t>
            </a:r>
            <a:br>
              <a:rPr lang="tr-TR" sz="3200" b="1" dirty="0" smtClean="0">
                <a:solidFill>
                  <a:schemeClr val="bg1"/>
                </a:solidFill>
                <a:effectLst>
                  <a:outerShdw blurRad="38100" dist="38100" dir="2700000" algn="tl">
                    <a:srgbClr val="000000">
                      <a:alpha val="43137"/>
                    </a:srgbClr>
                  </a:outerShdw>
                </a:effectLst>
              </a:rPr>
            </a:br>
            <a:r>
              <a:rPr lang="tr-TR" sz="3200" b="1" dirty="0" smtClean="0">
                <a:solidFill>
                  <a:schemeClr val="bg1"/>
                </a:solidFill>
                <a:effectLst>
                  <a:outerShdw blurRad="38100" dist="38100" dir="2700000" algn="tl">
                    <a:srgbClr val="000000">
                      <a:alpha val="43137"/>
                    </a:srgbClr>
                  </a:outerShdw>
                </a:effectLst>
              </a:rPr>
              <a:t>CDDI (</a:t>
            </a:r>
            <a:r>
              <a:rPr lang="tr-TR" sz="3200" b="1" dirty="0" err="1" smtClean="0">
                <a:solidFill>
                  <a:schemeClr val="bg1"/>
                </a:solidFill>
              </a:rPr>
              <a:t>Copper</a:t>
            </a:r>
            <a:r>
              <a:rPr lang="tr-TR" sz="3200" b="1" dirty="0" smtClean="0">
                <a:solidFill>
                  <a:schemeClr val="bg1"/>
                </a:solidFill>
              </a:rPr>
              <a:t> </a:t>
            </a:r>
            <a:r>
              <a:rPr lang="tr-TR" sz="3200" b="1" dirty="0" err="1" smtClean="0">
                <a:solidFill>
                  <a:schemeClr val="bg1"/>
                </a:solidFill>
              </a:rPr>
              <a:t>Distributed</a:t>
            </a:r>
            <a:r>
              <a:rPr lang="tr-TR" sz="3200" b="1" dirty="0" smtClean="0">
                <a:solidFill>
                  <a:schemeClr val="bg1"/>
                </a:solidFill>
              </a:rPr>
              <a:t> Data </a:t>
            </a:r>
            <a:r>
              <a:rPr lang="tr-TR" sz="3200" b="1" dirty="0" err="1" smtClean="0">
                <a:solidFill>
                  <a:schemeClr val="bg1"/>
                </a:solidFill>
              </a:rPr>
              <a:t>Interface</a:t>
            </a:r>
            <a:r>
              <a:rPr lang="tr-TR" sz="3200" b="1" dirty="0" smtClean="0">
                <a:solidFill>
                  <a:schemeClr val="bg1"/>
                </a:solidFill>
              </a:rPr>
              <a:t>)</a:t>
            </a:r>
            <a:endParaRPr lang="fr-FR" sz="3200" b="1" dirty="0" smtClean="0">
              <a:solidFill>
                <a:schemeClr val="bg1"/>
              </a:solidFill>
              <a:effectLst>
                <a:outerShdw blurRad="38100" dist="38100" dir="2700000" algn="tl">
                  <a:srgbClr val="000000">
                    <a:alpha val="43137"/>
                  </a:srgbClr>
                </a:outerShdw>
              </a:effectLst>
            </a:endParaRPr>
          </a:p>
        </p:txBody>
      </p:sp>
      <p:sp>
        <p:nvSpPr>
          <p:cNvPr id="7" name="Espace réservé du contenu 2"/>
          <p:cNvSpPr txBox="1">
            <a:spLocks/>
          </p:cNvSpPr>
          <p:nvPr/>
        </p:nvSpPr>
        <p:spPr bwMode="auto">
          <a:xfrm>
            <a:off x="285720" y="1857364"/>
            <a:ext cx="8001056" cy="4357718"/>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algn="just" fontAlgn="auto">
              <a:spcBef>
                <a:spcPts val="0"/>
              </a:spcBef>
              <a:spcAft>
                <a:spcPts val="0"/>
              </a:spcAft>
              <a:defRPr/>
            </a:pPr>
            <a:r>
              <a:rPr lang="tr-TR" sz="2200" b="1" dirty="0">
                <a:latin typeface="+mn-lt"/>
              </a:rPr>
              <a:t>FFOL (FDDI On LAN)</a:t>
            </a:r>
          </a:p>
          <a:p>
            <a:pPr algn="just" fontAlgn="auto">
              <a:spcBef>
                <a:spcPts val="0"/>
              </a:spcBef>
              <a:spcAft>
                <a:spcPts val="0"/>
              </a:spcAft>
              <a:defRPr/>
            </a:pPr>
            <a:endParaRPr lang="tr-TR" sz="2200" dirty="0">
              <a:latin typeface="+mn-lt"/>
            </a:endParaRPr>
          </a:p>
          <a:p>
            <a:pPr algn="just" fontAlgn="auto">
              <a:spcBef>
                <a:spcPts val="0"/>
              </a:spcBef>
              <a:spcAft>
                <a:spcPts val="0"/>
              </a:spcAft>
              <a:defRPr/>
            </a:pPr>
            <a:r>
              <a:rPr lang="tr-TR" sz="2200" dirty="0">
                <a:latin typeface="+mn-lt"/>
              </a:rPr>
              <a:t>FDDI ve FDDI-II ile kurulmuş ağları birbirine bağlamak için geliştirilmiş bir omurga teknolojisidir. </a:t>
            </a:r>
            <a:r>
              <a:rPr lang="tr-TR" sz="2200" dirty="0" err="1">
                <a:latin typeface="+mn-lt"/>
              </a:rPr>
              <a:t>Band</a:t>
            </a:r>
            <a:r>
              <a:rPr lang="tr-TR" sz="2200" dirty="0">
                <a:latin typeface="+mn-lt"/>
              </a:rPr>
              <a:t> genişliği olarak 155Mbps’den başlayıp 2.4Gbps’e kadar çıkabilir. </a:t>
            </a:r>
          </a:p>
          <a:p>
            <a:pPr algn="just" fontAlgn="auto">
              <a:spcBef>
                <a:spcPts val="0"/>
              </a:spcBef>
              <a:spcAft>
                <a:spcPts val="0"/>
              </a:spcAft>
              <a:defRPr/>
            </a:pPr>
            <a:endParaRPr lang="tr-TR" sz="2200" dirty="0">
              <a:latin typeface="+mn-lt"/>
            </a:endParaRPr>
          </a:p>
          <a:p>
            <a:pPr algn="just" fontAlgn="auto">
              <a:spcBef>
                <a:spcPts val="0"/>
              </a:spcBef>
              <a:spcAft>
                <a:spcPts val="0"/>
              </a:spcAft>
              <a:defRPr/>
            </a:pPr>
            <a:r>
              <a:rPr lang="tr-TR" sz="2200" b="1" dirty="0">
                <a:latin typeface="+mn-lt"/>
              </a:rPr>
              <a:t>CDDI (</a:t>
            </a:r>
            <a:r>
              <a:rPr lang="tr-TR" sz="2200" b="1" dirty="0" err="1">
                <a:latin typeface="+mn-lt"/>
              </a:rPr>
              <a:t>Copper</a:t>
            </a:r>
            <a:r>
              <a:rPr lang="tr-TR" sz="2200" b="1" dirty="0">
                <a:latin typeface="+mn-lt"/>
              </a:rPr>
              <a:t> </a:t>
            </a:r>
            <a:r>
              <a:rPr lang="tr-TR" sz="2200" b="1" dirty="0" err="1">
                <a:latin typeface="+mn-lt"/>
              </a:rPr>
              <a:t>Distributed</a:t>
            </a:r>
            <a:r>
              <a:rPr lang="tr-TR" sz="2200" b="1" dirty="0">
                <a:latin typeface="+mn-lt"/>
              </a:rPr>
              <a:t> Data </a:t>
            </a:r>
            <a:r>
              <a:rPr lang="tr-TR" sz="2200" b="1" dirty="0" err="1">
                <a:latin typeface="+mn-lt"/>
              </a:rPr>
              <a:t>Interface</a:t>
            </a:r>
            <a:r>
              <a:rPr lang="tr-TR" sz="2200" b="1" dirty="0">
                <a:latin typeface="+mn-lt"/>
              </a:rPr>
              <a:t>)</a:t>
            </a:r>
          </a:p>
          <a:p>
            <a:pPr algn="just" fontAlgn="auto">
              <a:spcBef>
                <a:spcPts val="0"/>
              </a:spcBef>
              <a:spcAft>
                <a:spcPts val="0"/>
              </a:spcAft>
              <a:defRPr/>
            </a:pPr>
            <a:endParaRPr lang="tr-TR" sz="2200" dirty="0">
              <a:latin typeface="+mn-lt"/>
            </a:endParaRPr>
          </a:p>
          <a:p>
            <a:pPr algn="just" fontAlgn="auto">
              <a:spcBef>
                <a:spcPts val="0"/>
              </a:spcBef>
              <a:spcAft>
                <a:spcPts val="0"/>
              </a:spcAft>
              <a:defRPr/>
            </a:pPr>
            <a:r>
              <a:rPr lang="tr-TR" sz="2200" dirty="0">
                <a:latin typeface="+mn-lt"/>
              </a:rPr>
              <a:t>Fiziksel ortam olarak bakır kablo kullanılır. Geliştirilmesindeki ana amaç uç sistemlere kadar fiber kablonun çekilmesinin getirdiği yüksek maliyeti azaltmaktır. </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itre 1"/>
          <p:cNvSpPr>
            <a:spLocks noGrp="1"/>
          </p:cNvSpPr>
          <p:nvPr>
            <p:ph type="title"/>
          </p:nvPr>
        </p:nvSpPr>
        <p:spPr>
          <a:xfrm>
            <a:off x="357158" y="214290"/>
            <a:ext cx="8329612" cy="1143000"/>
          </a:xfrm>
        </p:spPr>
        <p:txBody>
          <a:bodyPr rtlCol="0">
            <a:normAutofit/>
          </a:bodyPr>
          <a:lstStyle/>
          <a:p>
            <a:pPr fontAlgn="auto">
              <a:spcAft>
                <a:spcPts val="0"/>
              </a:spcAft>
              <a:defRPr/>
            </a:pPr>
            <a:r>
              <a:rPr lang="tr-TR" b="1" dirty="0" smtClean="0">
                <a:solidFill>
                  <a:schemeClr val="bg1"/>
                </a:solidFill>
                <a:effectLst>
                  <a:outerShdw blurRad="38100" dist="38100" dir="2700000" algn="tl">
                    <a:srgbClr val="000000">
                      <a:alpha val="43137"/>
                    </a:srgbClr>
                  </a:outerShdw>
                </a:effectLst>
              </a:rPr>
              <a:t>FDDI Uygulamaları</a:t>
            </a:r>
            <a:endParaRPr lang="fr-FR" b="1" dirty="0" smtClean="0">
              <a:solidFill>
                <a:schemeClr val="bg1"/>
              </a:solidFill>
              <a:effectLst>
                <a:outerShdw blurRad="38100" dist="38100" dir="2700000" algn="tl">
                  <a:srgbClr val="000000">
                    <a:alpha val="43137"/>
                  </a:srgbClr>
                </a:outerShdw>
              </a:effectLst>
            </a:endParaRPr>
          </a:p>
        </p:txBody>
      </p:sp>
      <p:sp>
        <p:nvSpPr>
          <p:cNvPr id="7" name="Espace réservé du contenu 2"/>
          <p:cNvSpPr txBox="1">
            <a:spLocks/>
          </p:cNvSpPr>
          <p:nvPr/>
        </p:nvSpPr>
        <p:spPr bwMode="auto">
          <a:xfrm>
            <a:off x="285720" y="1857364"/>
            <a:ext cx="8001056" cy="4357718"/>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algn="just"/>
            <a:r>
              <a:rPr lang="tr-TR" sz="2200" dirty="0" smtClean="0">
                <a:latin typeface="Calibri" pitchFamily="34" charset="0"/>
              </a:rPr>
              <a:t>FDDI tipik olarak omurga ağ oluşturulmasında veya doğrudan uç sistemlerin FDDI ağa bağlanmasında uygulama bulmaktadır. </a:t>
            </a:r>
          </a:p>
          <a:p>
            <a:pPr algn="just"/>
            <a:endParaRPr lang="tr-TR" sz="2200" dirty="0" smtClean="0">
              <a:latin typeface="Calibri" pitchFamily="34" charset="0"/>
            </a:endParaRPr>
          </a:p>
          <a:p>
            <a:pPr algn="just"/>
            <a:r>
              <a:rPr lang="tr-TR" sz="2200" b="1" dirty="0" smtClean="0">
                <a:latin typeface="Calibri" pitchFamily="34" charset="0"/>
              </a:rPr>
              <a:t>Omurga Ağ Oluşturulması</a:t>
            </a:r>
          </a:p>
          <a:p>
            <a:pPr algn="just"/>
            <a:endParaRPr lang="tr-TR" sz="2200" b="1" dirty="0" smtClean="0">
              <a:latin typeface="Calibri" pitchFamily="34" charset="0"/>
            </a:endParaRPr>
          </a:p>
          <a:p>
            <a:pPr algn="just">
              <a:spcBef>
                <a:spcPct val="20000"/>
              </a:spcBef>
              <a:buClr>
                <a:schemeClr val="tx2"/>
              </a:buClr>
              <a:buSzPct val="70000"/>
            </a:pPr>
            <a:r>
              <a:rPr lang="tr-TR" sz="2200" dirty="0" smtClean="0">
                <a:latin typeface="Calibri" pitchFamily="34" charset="0"/>
              </a:rPr>
              <a:t>Omurga gerektiren uygulamalar, genel olarak birbirinden uzak ve genişçe bir alana yayılmış ve ayrı binalarda bulunan ağların bağlanması için kullanılır. </a:t>
            </a:r>
          </a:p>
          <a:p>
            <a:pPr algn="just">
              <a:spcBef>
                <a:spcPct val="20000"/>
              </a:spcBef>
              <a:buClr>
                <a:schemeClr val="tx2"/>
              </a:buClr>
              <a:buSzPct val="70000"/>
            </a:pPr>
            <a:r>
              <a:rPr lang="tr-TR" sz="2200" dirty="0" smtClean="0">
                <a:latin typeface="Calibri" pitchFamily="34" charset="0"/>
              </a:rPr>
              <a:t>Uzaklık açısından FDDI ile ulaşılabilecek mesafe maksimum 200km’dir. Ağ içerisinde iki düğüm arasındaki uzaklık ise en fazla 2km olabilir. Omurgaya eklenecek yeni </a:t>
            </a:r>
            <a:r>
              <a:rPr lang="tr-TR" sz="2200" dirty="0" err="1" smtClean="0">
                <a:latin typeface="Calibri" pitchFamily="34" charset="0"/>
              </a:rPr>
              <a:t>LAN’larda</a:t>
            </a:r>
            <a:r>
              <a:rPr lang="tr-TR" sz="2200" dirty="0" smtClean="0">
                <a:latin typeface="Calibri" pitchFamily="34" charset="0"/>
              </a:rPr>
              <a:t> herhangi bir değişikliğe gerek duyulmaması ise FDDI omurga yapısının bir başka avantajıdır. </a:t>
            </a:r>
            <a:endParaRPr lang="tr-TR" sz="2200" dirty="0">
              <a:latin typeface="Calibri" pitchFamily="34"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itre 1"/>
          <p:cNvSpPr>
            <a:spLocks noGrp="1"/>
          </p:cNvSpPr>
          <p:nvPr>
            <p:ph type="title"/>
          </p:nvPr>
        </p:nvSpPr>
        <p:spPr>
          <a:xfrm>
            <a:off x="357158" y="214290"/>
            <a:ext cx="8329612" cy="1143000"/>
          </a:xfrm>
        </p:spPr>
        <p:txBody>
          <a:bodyPr rtlCol="0">
            <a:normAutofit/>
          </a:bodyPr>
          <a:lstStyle/>
          <a:p>
            <a:pPr fontAlgn="auto">
              <a:spcAft>
                <a:spcPts val="0"/>
              </a:spcAft>
              <a:defRPr/>
            </a:pPr>
            <a:r>
              <a:rPr lang="tr-TR" b="1" dirty="0" smtClean="0">
                <a:solidFill>
                  <a:schemeClr val="bg1"/>
                </a:solidFill>
                <a:effectLst>
                  <a:outerShdw blurRad="38100" dist="38100" dir="2700000" algn="tl">
                    <a:srgbClr val="000000">
                      <a:alpha val="43137"/>
                    </a:srgbClr>
                  </a:outerShdw>
                </a:effectLst>
              </a:rPr>
              <a:t>Omurga Ağ Oluşturma</a:t>
            </a:r>
            <a:endParaRPr lang="fr-FR" b="1" dirty="0" smtClean="0">
              <a:solidFill>
                <a:schemeClr val="bg1"/>
              </a:solidFill>
              <a:effectLst>
                <a:outerShdw blurRad="38100" dist="38100" dir="2700000" algn="tl">
                  <a:srgbClr val="000000">
                    <a:alpha val="43137"/>
                  </a:srgbClr>
                </a:outerShdw>
              </a:effectLst>
            </a:endParaRPr>
          </a:p>
        </p:txBody>
      </p:sp>
      <p:pic>
        <p:nvPicPr>
          <p:cNvPr id="5" name="Picture 2" descr="fdditabanlı omurgaağ"/>
          <p:cNvPicPr>
            <a:picLocks noChangeAspect="1" noChangeArrowheads="1"/>
          </p:cNvPicPr>
          <p:nvPr/>
        </p:nvPicPr>
        <p:blipFill>
          <a:blip r:embed="rId3" cstate="print"/>
          <a:srcRect/>
          <a:stretch>
            <a:fillRect/>
          </a:stretch>
        </p:blipFill>
        <p:spPr bwMode="auto">
          <a:xfrm>
            <a:off x="828675" y="1636713"/>
            <a:ext cx="7458075" cy="5149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itre 1"/>
          <p:cNvSpPr>
            <a:spLocks noGrp="1"/>
          </p:cNvSpPr>
          <p:nvPr>
            <p:ph type="title"/>
          </p:nvPr>
        </p:nvSpPr>
        <p:spPr>
          <a:xfrm>
            <a:off x="357158" y="214290"/>
            <a:ext cx="8329612" cy="1143000"/>
          </a:xfrm>
        </p:spPr>
        <p:txBody>
          <a:bodyPr rtlCol="0">
            <a:normAutofit/>
          </a:bodyPr>
          <a:lstStyle/>
          <a:p>
            <a:pPr fontAlgn="auto">
              <a:spcAft>
                <a:spcPts val="0"/>
              </a:spcAft>
              <a:defRPr/>
            </a:pPr>
            <a:r>
              <a:rPr lang="tr-TR" b="1" dirty="0" smtClean="0">
                <a:solidFill>
                  <a:schemeClr val="bg1"/>
                </a:solidFill>
                <a:effectLst>
                  <a:outerShdw blurRad="38100" dist="38100" dir="2700000" algn="tl">
                    <a:srgbClr val="000000">
                      <a:alpha val="43137"/>
                    </a:srgbClr>
                  </a:outerShdw>
                </a:effectLst>
              </a:rPr>
              <a:t>Omurga Ağ Oluşturma</a:t>
            </a:r>
            <a:endParaRPr lang="fr-FR" b="1" dirty="0" smtClean="0">
              <a:solidFill>
                <a:schemeClr val="bg1"/>
              </a:solidFill>
              <a:effectLst>
                <a:outerShdw blurRad="38100" dist="38100" dir="2700000" algn="tl">
                  <a:srgbClr val="000000">
                    <a:alpha val="43137"/>
                  </a:srgbClr>
                </a:outerShdw>
              </a:effectLst>
            </a:endParaRPr>
          </a:p>
        </p:txBody>
      </p:sp>
      <p:pic>
        <p:nvPicPr>
          <p:cNvPr id="6" name="Picture 2" descr="adsız"/>
          <p:cNvPicPr>
            <a:picLocks noChangeAspect="1" noChangeArrowheads="1"/>
          </p:cNvPicPr>
          <p:nvPr/>
        </p:nvPicPr>
        <p:blipFill>
          <a:blip r:embed="rId3" cstate="print"/>
          <a:srcRect/>
          <a:stretch>
            <a:fillRect/>
          </a:stretch>
        </p:blipFill>
        <p:spPr bwMode="auto">
          <a:xfrm>
            <a:off x="1565619" y="1643049"/>
            <a:ext cx="5721024" cy="516415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itre 1"/>
          <p:cNvSpPr>
            <a:spLocks noGrp="1"/>
          </p:cNvSpPr>
          <p:nvPr>
            <p:ph type="title"/>
          </p:nvPr>
        </p:nvSpPr>
        <p:spPr>
          <a:xfrm>
            <a:off x="357158" y="214290"/>
            <a:ext cx="8329612" cy="1143000"/>
          </a:xfrm>
        </p:spPr>
        <p:txBody>
          <a:bodyPr rtlCol="0">
            <a:noAutofit/>
          </a:bodyPr>
          <a:lstStyle/>
          <a:p>
            <a:r>
              <a:rPr lang="tr-TR" sz="3200" b="1" dirty="0" smtClean="0">
                <a:solidFill>
                  <a:schemeClr val="bg1"/>
                </a:solidFill>
                <a:latin typeface="Calibri" pitchFamily="34" charset="0"/>
              </a:rPr>
              <a:t>Uç Sistemlerin Doğrudan FDDI Ağa Bağlanması</a:t>
            </a:r>
          </a:p>
        </p:txBody>
      </p:sp>
      <p:sp>
        <p:nvSpPr>
          <p:cNvPr id="7" name="Espace réservé du contenu 2"/>
          <p:cNvSpPr txBox="1">
            <a:spLocks/>
          </p:cNvSpPr>
          <p:nvPr/>
        </p:nvSpPr>
        <p:spPr bwMode="auto">
          <a:xfrm>
            <a:off x="285720" y="1857364"/>
            <a:ext cx="8001056" cy="4357718"/>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indent="269875" algn="just">
              <a:lnSpc>
                <a:spcPct val="110000"/>
              </a:lnSpc>
              <a:spcBef>
                <a:spcPts val="600"/>
              </a:spcBef>
              <a:buFont typeface="Arial" pitchFamily="34" charset="0"/>
              <a:buChar char="•"/>
            </a:pPr>
            <a:r>
              <a:rPr lang="tr-TR" sz="2200" dirty="0" smtClean="0">
                <a:latin typeface="Calibri" pitchFamily="34" charset="0"/>
              </a:rPr>
              <a:t>Bilgisayar, iş istasyonu ve sistemdeki sunucular doğrudan FDDI ağa bağlanabilir.</a:t>
            </a:r>
          </a:p>
          <a:p>
            <a:pPr indent="269875" algn="just">
              <a:lnSpc>
                <a:spcPct val="110000"/>
              </a:lnSpc>
              <a:spcBef>
                <a:spcPts val="600"/>
              </a:spcBef>
              <a:buFont typeface="Arial" pitchFamily="34" charset="0"/>
              <a:buChar char="•"/>
            </a:pPr>
            <a:r>
              <a:rPr lang="tr-TR" sz="2200" dirty="0" smtClean="0">
                <a:latin typeface="Calibri" pitchFamily="34" charset="0"/>
              </a:rPr>
              <a:t>Bunun için bu tür uç sistemlere FDDI ağ arayüz kartı (FDDI NIC) takılmalıdır.</a:t>
            </a:r>
          </a:p>
          <a:p>
            <a:pPr indent="269875" algn="just">
              <a:lnSpc>
                <a:spcPct val="110000"/>
              </a:lnSpc>
              <a:spcBef>
                <a:spcPts val="600"/>
              </a:spcBef>
              <a:buFont typeface="Arial" pitchFamily="34" charset="0"/>
              <a:buChar char="•"/>
            </a:pPr>
            <a:r>
              <a:rPr lang="tr-TR" sz="2200" dirty="0" smtClean="0">
                <a:latin typeface="Calibri" pitchFamily="34" charset="0"/>
              </a:rPr>
              <a:t>Ancak uygulamada, FDDI </a:t>
            </a:r>
            <a:r>
              <a:rPr lang="tr-TR" sz="2200" dirty="0" err="1" smtClean="0">
                <a:latin typeface="Calibri" pitchFamily="34" charset="0"/>
              </a:rPr>
              <a:t>NIC’lerin</a:t>
            </a:r>
            <a:r>
              <a:rPr lang="tr-TR" sz="2200" dirty="0" smtClean="0">
                <a:latin typeface="Calibri" pitchFamily="34" charset="0"/>
              </a:rPr>
              <a:t> ve uç sistemlere kadar, bakır olanlara göre daha pahalı olan fiber optik kabloyla gidilmesi gerekliliği, bu tür uygulamaları kısıtlamıştır.</a:t>
            </a:r>
          </a:p>
          <a:p>
            <a:pPr indent="269875" algn="just">
              <a:lnSpc>
                <a:spcPct val="110000"/>
              </a:lnSpc>
              <a:spcBef>
                <a:spcPts val="600"/>
              </a:spcBef>
              <a:buFont typeface="Arial" pitchFamily="34" charset="0"/>
              <a:buChar char="•"/>
            </a:pPr>
            <a:r>
              <a:rPr lang="tr-TR" sz="2200" dirty="0" smtClean="0">
                <a:latin typeface="Calibri" pitchFamily="34" charset="0"/>
              </a:rPr>
              <a:t>Bu nedenle kullanıcıların kullandıkları bilgisayarları FDDI ağa bağlamak yerine sunucuları bağlamak tercih edilmektedir. </a:t>
            </a:r>
            <a:endParaRPr lang="tr-TR" sz="2200" dirty="0">
              <a:latin typeface="Calibri" pitchFamily="34"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itre 1"/>
          <p:cNvSpPr>
            <a:spLocks noGrp="1"/>
          </p:cNvSpPr>
          <p:nvPr>
            <p:ph type="title"/>
          </p:nvPr>
        </p:nvSpPr>
        <p:spPr>
          <a:xfrm>
            <a:off x="357158" y="214290"/>
            <a:ext cx="8329612" cy="1143000"/>
          </a:xfrm>
        </p:spPr>
        <p:txBody>
          <a:bodyPr rtlCol="0">
            <a:normAutofit/>
          </a:bodyPr>
          <a:lstStyle/>
          <a:p>
            <a:pPr fontAlgn="auto">
              <a:spcAft>
                <a:spcPts val="0"/>
              </a:spcAft>
              <a:defRPr/>
            </a:pPr>
            <a:r>
              <a:rPr lang="tr-TR" b="1" dirty="0" smtClean="0">
                <a:solidFill>
                  <a:schemeClr val="bg1"/>
                </a:solidFill>
                <a:effectLst>
                  <a:outerShdw blurRad="38100" dist="38100" dir="2700000" algn="tl">
                    <a:srgbClr val="000000">
                      <a:alpha val="43137"/>
                    </a:srgbClr>
                  </a:outerShdw>
                </a:effectLst>
              </a:rPr>
              <a:t>Omurga Ağ Oluşturma</a:t>
            </a:r>
            <a:endParaRPr lang="fr-FR" b="1" dirty="0" smtClean="0">
              <a:solidFill>
                <a:schemeClr val="bg1"/>
              </a:solidFill>
              <a:effectLst>
                <a:outerShdw blurRad="38100" dist="38100" dir="2700000" algn="tl">
                  <a:srgbClr val="000000">
                    <a:alpha val="43137"/>
                  </a:srgbClr>
                </a:outerShdw>
              </a:effectLst>
            </a:endParaRPr>
          </a:p>
        </p:txBody>
      </p:sp>
      <p:pic>
        <p:nvPicPr>
          <p:cNvPr id="5" name="Picture 2" descr="sasdas"/>
          <p:cNvPicPr>
            <a:picLocks noChangeAspect="1" noChangeArrowheads="1"/>
          </p:cNvPicPr>
          <p:nvPr/>
        </p:nvPicPr>
        <p:blipFill>
          <a:blip r:embed="rId3" cstate="print"/>
          <a:srcRect/>
          <a:stretch>
            <a:fillRect/>
          </a:stretch>
        </p:blipFill>
        <p:spPr bwMode="auto">
          <a:xfrm>
            <a:off x="503238" y="1714500"/>
            <a:ext cx="8212137" cy="428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itre 1"/>
          <p:cNvSpPr>
            <a:spLocks noGrp="1"/>
          </p:cNvSpPr>
          <p:nvPr>
            <p:ph type="title"/>
          </p:nvPr>
        </p:nvSpPr>
        <p:spPr>
          <a:xfrm>
            <a:off x="357158" y="214290"/>
            <a:ext cx="8329612" cy="1143000"/>
          </a:xfrm>
        </p:spPr>
        <p:txBody>
          <a:bodyPr rtlCol="0">
            <a:normAutofit fontScale="90000"/>
          </a:bodyPr>
          <a:lstStyle/>
          <a:p>
            <a:pPr fontAlgn="auto">
              <a:spcAft>
                <a:spcPts val="0"/>
              </a:spcAft>
              <a:defRPr/>
            </a:pPr>
            <a:r>
              <a:rPr lang="tr-TR" b="1" dirty="0" smtClean="0">
                <a:solidFill>
                  <a:schemeClr val="bg1"/>
                </a:solidFill>
                <a:effectLst>
                  <a:outerShdw blurRad="38100" dist="38100" dir="2700000" algn="tl">
                    <a:srgbClr val="000000">
                      <a:alpha val="43137"/>
                    </a:srgbClr>
                  </a:outerShdw>
                </a:effectLst>
              </a:rPr>
              <a:t>Bulut Teknolojisi</a:t>
            </a:r>
            <a:br>
              <a:rPr lang="tr-TR" b="1" dirty="0" smtClean="0">
                <a:solidFill>
                  <a:schemeClr val="bg1"/>
                </a:solidFill>
                <a:effectLst>
                  <a:outerShdw blurRad="38100" dist="38100" dir="2700000" algn="tl">
                    <a:srgbClr val="000000">
                      <a:alpha val="43137"/>
                    </a:srgbClr>
                  </a:outerShdw>
                </a:effectLst>
              </a:rPr>
            </a:br>
            <a:r>
              <a:rPr lang="tr-TR" b="1" dirty="0" smtClean="0">
                <a:solidFill>
                  <a:schemeClr val="bg1"/>
                </a:solidFill>
                <a:effectLst>
                  <a:outerShdw blurRad="38100" dist="38100" dir="2700000" algn="tl">
                    <a:srgbClr val="000000">
                      <a:alpha val="43137"/>
                    </a:srgbClr>
                  </a:outerShdw>
                </a:effectLst>
              </a:rPr>
              <a:t>(</a:t>
            </a:r>
            <a:r>
              <a:rPr lang="tr-TR" b="1" dirty="0" err="1" smtClean="0">
                <a:solidFill>
                  <a:schemeClr val="bg1"/>
                </a:solidFill>
                <a:effectLst>
                  <a:outerShdw blurRad="38100" dist="38100" dir="2700000" algn="tl">
                    <a:srgbClr val="000000">
                      <a:alpha val="43137"/>
                    </a:srgbClr>
                  </a:outerShdw>
                </a:effectLst>
              </a:rPr>
              <a:t>Cloud</a:t>
            </a:r>
            <a:r>
              <a:rPr lang="tr-TR" b="1" dirty="0" smtClean="0">
                <a:solidFill>
                  <a:schemeClr val="bg1"/>
                </a:solidFill>
                <a:effectLst>
                  <a:outerShdw blurRad="38100" dist="38100" dir="2700000" algn="tl">
                    <a:srgbClr val="000000">
                      <a:alpha val="43137"/>
                    </a:srgbClr>
                  </a:outerShdw>
                </a:effectLst>
              </a:rPr>
              <a:t> Technologies)</a:t>
            </a:r>
            <a:endParaRPr lang="fr-FR" b="1" dirty="0" smtClean="0">
              <a:solidFill>
                <a:schemeClr val="bg1"/>
              </a:solidFill>
              <a:effectLst>
                <a:outerShdw blurRad="38100" dist="38100" dir="2700000" algn="tl">
                  <a:srgbClr val="000000">
                    <a:alpha val="43137"/>
                  </a:srgbClr>
                </a:outerShdw>
              </a:effectLst>
            </a:endParaRPr>
          </a:p>
        </p:txBody>
      </p:sp>
      <p:sp>
        <p:nvSpPr>
          <p:cNvPr id="5" name="Espace réservé du contenu 2"/>
          <p:cNvSpPr>
            <a:spLocks noGrp="1"/>
          </p:cNvSpPr>
          <p:nvPr>
            <p:ph idx="1"/>
          </p:nvPr>
        </p:nvSpPr>
        <p:spPr>
          <a:xfrm>
            <a:off x="214282" y="1785926"/>
            <a:ext cx="5214974" cy="5000636"/>
          </a:xfrm>
        </p:spPr>
        <p:txBody>
          <a:bodyPr rtlCol="0">
            <a:normAutofit fontScale="92500"/>
          </a:bodyPr>
          <a:lstStyle/>
          <a:p>
            <a:pPr algn="just"/>
            <a:r>
              <a:rPr lang="tr-TR" sz="2200" dirty="0" smtClean="0"/>
              <a:t>İletişim yapılmadan önce bağlantının kurulması esasına dayanır.</a:t>
            </a:r>
          </a:p>
          <a:p>
            <a:pPr algn="just"/>
            <a:r>
              <a:rPr lang="tr-TR" sz="2200" dirty="0" smtClean="0"/>
              <a:t>Bu teknolojide düğümler birbirine doğrudan bağlanmazlar.  Onun yerine sanal olarak oluşturulmuş bir buluta bağlanılır. </a:t>
            </a:r>
          </a:p>
          <a:p>
            <a:pPr algn="just"/>
            <a:r>
              <a:rPr lang="tr-TR" sz="2200" dirty="0" smtClean="0"/>
              <a:t>Bulut içindeki herhangi bir düğüm, diğer herhangi bir buluta iletişim kurulacağı zaman bağlanır ve iletişim bittiğinde bağlantı kesilir.</a:t>
            </a:r>
          </a:p>
          <a:p>
            <a:pPr algn="just"/>
            <a:r>
              <a:rPr lang="tr-TR" sz="2200" dirty="0" smtClean="0"/>
              <a:t>Her bulut teknolojisi kendine has kullanıcı ve arayüzüne sahiptir.</a:t>
            </a:r>
          </a:p>
          <a:p>
            <a:pPr algn="just"/>
            <a:r>
              <a:rPr lang="tr-TR" sz="2200" dirty="0" smtClean="0"/>
              <a:t>Fiziksel ortam olduğu müddetçe birden çok yere bağlantının sadece bir cihazla sağlanması en büyük avantajıdır.</a:t>
            </a:r>
          </a:p>
          <a:p>
            <a:pPr algn="just"/>
            <a:r>
              <a:rPr lang="tr-TR" sz="2200" dirty="0" smtClean="0"/>
              <a:t>Örnek olarak; X.25, </a:t>
            </a:r>
            <a:r>
              <a:rPr lang="tr-TR" sz="2200" dirty="0" err="1" smtClean="0"/>
              <a:t>Frame</a:t>
            </a:r>
            <a:r>
              <a:rPr lang="tr-TR" sz="2200" dirty="0" smtClean="0"/>
              <a:t> </a:t>
            </a:r>
            <a:r>
              <a:rPr lang="tr-TR" sz="2200" dirty="0" err="1" smtClean="0"/>
              <a:t>Relay</a:t>
            </a:r>
            <a:r>
              <a:rPr lang="tr-TR" sz="2200" dirty="0" smtClean="0"/>
              <a:t>, ISDN verilebilir.</a:t>
            </a:r>
            <a:endParaRPr lang="tr-TR" sz="2200" dirty="0"/>
          </a:p>
        </p:txBody>
      </p:sp>
      <p:pic>
        <p:nvPicPr>
          <p:cNvPr id="6" name="Picture 4" descr="cloud"/>
          <p:cNvPicPr>
            <a:picLocks noChangeAspect="1" noChangeArrowheads="1"/>
          </p:cNvPicPr>
          <p:nvPr/>
        </p:nvPicPr>
        <p:blipFill>
          <a:blip r:embed="rId3" cstate="print"/>
          <a:srcRect/>
          <a:stretch>
            <a:fillRect/>
          </a:stretch>
        </p:blipFill>
        <p:spPr bwMode="auto">
          <a:xfrm>
            <a:off x="5500694" y="1785926"/>
            <a:ext cx="3429000" cy="46720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itre 1"/>
          <p:cNvSpPr>
            <a:spLocks noGrp="1"/>
          </p:cNvSpPr>
          <p:nvPr>
            <p:ph type="title"/>
          </p:nvPr>
        </p:nvSpPr>
        <p:spPr>
          <a:xfrm>
            <a:off x="357158" y="214290"/>
            <a:ext cx="8329612" cy="1143000"/>
          </a:xfrm>
        </p:spPr>
        <p:txBody>
          <a:bodyPr rtlCol="0">
            <a:noAutofit/>
          </a:bodyPr>
          <a:lstStyle/>
          <a:p>
            <a:r>
              <a:rPr lang="tr-TR" sz="3200" b="1" dirty="0" smtClean="0">
                <a:solidFill>
                  <a:schemeClr val="bg1"/>
                </a:solidFill>
                <a:latin typeface="Calibri" pitchFamily="34" charset="0"/>
              </a:rPr>
              <a:t>SONUÇ</a:t>
            </a:r>
          </a:p>
        </p:txBody>
      </p:sp>
      <p:sp>
        <p:nvSpPr>
          <p:cNvPr id="7" name="Espace réservé du contenu 2"/>
          <p:cNvSpPr txBox="1">
            <a:spLocks/>
          </p:cNvSpPr>
          <p:nvPr/>
        </p:nvSpPr>
        <p:spPr bwMode="auto">
          <a:xfrm>
            <a:off x="571472" y="1928802"/>
            <a:ext cx="8001056" cy="4357718"/>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indent="269875" algn="ctr">
              <a:lnSpc>
                <a:spcPct val="110000"/>
              </a:lnSpc>
              <a:spcBef>
                <a:spcPts val="600"/>
              </a:spcBef>
            </a:pPr>
            <a:r>
              <a:rPr lang="tr-TR" sz="2000" dirty="0"/>
              <a:t>WAN Teknolojileri, genel manada günümüzün olmazsa olmazları arasında olan, elektronik haberleşme ortamlarını ifade etmektedir. Hayatımızın o kadar geniş bir alanını kapsayan WAN Teknolojilerini anlayabilmek için; birçok terminolojiyi incelemek, aralarındaki ilişkileri yorumlamak, örnek uygulamalarını görmek çok faydalı olacaktır fikriyle çoğu konuyu ek olarak bu çalışmaya dahil ettim. Belki de göz ardı ettiğim ama gerekli olan başka konular da vardır. Ancak bu çalışmada topladığım verilerin, WAN Teknolojilerini anlamak için yeterli olduğu </a:t>
            </a:r>
            <a:r>
              <a:rPr lang="tr-TR" sz="2000" dirty="0" smtClean="0"/>
              <a:t>kanısındayım.</a:t>
            </a:r>
            <a:endParaRPr lang="tr-TR" sz="2000" dirty="0">
              <a:latin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itre 1"/>
          <p:cNvSpPr>
            <a:spLocks noGrp="1"/>
          </p:cNvSpPr>
          <p:nvPr>
            <p:ph type="title"/>
          </p:nvPr>
        </p:nvSpPr>
        <p:spPr>
          <a:xfrm>
            <a:off x="357158" y="214290"/>
            <a:ext cx="8329612" cy="1143000"/>
          </a:xfrm>
        </p:spPr>
        <p:txBody>
          <a:bodyPr rtlCol="0">
            <a:normAutofit fontScale="90000"/>
          </a:bodyPr>
          <a:lstStyle/>
          <a:p>
            <a:pPr fontAlgn="auto">
              <a:spcAft>
                <a:spcPts val="0"/>
              </a:spcAft>
              <a:defRPr/>
            </a:pPr>
            <a:r>
              <a:rPr lang="tr-TR" b="1" dirty="0" smtClean="0">
                <a:solidFill>
                  <a:schemeClr val="bg1"/>
                </a:solidFill>
                <a:effectLst>
                  <a:outerShdw blurRad="38100" dist="38100" dir="2700000" algn="tl">
                    <a:srgbClr val="000000">
                      <a:alpha val="43137"/>
                    </a:srgbClr>
                  </a:outerShdw>
                </a:effectLst>
              </a:rPr>
              <a:t>Devre Anahtarlama</a:t>
            </a:r>
            <a:br>
              <a:rPr lang="tr-TR" b="1" dirty="0" smtClean="0">
                <a:solidFill>
                  <a:schemeClr val="bg1"/>
                </a:solidFill>
                <a:effectLst>
                  <a:outerShdw blurRad="38100" dist="38100" dir="2700000" algn="tl">
                    <a:srgbClr val="000000">
                      <a:alpha val="43137"/>
                    </a:srgbClr>
                  </a:outerShdw>
                </a:effectLst>
              </a:rPr>
            </a:br>
            <a:r>
              <a:rPr lang="tr-TR" b="1" dirty="0" smtClean="0">
                <a:solidFill>
                  <a:schemeClr val="bg1"/>
                </a:solidFill>
                <a:effectLst>
                  <a:outerShdw blurRad="38100" dist="38100" dir="2700000" algn="tl">
                    <a:srgbClr val="000000">
                      <a:alpha val="43137"/>
                    </a:srgbClr>
                  </a:outerShdw>
                </a:effectLst>
              </a:rPr>
              <a:t>(</a:t>
            </a:r>
            <a:r>
              <a:rPr lang="tr-TR" b="1" dirty="0" err="1" smtClean="0">
                <a:solidFill>
                  <a:schemeClr val="bg1"/>
                </a:solidFill>
                <a:effectLst>
                  <a:outerShdw blurRad="38100" dist="38100" dir="2700000" algn="tl">
                    <a:srgbClr val="000000">
                      <a:alpha val="43137"/>
                    </a:srgbClr>
                  </a:outerShdw>
                </a:effectLst>
              </a:rPr>
              <a:t>Circuit</a:t>
            </a:r>
            <a:r>
              <a:rPr lang="tr-TR" b="1" dirty="0" smtClean="0">
                <a:solidFill>
                  <a:schemeClr val="bg1"/>
                </a:solidFill>
                <a:effectLst>
                  <a:outerShdw blurRad="38100" dist="38100" dir="2700000" algn="tl">
                    <a:srgbClr val="000000">
                      <a:alpha val="43137"/>
                    </a:srgbClr>
                  </a:outerShdw>
                </a:effectLst>
              </a:rPr>
              <a:t> </a:t>
            </a:r>
            <a:r>
              <a:rPr lang="tr-TR" b="1" dirty="0" err="1" smtClean="0">
                <a:solidFill>
                  <a:schemeClr val="bg1"/>
                </a:solidFill>
                <a:effectLst>
                  <a:outerShdw blurRad="38100" dist="38100" dir="2700000" algn="tl">
                    <a:srgbClr val="000000">
                      <a:alpha val="43137"/>
                    </a:srgbClr>
                  </a:outerShdw>
                </a:effectLst>
              </a:rPr>
              <a:t>Switching</a:t>
            </a:r>
            <a:r>
              <a:rPr lang="tr-TR" b="1" dirty="0" smtClean="0">
                <a:solidFill>
                  <a:schemeClr val="bg1"/>
                </a:solidFill>
                <a:effectLst>
                  <a:outerShdw blurRad="38100" dist="38100" dir="2700000" algn="tl">
                    <a:srgbClr val="000000">
                      <a:alpha val="43137"/>
                    </a:srgbClr>
                  </a:outerShdw>
                </a:effectLst>
              </a:rPr>
              <a:t>)</a:t>
            </a:r>
            <a:endParaRPr lang="fr-FR" b="1" dirty="0" smtClean="0">
              <a:solidFill>
                <a:schemeClr val="bg1"/>
              </a:solidFill>
              <a:effectLst>
                <a:outerShdw blurRad="38100" dist="38100" dir="2700000" algn="tl">
                  <a:srgbClr val="000000">
                    <a:alpha val="43137"/>
                  </a:srgbClr>
                </a:outerShdw>
              </a:effectLst>
            </a:endParaRPr>
          </a:p>
        </p:txBody>
      </p:sp>
      <p:sp>
        <p:nvSpPr>
          <p:cNvPr id="5" name="Espace réservé du contenu 2"/>
          <p:cNvSpPr>
            <a:spLocks noGrp="1"/>
          </p:cNvSpPr>
          <p:nvPr>
            <p:ph idx="1"/>
          </p:nvPr>
        </p:nvSpPr>
        <p:spPr>
          <a:xfrm>
            <a:off x="357188" y="1928802"/>
            <a:ext cx="8329612" cy="2143140"/>
          </a:xfrm>
        </p:spPr>
        <p:txBody>
          <a:bodyPr rtlCol="0">
            <a:normAutofit/>
          </a:bodyPr>
          <a:lstStyle/>
          <a:p>
            <a:pPr algn="just"/>
            <a:r>
              <a:rPr lang="tr-TR" sz="2400" dirty="0" smtClean="0"/>
              <a:t>İletişim kurulacak iki uç düğüm arasında, aktarıma geçmeden önce uçtan uca bir yol belirlenir ve iletişim bu yol üzerinden gerçekleştirilir.</a:t>
            </a:r>
          </a:p>
          <a:p>
            <a:pPr algn="just"/>
            <a:r>
              <a:rPr lang="tr-TR" sz="2400" dirty="0" smtClean="0"/>
              <a:t>Devre-Anahtarlama teknolojisi çok basit bir sistem olmakla birlikte yaklaşık 100 yıldır telefon altyapısında kullanılmaktadır. </a:t>
            </a:r>
          </a:p>
        </p:txBody>
      </p:sp>
      <p:pic>
        <p:nvPicPr>
          <p:cNvPr id="6" name="Picture 4" descr="circuit_switches"/>
          <p:cNvPicPr>
            <a:picLocks noChangeAspect="1" noChangeArrowheads="1"/>
          </p:cNvPicPr>
          <p:nvPr/>
        </p:nvPicPr>
        <p:blipFill>
          <a:blip r:embed="rId3" cstate="print"/>
          <a:srcRect/>
          <a:stretch>
            <a:fillRect/>
          </a:stretch>
        </p:blipFill>
        <p:spPr bwMode="auto">
          <a:xfrm>
            <a:off x="500034" y="3959209"/>
            <a:ext cx="2857520" cy="2755939"/>
          </a:xfrm>
          <a:prstGeom prst="rect">
            <a:avLst/>
          </a:prstGeom>
          <a:noFill/>
          <a:ln w="9525">
            <a:noFill/>
            <a:miter lim="800000"/>
            <a:headEnd/>
            <a:tailEnd/>
          </a:ln>
        </p:spPr>
      </p:pic>
      <p:sp>
        <p:nvSpPr>
          <p:cNvPr id="7" name="Espace réservé du contenu 2"/>
          <p:cNvSpPr txBox="1">
            <a:spLocks/>
          </p:cNvSpPr>
          <p:nvPr/>
        </p:nvSpPr>
        <p:spPr bwMode="auto">
          <a:xfrm>
            <a:off x="3743346" y="4071894"/>
            <a:ext cx="4757744" cy="2786106"/>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lnSpcReduction="10000"/>
          </a:bodyPr>
          <a:lstStyle/>
          <a:p>
            <a:pPr algn="just">
              <a:buFont typeface="Arial" pitchFamily="34" charset="0"/>
              <a:buChar char="•"/>
            </a:pPr>
            <a:r>
              <a:rPr lang="tr-TR" sz="2400" dirty="0" smtClean="0">
                <a:latin typeface="+mn-lt"/>
              </a:rPr>
              <a:t>Temel olarak, iki taraf arasında bir konuşma yapılacağı zaman, bağlantı konuşma süresince devam etmektedir.</a:t>
            </a:r>
          </a:p>
          <a:p>
            <a:pPr algn="just">
              <a:buFont typeface="Arial" pitchFamily="34" charset="0"/>
              <a:buChar char="•"/>
            </a:pPr>
            <a:r>
              <a:rPr lang="tr-TR" sz="2400" dirty="0" smtClean="0">
                <a:latin typeface="+mn-lt"/>
              </a:rPr>
              <a:t>Bağlantının iki nokta arasında ve farklı yönlerde olmasından dolayı, bu bağlantıya </a:t>
            </a:r>
            <a:r>
              <a:rPr lang="tr-TR" sz="2400" dirty="0" err="1" smtClean="0">
                <a:latin typeface="+mn-lt"/>
              </a:rPr>
              <a:t>circuit</a:t>
            </a:r>
            <a:r>
              <a:rPr lang="tr-TR" sz="2400" dirty="0" smtClean="0">
                <a:latin typeface="+mn-lt"/>
              </a:rPr>
              <a:t> (çember yada devre) adı verilmiştir.</a:t>
            </a:r>
            <a:endParaRPr lang="tr-TR" sz="2400" dirty="0">
              <a:latin typeface="+mn-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itre 1"/>
          <p:cNvSpPr>
            <a:spLocks noGrp="1"/>
          </p:cNvSpPr>
          <p:nvPr>
            <p:ph type="title"/>
          </p:nvPr>
        </p:nvSpPr>
        <p:spPr>
          <a:xfrm>
            <a:off x="357158" y="214290"/>
            <a:ext cx="8329612" cy="1143000"/>
          </a:xfrm>
        </p:spPr>
        <p:txBody>
          <a:bodyPr rtlCol="0">
            <a:normAutofit fontScale="90000"/>
          </a:bodyPr>
          <a:lstStyle/>
          <a:p>
            <a:pPr fontAlgn="auto">
              <a:spcAft>
                <a:spcPts val="0"/>
              </a:spcAft>
              <a:defRPr/>
            </a:pPr>
            <a:r>
              <a:rPr lang="tr-TR" b="1" dirty="0" smtClean="0">
                <a:solidFill>
                  <a:schemeClr val="bg1"/>
                </a:solidFill>
                <a:effectLst>
                  <a:outerShdw blurRad="38100" dist="38100" dir="2700000" algn="tl">
                    <a:srgbClr val="000000">
                      <a:alpha val="43137"/>
                    </a:srgbClr>
                  </a:outerShdw>
                </a:effectLst>
              </a:rPr>
              <a:t>Paket Anahtarlama</a:t>
            </a:r>
            <a:br>
              <a:rPr lang="tr-TR" b="1" dirty="0" smtClean="0">
                <a:solidFill>
                  <a:schemeClr val="bg1"/>
                </a:solidFill>
                <a:effectLst>
                  <a:outerShdw blurRad="38100" dist="38100" dir="2700000" algn="tl">
                    <a:srgbClr val="000000">
                      <a:alpha val="43137"/>
                    </a:srgbClr>
                  </a:outerShdw>
                </a:effectLst>
              </a:rPr>
            </a:br>
            <a:r>
              <a:rPr lang="tr-TR" b="1" dirty="0" smtClean="0">
                <a:solidFill>
                  <a:schemeClr val="bg1"/>
                </a:solidFill>
                <a:effectLst>
                  <a:outerShdw blurRad="38100" dist="38100" dir="2700000" algn="tl">
                    <a:srgbClr val="000000">
                      <a:alpha val="43137"/>
                    </a:srgbClr>
                  </a:outerShdw>
                </a:effectLst>
              </a:rPr>
              <a:t>(</a:t>
            </a:r>
            <a:r>
              <a:rPr lang="tr-TR" b="1" dirty="0" err="1" smtClean="0">
                <a:solidFill>
                  <a:schemeClr val="bg1"/>
                </a:solidFill>
                <a:effectLst>
                  <a:outerShdw blurRad="38100" dist="38100" dir="2700000" algn="tl">
                    <a:srgbClr val="000000">
                      <a:alpha val="43137"/>
                    </a:srgbClr>
                  </a:outerShdw>
                </a:effectLst>
              </a:rPr>
              <a:t>Packet</a:t>
            </a:r>
            <a:r>
              <a:rPr lang="tr-TR" b="1" dirty="0" smtClean="0">
                <a:solidFill>
                  <a:schemeClr val="bg1"/>
                </a:solidFill>
                <a:effectLst>
                  <a:outerShdw blurRad="38100" dist="38100" dir="2700000" algn="tl">
                    <a:srgbClr val="000000">
                      <a:alpha val="43137"/>
                    </a:srgbClr>
                  </a:outerShdw>
                </a:effectLst>
              </a:rPr>
              <a:t> </a:t>
            </a:r>
            <a:r>
              <a:rPr lang="tr-TR" b="1" dirty="0" err="1" smtClean="0">
                <a:solidFill>
                  <a:schemeClr val="bg1"/>
                </a:solidFill>
                <a:effectLst>
                  <a:outerShdw blurRad="38100" dist="38100" dir="2700000" algn="tl">
                    <a:srgbClr val="000000">
                      <a:alpha val="43137"/>
                    </a:srgbClr>
                  </a:outerShdw>
                </a:effectLst>
              </a:rPr>
              <a:t>Switching</a:t>
            </a:r>
            <a:r>
              <a:rPr lang="tr-TR" b="1" dirty="0" smtClean="0">
                <a:solidFill>
                  <a:schemeClr val="bg1"/>
                </a:solidFill>
                <a:effectLst>
                  <a:outerShdw blurRad="38100" dist="38100" dir="2700000" algn="tl">
                    <a:srgbClr val="000000">
                      <a:alpha val="43137"/>
                    </a:srgbClr>
                  </a:outerShdw>
                </a:effectLst>
              </a:rPr>
              <a:t>)</a:t>
            </a:r>
            <a:endParaRPr lang="fr-FR" b="1" dirty="0" smtClean="0">
              <a:solidFill>
                <a:schemeClr val="bg1"/>
              </a:solidFill>
              <a:effectLst>
                <a:outerShdw blurRad="38100" dist="38100" dir="2700000" algn="tl">
                  <a:srgbClr val="000000">
                    <a:alpha val="43137"/>
                  </a:srgbClr>
                </a:outerShdw>
              </a:effectLst>
            </a:endParaRPr>
          </a:p>
        </p:txBody>
      </p:sp>
      <p:sp>
        <p:nvSpPr>
          <p:cNvPr id="5" name="Espace réservé du contenu 2"/>
          <p:cNvSpPr>
            <a:spLocks noGrp="1"/>
          </p:cNvSpPr>
          <p:nvPr>
            <p:ph idx="1"/>
          </p:nvPr>
        </p:nvSpPr>
        <p:spPr>
          <a:xfrm>
            <a:off x="357188" y="1928802"/>
            <a:ext cx="8329612" cy="4643448"/>
          </a:xfrm>
        </p:spPr>
        <p:txBody>
          <a:bodyPr rtlCol="0">
            <a:normAutofit/>
          </a:bodyPr>
          <a:lstStyle/>
          <a:p>
            <a:pPr algn="just"/>
            <a:r>
              <a:rPr lang="tr-TR" sz="2300" dirty="0" smtClean="0"/>
              <a:t>Gerek LAN gerekse WAN olsun en yaygın kullanılan veri aktarım yöntemidir. </a:t>
            </a:r>
          </a:p>
          <a:p>
            <a:pPr algn="just"/>
            <a:endParaRPr lang="tr-TR" sz="2300" dirty="0" smtClean="0"/>
          </a:p>
          <a:p>
            <a:pPr algn="just"/>
            <a:endParaRPr lang="tr-TR" sz="2300" dirty="0" smtClean="0"/>
          </a:p>
          <a:p>
            <a:pPr algn="just"/>
            <a:endParaRPr lang="tr-TR" sz="2300" dirty="0" smtClean="0"/>
          </a:p>
          <a:p>
            <a:pPr algn="just"/>
            <a:endParaRPr lang="tr-TR" sz="2300" dirty="0" smtClean="0"/>
          </a:p>
          <a:p>
            <a:pPr algn="just"/>
            <a:endParaRPr lang="tr-TR" sz="2300" dirty="0" smtClean="0"/>
          </a:p>
          <a:p>
            <a:pPr algn="just"/>
            <a:endParaRPr lang="tr-TR" sz="2300" dirty="0" smtClean="0"/>
          </a:p>
          <a:p>
            <a:pPr algn="just"/>
            <a:r>
              <a:rPr lang="tr-TR" sz="2300" dirty="0" smtClean="0"/>
              <a:t>Hatları sadece size ayrılmış bir hat yerine, veri paketleri halinde çok karmaşık bir ağ yapısı içerisinde ve mümkün olan binlerce yol içerisinden gönderilir. Ve buna da </a:t>
            </a:r>
            <a:r>
              <a:rPr lang="tr-TR" sz="2300" b="1" dirty="0" smtClean="0"/>
              <a:t>Paket Anahtarlama</a:t>
            </a:r>
            <a:r>
              <a:rPr lang="tr-TR" sz="2300" dirty="0" smtClean="0"/>
              <a:t> adı verilir.</a:t>
            </a:r>
            <a:endParaRPr lang="tr-TR" sz="2300" dirty="0"/>
          </a:p>
        </p:txBody>
      </p:sp>
      <p:pic>
        <p:nvPicPr>
          <p:cNvPr id="6" name="5 Resim" descr="http://network.htmlplanet.com/wanserv/Image3.gif"/>
          <p:cNvPicPr/>
          <p:nvPr/>
        </p:nvPicPr>
        <p:blipFill>
          <a:blip r:embed="rId3" r:link="rId4" cstate="print"/>
          <a:srcRect/>
          <a:stretch>
            <a:fillRect/>
          </a:stretch>
        </p:blipFill>
        <p:spPr bwMode="auto">
          <a:xfrm>
            <a:off x="2285984" y="2428868"/>
            <a:ext cx="4214842" cy="2699632"/>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5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59</Template>
  <TotalTime>242</TotalTime>
  <Words>5752</Words>
  <Application>Microsoft Office PowerPoint</Application>
  <PresentationFormat>Ekran Gösterisi (4:3)</PresentationFormat>
  <Paragraphs>503</Paragraphs>
  <Slides>70</Slides>
  <Notes>0</Notes>
  <HiddenSlides>0</HiddenSlides>
  <MMClips>0</MMClips>
  <ScaleCrop>false</ScaleCrop>
  <HeadingPairs>
    <vt:vector size="4" baseType="variant">
      <vt:variant>
        <vt:lpstr>Tema</vt:lpstr>
      </vt:variant>
      <vt:variant>
        <vt:i4>1</vt:i4>
      </vt:variant>
      <vt:variant>
        <vt:lpstr>Slayt Başlıkları</vt:lpstr>
      </vt:variant>
      <vt:variant>
        <vt:i4>70</vt:i4>
      </vt:variant>
    </vt:vector>
  </HeadingPairs>
  <TitlesOfParts>
    <vt:vector size="71" baseType="lpstr">
      <vt:lpstr>59</vt:lpstr>
      <vt:lpstr>WAN TEKNOLOJİLERİ</vt:lpstr>
      <vt:lpstr>İçerik</vt:lpstr>
      <vt:lpstr>WAN Teknolojileri</vt:lpstr>
      <vt:lpstr>Genelde WAN 2’ye ayrılır:</vt:lpstr>
      <vt:lpstr>WAN Teknolojileri Farklı Kriterler göze alınarak gruplandırılabilir: </vt:lpstr>
      <vt:lpstr>Noktadan Noktaya Teknolojiler (Point to Point Technologies)</vt:lpstr>
      <vt:lpstr>Bulut Teknolojisi (Cloud Technologies)</vt:lpstr>
      <vt:lpstr>Devre Anahtarlama (Circuit Switching)</vt:lpstr>
      <vt:lpstr>Paket Anahtarlama (Packet Switching)</vt:lpstr>
      <vt:lpstr>Hücre Anahtarlama (Cell Switching)</vt:lpstr>
      <vt:lpstr>Hiyerarşik Topoloji (Hierarchical Topology)</vt:lpstr>
      <vt:lpstr>Örgü Topoloji (Mesh Topology)</vt:lpstr>
      <vt:lpstr>Veri İletim Şekilleri</vt:lpstr>
      <vt:lpstr>Slayt 14</vt:lpstr>
      <vt:lpstr>Slayt 15</vt:lpstr>
      <vt:lpstr>X.25</vt:lpstr>
      <vt:lpstr>X.25 Katmanları</vt:lpstr>
      <vt:lpstr>Frame Relay</vt:lpstr>
      <vt:lpstr>Frame Relay</vt:lpstr>
      <vt:lpstr>Frame Relay</vt:lpstr>
      <vt:lpstr>Frame Relay Çalışma Sistemi</vt:lpstr>
      <vt:lpstr>Frame Relay Çalışma Sistemi</vt:lpstr>
      <vt:lpstr>ATM</vt:lpstr>
      <vt:lpstr>ATM</vt:lpstr>
      <vt:lpstr>ATM Ağ Uygulama Örnekleri</vt:lpstr>
      <vt:lpstr>ATM Ağ Uygulama Örnekleri</vt:lpstr>
      <vt:lpstr>xDSL (Digital Subscriber Line-Sayılsal Abone Hattı) Teknolojisi</vt:lpstr>
      <vt:lpstr>DSL Teknolojisi Çeşitleri</vt:lpstr>
      <vt:lpstr>ADSL (Asymetric Digital Subscriber Line)</vt:lpstr>
      <vt:lpstr>VDSL (Very High-bit-rate Digital Subscriber Line)</vt:lpstr>
      <vt:lpstr>HDSL (High-bit-rate Digital Subscriber Line)</vt:lpstr>
      <vt:lpstr>SDSL (Symetric Digital Subscriber Line)</vt:lpstr>
      <vt:lpstr>RDSL (Rate Adaptive Digital Subscriber Line)</vt:lpstr>
      <vt:lpstr>IDSL (Integrated Digital Subscriber Line)</vt:lpstr>
      <vt:lpstr>SHDSL (Symetric High-Date-Rate Digital Subscriber Line)</vt:lpstr>
      <vt:lpstr>xDSL Teknolojisinin Avantajları </vt:lpstr>
      <vt:lpstr>xDSL Teknolojisinin İş Dünyasına Sunduğu Geniş Bant Olanakları</vt:lpstr>
      <vt:lpstr>ISDN (Integrated Services Digital Network - Tümleşik Hizmetler Sayısal Şebekesi)</vt:lpstr>
      <vt:lpstr>ISDN (Integrated Services Digital Network - Tümleşik Hizmetler Sayısal Şebekesi)</vt:lpstr>
      <vt:lpstr>ISDN Kanalları</vt:lpstr>
      <vt:lpstr>ISDN İle ilgili Bazı Terimler</vt:lpstr>
      <vt:lpstr>ISDN Arayüzleri</vt:lpstr>
      <vt:lpstr>ISDN Arayüzleri</vt:lpstr>
      <vt:lpstr>BRI / PRI ?</vt:lpstr>
      <vt:lpstr>ISDN Katmanları</vt:lpstr>
      <vt:lpstr>ISDN Referans Noktaları</vt:lpstr>
      <vt:lpstr>ISDN Referans Noktaları</vt:lpstr>
      <vt:lpstr>ISDN Cihazları</vt:lpstr>
      <vt:lpstr>ISDN Protokolleri</vt:lpstr>
      <vt:lpstr>ISDN Anahtar Tipleri</vt:lpstr>
      <vt:lpstr>ISDN Uygulamaları</vt:lpstr>
      <vt:lpstr>ISDN Uygulamaları</vt:lpstr>
      <vt:lpstr>E1 Devrelerini Kullanan Sistemler</vt:lpstr>
      <vt:lpstr>FDDI Teknolojileri</vt:lpstr>
      <vt:lpstr>FDDI Teknolojileri</vt:lpstr>
      <vt:lpstr>FDDI Teknolojileri</vt:lpstr>
      <vt:lpstr>FDDI Mimarisi</vt:lpstr>
      <vt:lpstr>FDDI Arayüzleri</vt:lpstr>
      <vt:lpstr>FDDI Arayüzleri</vt:lpstr>
      <vt:lpstr>FDDI Çerçeve Formatı</vt:lpstr>
      <vt:lpstr>FDDI Çerçeve Formatı</vt:lpstr>
      <vt:lpstr>FDDI Trafik Türleri</vt:lpstr>
      <vt:lpstr>FDDI II</vt:lpstr>
      <vt:lpstr>FFOL (FDDI On LAN) CDDI (Copper Distributed Data Interface)</vt:lpstr>
      <vt:lpstr>FDDI Uygulamaları</vt:lpstr>
      <vt:lpstr>Omurga Ağ Oluşturma</vt:lpstr>
      <vt:lpstr>Omurga Ağ Oluşturma</vt:lpstr>
      <vt:lpstr>Uç Sistemlerin Doğrudan FDDI Ağa Bağlanması</vt:lpstr>
      <vt:lpstr>Omurga Ağ Oluşturma</vt:lpstr>
      <vt:lpstr>SONUÇ</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NAME</dc:title>
  <dc:creator>ExCeLlEnT</dc:creator>
  <cp:lastModifiedBy>ExCeLlEnT</cp:lastModifiedBy>
  <cp:revision>73</cp:revision>
  <dcterms:created xsi:type="dcterms:W3CDTF">2009-12-31T11:07:50Z</dcterms:created>
  <dcterms:modified xsi:type="dcterms:W3CDTF">2009-12-31T15:34:14Z</dcterms:modified>
</cp:coreProperties>
</file>