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324" r:id="rId2"/>
    <p:sldId id="256" r:id="rId3"/>
    <p:sldId id="257" r:id="rId4"/>
    <p:sldId id="258" r:id="rId5"/>
    <p:sldId id="259" r:id="rId6"/>
    <p:sldId id="260" r:id="rId7"/>
    <p:sldId id="261" r:id="rId8"/>
    <p:sldId id="262" r:id="rId9"/>
    <p:sldId id="263" r:id="rId10"/>
    <p:sldId id="266" r:id="rId11"/>
    <p:sldId id="264" r:id="rId12"/>
    <p:sldId id="268" r:id="rId13"/>
    <p:sldId id="269" r:id="rId14"/>
    <p:sldId id="270" r:id="rId15"/>
    <p:sldId id="272" r:id="rId16"/>
    <p:sldId id="274" r:id="rId17"/>
    <p:sldId id="275" r:id="rId18"/>
    <p:sldId id="278" r:id="rId19"/>
    <p:sldId id="279" r:id="rId20"/>
    <p:sldId id="280" r:id="rId21"/>
    <p:sldId id="281" r:id="rId22"/>
    <p:sldId id="282" r:id="rId23"/>
    <p:sldId id="283" r:id="rId24"/>
    <p:sldId id="285" r:id="rId25"/>
    <p:sldId id="286" r:id="rId26"/>
    <p:sldId id="288" r:id="rId27"/>
    <p:sldId id="289" r:id="rId28"/>
    <p:sldId id="290" r:id="rId29"/>
    <p:sldId id="295" r:id="rId30"/>
    <p:sldId id="296" r:id="rId31"/>
    <p:sldId id="297" r:id="rId32"/>
    <p:sldId id="298" r:id="rId33"/>
    <p:sldId id="299" r:id="rId34"/>
    <p:sldId id="300" r:id="rId35"/>
    <p:sldId id="301" r:id="rId36"/>
    <p:sldId id="302" r:id="rId37"/>
    <p:sldId id="304" r:id="rId38"/>
    <p:sldId id="305" r:id="rId39"/>
    <p:sldId id="306" r:id="rId40"/>
    <p:sldId id="307" r:id="rId41"/>
    <p:sldId id="309" r:id="rId42"/>
    <p:sldId id="308" r:id="rId43"/>
    <p:sldId id="310" r:id="rId44"/>
    <p:sldId id="311" r:id="rId45"/>
    <p:sldId id="312" r:id="rId46"/>
    <p:sldId id="316" r:id="rId47"/>
    <p:sldId id="318" r:id="rId48"/>
    <p:sldId id="319" r:id="rId49"/>
    <p:sldId id="320" r:id="rId50"/>
    <p:sldId id="321" r:id="rId51"/>
    <p:sldId id="322" r:id="rId5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80808"/>
  </p:clrMru>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ABFCF23-3B69-468F-B69F-88F6DE6A72F2}" styleName="Orta Stil 1 - Vurgu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D03447BB-5D67-496B-8E87-E561075AD55C}" styleName="Koyu Stil 1 - Vurgu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38B1855-1B75-4FBE-930C-398BA8C253C6}" styleName="Tema Uygulanmış Stil 2 - Vurgu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9 Dik Üçgen"/>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Başlık"/>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grpSp>
        <p:nvGrpSpPr>
          <p:cNvPr id="2" name="1 Grup"/>
          <p:cNvGrpSpPr/>
          <p:nvPr/>
        </p:nvGrpSpPr>
        <p:grpSpPr>
          <a:xfrm>
            <a:off x="-3765" y="4953000"/>
            <a:ext cx="9147765" cy="1912088"/>
            <a:chOff x="-3765" y="4832896"/>
            <a:chExt cx="9147765" cy="2032192"/>
          </a:xfrm>
        </p:grpSpPr>
        <p:sp>
          <p:nvSpPr>
            <p:cNvPr id="7" name="6 Serbest Form"/>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Serbest Form"/>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Serbest Form"/>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Düz Bağlayıcı"/>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Veri Yer Tutucusu"/>
          <p:cNvSpPr>
            <a:spLocks noGrp="1"/>
          </p:cNvSpPr>
          <p:nvPr>
            <p:ph type="dt" sz="half" idx="10"/>
          </p:nvPr>
        </p:nvSpPr>
        <p:spPr/>
        <p:txBody>
          <a:bodyPr/>
          <a:lstStyle>
            <a:lvl1pPr>
              <a:defRPr>
                <a:solidFill>
                  <a:srgbClr val="FFFFFF"/>
                </a:solidFill>
              </a:defRPr>
            </a:lvl1pPr>
            <a:extLst/>
          </a:lstStyle>
          <a:p>
            <a:fld id="{69EBA9EA-7B0D-4E93-81C5-721B86D5CB94}" type="datetimeFigureOut">
              <a:rPr lang="tr-TR" smtClean="0"/>
              <a:pPr/>
              <a:t>06.01.2012</a:t>
            </a:fld>
            <a:endParaRPr lang="tr-TR"/>
          </a:p>
        </p:txBody>
      </p:sp>
      <p:sp>
        <p:nvSpPr>
          <p:cNvPr id="19" name="18 Altbilgi Yer Tutucusu"/>
          <p:cNvSpPr>
            <a:spLocks noGrp="1"/>
          </p:cNvSpPr>
          <p:nvPr>
            <p:ph type="ftr" sz="quarter" idx="11"/>
          </p:nvPr>
        </p:nvSpPr>
        <p:spPr/>
        <p:txBody>
          <a:bodyPr/>
          <a:lstStyle>
            <a:lvl1pPr>
              <a:defRPr>
                <a:solidFill>
                  <a:schemeClr val="accent1">
                    <a:tint val="20000"/>
                  </a:schemeClr>
                </a:solidFill>
              </a:defRPr>
            </a:lvl1pPr>
            <a:extLst/>
          </a:lstStyle>
          <a:p>
            <a:endParaRPr lang="tr-TR"/>
          </a:p>
        </p:txBody>
      </p:sp>
      <p:sp>
        <p:nvSpPr>
          <p:cNvPr id="27" name="26 Slayt Numarası Yer Tutucusu"/>
          <p:cNvSpPr>
            <a:spLocks noGrp="1"/>
          </p:cNvSpPr>
          <p:nvPr>
            <p:ph type="sldNum" sz="quarter" idx="12"/>
          </p:nvPr>
        </p:nvSpPr>
        <p:spPr/>
        <p:txBody>
          <a:bodyPr/>
          <a:lstStyle>
            <a:lvl1pPr>
              <a:defRPr>
                <a:solidFill>
                  <a:srgbClr val="FFFFFF"/>
                </a:solidFill>
              </a:defRPr>
            </a:lvl1pPr>
            <a:extLst/>
          </a:lstStyle>
          <a:p>
            <a:fld id="{7B07D7A2-436C-4496-AF86-437850AC6590}"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1481329"/>
            <a:ext cx="8229600" cy="4386071"/>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69EBA9EA-7B0D-4E93-81C5-721B86D5CB94}" type="datetimeFigureOut">
              <a:rPr lang="tr-TR" smtClean="0"/>
              <a:pPr/>
              <a:t>06.01.2012</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7B07D7A2-436C-4496-AF86-437850AC6590}"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44013" y="274640"/>
            <a:ext cx="1777470" cy="5592761"/>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41"/>
            <a:ext cx="6324600" cy="5592760"/>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69EBA9EA-7B0D-4E93-81C5-721B86D5CB94}" type="datetimeFigureOut">
              <a:rPr lang="tr-TR" smtClean="0"/>
              <a:pPr/>
              <a:t>06.01.2012</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7B07D7A2-436C-4496-AF86-437850AC6590}"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69EBA9EA-7B0D-4E93-81C5-721B86D5CB94}" type="datetimeFigureOut">
              <a:rPr lang="tr-TR" smtClean="0"/>
              <a:pPr/>
              <a:t>06.01.2012</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7B07D7A2-436C-4496-AF86-437850AC6590}" type="slidenum">
              <a:rPr lang="tr-TR" smtClean="0"/>
              <a:pPr/>
              <a:t>‹#›</a:t>
            </a:fld>
            <a:endParaRPr lang="tr-TR"/>
          </a:p>
        </p:txBody>
      </p:sp>
      <p:sp>
        <p:nvSpPr>
          <p:cNvPr id="7" name="6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69EBA9EA-7B0D-4E93-81C5-721B86D5CB94}" type="datetimeFigureOut">
              <a:rPr lang="tr-TR" smtClean="0"/>
              <a:pPr/>
              <a:t>06.01.2012</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7B07D7A2-436C-4496-AF86-437850AC6590}" type="slidenum">
              <a:rPr lang="tr-TR" smtClean="0"/>
              <a:pPr/>
              <a:t>‹#›</a:t>
            </a:fld>
            <a:endParaRPr lang="tr-TR"/>
          </a:p>
        </p:txBody>
      </p:sp>
      <p:sp>
        <p:nvSpPr>
          <p:cNvPr id="7" name="6 Köşeli Çift Ayraç"/>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Köşeli Çift Ayraç"/>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2">
        <a:schemeClr val="bg1"/>
      </p:bgRef>
    </p:bg>
    <p:spTree>
      <p:nvGrpSpPr>
        <p:cNvPr id="1" name=""/>
        <p:cNvGrpSpPr/>
        <p:nvPr/>
      </p:nvGrpSpPr>
      <p:grpSpPr>
        <a:xfrm>
          <a:off x="0" y="0"/>
          <a:ext cx="0" cy="0"/>
          <a:chOff x="0" y="0"/>
          <a:chExt cx="0" cy="0"/>
        </a:xfrm>
      </p:grpSpPr>
      <p:sp>
        <p:nvSpPr>
          <p:cNvPr id="3" name="2 İçerik Yer Tutucusu"/>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69EBA9EA-7B0D-4E93-81C5-721B86D5CB94}" type="datetimeFigureOut">
              <a:rPr lang="tr-TR" smtClean="0"/>
              <a:pPr/>
              <a:t>06.01.2012</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7B07D7A2-436C-4496-AF86-437850AC6590}" type="slidenum">
              <a:rPr lang="tr-TR" smtClean="0"/>
              <a:pPr/>
              <a:t>‹#›</a:t>
            </a:fld>
            <a:endParaRPr lang="tr-TR"/>
          </a:p>
        </p:txBody>
      </p:sp>
      <p:sp>
        <p:nvSpPr>
          <p:cNvPr id="8" name="7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229600" cy="1143000"/>
          </a:xfrm>
        </p:spPr>
        <p:txBody>
          <a:bodyPr anchor="ctr"/>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69EBA9EA-7B0D-4E93-81C5-721B86D5CB94}" type="datetimeFigureOut">
              <a:rPr lang="tr-TR" smtClean="0"/>
              <a:pPr/>
              <a:t>06.01.2012</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7B07D7A2-436C-4496-AF86-437850AC6590}"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bg>
      <p:bgRef idx="1002">
        <a:schemeClr val="bg1"/>
      </p:bgRef>
    </p:bg>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extLst/>
          </a:lstStyle>
          <a:p>
            <a:fld id="{69EBA9EA-7B0D-4E93-81C5-721B86D5CB94}" type="datetimeFigureOut">
              <a:rPr lang="tr-TR" smtClean="0"/>
              <a:pPr/>
              <a:t>06.01.2012</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7B07D7A2-436C-4496-AF86-437850AC6590}" type="slidenum">
              <a:rPr lang="tr-TR" smtClean="0"/>
              <a:pPr/>
              <a:t>‹#›</a:t>
            </a:fld>
            <a:endParaRPr lang="tr-TR"/>
          </a:p>
        </p:txBody>
      </p:sp>
      <p:sp>
        <p:nvSpPr>
          <p:cNvPr id="6" name="5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extLst/>
          </a:lstStyle>
          <a:p>
            <a:fld id="{69EBA9EA-7B0D-4E93-81C5-721B86D5CB94}" type="datetimeFigureOut">
              <a:rPr lang="tr-TR" smtClean="0"/>
              <a:pPr/>
              <a:t>06.01.2012</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7B07D7A2-436C-4496-AF86-437850AC6590}"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6727032" y="6407944"/>
            <a:ext cx="1920240" cy="365760"/>
          </a:xfrm>
        </p:spPr>
        <p:txBody>
          <a:bodyPr/>
          <a:lstStyle>
            <a:extLst/>
          </a:lstStyle>
          <a:p>
            <a:fld id="{69EBA9EA-7B0D-4E93-81C5-721B86D5CB94}" type="datetimeFigureOut">
              <a:rPr lang="tr-TR" smtClean="0"/>
              <a:pPr/>
              <a:t>06.01.2012</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7B07D7A2-436C-4496-AF86-437850AC6590}"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3" name="2 Resim Yer Tutucusu"/>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tr-TR" smtClean="0"/>
              <a:t>Resim eklemek için simgeyi tıklatın</a:t>
            </a:r>
            <a:endParaRPr kumimoji="0" lang="en-US" dirty="0"/>
          </a:p>
        </p:txBody>
      </p:sp>
      <p:sp>
        <p:nvSpPr>
          <p:cNvPr id="5" name="4 Veri Yer Tutucusu"/>
          <p:cNvSpPr>
            <a:spLocks noGrp="1"/>
          </p:cNvSpPr>
          <p:nvPr>
            <p:ph type="dt" sz="half" idx="10"/>
          </p:nvPr>
        </p:nvSpPr>
        <p:spPr/>
        <p:txBody>
          <a:bodyPr/>
          <a:lstStyle>
            <a:lvl1pPr>
              <a:defRPr>
                <a:solidFill>
                  <a:schemeClr val="tx1"/>
                </a:solidFill>
              </a:defRPr>
            </a:lvl1pPr>
            <a:extLst/>
          </a:lstStyle>
          <a:p>
            <a:fld id="{69EBA9EA-7B0D-4E93-81C5-721B86D5CB94}" type="datetimeFigureOut">
              <a:rPr lang="tr-TR" smtClean="0"/>
              <a:pPr/>
              <a:t>06.01.2012</a:t>
            </a:fld>
            <a:endParaRPr lang="tr-TR"/>
          </a:p>
        </p:txBody>
      </p:sp>
      <p:sp>
        <p:nvSpPr>
          <p:cNvPr id="6" name="5 Altbilgi Yer Tutucusu"/>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tr-TR"/>
          </a:p>
        </p:txBody>
      </p:sp>
      <p:sp>
        <p:nvSpPr>
          <p:cNvPr id="7" name="6 Slayt Numarası Yer Tutucusu"/>
          <p:cNvSpPr>
            <a:spLocks noGrp="1"/>
          </p:cNvSpPr>
          <p:nvPr>
            <p:ph type="sldNum" sz="quarter" idx="12"/>
          </p:nvPr>
        </p:nvSpPr>
        <p:spPr/>
        <p:txBody>
          <a:bodyPr/>
          <a:lstStyle>
            <a:lvl1pPr>
              <a:defRPr>
                <a:solidFill>
                  <a:schemeClr val="tx1"/>
                </a:solidFill>
              </a:defRPr>
            </a:lvl1pPr>
            <a:extLst/>
          </a:lstStyle>
          <a:p>
            <a:fld id="{7B07D7A2-436C-4496-AF86-437850AC6590}" type="slidenum">
              <a:rPr lang="tr-TR" smtClean="0"/>
              <a:pPr/>
              <a:t>‹#›</a:t>
            </a:fld>
            <a:endParaRPr lang="tr-TR"/>
          </a:p>
        </p:txBody>
      </p:sp>
      <p:sp>
        <p:nvSpPr>
          <p:cNvPr id="2" name="1 Başlık"/>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tr-TR" smtClean="0"/>
              <a:t>Asıl başlık stili için tıklatın</a:t>
            </a:r>
            <a:endParaRPr kumimoji="0" lang="en-US"/>
          </a:p>
        </p:txBody>
      </p:sp>
      <p:sp>
        <p:nvSpPr>
          <p:cNvPr id="8" name="7 Serbest Form"/>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Serbest Form"/>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Dik Üçgen"/>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Köşeli Çift Ayraç"/>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Köşeli Çift Ayraç"/>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Serbest Form"/>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Serbest Form"/>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Dik Üçgen"/>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Başlık Yer Tutucusu"/>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9EBA9EA-7B0D-4E93-81C5-721B86D5CB94}" type="datetimeFigureOut">
              <a:rPr lang="tr-TR" smtClean="0"/>
              <a:pPr/>
              <a:t>06.01.2012</a:t>
            </a:fld>
            <a:endParaRPr lang="tr-TR"/>
          </a:p>
        </p:txBody>
      </p:sp>
      <p:sp>
        <p:nvSpPr>
          <p:cNvPr id="22" name="21 Altbilgi Yer Tutucusu"/>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tr-TR"/>
          </a:p>
        </p:txBody>
      </p:sp>
      <p:sp>
        <p:nvSpPr>
          <p:cNvPr id="18" name="17 Slayt Numarası Yer Tutucusu"/>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B07D7A2-436C-4496-AF86-437850AC6590}"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tr.wikipedia.org/wiki/MAC" TargetMode="External"/><Relationship Id="rId3" Type="http://schemas.openxmlformats.org/officeDocument/2006/relationships/hyperlink" Target="http://tr.wikipedia.org/wiki/OSI_Referans_modeli" TargetMode="External"/><Relationship Id="rId7" Type="http://schemas.openxmlformats.org/officeDocument/2006/relationships/hyperlink" Target="http://tr.wikipedia.org/wiki/A%C4%9F_katman%C4%B1" TargetMode="External"/><Relationship Id="rId2" Type="http://schemas.openxmlformats.org/officeDocument/2006/relationships/hyperlink" Target="http://tr.wikipedia.org/wiki/IEEE" TargetMode="External"/><Relationship Id="rId1" Type="http://schemas.openxmlformats.org/officeDocument/2006/relationships/slideLayout" Target="../slideLayouts/slideLayout2.xml"/><Relationship Id="rId6" Type="http://schemas.openxmlformats.org/officeDocument/2006/relationships/hyperlink" Target="http://tr.wikipedia.org/w/index.php?title=Flow_control&amp;action=edit&amp;redlink=1" TargetMode="External"/><Relationship Id="rId11" Type="http://schemas.openxmlformats.org/officeDocument/2006/relationships/hyperlink" Target="http://tr.wikipedia.org/wiki/WLAN" TargetMode="External"/><Relationship Id="rId5" Type="http://schemas.openxmlformats.org/officeDocument/2006/relationships/hyperlink" Target="http://tr.wikipedia.org/wiki/Multiplexing" TargetMode="External"/><Relationship Id="rId10" Type="http://schemas.openxmlformats.org/officeDocument/2006/relationships/hyperlink" Target="http://tr.wikipedia.org/wiki/Token_ring" TargetMode="External"/><Relationship Id="rId4" Type="http://schemas.openxmlformats.org/officeDocument/2006/relationships/hyperlink" Target="http://tr.wikipedia.org/wiki/Data_Link" TargetMode="External"/><Relationship Id="rId9" Type="http://schemas.openxmlformats.org/officeDocument/2006/relationships/hyperlink" Target="http://tr.wikipedia.org/wiki/Ethernet"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tr.wikipedia.org/w/index.php?title=SAP_(port)&amp;action=edit&amp;redlink=1"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tr.wikipedia.org/wiki/IP" TargetMode="External"/><Relationship Id="rId2" Type="http://schemas.openxmlformats.org/officeDocument/2006/relationships/hyperlink" Target="http://tr.wikipedia.org/wiki/LLC" TargetMode="External"/><Relationship Id="rId1" Type="http://schemas.openxmlformats.org/officeDocument/2006/relationships/slideLayout" Target="../slideLayouts/slideLayout2.xml"/><Relationship Id="rId4" Type="http://schemas.openxmlformats.org/officeDocument/2006/relationships/hyperlink" Target="http://tr.wikipedia.org/w/index.php?title=IPX&amp;action=edit&amp;redlink=1"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tr.wikipedia.org/wiki/Asynchronous_Transfer_Mode" TargetMode="External"/><Relationship Id="rId3" Type="http://schemas.openxmlformats.org/officeDocument/2006/relationships/hyperlink" Target="http://tr.wikipedia.org/wiki/Token_Ring" TargetMode="External"/><Relationship Id="rId7" Type="http://schemas.openxmlformats.org/officeDocument/2006/relationships/hyperlink" Target="http://tr.wikipedia.org/w/index.php?title=Frame_Relay&amp;action=edit&amp;redlink=1" TargetMode="External"/><Relationship Id="rId2" Type="http://schemas.openxmlformats.org/officeDocument/2006/relationships/hyperlink" Target="http://tr.wikipedia.org/wiki/Ethernet" TargetMode="External"/><Relationship Id="rId1" Type="http://schemas.openxmlformats.org/officeDocument/2006/relationships/slideLayout" Target="../slideLayouts/slideLayout2.xml"/><Relationship Id="rId6" Type="http://schemas.openxmlformats.org/officeDocument/2006/relationships/hyperlink" Target="http://tr.wikipedia.org/wiki/HDLC" TargetMode="External"/><Relationship Id="rId5" Type="http://schemas.openxmlformats.org/officeDocument/2006/relationships/hyperlink" Target="http://tr.wikipedia.org/wiki/Point-to-Point_Protocol" TargetMode="External"/><Relationship Id="rId4" Type="http://schemas.openxmlformats.org/officeDocument/2006/relationships/hyperlink" Target="http://tr.wikipedia.org/wiki/FDDI" TargetMode="External"/><Relationship Id="rId9" Type="http://schemas.openxmlformats.org/officeDocument/2006/relationships/hyperlink" Target="http://tr.wikipedia.org/w/index.php?title=Fibre_Channel&amp;action=edit&amp;redlink=1"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tr.wikipedia.org/wiki/OSI_modeli" TargetMode="External"/><Relationship Id="rId2" Type="http://schemas.openxmlformats.org/officeDocument/2006/relationships/hyperlink" Target="http://en.wikipedia.org/wiki/Luminiferous_aether" TargetMode="External"/><Relationship Id="rId1" Type="http://schemas.openxmlformats.org/officeDocument/2006/relationships/slideLayout" Target="../slideLayouts/slideLayout2.xml"/><Relationship Id="rId6" Type="http://schemas.openxmlformats.org/officeDocument/2006/relationships/hyperlink" Target="http://tr.wikipedia.org/wiki/MAC" TargetMode="External"/><Relationship Id="rId5" Type="http://schemas.openxmlformats.org/officeDocument/2006/relationships/hyperlink" Target="http://tr.wikipedia.org/wiki/Veri_ba%C4%9Flant%C4%B1s%C4%B1_katman%C4%B1" TargetMode="External"/><Relationship Id="rId4" Type="http://schemas.openxmlformats.org/officeDocument/2006/relationships/hyperlink" Target="http://tr.wikipedia.org/wiki/Donan%C4%B1m_katman%C4%B1"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en.wikipedia.org/wiki/10BROAD36" TargetMode="External"/><Relationship Id="rId2" Type="http://schemas.openxmlformats.org/officeDocument/2006/relationships/hyperlink" Target="http://en.wikipedia.org/wiki/10BASE5" TargetMode="External"/><Relationship Id="rId1" Type="http://schemas.openxmlformats.org/officeDocument/2006/relationships/slideLayout" Target="../slideLayouts/slideLayout2.xml"/><Relationship Id="rId6" Type="http://schemas.openxmlformats.org/officeDocument/2006/relationships/hyperlink" Target="http://tr.wikipedia.org/wiki/LAN" TargetMode="External"/><Relationship Id="rId5" Type="http://schemas.openxmlformats.org/officeDocument/2006/relationships/hyperlink" Target="http://en.wikipedia.org/wiki/1BASE5" TargetMode="External"/><Relationship Id="rId4" Type="http://schemas.openxmlformats.org/officeDocument/2006/relationships/hyperlink" Target="http://en.wikipedia.org/wiki/Cable_modem"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tr.wikipedia.org/wiki/A%C4%9F_kart%C4%B1" TargetMode="External"/><Relationship Id="rId2" Type="http://schemas.openxmlformats.org/officeDocument/2006/relationships/hyperlink" Target="http://tr.wikipedia.org/wiki/Fiziksel_tabaka_(protokol)" TargetMode="Externa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8" Type="http://schemas.openxmlformats.org/officeDocument/2006/relationships/hyperlink" Target="http://en.wikipedia.org/wiki/FOIRL" TargetMode="External"/><Relationship Id="rId3" Type="http://schemas.openxmlformats.org/officeDocument/2006/relationships/hyperlink" Target="http://en.wikipedia.org/wiki/10BASE-T" TargetMode="External"/><Relationship Id="rId7" Type="http://schemas.openxmlformats.org/officeDocument/2006/relationships/hyperlink" Target="http://tr.wikipedia.org/wiki/A%C4%9F_anahtar%C4%B1" TargetMode="External"/><Relationship Id="rId2" Type="http://schemas.openxmlformats.org/officeDocument/2006/relationships/hyperlink" Target="http://en.wikipedia.org/wiki/10BASE2" TargetMode="External"/><Relationship Id="rId1" Type="http://schemas.openxmlformats.org/officeDocument/2006/relationships/slideLayout" Target="../slideLayouts/slideLayout2.xml"/><Relationship Id="rId6" Type="http://schemas.openxmlformats.org/officeDocument/2006/relationships/hyperlink" Target="http://en.wikipedia.org/wiki/Ethernet_hub" TargetMode="External"/><Relationship Id="rId11" Type="http://schemas.openxmlformats.org/officeDocument/2006/relationships/hyperlink" Target="http://en.wikipedia.org/wiki/10BASE-FB" TargetMode="External"/><Relationship Id="rId5" Type="http://schemas.openxmlformats.org/officeDocument/2006/relationships/hyperlink" Target="http://en.wikipedia.org/wiki/Category_5_cable" TargetMode="External"/><Relationship Id="rId10" Type="http://schemas.openxmlformats.org/officeDocument/2006/relationships/hyperlink" Target="http://en.wikipedia.org/wiki/10BASE-FL" TargetMode="External"/><Relationship Id="rId4" Type="http://schemas.openxmlformats.org/officeDocument/2006/relationships/hyperlink" Target="http://en.wikipedia.org/wiki/Category_3_cable" TargetMode="External"/><Relationship Id="rId9" Type="http://schemas.openxmlformats.org/officeDocument/2006/relationships/hyperlink" Target="http://en.wikipedia.org/wiki/10BASE-F"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en.wikipedia.org/wiki/half_duplex" TargetMode="External"/><Relationship Id="rId3" Type="http://schemas.openxmlformats.org/officeDocument/2006/relationships/hyperlink" Target="http://en.wikipedia.org/wiki/100BASE-TX" TargetMode="External"/><Relationship Id="rId7" Type="http://schemas.openxmlformats.org/officeDocument/2006/relationships/hyperlink" Target="http://en.wikipedia.org/wiki/Category_3_cable" TargetMode="External"/><Relationship Id="rId2" Type="http://schemas.openxmlformats.org/officeDocument/2006/relationships/hyperlink" Target="http://en.wikipedia.org/wiki/100BASE-T" TargetMode="External"/><Relationship Id="rId1" Type="http://schemas.openxmlformats.org/officeDocument/2006/relationships/slideLayout" Target="../slideLayouts/slideLayout2.xml"/><Relationship Id="rId6" Type="http://schemas.openxmlformats.org/officeDocument/2006/relationships/hyperlink" Target="http://en.wikipedia.org/wiki/Category_5_cable" TargetMode="External"/><Relationship Id="rId5" Type="http://schemas.openxmlformats.org/officeDocument/2006/relationships/hyperlink" Target="http://en.wikipedia.org/wiki/100BASE-T2" TargetMode="External"/><Relationship Id="rId10" Type="http://schemas.openxmlformats.org/officeDocument/2006/relationships/hyperlink" Target="http://en.wikipedia.org/wiki/100BASE-FX" TargetMode="External"/><Relationship Id="rId4" Type="http://schemas.openxmlformats.org/officeDocument/2006/relationships/hyperlink" Target="http://en.wikipedia.org/wiki/100BASE-T4" TargetMode="External"/><Relationship Id="rId9" Type="http://schemas.openxmlformats.org/officeDocument/2006/relationships/hyperlink" Target="http://en.wikipedia.org/wiki/full_duple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en.wikipedia.org/wiki/1000BASE-SX" TargetMode="External"/><Relationship Id="rId2" Type="http://schemas.openxmlformats.org/officeDocument/2006/relationships/hyperlink" Target="http://en.wikipedia.org/wiki/1000BASE-T" TargetMode="External"/><Relationship Id="rId1" Type="http://schemas.openxmlformats.org/officeDocument/2006/relationships/slideLayout" Target="../slideLayouts/slideLayout2.xml"/><Relationship Id="rId5" Type="http://schemas.openxmlformats.org/officeDocument/2006/relationships/hyperlink" Target="http://en.wikipedia.org/wiki/1000BASE-CX" TargetMode="External"/><Relationship Id="rId4" Type="http://schemas.openxmlformats.org/officeDocument/2006/relationships/hyperlink" Target="http://en.wikipedia.org/wiki/1000BASE-L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en.wikipedia.org/wiki/10GBASE-SW" TargetMode="External"/><Relationship Id="rId13" Type="http://schemas.openxmlformats.org/officeDocument/2006/relationships/hyperlink" Target="http://en.wikipedia.org/wiki/10GBASE-T" TargetMode="External"/><Relationship Id="rId3" Type="http://schemas.openxmlformats.org/officeDocument/2006/relationships/hyperlink" Target="http://en.wikipedia.org/wiki/10GBASE-LX4" TargetMode="External"/><Relationship Id="rId7" Type="http://schemas.openxmlformats.org/officeDocument/2006/relationships/hyperlink" Target="http://en.wikipedia.org/wiki/10GBASE-E" TargetMode="External"/><Relationship Id="rId12" Type="http://schemas.openxmlformats.org/officeDocument/2006/relationships/hyperlink" Target="http://en.wikipedia.org/wiki/SDH" TargetMode="External"/><Relationship Id="rId2" Type="http://schemas.openxmlformats.org/officeDocument/2006/relationships/hyperlink" Target="http://en.wikipedia.org/wiki/10GBASE-SR" TargetMode="External"/><Relationship Id="rId1" Type="http://schemas.openxmlformats.org/officeDocument/2006/relationships/slideLayout" Target="../slideLayouts/slideLayout2.xml"/><Relationship Id="rId6" Type="http://schemas.openxmlformats.org/officeDocument/2006/relationships/hyperlink" Target="http://en.wikipedia.org/wiki/10GBASE-LR" TargetMode="External"/><Relationship Id="rId11" Type="http://schemas.openxmlformats.org/officeDocument/2006/relationships/hyperlink" Target="http://en.wikipedia.org/wiki/SONET" TargetMode="External"/><Relationship Id="rId5" Type="http://schemas.openxmlformats.org/officeDocument/2006/relationships/hyperlink" Target="http://en.wikipedia.org/wiki/wavelength_division_multiplexing" TargetMode="External"/><Relationship Id="rId10" Type="http://schemas.openxmlformats.org/officeDocument/2006/relationships/hyperlink" Target="http://en.wikipedia.org/wiki/10GBASE-EW" TargetMode="External"/><Relationship Id="rId4" Type="http://schemas.openxmlformats.org/officeDocument/2006/relationships/hyperlink" Target="http://tr.wikipedia.org/wiki/%C4%B0ngilizce" TargetMode="External"/><Relationship Id="rId9" Type="http://schemas.openxmlformats.org/officeDocument/2006/relationships/hyperlink" Target="http://en.wikipedia.org/wiki/10GBASE-LW"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tr.wikipedia.org/wiki/WAN" TargetMode="External"/><Relationship Id="rId2" Type="http://schemas.openxmlformats.org/officeDocument/2006/relationships/hyperlink" Target="http://tr.wikipedia.org/wiki/PPP"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tr.wikipedia.org/wiki/PDA" TargetMode="External"/><Relationship Id="rId2" Type="http://schemas.openxmlformats.org/officeDocument/2006/relationships/hyperlink" Target="http://tr.wikipedia.org/wiki/Diz%C3%BCst%C3%BC_bilgisayar" TargetMode="External"/><Relationship Id="rId1" Type="http://schemas.openxmlformats.org/officeDocument/2006/relationships/slideLayout" Target="../slideLayouts/slideLayout2.xml"/><Relationship Id="rId6" Type="http://schemas.openxmlformats.org/officeDocument/2006/relationships/hyperlink" Target="http://tr.wikipedia.org/wiki/GHz" TargetMode="External"/><Relationship Id="rId5" Type="http://schemas.openxmlformats.org/officeDocument/2006/relationships/hyperlink" Target="http://tr.wikipedia.org/wiki/Yerel_alan_a%C4%9F%C4%B1" TargetMode="External"/><Relationship Id="rId4" Type="http://schemas.openxmlformats.org/officeDocument/2006/relationships/hyperlink" Target="http://tr.wikipedia.org/wiki/Kablosuz_eri%C5%9Fim_noktas%C4%B1"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tr.wikipedia.org/w/index.php?title=Kablosuz_g%C3%BCvenlik&amp;action=edit&amp;redlink=1" TargetMode="External"/><Relationship Id="rId3" Type="http://schemas.openxmlformats.org/officeDocument/2006/relationships/hyperlink" Target="http://tr.wikipedia.org/wiki/WEP" TargetMode="External"/><Relationship Id="rId7" Type="http://schemas.openxmlformats.org/officeDocument/2006/relationships/hyperlink" Target="http://tr.wikipedia.org/w/index.php?title=Yetkilendirme&amp;action=edit&amp;redlink=1" TargetMode="External"/><Relationship Id="rId2" Type="http://schemas.openxmlformats.org/officeDocument/2006/relationships/hyperlink" Target="http://tr.wikipedia.org/wiki/Kablosuz_dola%C5%9F%C4%B1m" TargetMode="External"/><Relationship Id="rId1" Type="http://schemas.openxmlformats.org/officeDocument/2006/relationships/slideLayout" Target="../slideLayouts/slideLayout2.xml"/><Relationship Id="rId6" Type="http://schemas.openxmlformats.org/officeDocument/2006/relationships/hyperlink" Target="http://tr.wikipedia.org/w/index.php?title=IEEE_802.1x&amp;action=edit&amp;redlink=1" TargetMode="External"/><Relationship Id="rId5" Type="http://schemas.openxmlformats.org/officeDocument/2006/relationships/hyperlink" Target="http://tr.wikipedia.org/wiki/Kablosuz_%C5%9Fifreleme_y%C3%B6ntemleri" TargetMode="External"/><Relationship Id="rId4" Type="http://schemas.openxmlformats.org/officeDocument/2006/relationships/hyperlink" Target="http://tr.wikipedia.org/wiki/WPA"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tr.wikipedia.org/wiki/Mikrodalga_f%C4%B1r%C4%B1n" TargetMode="External"/><Relationship Id="rId2" Type="http://schemas.openxmlformats.org/officeDocument/2006/relationships/hyperlink" Target="http://tr.wikipedia.org/wiki/Bluetooth" TargetMode="External"/><Relationship Id="rId1" Type="http://schemas.openxmlformats.org/officeDocument/2006/relationships/slideLayout" Target="../slideLayouts/slideLayout2.xml"/><Relationship Id="rId5" Type="http://schemas.openxmlformats.org/officeDocument/2006/relationships/hyperlink" Target="http://tr.wikipedia.org/wiki/Telsiz" TargetMode="External"/><Relationship Id="rId4" Type="http://schemas.openxmlformats.org/officeDocument/2006/relationships/hyperlink" Target="http://tr.wikipedia.org/w/index.php?title=Telsiz_telefon&amp;action=edit&amp;redlink=1"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tr.wikipedia.org/wiki/Japonya" TargetMode="External"/><Relationship Id="rId3" Type="http://schemas.openxmlformats.org/officeDocument/2006/relationships/hyperlink" Target="http://tr.wikipedia.org/w/index.php?title=Transmission_Power_Control&amp;action=edit&amp;redlink=1" TargetMode="External"/><Relationship Id="rId7" Type="http://schemas.openxmlformats.org/officeDocument/2006/relationships/hyperlink" Target="http://tr.wikipedia.org/wiki/Avrupa" TargetMode="External"/><Relationship Id="rId2" Type="http://schemas.openxmlformats.org/officeDocument/2006/relationships/hyperlink" Target="http://tr.wikipedia.org/w/index.php?title=IEEE_802.11a&amp;action=edit&amp;redlink=1" TargetMode="External"/><Relationship Id="rId1" Type="http://schemas.openxmlformats.org/officeDocument/2006/relationships/slideLayout" Target="../slideLayouts/slideLayout2.xml"/><Relationship Id="rId6" Type="http://schemas.openxmlformats.org/officeDocument/2006/relationships/hyperlink" Target="http://tr.wikipedia.org/wiki/Amerika_Birle%C5%9Fik_Devletleri" TargetMode="External"/><Relationship Id="rId5" Type="http://schemas.openxmlformats.org/officeDocument/2006/relationships/hyperlink" Target="http://tr.wikipedia.org/w/index.php?title=IEEE_802.11b&amp;action=edit&amp;redlink=1" TargetMode="External"/><Relationship Id="rId4" Type="http://schemas.openxmlformats.org/officeDocument/2006/relationships/hyperlink" Target="http://tr.wikipedia.org/w/index.php?title=IEEE_802.11h&amp;action=edit&amp;redlink=1" TargetMode="External"/><Relationship Id="rId9" Type="http://schemas.openxmlformats.org/officeDocument/2006/relationships/hyperlink" Target="http://tr.wikipedia.org/w/index.php?title=IEEE_802.11g&amp;action=edit&amp;redlink=1" TargetMode="External"/></Relationships>
</file>

<file path=ppt/slides/_rels/slide34.xml.rels><?xml version="1.0" encoding="UTF-8" standalone="yes"?>
<Relationships xmlns="http://schemas.openxmlformats.org/package/2006/relationships"><Relationship Id="rId8" Type="http://schemas.openxmlformats.org/officeDocument/2006/relationships/hyperlink" Target="http://tr.wikipedia.org/w/index.php?title=MIMO&amp;action=edit&amp;redlink=1" TargetMode="External"/><Relationship Id="rId3" Type="http://schemas.openxmlformats.org/officeDocument/2006/relationships/hyperlink" Target="http://tr.wikipedia.org/w/index.php?title=IEEE_802.11a&amp;action=edit&amp;redlink=1" TargetMode="External"/><Relationship Id="rId7" Type="http://schemas.openxmlformats.org/officeDocument/2006/relationships/hyperlink" Target="http://tr.wikipedia.org/w/index.php?title=IEEE_802.11n&amp;action=edit&amp;redlink=1" TargetMode="External"/><Relationship Id="rId2" Type="http://schemas.openxmlformats.org/officeDocument/2006/relationships/hyperlink" Target="http://tr.wikipedia.org/wiki/IEEE_802.11" TargetMode="External"/><Relationship Id="rId1" Type="http://schemas.openxmlformats.org/officeDocument/2006/relationships/slideLayout" Target="../slideLayouts/slideLayout2.xml"/><Relationship Id="rId6" Type="http://schemas.openxmlformats.org/officeDocument/2006/relationships/hyperlink" Target="http://tr.wikipedia.org/w/index.php?title=IEEE_802.11h&amp;action=edit&amp;redlink=1" TargetMode="External"/><Relationship Id="rId5" Type="http://schemas.openxmlformats.org/officeDocument/2006/relationships/hyperlink" Target="http://tr.wikipedia.org/w/index.php?title=IEEE_802.11g&amp;action=edit&amp;redlink=1" TargetMode="External"/><Relationship Id="rId4" Type="http://schemas.openxmlformats.org/officeDocument/2006/relationships/hyperlink" Target="http://tr.wikipedia.org/w/index.php?title=IEEE_802.11b&amp;action=edit&amp;redlink=1"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tr.wikipedia.org/w/index.php?title=ARCNET&amp;action=edit&amp;redlink=1" TargetMode="External"/><Relationship Id="rId2" Type="http://schemas.openxmlformats.org/officeDocument/2006/relationships/hyperlink" Target="http://tr.wikipedia.org/wiki/OSI" TargetMode="External"/><Relationship Id="rId1" Type="http://schemas.openxmlformats.org/officeDocument/2006/relationships/slideLayout" Target="../slideLayouts/slideLayout2.xml"/><Relationship Id="rId4" Type="http://schemas.openxmlformats.org/officeDocument/2006/relationships/hyperlink" Target="http://tr.wikipedia.org/wiki/FDDI"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tr.wikipedia.org/w/index.php?title=100base-tx&amp;action=edit&amp;redlink=1" TargetMode="External"/><Relationship Id="rId2" Type="http://schemas.openxmlformats.org/officeDocument/2006/relationships/hyperlink" Target="http://tr.wikipedia.org/w/index.php?title=Media_access_control&amp;action=edit&amp;redlink=1" TargetMode="External"/><Relationship Id="rId1" Type="http://schemas.openxmlformats.org/officeDocument/2006/relationships/slideLayout" Target="../slideLayouts/slideLayout2.xml"/><Relationship Id="rId4" Type="http://schemas.openxmlformats.org/officeDocument/2006/relationships/hyperlink" Target="http://tr.wikipedia.org/w/index.php?title=CAT5_UTP&amp;action=edit&amp;redlink=1"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tr.wikipedia.org/wiki/CRC"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tr.wikipedia.org/wiki/Fiberoptik" TargetMode="External"/><Relationship Id="rId2" Type="http://schemas.openxmlformats.org/officeDocument/2006/relationships/hyperlink" Target="http://tr.wikipedia.org/wiki/Bilgisayar_a%C4%9F%C4%B1" TargetMode="External"/><Relationship Id="rId1" Type="http://schemas.openxmlformats.org/officeDocument/2006/relationships/slideLayout" Target="../slideLayouts/slideLayout2.xml"/><Relationship Id="rId5" Type="http://schemas.openxmlformats.org/officeDocument/2006/relationships/hyperlink" Target="http://tr.wikipedia.org/wiki/LAN" TargetMode="External"/><Relationship Id="rId4" Type="http://schemas.openxmlformats.org/officeDocument/2006/relationships/hyperlink" Target="http://tr.wikipedia.org/wiki/Ethernet"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tr.wikipedia.org/wiki/Internet" TargetMode="External"/><Relationship Id="rId2" Type="http://schemas.openxmlformats.org/officeDocument/2006/relationships/hyperlink" Target="http://tr.wikipedia.org/wiki/Protokol"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tr.wikipedia.org/w/index.php?title=VPI&amp;action=edit&amp;redlink=1" TargetMode="External"/><Relationship Id="rId2" Type="http://schemas.openxmlformats.org/officeDocument/2006/relationships/hyperlink" Target="http://tr.wikipedia.org/w/index.php?title=VCI&amp;action=edit&amp;redlink=1"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VERİ BAĞLANTISI </a:t>
            </a:r>
            <a:r>
              <a:rPr lang="tr-TR" dirty="0" smtClean="0"/>
              <a:t>KATMANI-OSI LAYER 2</a:t>
            </a:r>
            <a:endParaRPr lang="tr-TR" dirty="0"/>
          </a:p>
        </p:txBody>
      </p:sp>
      <p:sp>
        <p:nvSpPr>
          <p:cNvPr id="3" name="2 Alt Başlık"/>
          <p:cNvSpPr>
            <a:spLocks noGrp="1"/>
          </p:cNvSpPr>
          <p:nvPr>
            <p:ph type="subTitle" idx="1"/>
          </p:nvPr>
        </p:nvSpPr>
        <p:spPr/>
        <p:txBody>
          <a:bodyPr/>
          <a:lstStyle/>
          <a:p>
            <a:r>
              <a:rPr lang="tr-TR" dirty="0" smtClean="0"/>
              <a:t>FATİH ULU</a:t>
            </a:r>
          </a:p>
          <a:p>
            <a:r>
              <a:rPr lang="tr-TR" dirty="0" smtClean="0"/>
              <a:t>1098105255</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normAutofit fontScale="90000"/>
          </a:bodyPr>
          <a:lstStyle/>
          <a:p>
            <a:r>
              <a:rPr lang="tr-TR" dirty="0" err="1" smtClean="0"/>
              <a:t>Logical</a:t>
            </a:r>
            <a:r>
              <a:rPr lang="tr-TR" dirty="0" smtClean="0"/>
              <a:t> Link </a:t>
            </a:r>
            <a:r>
              <a:rPr lang="tr-TR" dirty="0" err="1" smtClean="0"/>
              <a:t>Control</a:t>
            </a:r>
            <a:r>
              <a:rPr lang="tr-TR" dirty="0" smtClean="0"/>
              <a:t> (Mantıksal bağlantı kontrolü, LLC)</a:t>
            </a:r>
            <a:endParaRPr lang="tr-TR" dirty="0"/>
          </a:p>
        </p:txBody>
      </p:sp>
      <p:sp>
        <p:nvSpPr>
          <p:cNvPr id="4" name="1 İçerik Yer Tutucusu"/>
          <p:cNvSpPr txBox="1">
            <a:spLocks/>
          </p:cNvSpPr>
          <p:nvPr/>
        </p:nvSpPr>
        <p:spPr>
          <a:xfrm>
            <a:off x="395536" y="1412776"/>
            <a:ext cx="8229600" cy="4525963"/>
          </a:xfrm>
          <a:prstGeom prst="rect">
            <a:avLst/>
          </a:prstGeom>
        </p:spPr>
        <p:txBody>
          <a:bodyPr vert="horz">
            <a:normAutofit fontScale="92500" lnSpcReduction="20000"/>
          </a:bodyPr>
          <a:lstStyle/>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0" lang="tr-TR" sz="2700" b="0" i="0" u="none" strike="noStrike" kern="1200" cap="none" spc="0" normalizeH="0" baseline="0" noProof="0" dirty="0" smtClean="0">
                <a:ln>
                  <a:noFill/>
                </a:ln>
                <a:solidFill>
                  <a:schemeClr val="tx1"/>
                </a:solidFill>
                <a:effectLst/>
                <a:uLnTx/>
                <a:uFillTx/>
                <a:latin typeface="+mn-lt"/>
                <a:ea typeface="+mn-ea"/>
                <a:cs typeface="+mn-cs"/>
              </a:rPr>
              <a:t>	</a:t>
            </a:r>
            <a:r>
              <a:rPr kumimoji="0" lang="tr-TR" sz="2700" b="0" i="0" u="none" strike="noStrike" kern="1200" cap="none" spc="0" normalizeH="0" baseline="0" noProof="0" dirty="0" err="1" smtClean="0">
                <a:ln>
                  <a:noFill/>
                </a:ln>
                <a:solidFill>
                  <a:schemeClr val="tx1"/>
                </a:solidFill>
                <a:effectLst/>
                <a:uLnTx/>
                <a:uFillTx/>
                <a:latin typeface="+mn-lt"/>
                <a:ea typeface="+mn-ea"/>
                <a:cs typeface="+mn-cs"/>
              </a:rPr>
              <a:t>Logical</a:t>
            </a:r>
            <a:r>
              <a:rPr kumimoji="0" lang="tr-TR" sz="2700" b="0" i="0" u="none" strike="noStrike" kern="1200" cap="none" spc="0" normalizeH="0" baseline="0" noProof="0" dirty="0" smtClean="0">
                <a:ln>
                  <a:noFill/>
                </a:ln>
                <a:solidFill>
                  <a:schemeClr val="tx1"/>
                </a:solidFill>
                <a:effectLst/>
                <a:uLnTx/>
                <a:uFillTx/>
                <a:latin typeface="+mn-lt"/>
                <a:ea typeface="+mn-ea"/>
                <a:cs typeface="+mn-cs"/>
              </a:rPr>
              <a:t> Link </a:t>
            </a:r>
            <a:r>
              <a:rPr kumimoji="0" lang="tr-TR" sz="2700" b="0" i="0" u="none" strike="noStrike" kern="1200" cap="none" spc="0" normalizeH="0" baseline="0" noProof="0" dirty="0" err="1" smtClean="0">
                <a:ln>
                  <a:noFill/>
                </a:ln>
                <a:solidFill>
                  <a:schemeClr val="tx1"/>
                </a:solidFill>
                <a:effectLst/>
                <a:uLnTx/>
                <a:uFillTx/>
                <a:latin typeface="+mn-lt"/>
                <a:ea typeface="+mn-ea"/>
                <a:cs typeface="+mn-cs"/>
              </a:rPr>
              <a:t>Control</a:t>
            </a:r>
            <a:r>
              <a:rPr kumimoji="0" lang="tr-TR" sz="2700" b="0" i="0" u="none" strike="noStrike" kern="1200" cap="none" spc="0" normalizeH="0" baseline="0" noProof="0" dirty="0" smtClean="0">
                <a:ln>
                  <a:noFill/>
                </a:ln>
                <a:solidFill>
                  <a:schemeClr val="tx1"/>
                </a:solidFill>
                <a:effectLst/>
                <a:uLnTx/>
                <a:uFillTx/>
                <a:latin typeface="+mn-lt"/>
                <a:ea typeface="+mn-ea"/>
                <a:cs typeface="+mn-cs"/>
              </a:rPr>
              <a:t> bilgisayar ağında, </a:t>
            </a:r>
            <a:r>
              <a:rPr kumimoji="0" lang="tr-TR" sz="2700" b="0" i="0" u="none" strike="noStrike" kern="1200" cap="none" spc="0" normalizeH="0" baseline="0" noProof="0" dirty="0" smtClean="0">
                <a:ln>
                  <a:noFill/>
                </a:ln>
                <a:solidFill>
                  <a:schemeClr val="tx1"/>
                </a:solidFill>
                <a:effectLst/>
                <a:uLnTx/>
                <a:uFillTx/>
                <a:latin typeface="+mn-lt"/>
                <a:ea typeface="+mn-ea"/>
                <a:cs typeface="+mn-cs"/>
                <a:hlinkClick r:id="rId2" tooltip="IEEE"/>
              </a:rPr>
              <a:t>IEEE</a:t>
            </a:r>
            <a:r>
              <a:rPr kumimoji="0" lang="tr-TR" sz="2700" b="0" i="0" u="none" strike="noStrike" kern="1200" cap="none" spc="0" normalizeH="0" baseline="0" noProof="0" dirty="0" smtClean="0">
                <a:ln>
                  <a:noFill/>
                </a:ln>
                <a:solidFill>
                  <a:schemeClr val="tx1"/>
                </a:solidFill>
                <a:effectLst/>
                <a:uLnTx/>
                <a:uFillTx/>
                <a:latin typeface="+mn-lt"/>
                <a:ea typeface="+mn-ea"/>
                <a:cs typeface="+mn-cs"/>
              </a:rPr>
              <a:t> standart ailesindeki </a:t>
            </a:r>
            <a:r>
              <a:rPr kumimoji="0" lang="tr-TR" sz="2700" b="0" i="0" u="none" strike="noStrike" kern="1200" cap="none" spc="0" normalizeH="0" baseline="0" noProof="0" dirty="0" smtClean="0">
                <a:ln>
                  <a:noFill/>
                </a:ln>
                <a:solidFill>
                  <a:schemeClr val="tx1"/>
                </a:solidFill>
                <a:effectLst/>
                <a:uLnTx/>
                <a:uFillTx/>
                <a:latin typeface="+mn-lt"/>
                <a:ea typeface="+mn-ea"/>
                <a:cs typeface="+mn-cs"/>
                <a:hlinkClick r:id="rId3" tooltip="OSI Referans modeli"/>
              </a:rPr>
              <a:t>OSI Referans modelinde</a:t>
            </a:r>
            <a:r>
              <a:rPr kumimoji="0" lang="tr-TR" sz="2700" b="0" i="0" u="none" strike="noStrike" kern="1200" cap="none" spc="0" normalizeH="0" baseline="0" noProof="0" dirty="0" smtClean="0">
                <a:ln>
                  <a:noFill/>
                </a:ln>
                <a:solidFill>
                  <a:schemeClr val="tx1"/>
                </a:solidFill>
                <a:effectLst/>
                <a:uLnTx/>
                <a:uFillTx/>
                <a:latin typeface="+mn-lt"/>
                <a:ea typeface="+mn-ea"/>
                <a:cs typeface="+mn-cs"/>
              </a:rPr>
              <a:t> bulunan </a:t>
            </a:r>
            <a:r>
              <a:rPr kumimoji="0" lang="tr-TR" sz="2700" b="0" i="0" u="none" strike="noStrike" kern="1200" cap="none" spc="0" normalizeH="0" baseline="0" noProof="0" dirty="0" smtClean="0">
                <a:ln>
                  <a:noFill/>
                </a:ln>
                <a:solidFill>
                  <a:schemeClr val="tx1"/>
                </a:solidFill>
                <a:effectLst/>
                <a:uLnTx/>
                <a:uFillTx/>
                <a:latin typeface="+mn-lt"/>
                <a:ea typeface="+mn-ea"/>
                <a:cs typeface="+mn-cs"/>
                <a:hlinkClick r:id="rId4" tooltip="Data Link"/>
              </a:rPr>
              <a:t>Data Link</a:t>
            </a:r>
            <a:r>
              <a:rPr kumimoji="0" lang="tr-TR" sz="2700" b="0" i="0" u="none" strike="noStrike" kern="1200" cap="none" spc="0" normalizeH="0" baseline="0" noProof="0" dirty="0" smtClean="0">
                <a:ln>
                  <a:noFill/>
                </a:ln>
                <a:solidFill>
                  <a:schemeClr val="tx1"/>
                </a:solidFill>
                <a:effectLst/>
                <a:uLnTx/>
                <a:uFillTx/>
                <a:latin typeface="+mn-lt"/>
                <a:ea typeface="+mn-ea"/>
                <a:cs typeface="+mn-cs"/>
              </a:rPr>
              <a:t> </a:t>
            </a:r>
            <a:r>
              <a:rPr kumimoji="0" lang="tr-TR" sz="2700" b="0" i="0" u="none" strike="noStrike" kern="1200" cap="none" spc="0" normalizeH="0" baseline="0" noProof="0" dirty="0" err="1" smtClean="0">
                <a:ln>
                  <a:noFill/>
                </a:ln>
                <a:solidFill>
                  <a:schemeClr val="tx1"/>
                </a:solidFill>
                <a:effectLst/>
                <a:uLnTx/>
                <a:uFillTx/>
                <a:latin typeface="+mn-lt"/>
                <a:ea typeface="+mn-ea"/>
                <a:cs typeface="+mn-cs"/>
              </a:rPr>
              <a:t>Layer</a:t>
            </a:r>
            <a:r>
              <a:rPr kumimoji="0" lang="tr-TR" sz="2700" b="0" i="0" u="none" strike="noStrike" kern="1200" cap="none" spc="0" normalizeH="0" baseline="0" noProof="0" dirty="0" smtClean="0">
                <a:ln>
                  <a:noFill/>
                </a:ln>
                <a:solidFill>
                  <a:schemeClr val="tx1"/>
                </a:solidFill>
                <a:effectLst/>
                <a:uLnTx/>
                <a:uFillTx/>
                <a:latin typeface="+mn-lt"/>
                <a:ea typeface="+mn-ea"/>
                <a:cs typeface="+mn-cs"/>
              </a:rPr>
              <a:t>(Veri iletim katmanı)'</a:t>
            </a:r>
            <a:r>
              <a:rPr kumimoji="0" lang="tr-TR" sz="2700" b="0" i="0" u="none" strike="noStrike" kern="1200" cap="none" spc="0" normalizeH="0" baseline="0" noProof="0" dirty="0" err="1" smtClean="0">
                <a:ln>
                  <a:noFill/>
                </a:ln>
                <a:solidFill>
                  <a:schemeClr val="tx1"/>
                </a:solidFill>
                <a:effectLst/>
                <a:uLnTx/>
                <a:uFillTx/>
                <a:latin typeface="+mn-lt"/>
                <a:ea typeface="+mn-ea"/>
                <a:cs typeface="+mn-cs"/>
              </a:rPr>
              <a:t>ın</a:t>
            </a:r>
            <a:r>
              <a:rPr kumimoji="0" lang="tr-TR" sz="2700" b="0" i="0" u="none" strike="noStrike" kern="1200" cap="none" spc="0" normalizeH="0" baseline="0" noProof="0" dirty="0" smtClean="0">
                <a:ln>
                  <a:noFill/>
                </a:ln>
                <a:solidFill>
                  <a:schemeClr val="tx1"/>
                </a:solidFill>
                <a:effectLst/>
                <a:uLnTx/>
                <a:uFillTx/>
                <a:latin typeface="+mn-lt"/>
                <a:ea typeface="+mn-ea"/>
                <a:cs typeface="+mn-cs"/>
              </a:rPr>
              <a:t> alt katmanıdır.</a:t>
            </a:r>
            <a:r>
              <a:rPr kumimoji="0" lang="tr-TR" sz="2700" b="1" i="0" u="none" strike="noStrike" kern="1200" cap="none" spc="0" normalizeH="0" baseline="0" noProof="0" dirty="0" smtClean="0">
                <a:ln>
                  <a:noFill/>
                </a:ln>
                <a:solidFill>
                  <a:schemeClr val="tx1"/>
                </a:solidFill>
                <a:effectLst/>
                <a:uLnTx/>
                <a:uFillTx/>
                <a:latin typeface="+mn-lt"/>
                <a:ea typeface="+mn-ea"/>
                <a:cs typeface="+mn-cs"/>
              </a:rPr>
              <a:t>LLC</a:t>
            </a:r>
            <a:r>
              <a:rPr kumimoji="0" lang="tr-TR" sz="2700" b="0" i="0" u="none" strike="noStrike" kern="1200" cap="none" spc="0" normalizeH="0" baseline="0" noProof="0" dirty="0" smtClean="0">
                <a:ln>
                  <a:noFill/>
                </a:ln>
                <a:solidFill>
                  <a:schemeClr val="tx1"/>
                </a:solidFill>
                <a:effectLst/>
                <a:uLnTx/>
                <a:uFillTx/>
                <a:latin typeface="+mn-lt"/>
                <a:ea typeface="+mn-ea"/>
                <a:cs typeface="+mn-cs"/>
              </a:rPr>
              <a:t> çeşitli ağ protokolleri için çok bağlantılı </a:t>
            </a:r>
            <a:r>
              <a:rPr kumimoji="0" lang="tr-TR" sz="2700" b="0" i="0" u="none" strike="noStrike" kern="1200" cap="none" spc="0" normalizeH="0" baseline="0" noProof="0" dirty="0" err="1" smtClean="0">
                <a:ln>
                  <a:noFill/>
                </a:ln>
                <a:solidFill>
                  <a:schemeClr val="tx1"/>
                </a:solidFill>
                <a:effectLst/>
                <a:uLnTx/>
                <a:uFillTx/>
                <a:latin typeface="+mn-lt"/>
                <a:ea typeface="+mn-ea"/>
                <a:cs typeface="+mn-cs"/>
              </a:rPr>
              <a:t>multipoint</a:t>
            </a:r>
            <a:r>
              <a:rPr kumimoji="0" lang="tr-TR" sz="2700" b="0" i="0" u="none" strike="noStrike" kern="1200" cap="none" spc="0" normalizeH="0" baseline="0" noProof="0" dirty="0" smtClean="0">
                <a:ln>
                  <a:noFill/>
                </a:ln>
                <a:solidFill>
                  <a:schemeClr val="tx1"/>
                </a:solidFill>
                <a:effectLst/>
                <a:uLnTx/>
                <a:uFillTx/>
                <a:latin typeface="+mn-lt"/>
                <a:ea typeface="+mn-ea"/>
                <a:cs typeface="+mn-cs"/>
              </a:rPr>
              <a:t> ağların bir arada tutulmasını ve aynı ortam üzerinden veri akışını gerçekleştirmek için çoklama (</a:t>
            </a:r>
            <a:r>
              <a:rPr kumimoji="0" lang="tr-TR" sz="2700" b="0" i="0" u="none" strike="noStrike" kern="1200" cap="none" spc="0" normalizeH="0" baseline="0" noProof="0" dirty="0" err="1" smtClean="0">
                <a:ln>
                  <a:noFill/>
                </a:ln>
                <a:solidFill>
                  <a:schemeClr val="tx1"/>
                </a:solidFill>
                <a:effectLst/>
                <a:uLnTx/>
                <a:uFillTx/>
                <a:latin typeface="+mn-lt"/>
                <a:ea typeface="+mn-ea"/>
                <a:cs typeface="+mn-cs"/>
                <a:hlinkClick r:id="rId5" tooltip="Multiplexing"/>
              </a:rPr>
              <a:t>multiplexing</a:t>
            </a:r>
            <a:r>
              <a:rPr kumimoji="0" lang="tr-TR" sz="2700" b="0" i="0" u="none" strike="noStrike" kern="1200" cap="none" spc="0" normalizeH="0" baseline="0" noProof="0" dirty="0" smtClean="0">
                <a:ln>
                  <a:noFill/>
                </a:ln>
                <a:solidFill>
                  <a:schemeClr val="tx1"/>
                </a:solidFill>
                <a:effectLst/>
                <a:uLnTx/>
                <a:uFillTx/>
                <a:latin typeface="+mn-lt"/>
                <a:ea typeface="+mn-ea"/>
                <a:cs typeface="+mn-cs"/>
              </a:rPr>
              <a:t>) ve akış kontrol(</a:t>
            </a:r>
            <a:r>
              <a:rPr kumimoji="0" lang="tr-TR" sz="2700" b="0" i="0" u="none" strike="noStrike" kern="1200" cap="none" spc="0" normalizeH="0" baseline="0" noProof="0" dirty="0" err="1" smtClean="0">
                <a:ln>
                  <a:noFill/>
                </a:ln>
                <a:solidFill>
                  <a:schemeClr val="tx1"/>
                </a:solidFill>
                <a:effectLst/>
                <a:uLnTx/>
                <a:uFillTx/>
                <a:latin typeface="+mn-lt"/>
                <a:ea typeface="+mn-ea"/>
                <a:cs typeface="+mn-cs"/>
                <a:hlinkClick r:id="rId6" tooltip="Flow control (sayfa mevcut değil)"/>
              </a:rPr>
              <a:t>flow</a:t>
            </a:r>
            <a:r>
              <a:rPr kumimoji="0" lang="tr-TR" sz="2700" b="0" i="0" u="none" strike="noStrike" kern="1200" cap="none" spc="0" normalizeH="0" baseline="0" noProof="0" dirty="0" smtClean="0">
                <a:ln>
                  <a:noFill/>
                </a:ln>
                <a:solidFill>
                  <a:schemeClr val="tx1"/>
                </a:solidFill>
                <a:effectLst/>
                <a:uLnTx/>
                <a:uFillTx/>
                <a:latin typeface="+mn-lt"/>
                <a:ea typeface="+mn-ea"/>
                <a:cs typeface="+mn-cs"/>
                <a:hlinkClick r:id="rId6" tooltip="Flow control (sayfa mevcut değil)"/>
              </a:rPr>
              <a:t> </a:t>
            </a:r>
            <a:r>
              <a:rPr kumimoji="0" lang="tr-TR" sz="2700" b="0" i="0" u="none" strike="noStrike" kern="1200" cap="none" spc="0" normalizeH="0" baseline="0" noProof="0" dirty="0" err="1" smtClean="0">
                <a:ln>
                  <a:noFill/>
                </a:ln>
                <a:solidFill>
                  <a:schemeClr val="tx1"/>
                </a:solidFill>
                <a:effectLst/>
                <a:uLnTx/>
                <a:uFillTx/>
                <a:latin typeface="+mn-lt"/>
                <a:ea typeface="+mn-ea"/>
                <a:cs typeface="+mn-cs"/>
                <a:hlinkClick r:id="rId6" tooltip="Flow control (sayfa mevcut değil)"/>
              </a:rPr>
              <a:t>control</a:t>
            </a:r>
            <a:r>
              <a:rPr kumimoji="0" lang="tr-TR" sz="2700" b="0" i="0" u="none" strike="noStrike" kern="1200" cap="none" spc="0" normalizeH="0" baseline="0" noProof="0" dirty="0" smtClean="0">
                <a:ln>
                  <a:noFill/>
                </a:ln>
                <a:solidFill>
                  <a:schemeClr val="tx1"/>
                </a:solidFill>
                <a:effectLst/>
                <a:uLnTx/>
                <a:uFillTx/>
                <a:latin typeface="+mn-lt"/>
                <a:ea typeface="+mn-ea"/>
                <a:cs typeface="+mn-cs"/>
              </a:rPr>
              <a:t>) mekanizmaları sağlar.</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0" lang="tr-TR" sz="2700" b="1" i="0" u="none" strike="noStrike" kern="1200" cap="none" spc="0" normalizeH="0" baseline="0" noProof="0" dirty="0" smtClean="0">
                <a:ln>
                  <a:noFill/>
                </a:ln>
                <a:solidFill>
                  <a:schemeClr val="tx1"/>
                </a:solidFill>
                <a:effectLst/>
                <a:uLnTx/>
                <a:uFillTx/>
                <a:latin typeface="+mn-lt"/>
                <a:ea typeface="+mn-ea"/>
                <a:cs typeface="+mn-cs"/>
              </a:rPr>
              <a:t>	LLC</a:t>
            </a:r>
            <a:r>
              <a:rPr kumimoji="0" lang="tr-TR" sz="2700" b="0" i="0" u="none" strike="noStrike" kern="1200" cap="none" spc="0" normalizeH="0" baseline="0" noProof="0" dirty="0" smtClean="0">
                <a:ln>
                  <a:noFill/>
                </a:ln>
                <a:solidFill>
                  <a:schemeClr val="tx1"/>
                </a:solidFill>
                <a:effectLst/>
                <a:uLnTx/>
                <a:uFillTx/>
                <a:latin typeface="+mn-lt"/>
                <a:ea typeface="+mn-ea"/>
                <a:cs typeface="+mn-cs"/>
              </a:rPr>
              <a:t> alt katmanı 3.katman olan network </a:t>
            </a:r>
            <a:r>
              <a:rPr kumimoji="0" lang="tr-TR" sz="2700" b="0" i="0" u="none" strike="noStrike" kern="1200" cap="none" spc="0" normalizeH="0" baseline="0" noProof="0" dirty="0" err="1" smtClean="0">
                <a:ln>
                  <a:noFill/>
                </a:ln>
                <a:solidFill>
                  <a:schemeClr val="tx1"/>
                </a:solidFill>
                <a:effectLst/>
                <a:uLnTx/>
                <a:uFillTx/>
                <a:latin typeface="+mn-lt"/>
                <a:ea typeface="+mn-ea"/>
                <a:cs typeface="+mn-cs"/>
              </a:rPr>
              <a:t>layer</a:t>
            </a:r>
            <a:r>
              <a:rPr kumimoji="0" lang="tr-TR" sz="2700" b="0" i="0" u="none" strike="noStrike" kern="1200" cap="none" spc="0" normalizeH="0" baseline="0" noProof="0" dirty="0" smtClean="0">
                <a:ln>
                  <a:noFill/>
                </a:ln>
                <a:solidFill>
                  <a:schemeClr val="tx1"/>
                </a:solidFill>
                <a:effectLst/>
                <a:uLnTx/>
                <a:uFillTx/>
                <a:latin typeface="+mn-lt"/>
                <a:ea typeface="+mn-ea"/>
                <a:cs typeface="+mn-cs"/>
              </a:rPr>
              <a:t>(</a:t>
            </a:r>
            <a:r>
              <a:rPr kumimoji="0" lang="tr-TR" sz="2700" b="0" i="0" u="none" strike="noStrike" kern="1200" cap="none" spc="0" normalizeH="0" baseline="0" noProof="0" dirty="0" smtClean="0">
                <a:ln>
                  <a:noFill/>
                </a:ln>
                <a:solidFill>
                  <a:schemeClr val="tx1"/>
                </a:solidFill>
                <a:effectLst/>
                <a:uLnTx/>
                <a:uFillTx/>
                <a:latin typeface="+mn-lt"/>
                <a:ea typeface="+mn-ea"/>
                <a:cs typeface="+mn-cs"/>
                <a:hlinkClick r:id="rId7" tooltip="Ağ katmanı"/>
              </a:rPr>
              <a:t>ağ katmanı</a:t>
            </a:r>
            <a:r>
              <a:rPr kumimoji="0" lang="tr-TR" sz="2700" b="0" i="0" u="none" strike="noStrike" kern="1200" cap="none" spc="0" normalizeH="0" baseline="0" noProof="0" dirty="0" smtClean="0">
                <a:ln>
                  <a:noFill/>
                </a:ln>
                <a:solidFill>
                  <a:schemeClr val="tx1"/>
                </a:solidFill>
                <a:effectLst/>
                <a:uLnTx/>
                <a:uFillTx/>
                <a:latin typeface="+mn-lt"/>
                <a:ea typeface="+mn-ea"/>
                <a:cs typeface="+mn-cs"/>
              </a:rPr>
              <a:t>) ile </a:t>
            </a:r>
            <a:r>
              <a:rPr kumimoji="0" lang="tr-TR" sz="2700" b="0" i="0" u="none" strike="noStrike" kern="1200" cap="none" spc="0" normalizeH="0" baseline="0" noProof="0" dirty="0" err="1" smtClean="0">
                <a:ln>
                  <a:noFill/>
                </a:ln>
                <a:solidFill>
                  <a:schemeClr val="tx1"/>
                </a:solidFill>
                <a:effectLst/>
                <a:uLnTx/>
                <a:uFillTx/>
                <a:latin typeface="+mn-lt"/>
                <a:ea typeface="+mn-ea"/>
                <a:cs typeface="+mn-cs"/>
              </a:rPr>
              <a:t>Media</a:t>
            </a:r>
            <a:r>
              <a:rPr kumimoji="0" lang="tr-TR" sz="2700" b="0" i="0" u="none" strike="noStrike" kern="1200" cap="none" spc="0" normalizeH="0" baseline="0" noProof="0" dirty="0" smtClean="0">
                <a:ln>
                  <a:noFill/>
                </a:ln>
                <a:solidFill>
                  <a:schemeClr val="tx1"/>
                </a:solidFill>
                <a:effectLst/>
                <a:uLnTx/>
                <a:uFillTx/>
                <a:latin typeface="+mn-lt"/>
                <a:ea typeface="+mn-ea"/>
                <a:cs typeface="+mn-cs"/>
              </a:rPr>
              <a:t> Access </a:t>
            </a:r>
            <a:r>
              <a:rPr kumimoji="0" lang="tr-TR" sz="2700" b="0" i="0" u="none" strike="noStrike" kern="1200" cap="none" spc="0" normalizeH="0" baseline="0" noProof="0" dirty="0" err="1" smtClean="0">
                <a:ln>
                  <a:noFill/>
                </a:ln>
                <a:solidFill>
                  <a:schemeClr val="tx1"/>
                </a:solidFill>
                <a:effectLst/>
                <a:uLnTx/>
                <a:uFillTx/>
                <a:latin typeface="+mn-lt"/>
                <a:ea typeface="+mn-ea"/>
                <a:cs typeface="+mn-cs"/>
              </a:rPr>
              <a:t>Control</a:t>
            </a:r>
            <a:r>
              <a:rPr kumimoji="0" lang="tr-TR" sz="2700" b="0" i="0" u="none" strike="noStrike" kern="1200" cap="none" spc="0" normalizeH="0" baseline="0" noProof="0" dirty="0" smtClean="0">
                <a:ln>
                  <a:noFill/>
                </a:ln>
                <a:solidFill>
                  <a:schemeClr val="tx1"/>
                </a:solidFill>
                <a:effectLst/>
                <a:uLnTx/>
                <a:uFillTx/>
                <a:latin typeface="+mn-lt"/>
                <a:ea typeface="+mn-ea"/>
                <a:cs typeface="+mn-cs"/>
              </a:rPr>
              <a:t> (</a:t>
            </a:r>
            <a:r>
              <a:rPr kumimoji="0" lang="tr-TR" sz="2700" b="0" i="0" u="none" strike="noStrike" kern="1200" cap="none" spc="0" normalizeH="0" baseline="0" noProof="0" dirty="0" smtClean="0">
                <a:ln>
                  <a:noFill/>
                </a:ln>
                <a:solidFill>
                  <a:schemeClr val="tx1"/>
                </a:solidFill>
                <a:effectLst/>
                <a:uLnTx/>
                <a:uFillTx/>
                <a:latin typeface="+mn-lt"/>
                <a:ea typeface="+mn-ea"/>
                <a:cs typeface="+mn-cs"/>
                <a:hlinkClick r:id="rId8" tooltip="MAC"/>
              </a:rPr>
              <a:t>MAC</a:t>
            </a:r>
            <a:r>
              <a:rPr kumimoji="0" lang="tr-TR" sz="2700" b="0" i="0" u="none" strike="noStrike" kern="1200" cap="none" spc="0" normalizeH="0" baseline="0" noProof="0" dirty="0" smtClean="0">
                <a:ln>
                  <a:noFill/>
                </a:ln>
                <a:solidFill>
                  <a:schemeClr val="tx1"/>
                </a:solidFill>
                <a:effectLst/>
                <a:uLnTx/>
                <a:uFillTx/>
                <a:latin typeface="+mn-lt"/>
                <a:ea typeface="+mn-ea"/>
                <a:cs typeface="+mn-cs"/>
              </a:rPr>
              <a:t>) arasında bir </a:t>
            </a:r>
            <a:r>
              <a:rPr kumimoji="0" lang="tr-TR" sz="2700" b="0" i="0" u="none" strike="noStrike" kern="1200" cap="none" spc="0" normalizeH="0" baseline="0" noProof="0" dirty="0" err="1" smtClean="0">
                <a:ln>
                  <a:noFill/>
                </a:ln>
                <a:solidFill>
                  <a:schemeClr val="tx1"/>
                </a:solidFill>
                <a:effectLst/>
                <a:uLnTx/>
                <a:uFillTx/>
                <a:latin typeface="+mn-lt"/>
                <a:ea typeface="+mn-ea"/>
                <a:cs typeface="+mn-cs"/>
              </a:rPr>
              <a:t>arayüz</a:t>
            </a:r>
            <a:r>
              <a:rPr kumimoji="0" lang="tr-TR" sz="2700" b="0" i="0" u="none" strike="noStrike" kern="1200" cap="none" spc="0" normalizeH="0" baseline="0" noProof="0" dirty="0" smtClean="0">
                <a:ln>
                  <a:noFill/>
                </a:ln>
                <a:solidFill>
                  <a:schemeClr val="tx1"/>
                </a:solidFill>
                <a:effectLst/>
                <a:uLnTx/>
                <a:uFillTx/>
                <a:latin typeface="+mn-lt"/>
                <a:ea typeface="+mn-ea"/>
                <a:cs typeface="+mn-cs"/>
              </a:rPr>
              <a:t> görevi görür.Bu </a:t>
            </a:r>
            <a:r>
              <a:rPr kumimoji="0" lang="tr-TR" sz="2700" b="0" i="0" u="none" strike="noStrike" kern="1200" cap="none" spc="0" normalizeH="0" baseline="0" noProof="0" dirty="0" err="1" smtClean="0">
                <a:ln>
                  <a:noFill/>
                </a:ln>
                <a:solidFill>
                  <a:schemeClr val="tx1"/>
                </a:solidFill>
                <a:effectLst/>
                <a:uLnTx/>
                <a:uFillTx/>
                <a:latin typeface="+mn-lt"/>
                <a:ea typeface="+mn-ea"/>
                <a:cs typeface="+mn-cs"/>
              </a:rPr>
              <a:t>arayüz</a:t>
            </a:r>
            <a:r>
              <a:rPr kumimoji="0" lang="tr-TR" sz="2700" b="0" i="0" u="none" strike="noStrike" kern="1200" cap="none" spc="0" normalizeH="0" baseline="0" noProof="0" dirty="0" smtClean="0">
                <a:ln>
                  <a:noFill/>
                </a:ln>
                <a:solidFill>
                  <a:schemeClr val="tx1"/>
                </a:solidFill>
                <a:effectLst/>
                <a:uLnTx/>
                <a:uFillTx/>
                <a:latin typeface="+mn-lt"/>
                <a:ea typeface="+mn-ea"/>
                <a:cs typeface="+mn-cs"/>
              </a:rPr>
              <a:t> iki katman arasında geçişi sağlar.Bu durum çeşitli fiziksel ortamlarla aynıdır.(</a:t>
            </a:r>
            <a:r>
              <a:rPr kumimoji="0" lang="tr-TR" sz="2700" b="0" i="0" u="none" strike="noStrike" kern="1200" cap="none" spc="0" normalizeH="0" baseline="0" noProof="0" dirty="0" smtClean="0">
                <a:ln>
                  <a:noFill/>
                </a:ln>
                <a:solidFill>
                  <a:schemeClr val="tx1"/>
                </a:solidFill>
                <a:effectLst/>
                <a:uLnTx/>
                <a:uFillTx/>
                <a:latin typeface="+mn-lt"/>
                <a:ea typeface="+mn-ea"/>
                <a:cs typeface="+mn-cs"/>
                <a:hlinkClick r:id="rId9" tooltip="Ethernet"/>
              </a:rPr>
              <a:t>Ethernet</a:t>
            </a:r>
            <a:r>
              <a:rPr kumimoji="0" lang="tr-TR" sz="2700" b="0" i="0" u="none" strike="noStrike" kern="1200" cap="none" spc="0" normalizeH="0" baseline="0" noProof="0" dirty="0" smtClean="0">
                <a:ln>
                  <a:noFill/>
                </a:ln>
                <a:solidFill>
                  <a:schemeClr val="tx1"/>
                </a:solidFill>
                <a:effectLst/>
                <a:uLnTx/>
                <a:uFillTx/>
                <a:latin typeface="+mn-lt"/>
                <a:ea typeface="+mn-ea"/>
                <a:cs typeface="+mn-cs"/>
              </a:rPr>
              <a:t> , </a:t>
            </a:r>
            <a:r>
              <a:rPr kumimoji="0" lang="tr-TR" sz="2700" b="0" i="0" u="none" strike="noStrike" kern="1200" cap="none" spc="0" normalizeH="0" baseline="0" noProof="0" dirty="0" err="1" smtClean="0">
                <a:ln>
                  <a:noFill/>
                </a:ln>
                <a:solidFill>
                  <a:schemeClr val="tx1"/>
                </a:solidFill>
                <a:effectLst/>
                <a:uLnTx/>
                <a:uFillTx/>
                <a:latin typeface="+mn-lt"/>
                <a:ea typeface="+mn-ea"/>
                <a:cs typeface="+mn-cs"/>
                <a:hlinkClick r:id="rId10" tooltip="Token ring"/>
              </a:rPr>
              <a:t>token</a:t>
            </a:r>
            <a:r>
              <a:rPr kumimoji="0" lang="tr-TR" sz="2700" b="0" i="0" u="none" strike="noStrike" kern="1200" cap="none" spc="0" normalizeH="0" baseline="0" noProof="0" dirty="0" smtClean="0">
                <a:ln>
                  <a:noFill/>
                </a:ln>
                <a:solidFill>
                  <a:schemeClr val="tx1"/>
                </a:solidFill>
                <a:effectLst/>
                <a:uLnTx/>
                <a:uFillTx/>
                <a:latin typeface="+mn-lt"/>
                <a:ea typeface="+mn-ea"/>
                <a:cs typeface="+mn-cs"/>
                <a:hlinkClick r:id="rId10" tooltip="Token ring"/>
              </a:rPr>
              <a:t> ring</a:t>
            </a:r>
            <a:r>
              <a:rPr kumimoji="0" lang="tr-TR" sz="2700" b="0" i="0" u="none" strike="noStrike" kern="1200" cap="none" spc="0" normalizeH="0" baseline="0" noProof="0" dirty="0" smtClean="0">
                <a:ln>
                  <a:noFill/>
                </a:ln>
                <a:solidFill>
                  <a:schemeClr val="tx1"/>
                </a:solidFill>
                <a:effectLst/>
                <a:uLnTx/>
                <a:uFillTx/>
                <a:latin typeface="+mn-lt"/>
                <a:ea typeface="+mn-ea"/>
                <a:cs typeface="+mn-cs"/>
              </a:rPr>
              <a:t> ve </a:t>
            </a:r>
            <a:r>
              <a:rPr kumimoji="0" lang="tr-TR" sz="2700" b="0" i="0" u="none" strike="noStrike" kern="1200" cap="none" spc="0" normalizeH="0" baseline="0" noProof="0" dirty="0" smtClean="0">
                <a:ln>
                  <a:noFill/>
                </a:ln>
                <a:solidFill>
                  <a:schemeClr val="tx1"/>
                </a:solidFill>
                <a:effectLst/>
                <a:uLnTx/>
                <a:uFillTx/>
                <a:latin typeface="+mn-lt"/>
                <a:ea typeface="+mn-ea"/>
                <a:cs typeface="+mn-cs"/>
                <a:hlinkClick r:id="rId11" tooltip="WLAN"/>
              </a:rPr>
              <a:t>WLAN</a:t>
            </a:r>
            <a:r>
              <a:rPr kumimoji="0" lang="tr-TR" sz="2700" b="0" i="0" u="none" strike="noStrike" kern="1200" cap="none" spc="0" normalizeH="0" baseline="0" noProof="0" dirty="0" smtClean="0">
                <a:ln>
                  <a:noFill/>
                </a:ln>
                <a:solidFill>
                  <a:schemeClr val="tx1"/>
                </a:solidFill>
                <a:effectLst/>
                <a:uLnTx/>
                <a:uFillTx/>
                <a:latin typeface="+mn-lt"/>
                <a:ea typeface="+mn-ea"/>
                <a:cs typeface="+mn-cs"/>
              </a:rPr>
              <a:t> gibi)</a:t>
            </a:r>
          </a:p>
          <a:p>
            <a:pPr marL="365760" marR="0" lvl="0" indent="-256032" algn="l" defTabSz="914400" rtl="0" eaLnBrk="1" fontAlgn="auto" latinLnBrk="0" hangingPunct="1">
              <a:lnSpc>
                <a:spcPct val="100000"/>
              </a:lnSpc>
              <a:spcBef>
                <a:spcPts val="400"/>
              </a:spcBef>
              <a:spcAft>
                <a:spcPts val="0"/>
              </a:spcAft>
              <a:buClr>
                <a:schemeClr val="accent1"/>
              </a:buClr>
              <a:buSzPct val="68000"/>
              <a:buFont typeface="Wingdings 3"/>
              <a:buNone/>
              <a:tabLst/>
              <a:defRPr/>
            </a:pPr>
            <a:endParaRPr kumimoji="0" lang="tr-TR" sz="27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İçerik Yer Tutucusu"/>
          <p:cNvSpPr txBox="1">
            <a:spLocks/>
          </p:cNvSpPr>
          <p:nvPr/>
        </p:nvSpPr>
        <p:spPr>
          <a:xfrm>
            <a:off x="467544" y="764704"/>
            <a:ext cx="8229600" cy="4525963"/>
          </a:xfrm>
          <a:prstGeom prst="rect">
            <a:avLst/>
          </a:prstGeom>
        </p:spPr>
        <p:txBody>
          <a:bodyPr vert="horz">
            <a:normAutofit/>
          </a:bodyPr>
          <a:lstStyle/>
          <a:p>
            <a:pPr marL="365760" marR="0" lvl="0" indent="-256032" algn="just" defTabSz="914400" rtl="0" eaLnBrk="1" fontAlgn="auto" latinLnBrk="0" hangingPunct="1">
              <a:lnSpc>
                <a:spcPct val="100000"/>
              </a:lnSpc>
              <a:spcBef>
                <a:spcPts val="400"/>
              </a:spcBef>
              <a:spcAft>
                <a:spcPts val="0"/>
              </a:spcAft>
              <a:buClr>
                <a:schemeClr val="accent1"/>
              </a:buClr>
              <a:buSzPct val="68000"/>
              <a:buFont typeface="Wingdings 3"/>
              <a:buNone/>
              <a:tabLst/>
              <a:defRPr/>
            </a:pPr>
            <a:r>
              <a:rPr kumimoji="0" lang="tr-TR" sz="2700" b="0" i="0" u="none" strike="noStrike" kern="1200" cap="none" spc="0" normalizeH="0" baseline="0" noProof="0" dirty="0" smtClean="0">
                <a:ln>
                  <a:noFill/>
                </a:ln>
                <a:solidFill>
                  <a:schemeClr val="tx1"/>
                </a:solidFill>
                <a:effectLst/>
                <a:uLnTx/>
                <a:uFillTx/>
                <a:latin typeface="+mn-lt"/>
                <a:ea typeface="+mn-ea"/>
                <a:cs typeface="+mn-cs"/>
              </a:rPr>
              <a:t>	Protokole özel mantıksal </a:t>
            </a:r>
            <a:r>
              <a:rPr kumimoji="0" lang="tr-TR" sz="2700" b="0" i="0" u="none" strike="noStrike" kern="1200" cap="none" spc="0" normalizeH="0" baseline="0" noProof="0" dirty="0" err="1" smtClean="0">
                <a:ln>
                  <a:noFill/>
                </a:ln>
                <a:solidFill>
                  <a:schemeClr val="tx1"/>
                </a:solidFill>
                <a:effectLst/>
                <a:uLnTx/>
                <a:uFillTx/>
                <a:latin typeface="+mn-lt"/>
                <a:ea typeface="+mn-ea"/>
                <a:cs typeface="+mn-cs"/>
              </a:rPr>
              <a:t>portlar</a:t>
            </a:r>
            <a:r>
              <a:rPr kumimoji="0" lang="tr-TR" sz="2700" b="0" i="0" u="none" strike="noStrike" kern="1200" cap="none" spc="0" normalizeH="0" baseline="0" noProof="0" dirty="0" smtClean="0">
                <a:ln>
                  <a:noFill/>
                </a:ln>
                <a:solidFill>
                  <a:schemeClr val="tx1"/>
                </a:solidFill>
                <a:effectLst/>
                <a:uLnTx/>
                <a:uFillTx/>
                <a:latin typeface="+mn-lt"/>
                <a:ea typeface="+mn-ea"/>
                <a:cs typeface="+mn-cs"/>
              </a:rPr>
              <a:t> oluşturur (</a:t>
            </a:r>
            <a:r>
              <a:rPr kumimoji="0" lang="tr-TR" sz="2700" b="0" i="1" u="none" strike="noStrike" kern="1200" cap="none" spc="0" normalizeH="0" baseline="0" noProof="0" dirty="0" smtClean="0">
                <a:ln>
                  <a:noFill/>
                </a:ln>
                <a:solidFill>
                  <a:schemeClr val="tx1"/>
                </a:solidFill>
                <a:effectLst/>
                <a:uLnTx/>
                <a:uFillTx/>
                <a:latin typeface="+mn-lt"/>
                <a:ea typeface="+mn-ea"/>
                <a:cs typeface="+mn-cs"/>
              </a:rPr>
              <a:t>Service Access </a:t>
            </a:r>
            <a:r>
              <a:rPr kumimoji="0" lang="tr-TR" sz="2700" b="0" i="1" u="none" strike="noStrike" kern="1200" cap="none" spc="0" normalizeH="0" baseline="0" noProof="0" dirty="0" err="1" smtClean="0">
                <a:ln>
                  <a:noFill/>
                </a:ln>
                <a:solidFill>
                  <a:schemeClr val="tx1"/>
                </a:solidFill>
                <a:effectLst/>
                <a:uLnTx/>
                <a:uFillTx/>
                <a:latin typeface="+mn-lt"/>
                <a:ea typeface="+mn-ea"/>
                <a:cs typeface="+mn-cs"/>
              </a:rPr>
              <a:t>Points</a:t>
            </a:r>
            <a:r>
              <a:rPr kumimoji="0" lang="tr-TR" sz="2700" b="0" i="0" u="none" strike="noStrike" kern="1200" cap="none" spc="0" normalizeH="0" baseline="0" noProof="0" dirty="0" smtClean="0">
                <a:ln>
                  <a:noFill/>
                </a:ln>
                <a:solidFill>
                  <a:schemeClr val="tx1"/>
                </a:solidFill>
                <a:effectLst/>
                <a:uLnTx/>
                <a:uFillTx/>
                <a:latin typeface="+mn-lt"/>
                <a:ea typeface="+mn-ea"/>
                <a:cs typeface="+mn-cs"/>
              </a:rPr>
              <a:t>, </a:t>
            </a:r>
            <a:r>
              <a:rPr kumimoji="0" lang="tr-TR" sz="2700" b="0" i="0" u="none" strike="noStrike" kern="1200" cap="none" spc="0" normalizeH="0" baseline="0" noProof="0" dirty="0" smtClean="0">
                <a:ln>
                  <a:noFill/>
                </a:ln>
                <a:solidFill>
                  <a:schemeClr val="tx1"/>
                </a:solidFill>
                <a:effectLst/>
                <a:uLnTx/>
                <a:uFillTx/>
                <a:latin typeface="+mn-lt"/>
                <a:ea typeface="+mn-ea"/>
                <a:cs typeface="+mn-cs"/>
                <a:hlinkClick r:id="rId2" tooltip="SAP (port) (sayfa mevcut değil)"/>
              </a:rPr>
              <a:t>SAP</a:t>
            </a:r>
            <a:r>
              <a:rPr kumimoji="0" lang="tr-TR" sz="2700" b="0" i="0" u="none" strike="noStrike" kern="1200" cap="none" spc="0" normalizeH="0" baseline="0" noProof="0" dirty="0" smtClean="0">
                <a:ln>
                  <a:noFill/>
                </a:ln>
                <a:solidFill>
                  <a:schemeClr val="tx1"/>
                </a:solidFill>
                <a:effectLst/>
                <a:uLnTx/>
                <a:uFillTx/>
                <a:latin typeface="+mn-lt"/>
                <a:ea typeface="+mn-ea"/>
                <a:cs typeface="+mn-cs"/>
              </a:rPr>
              <a:t>). Böylece kaynak </a:t>
            </a:r>
            <a:r>
              <a:rPr kumimoji="0" lang="tr-TR" sz="2700" b="0" i="0" u="none" strike="noStrike" kern="1200" cap="none" spc="0" normalizeH="0" baseline="0" noProof="0" dirty="0" err="1" smtClean="0">
                <a:ln>
                  <a:noFill/>
                </a:ln>
                <a:solidFill>
                  <a:schemeClr val="tx1"/>
                </a:solidFill>
                <a:effectLst/>
                <a:uLnTx/>
                <a:uFillTx/>
                <a:latin typeface="+mn-lt"/>
                <a:ea typeface="+mn-ea"/>
                <a:cs typeface="+mn-cs"/>
              </a:rPr>
              <a:t>makinada</a:t>
            </a:r>
            <a:r>
              <a:rPr kumimoji="0" lang="tr-TR" sz="2700" b="0" i="0" u="none" strike="noStrike" kern="1200" cap="none" spc="0" normalizeH="0" baseline="0" noProof="0" dirty="0" smtClean="0">
                <a:ln>
                  <a:noFill/>
                </a:ln>
                <a:solidFill>
                  <a:schemeClr val="tx1"/>
                </a:solidFill>
                <a:effectLst/>
                <a:uLnTx/>
                <a:uFillTx/>
                <a:latin typeface="+mn-lt"/>
                <a:ea typeface="+mn-ea"/>
                <a:cs typeface="+mn-cs"/>
              </a:rPr>
              <a:t> ve hedef </a:t>
            </a:r>
            <a:r>
              <a:rPr kumimoji="0" lang="tr-TR" sz="2700" b="0" i="0" u="none" strike="noStrike" kern="1200" cap="none" spc="0" normalizeH="0" baseline="0" noProof="0" dirty="0" err="1" smtClean="0">
                <a:ln>
                  <a:noFill/>
                </a:ln>
                <a:solidFill>
                  <a:schemeClr val="tx1"/>
                </a:solidFill>
                <a:effectLst/>
                <a:uLnTx/>
                <a:uFillTx/>
                <a:latin typeface="+mn-lt"/>
                <a:ea typeface="+mn-ea"/>
                <a:cs typeface="+mn-cs"/>
              </a:rPr>
              <a:t>makinada</a:t>
            </a:r>
            <a:r>
              <a:rPr kumimoji="0" lang="tr-TR" sz="2700" b="0" i="0" u="none" strike="noStrike" kern="1200" cap="none" spc="0" normalizeH="0" baseline="0" noProof="0" dirty="0" smtClean="0">
                <a:ln>
                  <a:noFill/>
                </a:ln>
                <a:solidFill>
                  <a:schemeClr val="tx1"/>
                </a:solidFill>
                <a:effectLst/>
                <a:uLnTx/>
                <a:uFillTx/>
                <a:latin typeface="+mn-lt"/>
                <a:ea typeface="+mn-ea"/>
                <a:cs typeface="+mn-cs"/>
              </a:rPr>
              <a:t> aynı protokoller iletişime geçebilir (örneğin TCP/IP TCP/IP). LLC ayrıca veri paketlerinden bozuk gidenlerin (veya karşı taraf için alınanların) tekrar gönderilmesinden sorumludur. </a:t>
            </a:r>
            <a:r>
              <a:rPr kumimoji="0" lang="tr-TR" sz="2700" b="0" i="1" u="none" strike="noStrike" kern="1200" cap="none" spc="0" normalizeH="0" baseline="0" noProof="0" dirty="0" err="1" smtClean="0">
                <a:ln>
                  <a:noFill/>
                </a:ln>
                <a:solidFill>
                  <a:schemeClr val="tx1"/>
                </a:solidFill>
                <a:effectLst/>
                <a:uLnTx/>
                <a:uFillTx/>
                <a:latin typeface="+mn-lt"/>
                <a:ea typeface="+mn-ea"/>
                <a:cs typeface="+mn-cs"/>
              </a:rPr>
              <a:t>Flow</a:t>
            </a:r>
            <a:r>
              <a:rPr kumimoji="0" lang="tr-TR" sz="2700" b="0" i="1" u="none" strike="noStrike" kern="1200" cap="none" spc="0" normalizeH="0" baseline="0" noProof="0" dirty="0" smtClean="0">
                <a:ln>
                  <a:noFill/>
                </a:ln>
                <a:solidFill>
                  <a:schemeClr val="tx1"/>
                </a:solidFill>
                <a:effectLst/>
                <a:uLnTx/>
                <a:uFillTx/>
                <a:latin typeface="+mn-lt"/>
                <a:ea typeface="+mn-ea"/>
                <a:cs typeface="+mn-cs"/>
              </a:rPr>
              <a:t> </a:t>
            </a:r>
            <a:r>
              <a:rPr kumimoji="0" lang="tr-TR" sz="2700" b="0" i="1" u="none" strike="noStrike" kern="1200" cap="none" spc="0" normalizeH="0" baseline="0" noProof="0" dirty="0" err="1" smtClean="0">
                <a:ln>
                  <a:noFill/>
                </a:ln>
                <a:solidFill>
                  <a:schemeClr val="tx1"/>
                </a:solidFill>
                <a:effectLst/>
                <a:uLnTx/>
                <a:uFillTx/>
                <a:latin typeface="+mn-lt"/>
                <a:ea typeface="+mn-ea"/>
                <a:cs typeface="+mn-cs"/>
              </a:rPr>
              <a:t>Control</a:t>
            </a:r>
            <a:r>
              <a:rPr kumimoji="0" lang="tr-TR" sz="2700" b="0" i="0" u="none" strike="noStrike" kern="1200" cap="none" spc="0" normalizeH="0" baseline="0" noProof="0" dirty="0" smtClean="0">
                <a:ln>
                  <a:noFill/>
                </a:ln>
                <a:solidFill>
                  <a:schemeClr val="tx1"/>
                </a:solidFill>
                <a:effectLst/>
                <a:uLnTx/>
                <a:uFillTx/>
                <a:latin typeface="+mn-lt"/>
                <a:ea typeface="+mn-ea"/>
                <a:cs typeface="+mn-cs"/>
              </a:rPr>
              <a:t> yani alıcının </a:t>
            </a:r>
            <a:r>
              <a:rPr kumimoji="0" lang="tr-TR" sz="2700" b="0" i="0" u="none" strike="noStrike" kern="1200" cap="none" spc="0" normalizeH="0" baseline="0" noProof="0" dirty="0" err="1" smtClean="0">
                <a:ln>
                  <a:noFill/>
                </a:ln>
                <a:solidFill>
                  <a:schemeClr val="tx1"/>
                </a:solidFill>
                <a:effectLst/>
                <a:uLnTx/>
                <a:uFillTx/>
                <a:latin typeface="+mn-lt"/>
                <a:ea typeface="+mn-ea"/>
                <a:cs typeface="+mn-cs"/>
              </a:rPr>
              <a:t>işleyebileğinden</a:t>
            </a:r>
            <a:r>
              <a:rPr kumimoji="0" lang="tr-TR" sz="2700" b="0" i="0" u="none" strike="noStrike" kern="1200" cap="none" spc="0" normalizeH="0" baseline="0" noProof="0" dirty="0" smtClean="0">
                <a:ln>
                  <a:noFill/>
                </a:ln>
                <a:solidFill>
                  <a:schemeClr val="tx1"/>
                </a:solidFill>
                <a:effectLst/>
                <a:uLnTx/>
                <a:uFillTx/>
                <a:latin typeface="+mn-lt"/>
                <a:ea typeface="+mn-ea"/>
                <a:cs typeface="+mn-cs"/>
              </a:rPr>
              <a:t> fazla veri paketi gönderilerek boğulmasının engellenmesi de </a:t>
            </a:r>
            <a:r>
              <a:rPr kumimoji="0" lang="tr-TR" sz="2700" b="0" i="0" u="none" strike="noStrike" kern="1200" cap="none" spc="0" normalizeH="0" baseline="0" noProof="0" dirty="0" err="1" smtClean="0">
                <a:ln>
                  <a:noFill/>
                </a:ln>
                <a:solidFill>
                  <a:schemeClr val="tx1"/>
                </a:solidFill>
                <a:effectLst/>
                <a:uLnTx/>
                <a:uFillTx/>
                <a:latin typeface="+mn-lt"/>
                <a:ea typeface="+mn-ea"/>
                <a:cs typeface="+mn-cs"/>
              </a:rPr>
              <a:t>LLC'nin</a:t>
            </a:r>
            <a:r>
              <a:rPr kumimoji="0" lang="tr-TR" sz="2700" b="0" i="0" u="none" strike="noStrike" kern="1200" cap="none" spc="0" normalizeH="0" baseline="0" noProof="0" dirty="0" smtClean="0">
                <a:ln>
                  <a:noFill/>
                </a:ln>
                <a:solidFill>
                  <a:schemeClr val="tx1"/>
                </a:solidFill>
                <a:effectLst/>
                <a:uLnTx/>
                <a:uFillTx/>
                <a:latin typeface="+mn-lt"/>
                <a:ea typeface="+mn-ea"/>
                <a:cs typeface="+mn-cs"/>
              </a:rPr>
              <a:t> görevidir.</a:t>
            </a:r>
          </a:p>
          <a:p>
            <a:pPr marL="365760" marR="0" lvl="0" indent="-256032" algn="just" defTabSz="914400" rtl="0" eaLnBrk="1" fontAlgn="auto" latinLnBrk="0" hangingPunct="1">
              <a:lnSpc>
                <a:spcPct val="100000"/>
              </a:lnSpc>
              <a:spcBef>
                <a:spcPts val="400"/>
              </a:spcBef>
              <a:spcAft>
                <a:spcPts val="0"/>
              </a:spcAft>
              <a:buClr>
                <a:schemeClr val="accent1"/>
              </a:buClr>
              <a:buSzPct val="68000"/>
              <a:buFont typeface="Wingdings 3"/>
              <a:buChar char=""/>
              <a:tabLst/>
              <a:defRPr/>
            </a:pPr>
            <a:endParaRPr kumimoji="0" lang="tr-TR" sz="27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lnSpcReduction="10000"/>
          </a:bodyPr>
          <a:lstStyle/>
          <a:p>
            <a:pPr>
              <a:buNone/>
            </a:pPr>
            <a:r>
              <a:rPr lang="tr-TR" dirty="0" smtClean="0"/>
              <a:t>	Bir </a:t>
            </a:r>
            <a:r>
              <a:rPr lang="tr-TR" dirty="0" smtClean="0">
                <a:hlinkClick r:id="rId2" tooltip="LLC"/>
              </a:rPr>
              <a:t>LLC</a:t>
            </a:r>
            <a:r>
              <a:rPr lang="tr-TR" dirty="0" smtClean="0"/>
              <a:t> başlığı Veri Hattı Katmanı </a:t>
            </a:r>
            <a:r>
              <a:rPr lang="tr-TR" dirty="0" err="1" smtClean="0"/>
              <a:t>na</a:t>
            </a:r>
            <a:r>
              <a:rPr lang="tr-TR" dirty="0" smtClean="0"/>
              <a:t> her bir </a:t>
            </a:r>
            <a:r>
              <a:rPr lang="tr-TR" dirty="0" err="1" smtClean="0"/>
              <a:t>frame</a:t>
            </a:r>
            <a:r>
              <a:rPr lang="tr-TR" dirty="0" smtClean="0"/>
              <a:t> ( parça ) karşılandığında ne yapması gerektiğini anlatır.</a:t>
            </a:r>
          </a:p>
          <a:p>
            <a:pPr>
              <a:buNone/>
            </a:pPr>
            <a:r>
              <a:rPr lang="tr-TR" dirty="0" smtClean="0"/>
              <a:t>	Çalışma şekli şöyledir : Ağdaki bir bilgisayar bir </a:t>
            </a:r>
            <a:r>
              <a:rPr lang="tr-TR" dirty="0" err="1" smtClean="0"/>
              <a:t>frame</a:t>
            </a:r>
            <a:r>
              <a:rPr lang="tr-TR" dirty="0" smtClean="0"/>
              <a:t> karşılar ve içindeki </a:t>
            </a:r>
            <a:r>
              <a:rPr lang="tr-TR" dirty="0" smtClean="0">
                <a:hlinkClick r:id="rId2" tooltip="LLC"/>
              </a:rPr>
              <a:t>LLC</a:t>
            </a:r>
            <a:r>
              <a:rPr lang="tr-TR" dirty="0" smtClean="0"/>
              <a:t> başlığına bakarak </a:t>
            </a:r>
            <a:r>
              <a:rPr lang="tr-TR" dirty="0" err="1" smtClean="0"/>
              <a:t>frame'in</a:t>
            </a:r>
            <a:r>
              <a:rPr lang="tr-TR" dirty="0" smtClean="0"/>
              <a:t> nereye ait </a:t>
            </a:r>
            <a:r>
              <a:rPr lang="tr-TR" dirty="0" err="1" smtClean="0"/>
              <a:t>olduguna</a:t>
            </a:r>
            <a:r>
              <a:rPr lang="tr-TR" dirty="0" smtClean="0"/>
              <a:t> karar verir - örneğin ağ katmanındaki </a:t>
            </a:r>
            <a:r>
              <a:rPr lang="tr-TR" dirty="0" smtClean="0">
                <a:hlinkClick r:id="rId3" tooltip="IP"/>
              </a:rPr>
              <a:t>IP</a:t>
            </a:r>
            <a:r>
              <a:rPr lang="tr-TR" dirty="0" smtClean="0"/>
              <a:t> protokolüne ya da </a:t>
            </a:r>
            <a:r>
              <a:rPr lang="tr-TR" dirty="0" smtClean="0">
                <a:hlinkClick r:id="rId4" tooltip="IPX (sayfa mevcut değil)"/>
              </a:rPr>
              <a:t>IPX</a:t>
            </a:r>
            <a:r>
              <a:rPr lang="tr-TR" dirty="0" smtClean="0"/>
              <a:t>.</a:t>
            </a:r>
          </a:p>
          <a:p>
            <a:pPr>
              <a:buNone/>
            </a:pPr>
            <a:r>
              <a:rPr lang="tr-TR" dirty="0" smtClean="0"/>
              <a:t>	LLC ayrıca SN-PDU (SNDCP) paketlerinin şifrelenmesi - </a:t>
            </a:r>
            <a:r>
              <a:rPr lang="tr-TR" dirty="0" err="1" smtClean="0"/>
              <a:t>deşifrelenmesini</a:t>
            </a:r>
            <a:r>
              <a:rPr lang="tr-TR" dirty="0" smtClean="0"/>
              <a:t> de gerçekleştirir.</a:t>
            </a:r>
          </a:p>
          <a:p>
            <a:pPr>
              <a:buNone/>
            </a:pP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lvl="0"/>
            <a:r>
              <a:rPr lang="tr-TR" dirty="0" smtClean="0">
                <a:latin typeface="Times New Roman" pitchFamily="18" charset="0"/>
                <a:cs typeface="Times New Roman" pitchFamily="18" charset="0"/>
                <a:hlinkClick r:id="rId2" tooltip="Ethernet"/>
              </a:rPr>
              <a:t>Ethernet</a:t>
            </a:r>
            <a:endParaRPr lang="tr-TR" dirty="0" smtClean="0">
              <a:latin typeface="Times New Roman" pitchFamily="18" charset="0"/>
              <a:cs typeface="Times New Roman" pitchFamily="18" charset="0"/>
            </a:endParaRPr>
          </a:p>
          <a:p>
            <a:pPr lvl="0"/>
            <a:r>
              <a:rPr lang="tr-TR" dirty="0" err="1" smtClean="0">
                <a:latin typeface="Times New Roman" pitchFamily="18" charset="0"/>
                <a:cs typeface="Times New Roman" pitchFamily="18" charset="0"/>
                <a:hlinkClick r:id="rId3" tooltip="Token Ring"/>
              </a:rPr>
              <a:t>Token</a:t>
            </a:r>
            <a:r>
              <a:rPr lang="tr-TR" dirty="0" smtClean="0">
                <a:latin typeface="Times New Roman" pitchFamily="18" charset="0"/>
                <a:cs typeface="Times New Roman" pitchFamily="18" charset="0"/>
                <a:hlinkClick r:id="rId3" tooltip="Token Ring"/>
              </a:rPr>
              <a:t> Ring</a:t>
            </a:r>
            <a:endParaRPr lang="tr-TR" dirty="0" smtClean="0">
              <a:latin typeface="Times New Roman" pitchFamily="18" charset="0"/>
              <a:cs typeface="Times New Roman" pitchFamily="18" charset="0"/>
            </a:endParaRPr>
          </a:p>
          <a:p>
            <a:pPr lvl="0"/>
            <a:r>
              <a:rPr lang="tr-TR" dirty="0" smtClean="0">
                <a:latin typeface="Times New Roman" pitchFamily="18" charset="0"/>
                <a:cs typeface="Times New Roman" pitchFamily="18" charset="0"/>
                <a:hlinkClick r:id="rId4" tooltip="FDDI"/>
              </a:rPr>
              <a:t>FDDI</a:t>
            </a:r>
            <a:endParaRPr lang="tr-TR" dirty="0" smtClean="0">
              <a:latin typeface="Times New Roman" pitchFamily="18" charset="0"/>
              <a:cs typeface="Times New Roman" pitchFamily="18" charset="0"/>
            </a:endParaRPr>
          </a:p>
          <a:p>
            <a:pPr lvl="0"/>
            <a:r>
              <a:rPr lang="tr-TR" dirty="0" smtClean="0">
                <a:latin typeface="Times New Roman" pitchFamily="18" charset="0"/>
                <a:cs typeface="Times New Roman" pitchFamily="18" charset="0"/>
                <a:hlinkClick r:id="rId5" tooltip="Point-to-Point Protocol"/>
              </a:rPr>
              <a:t>PPP</a:t>
            </a:r>
            <a:endParaRPr lang="tr-TR" dirty="0" smtClean="0">
              <a:latin typeface="Times New Roman" pitchFamily="18" charset="0"/>
              <a:cs typeface="Times New Roman" pitchFamily="18" charset="0"/>
            </a:endParaRPr>
          </a:p>
          <a:p>
            <a:pPr lvl="0"/>
            <a:r>
              <a:rPr lang="tr-TR" dirty="0" smtClean="0">
                <a:latin typeface="Times New Roman" pitchFamily="18" charset="0"/>
                <a:cs typeface="Times New Roman" pitchFamily="18" charset="0"/>
                <a:hlinkClick r:id="rId6" tooltip="HDLC"/>
              </a:rPr>
              <a:t>HDLC</a:t>
            </a:r>
            <a:endParaRPr lang="tr-TR" dirty="0" smtClean="0">
              <a:latin typeface="Times New Roman" pitchFamily="18" charset="0"/>
              <a:cs typeface="Times New Roman" pitchFamily="18" charset="0"/>
            </a:endParaRPr>
          </a:p>
          <a:p>
            <a:pPr lvl="0"/>
            <a:r>
              <a:rPr lang="tr-TR" dirty="0" err="1" smtClean="0">
                <a:latin typeface="Times New Roman" pitchFamily="18" charset="0"/>
                <a:cs typeface="Times New Roman" pitchFamily="18" charset="0"/>
                <a:hlinkClick r:id="rId7" tooltip="Frame Relay (sayfa mevcut değil)"/>
              </a:rPr>
              <a:t>Frame</a:t>
            </a:r>
            <a:r>
              <a:rPr lang="tr-TR" dirty="0" smtClean="0">
                <a:latin typeface="Times New Roman" pitchFamily="18" charset="0"/>
                <a:cs typeface="Times New Roman" pitchFamily="18" charset="0"/>
                <a:hlinkClick r:id="rId7" tooltip="Frame Relay (sayfa mevcut değil)"/>
              </a:rPr>
              <a:t> </a:t>
            </a:r>
            <a:r>
              <a:rPr lang="tr-TR" dirty="0" err="1" smtClean="0">
                <a:latin typeface="Times New Roman" pitchFamily="18" charset="0"/>
                <a:cs typeface="Times New Roman" pitchFamily="18" charset="0"/>
                <a:hlinkClick r:id="rId7" tooltip="Frame Relay (sayfa mevcut değil)"/>
              </a:rPr>
              <a:t>Relay</a:t>
            </a:r>
            <a:endParaRPr lang="tr-TR" dirty="0" smtClean="0">
              <a:latin typeface="Times New Roman" pitchFamily="18" charset="0"/>
              <a:cs typeface="Times New Roman" pitchFamily="18" charset="0"/>
            </a:endParaRPr>
          </a:p>
          <a:p>
            <a:pPr lvl="0"/>
            <a:r>
              <a:rPr lang="tr-TR" dirty="0" smtClean="0">
                <a:latin typeface="Times New Roman" pitchFamily="18" charset="0"/>
                <a:cs typeface="Times New Roman" pitchFamily="18" charset="0"/>
                <a:hlinkClick r:id="rId8" tooltip="Asynchronous Transfer Mode"/>
              </a:rPr>
              <a:t>ATM</a:t>
            </a:r>
            <a:endParaRPr lang="tr-TR" dirty="0" smtClean="0">
              <a:latin typeface="Times New Roman" pitchFamily="18" charset="0"/>
              <a:cs typeface="Times New Roman" pitchFamily="18" charset="0"/>
            </a:endParaRPr>
          </a:p>
          <a:p>
            <a:pPr lvl="0"/>
            <a:r>
              <a:rPr lang="tr-TR" dirty="0" err="1" smtClean="0">
                <a:latin typeface="Times New Roman" pitchFamily="18" charset="0"/>
                <a:cs typeface="Times New Roman" pitchFamily="18" charset="0"/>
                <a:hlinkClick r:id="rId9" tooltip="Fibre Channel (sayfa mevcut değil)"/>
              </a:rPr>
              <a:t>Fibre</a:t>
            </a:r>
            <a:r>
              <a:rPr lang="tr-TR" dirty="0" smtClean="0">
                <a:latin typeface="Times New Roman" pitchFamily="18" charset="0"/>
                <a:cs typeface="Times New Roman" pitchFamily="18" charset="0"/>
                <a:hlinkClick r:id="rId9" tooltip="Fibre Channel (sayfa mevcut değil)"/>
              </a:rPr>
              <a:t> </a:t>
            </a:r>
            <a:r>
              <a:rPr lang="tr-TR" dirty="0" err="1" smtClean="0">
                <a:latin typeface="Times New Roman" pitchFamily="18" charset="0"/>
                <a:cs typeface="Times New Roman" pitchFamily="18" charset="0"/>
                <a:hlinkClick r:id="rId9" tooltip="Fibre Channel (sayfa mevcut değil)"/>
              </a:rPr>
              <a:t>Channel</a:t>
            </a:r>
            <a:endParaRPr lang="tr-TR" dirty="0" smtClean="0">
              <a:latin typeface="Times New Roman" pitchFamily="18" charset="0"/>
              <a:cs typeface="Times New Roman" pitchFamily="18" charset="0"/>
            </a:endParaRPr>
          </a:p>
          <a:p>
            <a:pPr>
              <a:buNone/>
            </a:pPr>
            <a:endParaRPr lang="tr-TR" dirty="0"/>
          </a:p>
        </p:txBody>
      </p:sp>
      <p:sp>
        <p:nvSpPr>
          <p:cNvPr id="3" name="2 Başlık"/>
          <p:cNvSpPr>
            <a:spLocks noGrp="1"/>
          </p:cNvSpPr>
          <p:nvPr>
            <p:ph type="title"/>
          </p:nvPr>
        </p:nvSpPr>
        <p:spPr/>
        <p:txBody>
          <a:bodyPr>
            <a:normAutofit fontScale="90000"/>
          </a:bodyPr>
          <a:lstStyle/>
          <a:p>
            <a:r>
              <a:rPr lang="tr-TR" sz="4000" dirty="0" smtClean="0">
                <a:latin typeface="Times New Roman" pitchFamily="18" charset="0"/>
                <a:cs typeface="Times New Roman" pitchFamily="18" charset="0"/>
              </a:rPr>
              <a:t>Veri bağlantısı katmanının iletişim kuralları </a:t>
            </a:r>
            <a:r>
              <a:rPr lang="tr-TR" dirty="0" smtClean="0"/>
              <a:t/>
            </a:r>
            <a:br>
              <a:rPr lang="tr-TR" dirty="0" smtClean="0"/>
            </a:b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algn="just">
              <a:buNone/>
            </a:pPr>
            <a:r>
              <a:rPr lang="tr-TR" dirty="0" smtClean="0"/>
              <a:t>	Yerel ağlar (</a:t>
            </a:r>
            <a:r>
              <a:rPr lang="tr-TR" i="1" dirty="0" err="1" smtClean="0"/>
              <a:t>Local</a:t>
            </a:r>
            <a:r>
              <a:rPr lang="tr-TR" i="1" dirty="0" smtClean="0"/>
              <a:t> </a:t>
            </a:r>
            <a:r>
              <a:rPr lang="tr-TR" i="1" dirty="0" err="1" smtClean="0"/>
              <a:t>Area</a:t>
            </a:r>
            <a:r>
              <a:rPr lang="tr-TR" i="1" dirty="0" smtClean="0"/>
              <a:t> Network (LAN)</a:t>
            </a:r>
            <a:r>
              <a:rPr lang="tr-TR" dirty="0" smtClean="0"/>
              <a:t>) için kullanılan Veri Çerçevesi (</a:t>
            </a:r>
            <a:r>
              <a:rPr lang="tr-TR" i="1" dirty="0" smtClean="0"/>
              <a:t>Data </a:t>
            </a:r>
            <a:r>
              <a:rPr lang="tr-TR" i="1" dirty="0" err="1" smtClean="0"/>
              <a:t>Frame</a:t>
            </a:r>
            <a:r>
              <a:rPr lang="tr-TR" dirty="0" smtClean="0"/>
              <a:t>) tabanlı bir bilgisayar ağı teknolojileri ailesidir. Kelimenin kökeni </a:t>
            </a:r>
            <a:r>
              <a:rPr lang="tr-TR" dirty="0" err="1" smtClean="0">
                <a:hlinkClick r:id="rId2" tooltip="en:Luminiferous aether"/>
              </a:rPr>
              <a:t>ether</a:t>
            </a:r>
            <a:r>
              <a:rPr lang="tr-TR" dirty="0" smtClean="0"/>
              <a:t> den gelmektedir. </a:t>
            </a:r>
            <a:r>
              <a:rPr lang="tr-TR" dirty="0" smtClean="0">
                <a:hlinkClick r:id="rId3" tooltip="OSI modeli"/>
              </a:rPr>
              <a:t>OSI</a:t>
            </a:r>
            <a:r>
              <a:rPr lang="tr-TR" dirty="0" smtClean="0"/>
              <a:t> ağ modelinin </a:t>
            </a:r>
            <a:r>
              <a:rPr lang="tr-TR" dirty="0" smtClean="0">
                <a:hlinkClick r:id="rId4" tooltip="Donanım katmanı"/>
              </a:rPr>
              <a:t>Donanım katmanı</a:t>
            </a:r>
            <a:r>
              <a:rPr lang="tr-TR" dirty="0" smtClean="0"/>
              <a:t> için </a:t>
            </a:r>
            <a:r>
              <a:rPr lang="tr-TR" dirty="0" smtClean="0">
                <a:hlinkClick r:id="rId5" tooltip="Veri bağlantısı katmanı"/>
              </a:rPr>
              <a:t>Veri bağlantısı katmanı</a:t>
            </a:r>
            <a:r>
              <a:rPr lang="tr-TR" dirty="0" smtClean="0"/>
              <a:t>/ </a:t>
            </a:r>
            <a:r>
              <a:rPr lang="tr-TR" dirty="0" smtClean="0">
                <a:hlinkClick r:id="rId6" tooltip="MAC"/>
              </a:rPr>
              <a:t>Ortam erişim kontrolü</a:t>
            </a:r>
            <a:r>
              <a:rPr lang="tr-TR" dirty="0" smtClean="0"/>
              <a:t> (</a:t>
            </a:r>
            <a:r>
              <a:rPr lang="tr-TR" i="1" dirty="0" err="1" smtClean="0"/>
              <a:t>Media</a:t>
            </a:r>
            <a:r>
              <a:rPr lang="tr-TR" i="1" dirty="0" smtClean="0"/>
              <a:t> Access </a:t>
            </a:r>
            <a:r>
              <a:rPr lang="tr-TR" i="1" dirty="0" err="1" smtClean="0"/>
              <a:t>Control</a:t>
            </a:r>
            <a:r>
              <a:rPr lang="tr-TR" i="1" dirty="0" smtClean="0"/>
              <a:t> (MAC)</a:t>
            </a:r>
            <a:r>
              <a:rPr lang="tr-TR" dirty="0" smtClean="0"/>
              <a:t>) üzerinden ağ erişimi yoluyla bir dizi </a:t>
            </a:r>
            <a:r>
              <a:rPr lang="tr-TR" dirty="0" err="1" smtClean="0"/>
              <a:t>kablolama</a:t>
            </a:r>
            <a:r>
              <a:rPr lang="tr-TR" dirty="0" smtClean="0"/>
              <a:t> ve sinyalleşme standardı ve ortak bir adresleme formatı tanımlar.</a:t>
            </a:r>
            <a:endParaRPr lang="tr-TR" dirty="0"/>
          </a:p>
        </p:txBody>
      </p:sp>
      <p:sp>
        <p:nvSpPr>
          <p:cNvPr id="3" name="2 Başlık"/>
          <p:cNvSpPr>
            <a:spLocks noGrp="1"/>
          </p:cNvSpPr>
          <p:nvPr>
            <p:ph type="title"/>
          </p:nvPr>
        </p:nvSpPr>
        <p:spPr/>
        <p:txBody>
          <a:bodyPr/>
          <a:lstStyle/>
          <a:p>
            <a:r>
              <a:rPr lang="tr-TR" dirty="0" smtClean="0"/>
              <a:t>Ethernet</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a:buNone/>
            </a:pPr>
            <a:r>
              <a:rPr lang="tr-TR" dirty="0" smtClean="0"/>
              <a:t>	</a:t>
            </a:r>
            <a:r>
              <a:rPr lang="tr-TR" dirty="0" err="1" smtClean="0"/>
              <a:t>Ethernetin</a:t>
            </a:r>
            <a:r>
              <a:rPr lang="tr-TR" dirty="0" smtClean="0"/>
              <a:t> çok yaygın olması, donanım maliyetinin giderek düşmesi ve bükülü tel çifti Ethernet </a:t>
            </a:r>
            <a:r>
              <a:rPr lang="tr-TR" dirty="0" err="1" smtClean="0"/>
              <a:t>arayüzünün</a:t>
            </a:r>
            <a:r>
              <a:rPr lang="tr-TR" dirty="0" smtClean="0"/>
              <a:t> fazla yer kaplamaması nedeniyle pek çok üretici PC </a:t>
            </a:r>
            <a:r>
              <a:rPr lang="tr-TR" dirty="0" err="1" smtClean="0"/>
              <a:t>anakartlarına</a:t>
            </a:r>
            <a:r>
              <a:rPr lang="tr-TR" dirty="0" smtClean="0"/>
              <a:t> Ethernet </a:t>
            </a:r>
            <a:r>
              <a:rPr lang="tr-TR" dirty="0" err="1" smtClean="0"/>
              <a:t>arayüzü</a:t>
            </a:r>
            <a:r>
              <a:rPr lang="tr-TR" dirty="0" smtClean="0"/>
              <a:t> koymakta, böylelikle ayrı bir ağ bağdaştırıcı kartına gerek kalmamaktadır.</a:t>
            </a:r>
          </a:p>
          <a:p>
            <a:pPr>
              <a:buNone/>
            </a:pP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pPr algn="ctr">
              <a:buNone/>
            </a:pPr>
            <a:r>
              <a:rPr lang="tr-TR" b="1" i="1" dirty="0" smtClean="0">
                <a:solidFill>
                  <a:schemeClr val="bg2">
                    <a:lumMod val="25000"/>
                  </a:schemeClr>
                </a:solidFill>
              </a:rPr>
              <a:t>Temel prosedür</a:t>
            </a:r>
          </a:p>
          <a:p>
            <a:pPr lvl="0"/>
            <a:r>
              <a:rPr lang="tr-TR" dirty="0" smtClean="0"/>
              <a:t>Veri çerçevesi gönderilmeye hazır.</a:t>
            </a:r>
          </a:p>
          <a:p>
            <a:pPr lvl="0"/>
            <a:r>
              <a:rPr lang="tr-TR" dirty="0" smtClean="0"/>
              <a:t>İletim ortamı boşta mı? Değilse boşaldıktan sonra iki çerçeve arası bekleme süresince bekle (10 </a:t>
            </a:r>
            <a:r>
              <a:rPr lang="tr-TR" dirty="0" err="1" smtClean="0"/>
              <a:t>Mbit</a:t>
            </a:r>
            <a:r>
              <a:rPr lang="tr-TR" dirty="0" smtClean="0"/>
              <a:t>/s Ethernet için 9.6 µs)</a:t>
            </a:r>
          </a:p>
          <a:p>
            <a:pPr lvl="0"/>
            <a:r>
              <a:rPr lang="tr-TR" dirty="0" smtClean="0"/>
              <a:t>Göndermeye başla.</a:t>
            </a:r>
          </a:p>
          <a:p>
            <a:pPr lvl="0"/>
            <a:r>
              <a:rPr lang="tr-TR" dirty="0" smtClean="0"/>
              <a:t>Çakışma var mı? Eğer varsa çakışma saptama </a:t>
            </a:r>
            <a:r>
              <a:rPr lang="tr-TR" dirty="0" err="1" smtClean="0"/>
              <a:t>prosedürü'ne</a:t>
            </a:r>
            <a:r>
              <a:rPr lang="tr-TR" dirty="0" smtClean="0"/>
              <a:t> git.</a:t>
            </a:r>
          </a:p>
          <a:p>
            <a:pPr lvl="0"/>
            <a:r>
              <a:rPr lang="tr-TR" dirty="0" smtClean="0"/>
              <a:t>Yeniden gönderme sayaçlarını sıfırla ve iletimi sonlandır.</a:t>
            </a:r>
          </a:p>
          <a:p>
            <a:pPr>
              <a:buNone/>
            </a:pP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lnSpcReduction="10000"/>
          </a:bodyPr>
          <a:lstStyle/>
          <a:p>
            <a:pPr algn="ctr">
              <a:buNone/>
            </a:pPr>
            <a:r>
              <a:rPr lang="tr-TR" b="1" i="1" dirty="0" smtClean="0"/>
              <a:t>	</a:t>
            </a:r>
            <a:r>
              <a:rPr lang="tr-TR" b="1" i="1" dirty="0" smtClean="0">
                <a:solidFill>
                  <a:schemeClr val="bg2">
                    <a:lumMod val="25000"/>
                  </a:schemeClr>
                </a:solidFill>
              </a:rPr>
              <a:t>Çakışma saptama prosedürü</a:t>
            </a:r>
          </a:p>
          <a:p>
            <a:pPr lvl="0"/>
            <a:r>
              <a:rPr lang="tr-TR" dirty="0" smtClean="0"/>
              <a:t>Tüm alıcıların çakışmayı saptaması için </a:t>
            </a:r>
            <a:r>
              <a:rPr lang="tr-TR" dirty="0" err="1" smtClean="0"/>
              <a:t>maximum</a:t>
            </a:r>
            <a:r>
              <a:rPr lang="tr-TR" dirty="0" smtClean="0"/>
              <a:t> paket zamanı boyunca iletimi sürdür (karıştırma sinyali).</a:t>
            </a:r>
          </a:p>
          <a:p>
            <a:pPr lvl="0"/>
            <a:r>
              <a:rPr lang="tr-TR" dirty="0" smtClean="0"/>
              <a:t>Yeniden gönderme sayacını arttır.</a:t>
            </a:r>
          </a:p>
          <a:p>
            <a:pPr lvl="0"/>
            <a:r>
              <a:rPr lang="tr-TR" dirty="0" smtClean="0"/>
              <a:t>Maksimum gönderme denemesi sayısına ulaşıldı mı? Eğer ulaşıldıysa göndermeyi yarıda kes.</a:t>
            </a:r>
          </a:p>
          <a:p>
            <a:pPr lvl="0"/>
            <a:r>
              <a:rPr lang="tr-TR" dirty="0" smtClean="0"/>
              <a:t>Çakışma sayısı ile orantılı geri çekilme süresini hesapla ve bekle.</a:t>
            </a:r>
          </a:p>
          <a:p>
            <a:pPr lvl="0"/>
            <a:r>
              <a:rPr lang="tr-TR" dirty="0" smtClean="0"/>
              <a:t>Temel prosedürün 1 </a:t>
            </a:r>
            <a:r>
              <a:rPr lang="tr-TR" dirty="0" err="1" smtClean="0"/>
              <a:t>no'lu</a:t>
            </a:r>
            <a:r>
              <a:rPr lang="tr-TR" dirty="0" smtClean="0"/>
              <a:t> adımına geri dön.</a:t>
            </a:r>
          </a:p>
          <a:p>
            <a:pPr>
              <a:buNone/>
            </a:pP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500034" y="2500306"/>
            <a:ext cx="8229600" cy="1143000"/>
          </a:xfrm>
        </p:spPr>
        <p:txBody>
          <a:bodyPr>
            <a:normAutofit fontScale="90000"/>
          </a:bodyPr>
          <a:lstStyle/>
          <a:p>
            <a:pPr algn="ctr"/>
            <a:r>
              <a:rPr lang="tr-TR" dirty="0" smtClean="0">
                <a:solidFill>
                  <a:schemeClr val="bg2">
                    <a:lumMod val="25000"/>
                  </a:schemeClr>
                </a:solidFill>
              </a:rPr>
              <a:t>Ethernet türleri</a:t>
            </a:r>
            <a:r>
              <a:rPr lang="tr-TR" dirty="0" smtClean="0"/>
              <a:t/>
            </a:r>
            <a:br>
              <a:rPr lang="tr-TR" dirty="0" smtClean="0"/>
            </a:b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a:bodyPr>
          <a:lstStyle/>
          <a:p>
            <a:pPr lvl="0"/>
            <a:r>
              <a:rPr lang="tr-TR" sz="2400" dirty="0" smtClean="0">
                <a:hlinkClick r:id="rId2" tooltip="en:10BASE5"/>
              </a:rPr>
              <a:t>10BASE5</a:t>
            </a:r>
            <a:r>
              <a:rPr lang="tr-TR" sz="2400" dirty="0" smtClean="0"/>
              <a:t>: </a:t>
            </a:r>
            <a:r>
              <a:rPr lang="tr-TR" sz="2400" b="1" dirty="0" err="1" smtClean="0"/>
              <a:t>Thick</a:t>
            </a:r>
            <a:r>
              <a:rPr lang="tr-TR" sz="2400" b="1" dirty="0" smtClean="0"/>
              <a:t>-Ethernet</a:t>
            </a:r>
            <a:r>
              <a:rPr lang="tr-TR" sz="2400" dirty="0" smtClean="0"/>
              <a:t> olarak da bilinen ilk standart. Tek bir eşmerkezli kablo kullanılır. Büyük ölçüde kullanımdan kalkmıştır.</a:t>
            </a:r>
          </a:p>
          <a:p>
            <a:pPr lvl="0"/>
            <a:endParaRPr lang="tr-TR" sz="2400" dirty="0" smtClean="0"/>
          </a:p>
          <a:p>
            <a:pPr lvl="0"/>
            <a:r>
              <a:rPr lang="tr-TR" sz="2400" dirty="0" smtClean="0">
                <a:hlinkClick r:id="rId3" tooltip="en:10BROAD36"/>
              </a:rPr>
              <a:t>10BROAD36</a:t>
            </a:r>
            <a:r>
              <a:rPr lang="tr-TR" sz="2400" dirty="0" smtClean="0"/>
              <a:t>: Kullanımdan kalkmıştır. Uzun mesafeli Ethernet'i destekleyen eski bir standarttır. </a:t>
            </a:r>
            <a:r>
              <a:rPr lang="tr-TR" sz="2400" dirty="0" smtClean="0">
                <a:hlinkClick r:id="rId4" tooltip="en:Cable modem"/>
              </a:rPr>
              <a:t>Kablolu modemlerdekine</a:t>
            </a:r>
            <a:r>
              <a:rPr lang="tr-TR" sz="2400" dirty="0" smtClean="0"/>
              <a:t> benzer geniş bantlı modülasyon teknikleri ve eşmerkezli </a:t>
            </a:r>
            <a:r>
              <a:rPr lang="tr-TR" sz="2400" dirty="0" err="1" smtClean="0"/>
              <a:t>kablolama</a:t>
            </a:r>
            <a:r>
              <a:rPr lang="tr-TR" sz="2400" dirty="0" smtClean="0"/>
              <a:t> kullanılmıştır.</a:t>
            </a:r>
          </a:p>
          <a:p>
            <a:pPr lvl="0"/>
            <a:endParaRPr lang="tr-TR" sz="2400" dirty="0" smtClean="0"/>
          </a:p>
          <a:p>
            <a:pPr lvl="0"/>
            <a:r>
              <a:rPr lang="tr-TR" sz="2400" dirty="0" smtClean="0">
                <a:hlinkClick r:id="rId5" tooltip="en:1BASE5"/>
              </a:rPr>
              <a:t>1BASE5</a:t>
            </a:r>
            <a:r>
              <a:rPr lang="tr-TR" sz="2400" dirty="0" smtClean="0"/>
              <a:t>: Düşük maliyetli </a:t>
            </a:r>
            <a:r>
              <a:rPr lang="tr-TR" sz="2400" dirty="0" smtClean="0">
                <a:hlinkClick r:id="rId6" tooltip="LAN"/>
              </a:rPr>
              <a:t>LAN</a:t>
            </a:r>
            <a:r>
              <a:rPr lang="tr-TR" sz="2400" dirty="0" smtClean="0"/>
              <a:t> çözümünü standartlaştırmaya yönelik bir girişim. 1 </a:t>
            </a:r>
            <a:r>
              <a:rPr lang="tr-TR" sz="2400" dirty="0" err="1" smtClean="0"/>
              <a:t>Mbit</a:t>
            </a:r>
            <a:r>
              <a:rPr lang="tr-TR" sz="2400" dirty="0" smtClean="0"/>
              <a:t>/</a:t>
            </a:r>
            <a:r>
              <a:rPr lang="tr-TR" sz="2400" dirty="0" err="1" smtClean="0"/>
              <a:t>s'de</a:t>
            </a:r>
            <a:r>
              <a:rPr lang="tr-TR" sz="2400" dirty="0" smtClean="0"/>
              <a:t> çalışmaktaydı. Ticari bir başarısızlık olmuştur.</a:t>
            </a:r>
          </a:p>
          <a:p>
            <a:endParaRPr lang="tr-TR" dirty="0"/>
          </a:p>
        </p:txBody>
      </p:sp>
      <p:sp>
        <p:nvSpPr>
          <p:cNvPr id="3" name="2 Başlık"/>
          <p:cNvSpPr>
            <a:spLocks noGrp="1"/>
          </p:cNvSpPr>
          <p:nvPr>
            <p:ph type="title"/>
          </p:nvPr>
        </p:nvSpPr>
        <p:spPr/>
        <p:txBody>
          <a:bodyPr>
            <a:normAutofit fontScale="90000"/>
          </a:bodyPr>
          <a:lstStyle/>
          <a:p>
            <a:pPr algn="ctr"/>
            <a:r>
              <a:rPr lang="tr-TR" dirty="0" smtClean="0">
                <a:solidFill>
                  <a:schemeClr val="bg2">
                    <a:lumMod val="25000"/>
                  </a:schemeClr>
                </a:solidFill>
              </a:rPr>
              <a:t>İlk türler</a:t>
            </a:r>
            <a:r>
              <a:rPr lang="tr-TR" dirty="0" smtClean="0"/>
              <a:t/>
            </a:r>
            <a:br>
              <a:rPr lang="tr-TR" dirty="0" smtClean="0"/>
            </a:b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381000"/>
            <a:ext cx="7772400" cy="1262050"/>
          </a:xfrm>
        </p:spPr>
        <p:txBody>
          <a:bodyPr>
            <a:normAutofit fontScale="90000"/>
          </a:bodyPr>
          <a:lstStyle/>
          <a:p>
            <a:r>
              <a:rPr lang="tr-TR" b="1" dirty="0" smtClean="0"/>
              <a:t>VERİ BAĞLANTISI KATMANI</a:t>
            </a:r>
            <a:endParaRPr lang="tr-TR" dirty="0"/>
          </a:p>
        </p:txBody>
      </p:sp>
      <p:sp>
        <p:nvSpPr>
          <p:cNvPr id="3" name="2 Alt Başlık"/>
          <p:cNvSpPr>
            <a:spLocks noGrp="1"/>
          </p:cNvSpPr>
          <p:nvPr>
            <p:ph type="subTitle" idx="1"/>
          </p:nvPr>
        </p:nvSpPr>
        <p:spPr>
          <a:xfrm>
            <a:off x="1371600" y="2000240"/>
            <a:ext cx="7129490" cy="3071834"/>
          </a:xfrm>
        </p:spPr>
        <p:txBody>
          <a:bodyPr>
            <a:normAutofit fontScale="62500" lnSpcReduction="20000"/>
          </a:bodyPr>
          <a:lstStyle/>
          <a:p>
            <a:pPr algn="just"/>
            <a:r>
              <a:rPr lang="tr-TR" dirty="0" smtClean="0"/>
              <a:t>Veri bağlantısı katmanı </a:t>
            </a:r>
            <a:r>
              <a:rPr lang="tr-TR" dirty="0" smtClean="0">
                <a:hlinkClick r:id="rId2" tooltip="Fiziksel tabaka (protokol)"/>
              </a:rPr>
              <a:t>donanım katmanına</a:t>
            </a:r>
            <a:r>
              <a:rPr lang="tr-TR" dirty="0" smtClean="0"/>
              <a:t> erişmek ve kullanmak ile ilgili kuralları belirler. Bu katmanda Ethernet ya da </a:t>
            </a:r>
            <a:r>
              <a:rPr lang="tr-TR" dirty="0" err="1" smtClean="0"/>
              <a:t>Token</a:t>
            </a:r>
            <a:r>
              <a:rPr lang="tr-TR" dirty="0" smtClean="0"/>
              <a:t> Ring olarak bilinen erişim yöntemleri çalışır. Bu erişim yöntemleri verileri kendi protokollerine uygun olarak işleyerek iletirler. Veri bağlantı katmanında veriler ağ katmanından fiziksel katmana gönderilirler. Bu aşamada veriler belli parçalara bölünür. Bu parçalara </a:t>
            </a:r>
            <a:r>
              <a:rPr lang="tr-TR" dirty="0" smtClean="0">
                <a:solidFill>
                  <a:srgbClr val="FF0000"/>
                </a:solidFill>
              </a:rPr>
              <a:t>paket</a:t>
            </a:r>
            <a:r>
              <a:rPr lang="tr-TR" dirty="0" smtClean="0"/>
              <a:t> ya da </a:t>
            </a:r>
            <a:r>
              <a:rPr lang="tr-TR" dirty="0" smtClean="0">
                <a:solidFill>
                  <a:srgbClr val="FF0000"/>
                </a:solidFill>
              </a:rPr>
              <a:t>çerçeve </a:t>
            </a:r>
            <a:r>
              <a:rPr lang="tr-TR" dirty="0" smtClean="0"/>
              <a:t>(</a:t>
            </a:r>
            <a:r>
              <a:rPr lang="tr-TR" u="sng" dirty="0" err="1" smtClean="0">
                <a:solidFill>
                  <a:srgbClr val="FF0000"/>
                </a:solidFill>
              </a:rPr>
              <a:t>frame</a:t>
            </a:r>
            <a:r>
              <a:rPr lang="tr-TR" dirty="0" smtClean="0"/>
              <a:t>) denir. Çerçeveler verileri belli bir kontrol içinde göndermeyi sağlayan paketlerdir. Veri bağlantı katmanının büyük bir bölümü ağ kartı içinde gerçekleşir. Veri bağlantısı katmanının büyük bir bölümü </a:t>
            </a:r>
            <a:r>
              <a:rPr lang="tr-TR" dirty="0" smtClean="0">
                <a:hlinkClick r:id="rId3" tooltip="Ağ kartı"/>
              </a:rPr>
              <a:t>ağ kartı</a:t>
            </a:r>
            <a:r>
              <a:rPr lang="tr-TR" dirty="0" smtClean="0"/>
              <a:t> içinde gerçekleşir. Veri bağlantısı katmanı ağ üzerindeki diğer bilgisayarları tanımlama, kablonun o anda kimin tarafından kullanıldığının tespiti ve fiziksel katmandan gelen verinin hatalara karşı kontrolü görevini yerine getirir.</a:t>
            </a:r>
          </a:p>
          <a:p>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55000" lnSpcReduction="20000"/>
          </a:bodyPr>
          <a:lstStyle/>
          <a:p>
            <a:pPr>
              <a:buNone/>
            </a:pPr>
            <a:r>
              <a:rPr lang="tr-TR" sz="2800" dirty="0" smtClean="0"/>
              <a:t> </a:t>
            </a:r>
            <a:endParaRPr lang="tr-TR" sz="2400" dirty="0" smtClean="0"/>
          </a:p>
          <a:p>
            <a:pPr lvl="0"/>
            <a:r>
              <a:rPr lang="tr-TR" sz="2800" dirty="0" smtClean="0">
                <a:hlinkClick r:id="rId2" tooltip="en:10BASE2"/>
              </a:rPr>
              <a:t>10BASE2</a:t>
            </a:r>
            <a:r>
              <a:rPr lang="tr-TR" sz="2800" dirty="0" smtClean="0"/>
              <a:t> (</a:t>
            </a:r>
            <a:r>
              <a:rPr lang="tr-TR" sz="2800" dirty="0" err="1" smtClean="0"/>
              <a:t>ThinNet</a:t>
            </a:r>
            <a:r>
              <a:rPr lang="tr-TR" sz="2800" dirty="0" smtClean="0"/>
              <a:t> ya da </a:t>
            </a:r>
            <a:r>
              <a:rPr lang="tr-TR" sz="2800" dirty="0" err="1" smtClean="0"/>
              <a:t>Cheapernet</a:t>
            </a:r>
            <a:r>
              <a:rPr lang="tr-TR" sz="2800" dirty="0" smtClean="0"/>
              <a:t> olarak da bilinir): 50 Ω eşmerkezli kablo ile aygıtlar birbirine T-</a:t>
            </a:r>
            <a:r>
              <a:rPr lang="tr-TR" sz="2800" dirty="0" err="1" smtClean="0"/>
              <a:t>adaptor</a:t>
            </a:r>
            <a:r>
              <a:rPr lang="tr-TR" sz="2800" dirty="0" smtClean="0"/>
              <a:t> kullanılarak bağlanır. Her iki uçta sonlandırma kullanılması gereklidir. Uzun yıllar boyunca en yaygın 10 </a:t>
            </a:r>
            <a:r>
              <a:rPr lang="tr-TR" sz="2800" dirty="0" err="1" smtClean="0"/>
              <a:t>Mbit</a:t>
            </a:r>
            <a:r>
              <a:rPr lang="tr-TR" sz="2800" dirty="0" smtClean="0"/>
              <a:t>/s standardı olarak kalmıştır.</a:t>
            </a:r>
          </a:p>
          <a:p>
            <a:pPr lvl="0"/>
            <a:endParaRPr lang="tr-TR" sz="2400" dirty="0" smtClean="0"/>
          </a:p>
          <a:p>
            <a:pPr lvl="0"/>
            <a:r>
              <a:rPr lang="tr-TR" sz="2800" dirty="0" smtClean="0">
                <a:hlinkClick r:id="rId3" tooltip="en:10BASE-T"/>
              </a:rPr>
              <a:t>10BASE-T</a:t>
            </a:r>
            <a:r>
              <a:rPr lang="tr-TR" sz="2800" dirty="0" smtClean="0"/>
              <a:t>: </a:t>
            </a:r>
            <a:r>
              <a:rPr lang="tr-TR" sz="2800" dirty="0" smtClean="0">
                <a:hlinkClick r:id="rId4" tooltip="en:Category 3 cable"/>
              </a:rPr>
              <a:t>Kategori 3</a:t>
            </a:r>
            <a:r>
              <a:rPr lang="tr-TR" sz="2800" dirty="0" smtClean="0"/>
              <a:t> ya da </a:t>
            </a:r>
            <a:r>
              <a:rPr lang="tr-TR" sz="2800" dirty="0" smtClean="0">
                <a:hlinkClick r:id="rId5" tooltip="en:Category 5 cable"/>
              </a:rPr>
              <a:t>Kategori 5</a:t>
            </a:r>
            <a:r>
              <a:rPr lang="tr-TR" sz="2800" dirty="0" smtClean="0"/>
              <a:t> kablo üzerinde iki bükülü tel çifti olacak şekilde dört kablo kullanılır. Ortada her bir istasyon için bir </a:t>
            </a:r>
            <a:r>
              <a:rPr lang="tr-TR" sz="2800" dirty="0" err="1" smtClean="0"/>
              <a:t>porta</a:t>
            </a:r>
            <a:r>
              <a:rPr lang="tr-TR" sz="2800" dirty="0" smtClean="0"/>
              <a:t> sahip olan bir </a:t>
            </a:r>
            <a:r>
              <a:rPr lang="tr-TR" sz="2800" dirty="0" err="1" smtClean="0">
                <a:hlinkClick r:id="rId6" tooltip="en:Ethernet hub"/>
              </a:rPr>
              <a:t>hub</a:t>
            </a:r>
            <a:r>
              <a:rPr lang="tr-TR" sz="2800" dirty="0" smtClean="0"/>
              <a:t> ya da </a:t>
            </a:r>
            <a:r>
              <a:rPr lang="tr-TR" sz="2800" dirty="0" smtClean="0">
                <a:hlinkClick r:id="rId7" tooltip="Ağ anahtarı"/>
              </a:rPr>
              <a:t>Ağ anahtarı</a:t>
            </a:r>
            <a:r>
              <a:rPr lang="tr-TR" sz="2800" dirty="0" smtClean="0"/>
              <a:t> bulunur. Bu konfigürasyon aynı zamanda 100BASE-T ve </a:t>
            </a:r>
            <a:r>
              <a:rPr lang="tr-TR" sz="2800" dirty="0" err="1" smtClean="0"/>
              <a:t>gigabit</a:t>
            </a:r>
            <a:r>
              <a:rPr lang="tr-TR" sz="2800" dirty="0" smtClean="0"/>
              <a:t> Ethernet için de kullanılmaktadır. Veri iletim hızı 10 </a:t>
            </a:r>
            <a:r>
              <a:rPr lang="tr-TR" sz="2800" dirty="0" err="1" smtClean="0"/>
              <a:t>Mbit</a:t>
            </a:r>
            <a:r>
              <a:rPr lang="tr-TR" sz="2800" dirty="0" smtClean="0"/>
              <a:t>/</a:t>
            </a:r>
            <a:r>
              <a:rPr lang="tr-TR" sz="2800" dirty="0" err="1" smtClean="0"/>
              <a:t>s'dir</a:t>
            </a:r>
            <a:r>
              <a:rPr lang="tr-TR" sz="2800" dirty="0" smtClean="0"/>
              <a:t>.</a:t>
            </a:r>
          </a:p>
          <a:p>
            <a:pPr lvl="0"/>
            <a:endParaRPr lang="tr-TR" sz="2400" dirty="0" smtClean="0"/>
          </a:p>
          <a:p>
            <a:pPr lvl="0"/>
            <a:r>
              <a:rPr lang="tr-TR" sz="2800" dirty="0" smtClean="0">
                <a:hlinkClick r:id="rId8" tooltip="en:FOIRL"/>
              </a:rPr>
              <a:t>FOIRL</a:t>
            </a:r>
            <a:r>
              <a:rPr lang="tr-TR" sz="2800" dirty="0" smtClean="0"/>
              <a:t>: </a:t>
            </a:r>
            <a:r>
              <a:rPr lang="tr-TR" sz="2800" dirty="0" err="1" smtClean="0"/>
              <a:t>Fiberoptik</a:t>
            </a:r>
            <a:r>
              <a:rPr lang="tr-TR" sz="2800" dirty="0" smtClean="0"/>
              <a:t> ara tekrarlayıcılı bağlantı. Fiber üzeri Ethernet'in ilk standardıdır.</a:t>
            </a:r>
            <a:endParaRPr lang="tr-TR" sz="2400" dirty="0" smtClean="0"/>
          </a:p>
          <a:p>
            <a:pPr lvl="0"/>
            <a:r>
              <a:rPr lang="tr-TR" sz="2800" dirty="0" smtClean="0">
                <a:hlinkClick r:id="rId9" tooltip="en:10BASE-F"/>
              </a:rPr>
              <a:t>10BASE-F</a:t>
            </a:r>
            <a:r>
              <a:rPr lang="tr-TR" sz="2800" dirty="0" smtClean="0"/>
              <a:t>: Yeni 10 </a:t>
            </a:r>
            <a:r>
              <a:rPr lang="tr-TR" sz="2800" dirty="0" err="1" smtClean="0"/>
              <a:t>Mbit</a:t>
            </a:r>
            <a:r>
              <a:rPr lang="tr-TR" sz="2800" dirty="0" smtClean="0"/>
              <a:t>/s Ethernet standartları ailesi (10BASE-FL, 10BASE-FB ve 10BASE-FP) için kullanılan genel terim. Bunlar arasında sadece 10BASE-FL yaygın kullanıma sahiptir. </a:t>
            </a:r>
          </a:p>
          <a:p>
            <a:pPr lvl="0"/>
            <a:endParaRPr lang="tr-TR" sz="2400" dirty="0" smtClean="0"/>
          </a:p>
          <a:p>
            <a:pPr lvl="1"/>
            <a:r>
              <a:rPr lang="tr-TR" sz="2500" dirty="0" smtClean="0">
                <a:hlinkClick r:id="rId10" tooltip="en:10BASE-FL"/>
              </a:rPr>
              <a:t>10BASE-FL</a:t>
            </a:r>
            <a:r>
              <a:rPr lang="tr-TR" sz="2500" dirty="0" smtClean="0"/>
              <a:t>: FOIRL </a:t>
            </a:r>
            <a:r>
              <a:rPr lang="tr-TR" sz="2500" dirty="0" err="1" smtClean="0"/>
              <a:t>standartının</a:t>
            </a:r>
            <a:r>
              <a:rPr lang="tr-TR" sz="2500" dirty="0" smtClean="0"/>
              <a:t> güncellenmiş bir versiyonu.</a:t>
            </a:r>
          </a:p>
          <a:p>
            <a:pPr lvl="1"/>
            <a:r>
              <a:rPr lang="tr-TR" sz="2500" dirty="0" smtClean="0">
                <a:hlinkClick r:id="rId11" tooltip="en:10BASE-FB"/>
              </a:rPr>
              <a:t>10BASE-FB</a:t>
            </a:r>
            <a:r>
              <a:rPr lang="tr-TR" sz="2500" dirty="0" smtClean="0"/>
              <a:t>: Çok sayıda </a:t>
            </a:r>
            <a:r>
              <a:rPr lang="tr-TR" sz="2500" dirty="0" err="1" smtClean="0"/>
              <a:t>hub</a:t>
            </a:r>
            <a:r>
              <a:rPr lang="tr-TR" sz="2500" dirty="0" smtClean="0"/>
              <a:t> ve ağ anahtarının birbirine bağlandığı omurga yapıları için amaçlanmıştır. Günümüzde kullanım dışıdır.</a:t>
            </a:r>
          </a:p>
          <a:p>
            <a:pPr lvl="1"/>
            <a:r>
              <a:rPr lang="tr-TR" sz="2500" b="1" dirty="0" smtClean="0"/>
              <a:t>10BASE-FP</a:t>
            </a:r>
            <a:r>
              <a:rPr lang="tr-TR" sz="2500" dirty="0" smtClean="0"/>
              <a:t>: Tekrarlayıcı gerektirmeyen pasif bir yıldız ağ </a:t>
            </a:r>
            <a:r>
              <a:rPr lang="tr-TR" sz="2500" dirty="0" err="1" smtClean="0"/>
              <a:t>standartı</a:t>
            </a:r>
            <a:r>
              <a:rPr lang="tr-TR" sz="2500" dirty="0" smtClean="0"/>
              <a:t>. Hiç kullanılmamıştır</a:t>
            </a:r>
            <a:r>
              <a:rPr lang="tr-TR" sz="2400" dirty="0" smtClean="0"/>
              <a:t>.</a:t>
            </a:r>
            <a:endParaRPr lang="tr-TR" sz="2000" dirty="0" smtClean="0"/>
          </a:p>
          <a:p>
            <a:pPr>
              <a:buNone/>
            </a:pPr>
            <a:endParaRPr lang="tr-TR" dirty="0"/>
          </a:p>
        </p:txBody>
      </p:sp>
      <p:sp>
        <p:nvSpPr>
          <p:cNvPr id="3" name="2 Başlık"/>
          <p:cNvSpPr>
            <a:spLocks noGrp="1"/>
          </p:cNvSpPr>
          <p:nvPr>
            <p:ph type="title"/>
          </p:nvPr>
        </p:nvSpPr>
        <p:spPr/>
        <p:txBody>
          <a:bodyPr>
            <a:normAutofit fontScale="90000"/>
          </a:bodyPr>
          <a:lstStyle/>
          <a:p>
            <a:pPr algn="ctr"/>
            <a:r>
              <a:rPr lang="tr-TR" sz="4400" dirty="0" smtClean="0">
                <a:solidFill>
                  <a:schemeClr val="bg2">
                    <a:lumMod val="25000"/>
                  </a:schemeClr>
                </a:solidFill>
              </a:rPr>
              <a:t>10Mbit/s Ethernet </a:t>
            </a:r>
            <a:r>
              <a:rPr lang="tr-TR" sz="4000" dirty="0" smtClean="0"/>
              <a:t/>
            </a:r>
            <a:br>
              <a:rPr lang="tr-TR" sz="4000" dirty="0" smtClean="0"/>
            </a:br>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77500" lnSpcReduction="20000"/>
          </a:bodyPr>
          <a:lstStyle/>
          <a:p>
            <a:pPr lvl="0"/>
            <a:r>
              <a:rPr lang="tr-TR" sz="2800" dirty="0" smtClean="0">
                <a:hlinkClick r:id="rId2" tooltip="en:100BASE-T"/>
              </a:rPr>
              <a:t>100BASE-T</a:t>
            </a:r>
            <a:r>
              <a:rPr lang="tr-TR" sz="2800" dirty="0" smtClean="0"/>
              <a:t>: Bükülü tel çifti kullanan tüm 100 </a:t>
            </a:r>
            <a:r>
              <a:rPr lang="tr-TR" sz="2800" dirty="0" err="1" smtClean="0"/>
              <a:t>Mbit</a:t>
            </a:r>
            <a:r>
              <a:rPr lang="tr-TR" sz="2800" dirty="0" smtClean="0"/>
              <a:t>/s Ethernet türleri için kullanılan genel terim. </a:t>
            </a:r>
            <a:r>
              <a:rPr lang="tr-TR" sz="2800" dirty="0" smtClean="0">
                <a:hlinkClick r:id="rId3" tooltip="en:100BASE-TX"/>
              </a:rPr>
              <a:t>100BASE-TX</a:t>
            </a:r>
            <a:r>
              <a:rPr lang="tr-TR" sz="2800" dirty="0" smtClean="0"/>
              <a:t>, </a:t>
            </a:r>
            <a:r>
              <a:rPr lang="tr-TR" sz="2800" dirty="0" smtClean="0">
                <a:hlinkClick r:id="rId4" tooltip="en:100BASE-T4"/>
              </a:rPr>
              <a:t>100BASE-T4</a:t>
            </a:r>
            <a:r>
              <a:rPr lang="tr-TR" sz="2800" dirty="0" smtClean="0"/>
              <a:t> ve </a:t>
            </a:r>
            <a:r>
              <a:rPr lang="tr-TR" sz="2800" dirty="0" smtClean="0">
                <a:hlinkClick r:id="rId5" tooltip="en:100BASE-T2"/>
              </a:rPr>
              <a:t>100BASE-T2</a:t>
            </a:r>
            <a:r>
              <a:rPr lang="tr-TR" sz="2800" dirty="0" smtClean="0"/>
              <a:t> '</a:t>
            </a:r>
            <a:r>
              <a:rPr lang="tr-TR" sz="2800" dirty="0" err="1" smtClean="0"/>
              <a:t>yi</a:t>
            </a:r>
            <a:r>
              <a:rPr lang="tr-TR" sz="2800" dirty="0" smtClean="0"/>
              <a:t> kapsar. 2009 itibarıyla </a:t>
            </a:r>
            <a:r>
              <a:rPr lang="tr-TR" sz="2800" dirty="0" smtClean="0">
                <a:hlinkClick r:id="rId3" tooltip="en:100BASE-TX"/>
              </a:rPr>
              <a:t>100BASE-TX</a:t>
            </a:r>
            <a:r>
              <a:rPr lang="tr-TR" sz="2800" dirty="0" smtClean="0"/>
              <a:t> pazara tamamen hakim durumdadır ve </a:t>
            </a:r>
            <a:r>
              <a:rPr lang="tr-TR" sz="2800" dirty="0" err="1" smtClean="0"/>
              <a:t>informal</a:t>
            </a:r>
            <a:r>
              <a:rPr lang="tr-TR" sz="2800" dirty="0" smtClean="0"/>
              <a:t> olarak 100BASE-T ile aynı anlama gelmektedir. </a:t>
            </a:r>
            <a:endParaRPr lang="tr-TR" sz="2400" dirty="0" smtClean="0"/>
          </a:p>
          <a:p>
            <a:pPr lvl="1"/>
            <a:r>
              <a:rPr lang="tr-TR" sz="2400" dirty="0" smtClean="0">
                <a:hlinkClick r:id="rId3" tooltip="en:100BASE-TX"/>
              </a:rPr>
              <a:t>100BASE-TX</a:t>
            </a:r>
            <a:r>
              <a:rPr lang="tr-TR" sz="2400" dirty="0" smtClean="0"/>
              <a:t>: </a:t>
            </a:r>
            <a:r>
              <a:rPr lang="tr-TR" sz="2400" dirty="0" smtClean="0">
                <a:hlinkClick r:id="rId6" tooltip="en:Category 5 cable"/>
              </a:rPr>
              <a:t>Kategori 5</a:t>
            </a:r>
            <a:r>
              <a:rPr lang="tr-TR" sz="2400" dirty="0" smtClean="0"/>
              <a:t> kablo üzerindeki 100 </a:t>
            </a:r>
            <a:r>
              <a:rPr lang="tr-TR" sz="2400" dirty="0" err="1" smtClean="0"/>
              <a:t>Mbit</a:t>
            </a:r>
            <a:r>
              <a:rPr lang="tr-TR" sz="2400" dirty="0" smtClean="0"/>
              <a:t>/s Ethernet (dört tel çiftinden ikisi </a:t>
            </a:r>
            <a:r>
              <a:rPr lang="tr-TR" sz="2400" dirty="0" err="1" smtClean="0"/>
              <a:t>kulanılır</a:t>
            </a:r>
            <a:r>
              <a:rPr lang="tr-TR" sz="2400" dirty="0" smtClean="0"/>
              <a:t>). 10BASE-T ile aynı yıldız biçimli konfigürasyondadır.</a:t>
            </a:r>
            <a:endParaRPr lang="tr-TR" sz="2000" dirty="0" smtClean="0"/>
          </a:p>
          <a:p>
            <a:pPr lvl="1"/>
            <a:r>
              <a:rPr lang="tr-TR" sz="2400" dirty="0" smtClean="0">
                <a:hlinkClick r:id="rId4" tooltip="en:100BASE-T4"/>
              </a:rPr>
              <a:t>100BASE-T4</a:t>
            </a:r>
            <a:r>
              <a:rPr lang="tr-TR" sz="2400" dirty="0" smtClean="0"/>
              <a:t>: </a:t>
            </a:r>
            <a:r>
              <a:rPr lang="tr-TR" sz="2400" dirty="0" smtClean="0">
                <a:hlinkClick r:id="rId7" tooltip="en:Category 3 cable"/>
              </a:rPr>
              <a:t>Kategori 3</a:t>
            </a:r>
            <a:r>
              <a:rPr lang="tr-TR" sz="2400" dirty="0" smtClean="0"/>
              <a:t> kablo üzerindeki 100 </a:t>
            </a:r>
            <a:r>
              <a:rPr lang="tr-TR" sz="2400" dirty="0" err="1" smtClean="0"/>
              <a:t>Mbit</a:t>
            </a:r>
            <a:r>
              <a:rPr lang="tr-TR" sz="2400" dirty="0" smtClean="0"/>
              <a:t>/s Ethernet (10BASE-T kurulumlarında kullanıldığı şekliyle). Dört tel çiftinin hepsi kullanılır ve </a:t>
            </a:r>
            <a:r>
              <a:rPr lang="tr-TR" sz="2400" dirty="0" smtClean="0">
                <a:hlinkClick r:id="rId8" tooltip="en:half duplex"/>
              </a:rPr>
              <a:t>yarı çift yönlü</a:t>
            </a:r>
            <a:r>
              <a:rPr lang="tr-TR" sz="2400" dirty="0" smtClean="0"/>
              <a:t> 'dür. Kategori 5 kablo standart hale geldiğinden günümüzde kullanım dışıdır.</a:t>
            </a:r>
            <a:endParaRPr lang="tr-TR" sz="2000" dirty="0" smtClean="0"/>
          </a:p>
          <a:p>
            <a:pPr lvl="1"/>
            <a:r>
              <a:rPr lang="tr-TR" sz="2400" dirty="0" smtClean="0">
                <a:hlinkClick r:id="rId5" tooltip="en:100BASE-T2"/>
              </a:rPr>
              <a:t>100BASE-T2</a:t>
            </a:r>
            <a:r>
              <a:rPr lang="tr-TR" sz="2400" dirty="0" smtClean="0"/>
              <a:t>: </a:t>
            </a:r>
            <a:r>
              <a:rPr lang="tr-TR" sz="2400" dirty="0" smtClean="0">
                <a:hlinkClick r:id="rId7" tooltip="en:Category 3 cable"/>
              </a:rPr>
              <a:t>Kategori 3</a:t>
            </a:r>
            <a:r>
              <a:rPr lang="tr-TR" sz="2400" dirty="0" smtClean="0"/>
              <a:t> kablo üzerindeki 100 </a:t>
            </a:r>
            <a:r>
              <a:rPr lang="tr-TR" sz="2400" dirty="0" err="1" smtClean="0"/>
              <a:t>Mbit</a:t>
            </a:r>
            <a:r>
              <a:rPr lang="tr-TR" sz="2400" dirty="0" smtClean="0"/>
              <a:t>/s Ethernet. Dört tel çiftinin hepsi kullanılır ve </a:t>
            </a:r>
            <a:r>
              <a:rPr lang="tr-TR" sz="2400" dirty="0" smtClean="0">
                <a:hlinkClick r:id="rId9" tooltip="en:full duplex"/>
              </a:rPr>
              <a:t>tam çift yönlü</a:t>
            </a:r>
            <a:r>
              <a:rPr lang="tr-TR" sz="2400" dirty="0" smtClean="0"/>
              <a:t> iletişimi destekler. Bu </a:t>
            </a:r>
            <a:r>
              <a:rPr lang="tr-TR" sz="2400" dirty="0" err="1" smtClean="0"/>
              <a:t>standartı</a:t>
            </a:r>
            <a:r>
              <a:rPr lang="tr-TR" sz="2400" dirty="0" smtClean="0"/>
              <a:t> destekleyen herhangi bir donanım üretilmemiştir.</a:t>
            </a:r>
            <a:endParaRPr lang="tr-TR" sz="2000" dirty="0" smtClean="0"/>
          </a:p>
          <a:p>
            <a:r>
              <a:rPr lang="tr-TR" sz="2800" dirty="0" smtClean="0">
                <a:hlinkClick r:id="rId10" tooltip="en:100BASE-FX"/>
              </a:rPr>
              <a:t>100BASE-FX</a:t>
            </a:r>
            <a:r>
              <a:rPr lang="tr-TR" sz="2800" dirty="0" smtClean="0"/>
              <a:t>: Fiber üzeri 100 </a:t>
            </a:r>
            <a:r>
              <a:rPr lang="tr-TR" sz="2800" dirty="0" err="1" smtClean="0"/>
              <a:t>Mbit</a:t>
            </a:r>
            <a:r>
              <a:rPr lang="tr-TR" sz="2800" dirty="0" smtClean="0"/>
              <a:t>/s Ethernet.</a:t>
            </a:r>
            <a:endParaRPr lang="tr-TR" dirty="0"/>
          </a:p>
        </p:txBody>
      </p:sp>
      <p:sp>
        <p:nvSpPr>
          <p:cNvPr id="3" name="2 Başlık"/>
          <p:cNvSpPr>
            <a:spLocks noGrp="1"/>
          </p:cNvSpPr>
          <p:nvPr>
            <p:ph type="title"/>
          </p:nvPr>
        </p:nvSpPr>
        <p:spPr/>
        <p:txBody>
          <a:bodyPr>
            <a:normAutofit fontScale="90000"/>
          </a:bodyPr>
          <a:lstStyle/>
          <a:p>
            <a:pPr algn="ctr"/>
            <a:r>
              <a:rPr lang="tr-TR" sz="4400" dirty="0" smtClean="0">
                <a:solidFill>
                  <a:schemeClr val="bg2">
                    <a:lumMod val="25000"/>
                  </a:schemeClr>
                </a:solidFill>
              </a:rPr>
              <a:t>Yüksek Hızlı Ethernet</a:t>
            </a:r>
            <a:r>
              <a:rPr lang="tr-TR" sz="4000" dirty="0" smtClean="0"/>
              <a:t/>
            </a:r>
            <a:br>
              <a:rPr lang="tr-TR" sz="4000" dirty="0" smtClean="0"/>
            </a:br>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lnSpcReduction="10000"/>
          </a:bodyPr>
          <a:lstStyle/>
          <a:p>
            <a:pPr lvl="0"/>
            <a:r>
              <a:rPr lang="tr-TR" dirty="0" smtClean="0">
                <a:hlinkClick r:id="rId2" tooltip="en:1000BASE-T"/>
              </a:rPr>
              <a:t>1000BASE-T</a:t>
            </a:r>
            <a:r>
              <a:rPr lang="tr-TR" dirty="0" smtClean="0"/>
              <a:t>: Ekransız bükülü tel çifti bakır kablo üzeri 1 </a:t>
            </a:r>
            <a:r>
              <a:rPr lang="tr-TR" dirty="0" err="1" smtClean="0"/>
              <a:t>Gbit</a:t>
            </a:r>
            <a:r>
              <a:rPr lang="tr-TR" dirty="0" smtClean="0"/>
              <a:t>/s Ethernet. (</a:t>
            </a:r>
            <a:r>
              <a:rPr lang="tr-TR" i="1" dirty="0" smtClean="0"/>
              <a:t>Kategori 5</a:t>
            </a:r>
            <a:r>
              <a:rPr lang="tr-TR" dirty="0" smtClean="0"/>
              <a:t> kablo kullanılabilmekle birlikte </a:t>
            </a:r>
            <a:r>
              <a:rPr lang="tr-TR" i="1" dirty="0" smtClean="0"/>
              <a:t>Kategori 5e</a:t>
            </a:r>
            <a:r>
              <a:rPr lang="tr-TR" dirty="0" smtClean="0"/>
              <a:t> kablo tavsiye edilir)</a:t>
            </a:r>
          </a:p>
          <a:p>
            <a:pPr lvl="0"/>
            <a:r>
              <a:rPr lang="tr-TR" dirty="0" smtClean="0">
                <a:hlinkClick r:id="rId3" tooltip="en:1000BASE-SX"/>
              </a:rPr>
              <a:t>1000BASE-SX</a:t>
            </a:r>
            <a:r>
              <a:rPr lang="tr-TR" dirty="0" smtClean="0"/>
              <a:t>: Kısa erimli çoklu </a:t>
            </a:r>
            <a:r>
              <a:rPr lang="tr-TR" dirty="0" err="1" smtClean="0"/>
              <a:t>mod</a:t>
            </a:r>
            <a:r>
              <a:rPr lang="tr-TR" dirty="0" smtClean="0"/>
              <a:t> fiber üzeri 1 </a:t>
            </a:r>
            <a:r>
              <a:rPr lang="tr-TR" dirty="0" err="1" smtClean="0"/>
              <a:t>Gbit</a:t>
            </a:r>
            <a:r>
              <a:rPr lang="tr-TR" dirty="0" smtClean="0"/>
              <a:t>/s Ethernet.</a:t>
            </a:r>
          </a:p>
          <a:p>
            <a:pPr lvl="0"/>
            <a:r>
              <a:rPr lang="tr-TR" dirty="0" smtClean="0">
                <a:hlinkClick r:id="rId4" tooltip="en:1000BASE-LX"/>
              </a:rPr>
              <a:t>1000BASE-LX</a:t>
            </a:r>
            <a:r>
              <a:rPr lang="tr-TR" dirty="0" smtClean="0"/>
              <a:t>: Uzun erimli tekli </a:t>
            </a:r>
            <a:r>
              <a:rPr lang="tr-TR" dirty="0" err="1" smtClean="0"/>
              <a:t>mod</a:t>
            </a:r>
            <a:r>
              <a:rPr lang="tr-TR" dirty="0" smtClean="0"/>
              <a:t> fiber üzeri 1 </a:t>
            </a:r>
            <a:r>
              <a:rPr lang="tr-TR" dirty="0" err="1" smtClean="0"/>
              <a:t>Gbit</a:t>
            </a:r>
            <a:r>
              <a:rPr lang="tr-TR" dirty="0" smtClean="0"/>
              <a:t>/s Ethernet.</a:t>
            </a:r>
          </a:p>
          <a:p>
            <a:pPr lvl="0"/>
            <a:r>
              <a:rPr lang="tr-TR" dirty="0" smtClean="0">
                <a:hlinkClick r:id="rId5" tooltip="en:1000BASE-CX"/>
              </a:rPr>
              <a:t>1000BASE-CX</a:t>
            </a:r>
            <a:r>
              <a:rPr lang="tr-TR" dirty="0" smtClean="0"/>
              <a:t>: 1 </a:t>
            </a:r>
            <a:r>
              <a:rPr lang="tr-TR" dirty="0" err="1" smtClean="0"/>
              <a:t>Gbit</a:t>
            </a:r>
            <a:r>
              <a:rPr lang="tr-TR" dirty="0" smtClean="0"/>
              <a:t>/s Ethernet'i özel bakır kablo üzerinde kullanmak içi geliştirilmiş kısa erimli bir çözüm. 1000BASE-</a:t>
            </a:r>
            <a:r>
              <a:rPr lang="tr-TR" dirty="0" err="1" smtClean="0"/>
              <a:t>T'den</a:t>
            </a:r>
            <a:r>
              <a:rPr lang="tr-TR" dirty="0" smtClean="0"/>
              <a:t> önce çıkmıştır ve günümüzde kullanım dışıdır.</a:t>
            </a:r>
          </a:p>
          <a:p>
            <a:endParaRPr lang="tr-TR" dirty="0"/>
          </a:p>
        </p:txBody>
      </p:sp>
      <p:sp>
        <p:nvSpPr>
          <p:cNvPr id="3" name="2 Başlık"/>
          <p:cNvSpPr>
            <a:spLocks noGrp="1"/>
          </p:cNvSpPr>
          <p:nvPr>
            <p:ph type="title"/>
          </p:nvPr>
        </p:nvSpPr>
        <p:spPr/>
        <p:txBody>
          <a:bodyPr>
            <a:normAutofit fontScale="90000"/>
          </a:bodyPr>
          <a:lstStyle/>
          <a:p>
            <a:pPr algn="ctr"/>
            <a:r>
              <a:rPr lang="tr-TR" dirty="0" err="1" smtClean="0">
                <a:solidFill>
                  <a:schemeClr val="bg2">
                    <a:lumMod val="25000"/>
                  </a:schemeClr>
                </a:solidFill>
              </a:rPr>
              <a:t>Gigabit</a:t>
            </a:r>
            <a:r>
              <a:rPr lang="tr-TR" dirty="0" smtClean="0">
                <a:solidFill>
                  <a:schemeClr val="bg2">
                    <a:lumMod val="25000"/>
                  </a:schemeClr>
                </a:solidFill>
              </a:rPr>
              <a:t> Ethernet </a:t>
            </a:r>
            <a:r>
              <a:rPr lang="tr-TR" dirty="0" smtClean="0"/>
              <a:t/>
            </a:r>
            <a:br>
              <a:rPr lang="tr-TR" dirty="0" smtClean="0"/>
            </a:br>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571472" y="1071547"/>
            <a:ext cx="8229600" cy="4572032"/>
          </a:xfrm>
        </p:spPr>
        <p:txBody>
          <a:bodyPr>
            <a:normAutofit fontScale="55000" lnSpcReduction="20000"/>
          </a:bodyPr>
          <a:lstStyle/>
          <a:p>
            <a:r>
              <a:rPr lang="tr-TR" sz="2500" dirty="0" smtClean="0"/>
              <a:t>10 </a:t>
            </a:r>
            <a:r>
              <a:rPr lang="tr-TR" sz="2500" dirty="0" err="1" smtClean="0"/>
              <a:t>gigabit</a:t>
            </a:r>
            <a:r>
              <a:rPr lang="tr-TR" sz="2500" dirty="0" smtClean="0"/>
              <a:t> Ethernet standartları ailesi tekli </a:t>
            </a:r>
            <a:r>
              <a:rPr lang="tr-TR" sz="2500" dirty="0" err="1" smtClean="0"/>
              <a:t>mod</a:t>
            </a:r>
            <a:r>
              <a:rPr lang="tr-TR" sz="2500" dirty="0" smtClean="0"/>
              <a:t> fiber (uzun erimli), çoklu </a:t>
            </a:r>
            <a:r>
              <a:rPr lang="tr-TR" sz="2500" dirty="0" err="1" smtClean="0"/>
              <a:t>mod</a:t>
            </a:r>
            <a:r>
              <a:rPr lang="tr-TR" sz="2500" dirty="0" smtClean="0"/>
              <a:t> fiber (300 </a:t>
            </a:r>
            <a:r>
              <a:rPr lang="tr-TR" sz="2500" dirty="0" err="1" smtClean="0"/>
              <a:t>m'ye</a:t>
            </a:r>
            <a:r>
              <a:rPr lang="tr-TR" sz="2500" dirty="0" smtClean="0"/>
              <a:t> kadar), bakır </a:t>
            </a:r>
            <a:r>
              <a:rPr lang="tr-TR" sz="2500" dirty="0" err="1" smtClean="0"/>
              <a:t>arkayüzey</a:t>
            </a:r>
            <a:r>
              <a:rPr lang="tr-TR" sz="2500" dirty="0" smtClean="0"/>
              <a:t> (1 </a:t>
            </a:r>
            <a:r>
              <a:rPr lang="tr-TR" sz="2500" dirty="0" err="1" smtClean="0"/>
              <a:t>m'ye</a:t>
            </a:r>
            <a:r>
              <a:rPr lang="tr-TR" sz="2500" dirty="0" smtClean="0"/>
              <a:t> kadar) ve bakır bükülü tel çifti (100 </a:t>
            </a:r>
            <a:r>
              <a:rPr lang="tr-TR" sz="2500" dirty="0" err="1" smtClean="0"/>
              <a:t>m'ye</a:t>
            </a:r>
            <a:r>
              <a:rPr lang="tr-TR" sz="2500" dirty="0" smtClean="0"/>
              <a:t> kadar) için ortam tiplerini ihtiva eder. İlk olarak IEEE </a:t>
            </a:r>
            <a:r>
              <a:rPr lang="tr-TR" sz="2500" dirty="0" err="1" smtClean="0"/>
              <a:t>Std</a:t>
            </a:r>
            <a:r>
              <a:rPr lang="tr-TR" sz="2500" dirty="0" smtClean="0"/>
              <a:t> 802.3ae-2002 olarak yayımlanmıştır, ancak halihazırda IEEE </a:t>
            </a:r>
            <a:r>
              <a:rPr lang="tr-TR" sz="2500" dirty="0" err="1" smtClean="0"/>
              <a:t>Std</a:t>
            </a:r>
            <a:r>
              <a:rPr lang="tr-TR" sz="2500" dirty="0" smtClean="0"/>
              <a:t> 802.3-2008 içinde bir bölümdür.</a:t>
            </a:r>
          </a:p>
          <a:p>
            <a:pPr lvl="0"/>
            <a:r>
              <a:rPr lang="tr-TR" sz="2500" u="sng" dirty="0" smtClean="0">
                <a:hlinkClick r:id="rId2" tooltip="en:10GBASE-SR"/>
              </a:rPr>
              <a:t>10GBASE-SR</a:t>
            </a:r>
            <a:r>
              <a:rPr lang="tr-TR" sz="2500" dirty="0" smtClean="0"/>
              <a:t>: Yaygın çoklu </a:t>
            </a:r>
            <a:r>
              <a:rPr lang="tr-TR" sz="2500" dirty="0" err="1" smtClean="0"/>
              <a:t>mod</a:t>
            </a:r>
            <a:r>
              <a:rPr lang="tr-TR" sz="2500" dirty="0" smtClean="0"/>
              <a:t> </a:t>
            </a:r>
            <a:r>
              <a:rPr lang="tr-TR" sz="2500" dirty="0" err="1" smtClean="0"/>
              <a:t>fib</a:t>
            </a:r>
            <a:r>
              <a:rPr lang="tr-TR" sz="2500" dirty="0" smtClean="0"/>
              <a:t>;</a:t>
            </a:r>
            <a:r>
              <a:rPr lang="tr-TR" sz="2500" dirty="0" err="1" smtClean="0"/>
              <a:t>ll</a:t>
            </a:r>
            <a:r>
              <a:rPr lang="tr-TR" sz="2500" dirty="0" smtClean="0"/>
              <a:t> üzerinden kısa mesafeleri desteklemek için tasarlanmıştır. kablo tipine göre 26m ile 82m arasında bir erime sahiptir. Aynı zamanda yeni bir 2000 MHz·km çoklu </a:t>
            </a:r>
            <a:r>
              <a:rPr lang="tr-TR" sz="2500" dirty="0" err="1" smtClean="0"/>
              <a:t>mod</a:t>
            </a:r>
            <a:r>
              <a:rPr lang="tr-TR" sz="2500" dirty="0" smtClean="0"/>
              <a:t> fiber üzerinden 300m'ye kadar çalışmayı destekler.</a:t>
            </a:r>
          </a:p>
          <a:p>
            <a:pPr lvl="0"/>
            <a:r>
              <a:rPr lang="tr-TR" sz="2500" u="sng" dirty="0" smtClean="0">
                <a:hlinkClick r:id="rId3" tooltip="en:10GBASE-LX4"/>
              </a:rPr>
              <a:t>10GBASE-LX4</a:t>
            </a:r>
            <a:r>
              <a:rPr lang="tr-TR" sz="2500" dirty="0" smtClean="0"/>
              <a:t>: Yaygın çoklu </a:t>
            </a:r>
            <a:r>
              <a:rPr lang="tr-TR" sz="2500" dirty="0" err="1" smtClean="0"/>
              <a:t>mod</a:t>
            </a:r>
            <a:r>
              <a:rPr lang="tr-TR" sz="2500" dirty="0" smtClean="0"/>
              <a:t> fiber </a:t>
            </a:r>
            <a:r>
              <a:rPr lang="tr-TR" sz="2500" dirty="0" err="1" smtClean="0"/>
              <a:t>kablolama</a:t>
            </a:r>
            <a:r>
              <a:rPr lang="tr-TR" sz="2500" dirty="0" smtClean="0"/>
              <a:t> üzerinden 240m ile 300m arasındaki mesafeleri desteklemek için </a:t>
            </a:r>
            <a:r>
              <a:rPr lang="tr-TR" sz="2500" i="1" dirty="0" err="1" smtClean="0"/>
              <a:t>Dalgaboyu</a:t>
            </a:r>
            <a:r>
              <a:rPr lang="tr-TR" sz="2500" i="1" dirty="0" smtClean="0"/>
              <a:t> Bölümü Çoğullaması</a:t>
            </a:r>
            <a:r>
              <a:rPr lang="tr-TR" sz="2500" dirty="0" smtClean="0"/>
              <a:t> (</a:t>
            </a:r>
            <a:r>
              <a:rPr lang="tr-TR" sz="2500" u="sng" dirty="0" smtClean="0">
                <a:hlinkClick r:id="rId4" tooltip="İngilizce"/>
              </a:rPr>
              <a:t>İngilizce</a:t>
            </a:r>
            <a:r>
              <a:rPr lang="tr-TR" sz="2500" dirty="0" smtClean="0"/>
              <a:t>: </a:t>
            </a:r>
            <a:r>
              <a:rPr lang="tr-TR" sz="2500" i="1" u="sng" dirty="0" err="1" smtClean="0">
                <a:hlinkClick r:id="rId5" tooltip="en:wavelength division multiplexing"/>
              </a:rPr>
              <a:t>wavelength</a:t>
            </a:r>
            <a:r>
              <a:rPr lang="tr-TR" sz="2500" i="1" u="sng" dirty="0" smtClean="0">
                <a:hlinkClick r:id="rId5" tooltip="en:wavelength division multiplexing"/>
              </a:rPr>
              <a:t> </a:t>
            </a:r>
            <a:r>
              <a:rPr lang="tr-TR" sz="2500" i="1" u="sng" dirty="0" err="1" smtClean="0">
                <a:hlinkClick r:id="rId5" tooltip="en:wavelength division multiplexing"/>
              </a:rPr>
              <a:t>division</a:t>
            </a:r>
            <a:r>
              <a:rPr lang="tr-TR" sz="2500" i="1" u="sng" dirty="0" smtClean="0">
                <a:hlinkClick r:id="rId5" tooltip="en:wavelength division multiplexing"/>
              </a:rPr>
              <a:t> </a:t>
            </a:r>
            <a:r>
              <a:rPr lang="tr-TR" sz="2500" i="1" u="sng" dirty="0" err="1" smtClean="0">
                <a:hlinkClick r:id="rId5" tooltip="en:wavelength division multiplexing"/>
              </a:rPr>
              <a:t>multiplexing</a:t>
            </a:r>
            <a:r>
              <a:rPr lang="tr-TR" sz="2500" dirty="0" smtClean="0"/>
              <a:t>) tekniğini kullanır. Ayrıca tekli </a:t>
            </a:r>
            <a:r>
              <a:rPr lang="tr-TR" sz="2500" dirty="0" err="1" smtClean="0"/>
              <a:t>mod</a:t>
            </a:r>
            <a:r>
              <a:rPr lang="tr-TR" sz="2500" dirty="0" smtClean="0"/>
              <a:t> fiber üzerinden 10 </a:t>
            </a:r>
            <a:r>
              <a:rPr lang="tr-TR" sz="2500" dirty="0" err="1" smtClean="0"/>
              <a:t>km'yi</a:t>
            </a:r>
            <a:r>
              <a:rPr lang="tr-TR" sz="2500" dirty="0" smtClean="0"/>
              <a:t> destekler.</a:t>
            </a:r>
          </a:p>
          <a:p>
            <a:pPr lvl="0"/>
            <a:r>
              <a:rPr lang="tr-TR" sz="2500" u="sng" dirty="0" smtClean="0">
                <a:hlinkClick r:id="rId6" tooltip="en:10GBASE-LR"/>
              </a:rPr>
              <a:t>10GBASE-LR</a:t>
            </a:r>
            <a:r>
              <a:rPr lang="tr-TR" sz="2500" dirty="0" smtClean="0"/>
              <a:t> ve </a:t>
            </a:r>
            <a:r>
              <a:rPr lang="tr-TR" sz="2500" u="sng" dirty="0" smtClean="0">
                <a:hlinkClick r:id="rId7" tooltip="en:10GBASE-E"/>
              </a:rPr>
              <a:t>10GBASE-ER</a:t>
            </a:r>
            <a:r>
              <a:rPr lang="tr-TR" sz="2500" dirty="0" smtClean="0"/>
              <a:t>: Bu standartlar tekli </a:t>
            </a:r>
            <a:r>
              <a:rPr lang="tr-TR" sz="2500" dirty="0" err="1" smtClean="0"/>
              <a:t>mod</a:t>
            </a:r>
            <a:r>
              <a:rPr lang="tr-TR" sz="2500" dirty="0" smtClean="0"/>
              <a:t> fiber üzerinden sırasıyla 10 km ve 40 km 'ye kadar olan mesafeleri destekler.</a:t>
            </a:r>
          </a:p>
          <a:p>
            <a:pPr lvl="0"/>
            <a:r>
              <a:rPr lang="tr-TR" sz="2500" u="sng" dirty="0" smtClean="0">
                <a:hlinkClick r:id="rId8" tooltip="en:10GBASE-SW"/>
              </a:rPr>
              <a:t>10GBASE-SW</a:t>
            </a:r>
            <a:r>
              <a:rPr lang="tr-TR" sz="2500" dirty="0" smtClean="0"/>
              <a:t>, </a:t>
            </a:r>
            <a:r>
              <a:rPr lang="tr-TR" sz="2500" u="sng" dirty="0" smtClean="0">
                <a:hlinkClick r:id="rId9" tooltip="en:10GBASE-LW"/>
              </a:rPr>
              <a:t>10GBASE-LW</a:t>
            </a:r>
            <a:r>
              <a:rPr lang="tr-TR" sz="2500" dirty="0" smtClean="0"/>
              <a:t> ve </a:t>
            </a:r>
            <a:r>
              <a:rPr lang="tr-TR" sz="2500" u="sng" dirty="0" smtClean="0">
                <a:hlinkClick r:id="rId10" tooltip="en:10GBASE-EW"/>
              </a:rPr>
              <a:t>10GBASE-EW</a:t>
            </a:r>
            <a:r>
              <a:rPr lang="tr-TR" sz="2500" dirty="0" smtClean="0"/>
              <a:t>: Bu türler OC-192/STM-64</a:t>
            </a:r>
            <a:r>
              <a:rPr lang="tr-TR" sz="2500" u="sng" dirty="0" smtClean="0">
                <a:hlinkClick r:id="rId11" tooltip="en:SONET"/>
              </a:rPr>
              <a:t>SONET</a:t>
            </a:r>
            <a:r>
              <a:rPr lang="tr-TR" sz="2500" dirty="0" smtClean="0"/>
              <a:t> ve </a:t>
            </a:r>
            <a:r>
              <a:rPr lang="tr-TR" sz="2500" u="sng" dirty="0" smtClean="0">
                <a:hlinkClick r:id="rId12" tooltip="en:SDH"/>
              </a:rPr>
              <a:t>SDH</a:t>
            </a:r>
            <a:r>
              <a:rPr lang="tr-TR" sz="2500" dirty="0" smtClean="0"/>
              <a:t> ekipmanlarıyla birlikte çalışmak için tasarlanmış WAN PHY kullanırlar. Fiziksel katmanda sırasıyla 10GBASE-SR, 10GBASE-LR ve 10GBASE-</a:t>
            </a:r>
            <a:r>
              <a:rPr lang="tr-TR" sz="2500" dirty="0" err="1" smtClean="0"/>
              <a:t>ER'ye</a:t>
            </a:r>
            <a:r>
              <a:rPr lang="tr-TR" sz="2500" dirty="0" smtClean="0"/>
              <a:t> karşılık gelirler, dolayısıyla aynı fiber tiplerini kullanıp benzer mesafeleri desteklerler. (10GBASE-LX4'e karşılık gelen bir WAN PHY standardı yoktur.)</a:t>
            </a:r>
          </a:p>
          <a:p>
            <a:pPr lvl="0"/>
            <a:r>
              <a:rPr lang="tr-TR" sz="2500" u="sng" dirty="0" smtClean="0">
                <a:hlinkClick r:id="rId13" tooltip="en:10GBASE-T"/>
              </a:rPr>
              <a:t>10GBASE-T</a:t>
            </a:r>
            <a:r>
              <a:rPr lang="tr-TR" sz="2500" dirty="0" smtClean="0"/>
              <a:t>: Bakır bükülü tel çifti </a:t>
            </a:r>
            <a:r>
              <a:rPr lang="tr-TR" sz="2500" dirty="0" err="1" smtClean="0"/>
              <a:t>kablolama</a:t>
            </a:r>
            <a:r>
              <a:rPr lang="tr-TR" sz="2500" dirty="0" smtClean="0"/>
              <a:t> için geliştirilmiştir. IEEE </a:t>
            </a:r>
            <a:r>
              <a:rPr lang="tr-TR" sz="2500" dirty="0" err="1" smtClean="0"/>
              <a:t>Std</a:t>
            </a:r>
            <a:r>
              <a:rPr lang="tr-TR" sz="2500" dirty="0" smtClean="0"/>
              <a:t> 802.3an-2006 ile tanımlanmış ve IEEE </a:t>
            </a:r>
            <a:r>
              <a:rPr lang="tr-TR" sz="2500" dirty="0" err="1" smtClean="0"/>
              <a:t>Std</a:t>
            </a:r>
            <a:r>
              <a:rPr lang="tr-TR" sz="2500" dirty="0" smtClean="0"/>
              <a:t> 802.3-2008 ile birleştirilmiştir.</a:t>
            </a:r>
          </a:p>
          <a:p>
            <a:r>
              <a:rPr lang="tr-TR" sz="2500" dirty="0" smtClean="0"/>
              <a:t>2009 yılı itibarıyla, 10 </a:t>
            </a:r>
            <a:r>
              <a:rPr lang="tr-TR" sz="2500" dirty="0" err="1" smtClean="0"/>
              <a:t>gigabit</a:t>
            </a:r>
            <a:r>
              <a:rPr lang="tr-TR" sz="2500" dirty="0" smtClean="0"/>
              <a:t> Ethernet taşıyıcı ağlarda baskın teknoloji olmuştur ve 10GBASE-LR ile 10GBASE-ER </a:t>
            </a:r>
            <a:r>
              <a:rPr lang="tr-TR" sz="2500" dirty="0" err="1" smtClean="0"/>
              <a:t>kaydadeğer</a:t>
            </a:r>
            <a:r>
              <a:rPr lang="tr-TR" sz="2500" dirty="0" smtClean="0"/>
              <a:t> pazar payına sahiptir</a:t>
            </a:r>
            <a:r>
              <a:rPr lang="tr-TR" dirty="0" smtClean="0"/>
              <a:t>.</a:t>
            </a:r>
          </a:p>
          <a:p>
            <a:pPr>
              <a:buNone/>
            </a:pPr>
            <a:endParaRPr lang="tr-TR" dirty="0"/>
          </a:p>
        </p:txBody>
      </p:sp>
      <p:sp>
        <p:nvSpPr>
          <p:cNvPr id="3" name="2 Başlık"/>
          <p:cNvSpPr>
            <a:spLocks noGrp="1"/>
          </p:cNvSpPr>
          <p:nvPr>
            <p:ph type="title"/>
          </p:nvPr>
        </p:nvSpPr>
        <p:spPr>
          <a:xfrm>
            <a:off x="457200" y="274638"/>
            <a:ext cx="8229600" cy="868346"/>
          </a:xfrm>
        </p:spPr>
        <p:txBody>
          <a:bodyPr>
            <a:normAutofit fontScale="90000"/>
          </a:bodyPr>
          <a:lstStyle/>
          <a:p>
            <a:pPr algn="ctr"/>
            <a:r>
              <a:rPr lang="tr-TR" dirty="0" smtClean="0">
                <a:solidFill>
                  <a:schemeClr val="bg2">
                    <a:lumMod val="25000"/>
                  </a:schemeClr>
                </a:solidFill>
              </a:rPr>
              <a:t>10-</a:t>
            </a:r>
            <a:r>
              <a:rPr lang="tr-TR" dirty="0" err="1" smtClean="0">
                <a:solidFill>
                  <a:schemeClr val="bg2">
                    <a:lumMod val="25000"/>
                  </a:schemeClr>
                </a:solidFill>
              </a:rPr>
              <a:t>Gigabit</a:t>
            </a:r>
            <a:r>
              <a:rPr lang="tr-TR" dirty="0" smtClean="0">
                <a:solidFill>
                  <a:schemeClr val="bg2">
                    <a:lumMod val="25000"/>
                  </a:schemeClr>
                </a:solidFill>
              </a:rPr>
              <a:t> Ethernet</a:t>
            </a:r>
            <a:r>
              <a:rPr lang="tr-TR" dirty="0" smtClean="0"/>
              <a:t/>
            </a:r>
            <a:br>
              <a:rPr lang="tr-TR" dirty="0" smtClean="0"/>
            </a:br>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539552" y="2348880"/>
            <a:ext cx="8229600" cy="1143000"/>
          </a:xfrm>
        </p:spPr>
        <p:txBody>
          <a:bodyPr>
            <a:normAutofit fontScale="90000"/>
          </a:bodyPr>
          <a:lstStyle/>
          <a:p>
            <a:pPr algn="ctr"/>
            <a:r>
              <a:rPr lang="tr-TR" dirty="0" smtClean="0">
                <a:solidFill>
                  <a:schemeClr val="bg2">
                    <a:lumMod val="25000"/>
                  </a:schemeClr>
                </a:solidFill>
              </a:rPr>
              <a:t>HDLC (</a:t>
            </a:r>
            <a:r>
              <a:rPr lang="tr-TR" dirty="0" err="1" smtClean="0">
                <a:solidFill>
                  <a:schemeClr val="bg2">
                    <a:lumMod val="25000"/>
                  </a:schemeClr>
                </a:solidFill>
              </a:rPr>
              <a:t>High</a:t>
            </a:r>
            <a:r>
              <a:rPr lang="tr-TR" dirty="0" smtClean="0">
                <a:solidFill>
                  <a:schemeClr val="bg2">
                    <a:lumMod val="25000"/>
                  </a:schemeClr>
                </a:solidFill>
              </a:rPr>
              <a:t> </a:t>
            </a:r>
            <a:r>
              <a:rPr lang="tr-TR" dirty="0" err="1" smtClean="0">
                <a:solidFill>
                  <a:schemeClr val="bg2">
                    <a:lumMod val="25000"/>
                  </a:schemeClr>
                </a:solidFill>
              </a:rPr>
              <a:t>Level</a:t>
            </a:r>
            <a:r>
              <a:rPr lang="tr-TR" dirty="0" smtClean="0">
                <a:solidFill>
                  <a:schemeClr val="bg2">
                    <a:lumMod val="25000"/>
                  </a:schemeClr>
                </a:solidFill>
              </a:rPr>
              <a:t> Data Link </a:t>
            </a:r>
            <a:r>
              <a:rPr lang="tr-TR" dirty="0" err="1" smtClean="0">
                <a:solidFill>
                  <a:schemeClr val="bg2">
                    <a:lumMod val="25000"/>
                  </a:schemeClr>
                </a:solidFill>
              </a:rPr>
              <a:t>Control</a:t>
            </a:r>
            <a:r>
              <a:rPr lang="tr-TR" dirty="0" smtClean="0">
                <a:solidFill>
                  <a:schemeClr val="bg2">
                    <a:lumMod val="25000"/>
                  </a:schemeClr>
                </a:solidFill>
              </a:rPr>
              <a:t>) </a:t>
            </a:r>
            <a:endParaRPr lang="tr-TR" dirty="0">
              <a:solidFill>
                <a:schemeClr val="bg2">
                  <a:lumMod val="25000"/>
                </a:schemeClr>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lnSpcReduction="10000"/>
          </a:bodyPr>
          <a:lstStyle/>
          <a:p>
            <a:pPr>
              <a:buNone/>
            </a:pPr>
            <a:r>
              <a:rPr lang="tr-TR" dirty="0" smtClean="0"/>
              <a:t>	OSI (</a:t>
            </a:r>
            <a:r>
              <a:rPr lang="tr-TR" dirty="0" err="1" smtClean="0"/>
              <a:t>Open</a:t>
            </a:r>
            <a:r>
              <a:rPr lang="tr-TR" dirty="0" smtClean="0"/>
              <a:t> </a:t>
            </a:r>
            <a:r>
              <a:rPr lang="tr-TR" dirty="0" err="1" smtClean="0"/>
              <a:t>System</a:t>
            </a:r>
            <a:r>
              <a:rPr lang="tr-TR" dirty="0" smtClean="0"/>
              <a:t> </a:t>
            </a:r>
            <a:r>
              <a:rPr lang="tr-TR" dirty="0" err="1" smtClean="0"/>
              <a:t>Interconnection</a:t>
            </a:r>
            <a:r>
              <a:rPr lang="tr-TR" dirty="0" smtClean="0"/>
              <a:t>) 2. katmanında yer alan bir iletim protokolüdür. HDLC, </a:t>
            </a:r>
            <a:r>
              <a:rPr lang="tr-TR" dirty="0" smtClean="0">
                <a:hlinkClick r:id="rId2" tooltip="PPP"/>
              </a:rPr>
              <a:t>PPP</a:t>
            </a:r>
            <a:r>
              <a:rPr lang="tr-TR" dirty="0" smtClean="0"/>
              <a:t> (</a:t>
            </a:r>
            <a:r>
              <a:rPr lang="tr-TR" dirty="0" err="1" smtClean="0"/>
              <a:t>Poin</a:t>
            </a:r>
            <a:r>
              <a:rPr lang="tr-TR" dirty="0" smtClean="0"/>
              <a:t> </a:t>
            </a:r>
            <a:r>
              <a:rPr lang="tr-TR" dirty="0" err="1" smtClean="0"/>
              <a:t>to</a:t>
            </a:r>
            <a:r>
              <a:rPr lang="tr-TR" dirty="0" smtClean="0"/>
              <a:t> </a:t>
            </a:r>
            <a:r>
              <a:rPr lang="tr-TR" dirty="0" err="1" smtClean="0"/>
              <a:t>Point</a:t>
            </a:r>
            <a:r>
              <a:rPr lang="tr-TR" dirty="0" smtClean="0"/>
              <a:t> </a:t>
            </a:r>
            <a:r>
              <a:rPr lang="tr-TR" dirty="0" err="1" smtClean="0"/>
              <a:t>Protocol</a:t>
            </a:r>
            <a:r>
              <a:rPr lang="tr-TR" dirty="0" smtClean="0"/>
              <a:t>) gibi </a:t>
            </a:r>
            <a:r>
              <a:rPr lang="tr-TR" dirty="0" smtClean="0">
                <a:hlinkClick r:id="rId3" tooltip="WAN"/>
              </a:rPr>
              <a:t>WAN</a:t>
            </a:r>
            <a:r>
              <a:rPr lang="tr-TR" dirty="0" smtClean="0"/>
              <a:t> iletişiminde paketlerin yerine nasıl ulaştırıldığını belirleyen yaygın protokollerden birisidir. HDLC Ethernet protokolüne göre çok basittir. Temel noktadan noktaya iletişim protokolü </a:t>
            </a:r>
            <a:r>
              <a:rPr lang="tr-TR" dirty="0" err="1" smtClean="0"/>
              <a:t>olarakta</a:t>
            </a:r>
            <a:r>
              <a:rPr lang="tr-TR" dirty="0" smtClean="0"/>
              <a:t> kabul edilebilir. Temel fonksiyonları; fiziksel ortamın kullanılabilir olup olmadığını denetlemek, doğru alıcının veriyi alıp işleme koyduğunu doğrulamak ve verinin hatasız bir şekilde hedefe ulaşıp ulaşmadığını denetlemek olarak açıklanabilir.</a:t>
            </a:r>
          </a:p>
          <a:p>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a:bodyPr>
          <a:lstStyle/>
          <a:p>
            <a:pPr>
              <a:buNone/>
            </a:pPr>
            <a:r>
              <a:rPr lang="tr-TR" dirty="0" smtClean="0"/>
              <a:t>• Birincil (</a:t>
            </a:r>
            <a:r>
              <a:rPr lang="tr-TR" dirty="0" err="1" smtClean="0"/>
              <a:t>Master</a:t>
            </a:r>
            <a:r>
              <a:rPr lang="tr-TR" dirty="0" smtClean="0"/>
              <a:t>) istasyon </a:t>
            </a:r>
          </a:p>
          <a:p>
            <a:pPr>
              <a:buNone/>
            </a:pPr>
            <a:r>
              <a:rPr lang="tr-TR" dirty="0" smtClean="0"/>
              <a:t>• Bağlantının işletilmesini kontrol eder </a:t>
            </a:r>
          </a:p>
          <a:p>
            <a:pPr>
              <a:buNone/>
            </a:pPr>
            <a:r>
              <a:rPr lang="tr-TR" dirty="0" smtClean="0"/>
              <a:t>• Gönderilen çerçeveler komut olarak isimlendirilir</a:t>
            </a:r>
          </a:p>
          <a:p>
            <a:pPr>
              <a:buNone/>
            </a:pPr>
            <a:r>
              <a:rPr lang="tr-TR" dirty="0" smtClean="0"/>
              <a:t>• Her bir ikincil istasyon için ayrı bir mantıksal bağlantı oluşturur. </a:t>
            </a:r>
          </a:p>
          <a:p>
            <a:pPr>
              <a:buNone/>
            </a:pPr>
            <a:r>
              <a:rPr lang="tr-TR" dirty="0" smtClean="0"/>
              <a:t>•İkincil (</a:t>
            </a:r>
            <a:r>
              <a:rPr lang="tr-TR" dirty="0" err="1" smtClean="0"/>
              <a:t>slave</a:t>
            </a:r>
            <a:r>
              <a:rPr lang="tr-TR" dirty="0" smtClean="0"/>
              <a:t>) istasyon </a:t>
            </a:r>
          </a:p>
          <a:p>
            <a:pPr>
              <a:buNone/>
            </a:pPr>
            <a:r>
              <a:rPr lang="tr-TR" dirty="0" smtClean="0"/>
              <a:t>•İkincil (</a:t>
            </a:r>
            <a:r>
              <a:rPr lang="tr-TR" dirty="0" err="1" smtClean="0"/>
              <a:t>slave</a:t>
            </a:r>
            <a:r>
              <a:rPr lang="tr-TR" dirty="0" smtClean="0"/>
              <a:t>) istasyon </a:t>
            </a:r>
          </a:p>
          <a:p>
            <a:pPr>
              <a:buNone/>
            </a:pPr>
            <a:r>
              <a:rPr lang="tr-TR" dirty="0" smtClean="0"/>
              <a:t>• Gönderilen çerçeveler yanıt olarak isimlendirilir.</a:t>
            </a:r>
          </a:p>
          <a:p>
            <a:pPr>
              <a:buNone/>
            </a:pPr>
            <a:r>
              <a:rPr lang="tr-TR" dirty="0" smtClean="0"/>
              <a:t>• Birleşik istasyon </a:t>
            </a:r>
          </a:p>
          <a:p>
            <a:pPr>
              <a:buNone/>
            </a:pPr>
            <a:r>
              <a:rPr lang="tr-TR" dirty="0" smtClean="0"/>
              <a:t>• Hem komut hem de yanıt gönderebilir. </a:t>
            </a:r>
          </a:p>
          <a:p>
            <a:endParaRPr lang="tr-TR" dirty="0"/>
          </a:p>
        </p:txBody>
      </p:sp>
      <p:sp>
        <p:nvSpPr>
          <p:cNvPr id="3" name="2 Başlık"/>
          <p:cNvSpPr>
            <a:spLocks noGrp="1"/>
          </p:cNvSpPr>
          <p:nvPr>
            <p:ph type="title"/>
          </p:nvPr>
        </p:nvSpPr>
        <p:spPr/>
        <p:txBody>
          <a:bodyPr>
            <a:normAutofit fontScale="90000"/>
          </a:bodyPr>
          <a:lstStyle/>
          <a:p>
            <a:pPr algn="ctr"/>
            <a:r>
              <a:rPr lang="tr-TR" dirty="0" smtClean="0">
                <a:solidFill>
                  <a:schemeClr val="bg2">
                    <a:lumMod val="25000"/>
                  </a:schemeClr>
                </a:solidFill>
              </a:rPr>
              <a:t>HDLC İstasyon türleri</a:t>
            </a:r>
            <a:r>
              <a:rPr lang="tr-TR" dirty="0" smtClean="0"/>
              <a:t/>
            </a:r>
            <a:br>
              <a:rPr lang="tr-TR" dirty="0" smtClean="0"/>
            </a:br>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a:buNone/>
            </a:pPr>
            <a:r>
              <a:rPr lang="tr-TR" b="1" i="1" dirty="0" smtClean="0"/>
              <a:t>• Dengesiz </a:t>
            </a:r>
          </a:p>
          <a:p>
            <a:pPr>
              <a:buNone/>
            </a:pPr>
            <a:r>
              <a:rPr lang="tr-TR" dirty="0" smtClean="0"/>
              <a:t>	• Bir adet birincil, bir ya da daha fazla ikincil istasyon </a:t>
            </a:r>
          </a:p>
          <a:p>
            <a:pPr>
              <a:buNone/>
            </a:pPr>
            <a:r>
              <a:rPr lang="tr-TR" dirty="0" smtClean="0"/>
              <a:t>	• </a:t>
            </a:r>
            <a:r>
              <a:rPr lang="tr-TR" dirty="0" err="1" smtClean="0"/>
              <a:t>Full</a:t>
            </a:r>
            <a:r>
              <a:rPr lang="tr-TR" dirty="0" smtClean="0"/>
              <a:t> </a:t>
            </a:r>
            <a:r>
              <a:rPr lang="tr-TR" dirty="0" err="1" smtClean="0"/>
              <a:t>duplex</a:t>
            </a:r>
            <a:r>
              <a:rPr lang="tr-TR" dirty="0" smtClean="0"/>
              <a:t> ya da </a:t>
            </a:r>
            <a:r>
              <a:rPr lang="tr-TR" dirty="0" err="1" smtClean="0"/>
              <a:t>half</a:t>
            </a:r>
            <a:r>
              <a:rPr lang="tr-TR" dirty="0" smtClean="0"/>
              <a:t> </a:t>
            </a:r>
            <a:r>
              <a:rPr lang="tr-TR" dirty="0" err="1" smtClean="0"/>
              <a:t>duplex</a:t>
            </a:r>
            <a:r>
              <a:rPr lang="tr-TR" dirty="0" smtClean="0"/>
              <a:t> iletim desteği </a:t>
            </a:r>
          </a:p>
          <a:p>
            <a:pPr>
              <a:buNone/>
            </a:pPr>
            <a:r>
              <a:rPr lang="tr-TR" b="1" i="1" dirty="0" smtClean="0"/>
              <a:t>• Dengeli </a:t>
            </a:r>
          </a:p>
          <a:p>
            <a:pPr>
              <a:buNone/>
            </a:pPr>
            <a:r>
              <a:rPr lang="tr-TR" dirty="0" smtClean="0"/>
              <a:t>	•İki birleşik istasyon </a:t>
            </a:r>
          </a:p>
          <a:p>
            <a:pPr>
              <a:buNone/>
            </a:pPr>
            <a:r>
              <a:rPr lang="tr-TR" dirty="0" smtClean="0"/>
              <a:t>	• </a:t>
            </a:r>
            <a:r>
              <a:rPr lang="tr-TR" dirty="0" err="1" smtClean="0"/>
              <a:t>Full</a:t>
            </a:r>
            <a:r>
              <a:rPr lang="tr-TR" dirty="0" smtClean="0"/>
              <a:t> </a:t>
            </a:r>
            <a:r>
              <a:rPr lang="tr-TR" dirty="0" err="1" smtClean="0"/>
              <a:t>duplex</a:t>
            </a:r>
            <a:r>
              <a:rPr lang="tr-TR" dirty="0" smtClean="0"/>
              <a:t> yada </a:t>
            </a:r>
            <a:r>
              <a:rPr lang="tr-TR" dirty="0" err="1" smtClean="0"/>
              <a:t>half</a:t>
            </a:r>
            <a:r>
              <a:rPr lang="tr-TR" dirty="0" smtClean="0"/>
              <a:t> </a:t>
            </a:r>
            <a:r>
              <a:rPr lang="tr-TR" dirty="0" err="1" smtClean="0"/>
              <a:t>duplex</a:t>
            </a:r>
            <a:r>
              <a:rPr lang="tr-TR" dirty="0" smtClean="0"/>
              <a:t> iletim desteği</a:t>
            </a:r>
          </a:p>
          <a:p>
            <a:pPr>
              <a:buNone/>
            </a:pPr>
            <a:endParaRPr lang="tr-TR" dirty="0"/>
          </a:p>
        </p:txBody>
      </p:sp>
      <p:sp>
        <p:nvSpPr>
          <p:cNvPr id="3" name="2 Başlık"/>
          <p:cNvSpPr>
            <a:spLocks noGrp="1"/>
          </p:cNvSpPr>
          <p:nvPr>
            <p:ph type="title"/>
          </p:nvPr>
        </p:nvSpPr>
        <p:spPr/>
        <p:txBody>
          <a:bodyPr>
            <a:normAutofit fontScale="90000"/>
          </a:bodyPr>
          <a:lstStyle/>
          <a:p>
            <a:pPr algn="ctr"/>
            <a:r>
              <a:rPr lang="tr-TR" dirty="0" smtClean="0">
                <a:solidFill>
                  <a:schemeClr val="bg2">
                    <a:lumMod val="25000"/>
                  </a:schemeClr>
                </a:solidFill>
              </a:rPr>
              <a:t>HDLC Bağlantı yapıları</a:t>
            </a:r>
            <a:r>
              <a:rPr lang="tr-TR" dirty="0" smtClean="0"/>
              <a:t/>
            </a:r>
            <a:br>
              <a:rPr lang="tr-TR" dirty="0" smtClean="0"/>
            </a:br>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a:buNone/>
            </a:pPr>
            <a:r>
              <a:rPr lang="tr-TR" dirty="0" smtClean="0"/>
              <a:t>	Senkron iletişim kullanır. Tüm iletim çerçeveler halinde yapılır. Tüm veri ve kontrol bilgisi değişimleri için tek bir çerçeve yapısı kullanılır. Kontrol alanlarının yapıları, veri ve komut çerçevelerinde farklı fonksiyonlar ve anlamlar taşır.</a:t>
            </a:r>
          </a:p>
          <a:p>
            <a:endParaRPr lang="tr-TR" dirty="0"/>
          </a:p>
        </p:txBody>
      </p:sp>
      <p:sp>
        <p:nvSpPr>
          <p:cNvPr id="3" name="2 Başlık"/>
          <p:cNvSpPr>
            <a:spLocks noGrp="1"/>
          </p:cNvSpPr>
          <p:nvPr>
            <p:ph type="title"/>
          </p:nvPr>
        </p:nvSpPr>
        <p:spPr/>
        <p:txBody>
          <a:bodyPr>
            <a:normAutofit fontScale="90000"/>
          </a:bodyPr>
          <a:lstStyle/>
          <a:p>
            <a:pPr algn="ctr"/>
            <a:r>
              <a:rPr lang="tr-TR" dirty="0" smtClean="0">
                <a:solidFill>
                  <a:schemeClr val="bg2">
                    <a:lumMod val="25000"/>
                  </a:schemeClr>
                </a:solidFill>
              </a:rPr>
              <a:t>HDLC Çerçeve Yapısı</a:t>
            </a:r>
            <a:r>
              <a:rPr lang="tr-TR" dirty="0" smtClean="0"/>
              <a:t/>
            </a:r>
            <a:br>
              <a:rPr lang="tr-TR" dirty="0" smtClean="0"/>
            </a:br>
            <a:endParaRPr lang="tr-T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428596" y="2428868"/>
            <a:ext cx="8229600" cy="1143000"/>
          </a:xfrm>
        </p:spPr>
        <p:txBody>
          <a:bodyPr>
            <a:normAutofit fontScale="90000"/>
          </a:bodyPr>
          <a:lstStyle/>
          <a:p>
            <a:pPr algn="ctr"/>
            <a:r>
              <a:rPr lang="tr-TR" dirty="0" err="1" smtClean="0">
                <a:latin typeface="Times New Roman" pitchFamily="18" charset="0"/>
                <a:cs typeface="Times New Roman" pitchFamily="18" charset="0"/>
              </a:rPr>
              <a:t>Wi</a:t>
            </a:r>
            <a:r>
              <a:rPr lang="tr-TR" dirty="0" smtClean="0">
                <a:latin typeface="Times New Roman" pitchFamily="18" charset="0"/>
                <a:cs typeface="Times New Roman" pitchFamily="18" charset="0"/>
              </a:rPr>
              <a:t>-Fi</a:t>
            </a:r>
            <a:r>
              <a:rPr lang="tr-TR" dirty="0" smtClean="0"/>
              <a:t/>
            </a:r>
            <a:br>
              <a:rPr lang="tr-TR" dirty="0" smtClean="0"/>
            </a:b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nvPr>
        </p:nvGraphicFramePr>
        <p:xfrm>
          <a:off x="571472" y="2786058"/>
          <a:ext cx="8229600" cy="2500330"/>
        </p:xfrm>
        <a:graphic>
          <a:graphicData uri="http://schemas.openxmlformats.org/drawingml/2006/table">
            <a:tbl>
              <a:tblPr firstRow="1" bandRow="1">
                <a:tableStyleId>{5C22544A-7EE6-4342-B048-85BDC9FD1C3A}</a:tableStyleId>
              </a:tblPr>
              <a:tblGrid>
                <a:gridCol w="4114800"/>
                <a:gridCol w="4114800"/>
              </a:tblGrid>
              <a:tr h="1250165">
                <a:tc rowSpan="2">
                  <a:txBody>
                    <a:bodyPr/>
                    <a:lstStyle/>
                    <a:p>
                      <a:pPr algn="ctr"/>
                      <a:r>
                        <a:rPr kumimoji="0" lang="tr-TR" sz="1800" b="1" kern="1200" dirty="0" smtClean="0">
                          <a:solidFill>
                            <a:schemeClr val="lt1"/>
                          </a:solidFill>
                          <a:latin typeface="+mn-lt"/>
                          <a:ea typeface="+mn-ea"/>
                          <a:cs typeface="+mn-cs"/>
                        </a:rPr>
                        <a:t>Veri Bağlantısı</a:t>
                      </a:r>
                      <a:endParaRPr lang="tr-TR" dirty="0"/>
                    </a:p>
                  </a:txBody>
                  <a:tcPr anchor="ctr"/>
                </a:tc>
                <a:tc>
                  <a:txBody>
                    <a:bodyPr/>
                    <a:lstStyle/>
                    <a:p>
                      <a:pPr algn="ctr"/>
                      <a:r>
                        <a:rPr kumimoji="0" lang="tr-TR" sz="1800" b="1" kern="1200" dirty="0" smtClean="0">
                          <a:solidFill>
                            <a:schemeClr val="lt1"/>
                          </a:solidFill>
                          <a:latin typeface="+mn-lt"/>
                          <a:ea typeface="+mn-ea"/>
                          <a:cs typeface="+mn-cs"/>
                        </a:rPr>
                        <a:t>LLC</a:t>
                      </a:r>
                      <a:endParaRPr lang="tr-TR" b="1" dirty="0"/>
                    </a:p>
                  </a:txBody>
                  <a:tcPr anchor="ctr"/>
                </a:tc>
              </a:tr>
              <a:tr h="1250165">
                <a:tc vMerge="1">
                  <a:txBody>
                    <a:bodyPr/>
                    <a:lstStyle/>
                    <a:p>
                      <a:endParaRPr lang="tr-TR" dirty="0"/>
                    </a:p>
                  </a:txBody>
                  <a:tcPr/>
                </a:tc>
                <a:tc>
                  <a:txBody>
                    <a:bodyPr/>
                    <a:lstStyle/>
                    <a:p>
                      <a:pPr algn="ctr"/>
                      <a:r>
                        <a:rPr kumimoji="0" lang="tr-TR" sz="1800" b="1" kern="1200" dirty="0" smtClean="0">
                          <a:solidFill>
                            <a:schemeClr val="dk1"/>
                          </a:solidFill>
                          <a:latin typeface="+mn-lt"/>
                          <a:ea typeface="+mn-ea"/>
                          <a:cs typeface="+mn-cs"/>
                        </a:rPr>
                        <a:t>MAC</a:t>
                      </a:r>
                      <a:endParaRPr lang="tr-TR" b="1" dirty="0"/>
                    </a:p>
                  </a:txBody>
                  <a:tcPr anchor="ctr"/>
                </a:tc>
              </a:tr>
            </a:tbl>
          </a:graphicData>
        </a:graphic>
      </p:graphicFrame>
      <p:sp>
        <p:nvSpPr>
          <p:cNvPr id="3" name="2 Başlık"/>
          <p:cNvSpPr>
            <a:spLocks noGrp="1"/>
          </p:cNvSpPr>
          <p:nvPr>
            <p:ph type="title"/>
          </p:nvPr>
        </p:nvSpPr>
        <p:spPr>
          <a:xfrm>
            <a:off x="457200" y="274638"/>
            <a:ext cx="8229600" cy="1725602"/>
          </a:xfrm>
          <a:ln>
            <a:solidFill>
              <a:srgbClr val="FFC000"/>
            </a:solidFill>
          </a:ln>
          <a:scene3d>
            <a:camera prst="orthographicFront"/>
            <a:lightRig rig="soft" dir="t"/>
          </a:scene3d>
          <a:sp3d>
            <a:bevelT/>
          </a:sp3d>
        </p:spPr>
        <p:style>
          <a:lnRef idx="1">
            <a:schemeClr val="accent1"/>
          </a:lnRef>
          <a:fillRef idx="3">
            <a:schemeClr val="accent1"/>
          </a:fillRef>
          <a:effectRef idx="2">
            <a:schemeClr val="accent1"/>
          </a:effectRef>
          <a:fontRef idx="minor">
            <a:schemeClr val="lt1"/>
          </a:fontRef>
        </p:style>
        <p:txBody>
          <a:bodyPr>
            <a:normAutofit/>
            <a:scene3d>
              <a:camera prst="orthographicFront"/>
              <a:lightRig rig="soft" dir="t"/>
            </a:scene3d>
            <a:sp3d prstMaterial="softEdge">
              <a:bevelT w="25400" h="25400"/>
            </a:sp3d>
          </a:bodyPr>
          <a:lstStyle/>
          <a:p>
            <a:r>
              <a:rPr lang="tr-TR" sz="2800" b="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Veri bağlantısı katmanı iki alt bölüme ayrılır</a:t>
            </a:r>
            <a:r>
              <a:rPr lang="tr-TR" b="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r>
            <a:br>
              <a:rPr lang="tr-TR" b="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br>
            <a:endParaRPr lang="tr-TR" b="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785794"/>
            <a:ext cx="8229600" cy="5221497"/>
          </a:xfrm>
        </p:spPr>
        <p:txBody>
          <a:bodyPr>
            <a:normAutofit/>
          </a:bodyPr>
          <a:lstStyle/>
          <a:p>
            <a:pPr>
              <a:buNone/>
            </a:pPr>
            <a:r>
              <a:rPr lang="tr-TR" b="1" dirty="0" smtClean="0"/>
              <a:t>	</a:t>
            </a:r>
            <a:endParaRPr lang="tr-TR" dirty="0" smtClean="0"/>
          </a:p>
          <a:p>
            <a:pPr>
              <a:buNone/>
            </a:pPr>
            <a:r>
              <a:rPr lang="tr-TR" b="1" dirty="0" smtClean="0"/>
              <a:t>	</a:t>
            </a:r>
            <a:r>
              <a:rPr lang="tr-TR" b="1" dirty="0" err="1" smtClean="0">
                <a:solidFill>
                  <a:srgbClr val="080808"/>
                </a:solidFill>
              </a:rPr>
              <a:t>Wi</a:t>
            </a:r>
            <a:r>
              <a:rPr lang="tr-TR" b="1" dirty="0" smtClean="0">
                <a:solidFill>
                  <a:srgbClr val="080808"/>
                </a:solidFill>
              </a:rPr>
              <a:t>-Fi</a:t>
            </a:r>
            <a:r>
              <a:rPr lang="tr-TR" dirty="0" smtClean="0">
                <a:solidFill>
                  <a:srgbClr val="080808"/>
                </a:solidFill>
              </a:rPr>
              <a:t> </a:t>
            </a:r>
            <a:r>
              <a:rPr lang="tr-TR" dirty="0" smtClean="0">
                <a:solidFill>
                  <a:srgbClr val="080808"/>
                </a:solidFill>
                <a:hlinkClick r:id="rId2" tooltip="Dizüstü bilgisayar"/>
              </a:rPr>
              <a:t>dizüstü bilgisayarlar</a:t>
            </a:r>
            <a:r>
              <a:rPr lang="tr-TR" dirty="0" smtClean="0">
                <a:solidFill>
                  <a:srgbClr val="080808"/>
                </a:solidFill>
              </a:rPr>
              <a:t>, </a:t>
            </a:r>
            <a:r>
              <a:rPr lang="tr-TR" dirty="0" err="1" smtClean="0">
                <a:solidFill>
                  <a:srgbClr val="080808"/>
                </a:solidFill>
                <a:hlinkClick r:id="rId3" tooltip="PDA"/>
              </a:rPr>
              <a:t>PDAlar</a:t>
            </a:r>
            <a:r>
              <a:rPr lang="tr-TR" dirty="0" smtClean="0">
                <a:solidFill>
                  <a:srgbClr val="080808"/>
                </a:solidFill>
              </a:rPr>
              <a:t> ve diğer taşınabilir cihazların yakınlarındaki </a:t>
            </a:r>
            <a:r>
              <a:rPr lang="tr-TR" dirty="0" smtClean="0">
                <a:solidFill>
                  <a:srgbClr val="080808"/>
                </a:solidFill>
                <a:hlinkClick r:id="rId4" tooltip="Kablosuz erişim noktası"/>
              </a:rPr>
              <a:t>kablosuz erişim noktaları</a:t>
            </a:r>
            <a:r>
              <a:rPr lang="tr-TR" dirty="0" smtClean="0">
                <a:solidFill>
                  <a:srgbClr val="080808"/>
                </a:solidFill>
              </a:rPr>
              <a:t> aracılığıyla </a:t>
            </a:r>
            <a:r>
              <a:rPr lang="tr-TR" dirty="0" smtClean="0">
                <a:solidFill>
                  <a:srgbClr val="080808"/>
                </a:solidFill>
                <a:hlinkClick r:id="rId5" tooltip="Yerel alan ağı"/>
              </a:rPr>
              <a:t>yerel alan ağına</a:t>
            </a:r>
            <a:r>
              <a:rPr lang="tr-TR" dirty="0" smtClean="0">
                <a:solidFill>
                  <a:srgbClr val="080808"/>
                </a:solidFill>
              </a:rPr>
              <a:t> bağlanabilmesini sağlar. Bağlantı, </a:t>
            </a:r>
            <a:r>
              <a:rPr lang="tr-TR" dirty="0" smtClean="0">
                <a:solidFill>
                  <a:srgbClr val="080808"/>
                </a:solidFill>
                <a:hlinkClick r:id="rId4" tooltip="Kablosuz erişim noktası"/>
              </a:rPr>
              <a:t>kablosuz erişim noktaları</a:t>
            </a:r>
            <a:r>
              <a:rPr lang="tr-TR" dirty="0" smtClean="0">
                <a:solidFill>
                  <a:srgbClr val="080808"/>
                </a:solidFill>
              </a:rPr>
              <a:t> ve cihazın ortak desteklediği, IEEE 802.11 protokolüne bağlı olarak 2.4 </a:t>
            </a:r>
            <a:r>
              <a:rPr lang="tr-TR" dirty="0" smtClean="0">
                <a:solidFill>
                  <a:srgbClr val="080808"/>
                </a:solidFill>
                <a:hlinkClick r:id="rId6" tooltip="GHz"/>
              </a:rPr>
              <a:t>GHz</a:t>
            </a:r>
            <a:r>
              <a:rPr lang="tr-TR" dirty="0" smtClean="0">
                <a:solidFill>
                  <a:srgbClr val="080808"/>
                </a:solidFill>
              </a:rPr>
              <a:t> veya 5 </a:t>
            </a:r>
            <a:r>
              <a:rPr lang="tr-TR" dirty="0" smtClean="0">
                <a:solidFill>
                  <a:srgbClr val="080808"/>
                </a:solidFill>
                <a:hlinkClick r:id="rId6" tooltip="GHz"/>
              </a:rPr>
              <a:t>GHz</a:t>
            </a:r>
            <a:r>
              <a:rPr lang="tr-TR" dirty="0" smtClean="0">
                <a:solidFill>
                  <a:srgbClr val="080808"/>
                </a:solidFill>
              </a:rPr>
              <a:t> radyo frekansında gerçekleştirilir. Veri, CSMA/CA (</a:t>
            </a:r>
            <a:r>
              <a:rPr lang="tr-TR" dirty="0" err="1" smtClean="0">
                <a:solidFill>
                  <a:srgbClr val="080808"/>
                </a:solidFill>
              </a:rPr>
              <a:t>Carrier</a:t>
            </a:r>
            <a:r>
              <a:rPr lang="tr-TR" dirty="0" smtClean="0">
                <a:solidFill>
                  <a:srgbClr val="080808"/>
                </a:solidFill>
              </a:rPr>
              <a:t> sense </a:t>
            </a:r>
            <a:r>
              <a:rPr lang="tr-TR" dirty="0" err="1" smtClean="0">
                <a:solidFill>
                  <a:srgbClr val="080808"/>
                </a:solidFill>
              </a:rPr>
              <a:t>multiple</a:t>
            </a:r>
            <a:r>
              <a:rPr lang="tr-TR" dirty="0" smtClean="0">
                <a:solidFill>
                  <a:srgbClr val="080808"/>
                </a:solidFill>
              </a:rPr>
              <a:t> </a:t>
            </a:r>
            <a:r>
              <a:rPr lang="tr-TR" dirty="0" err="1" smtClean="0">
                <a:solidFill>
                  <a:srgbClr val="080808"/>
                </a:solidFill>
              </a:rPr>
              <a:t>access</a:t>
            </a:r>
            <a:r>
              <a:rPr lang="tr-TR" dirty="0" smtClean="0">
                <a:solidFill>
                  <a:srgbClr val="080808"/>
                </a:solidFill>
              </a:rPr>
              <a:t> </a:t>
            </a:r>
            <a:r>
              <a:rPr lang="tr-TR" dirty="0" err="1" smtClean="0">
                <a:solidFill>
                  <a:srgbClr val="080808"/>
                </a:solidFill>
              </a:rPr>
              <a:t>with</a:t>
            </a:r>
            <a:r>
              <a:rPr lang="tr-TR" dirty="0" smtClean="0">
                <a:solidFill>
                  <a:srgbClr val="080808"/>
                </a:solidFill>
              </a:rPr>
              <a:t> </a:t>
            </a:r>
            <a:r>
              <a:rPr lang="tr-TR" dirty="0" err="1" smtClean="0">
                <a:solidFill>
                  <a:srgbClr val="080808"/>
                </a:solidFill>
              </a:rPr>
              <a:t>collision</a:t>
            </a:r>
            <a:r>
              <a:rPr lang="tr-TR" dirty="0" smtClean="0">
                <a:solidFill>
                  <a:srgbClr val="080808"/>
                </a:solidFill>
              </a:rPr>
              <a:t> </a:t>
            </a:r>
            <a:r>
              <a:rPr lang="tr-TR" dirty="0" err="1" smtClean="0">
                <a:solidFill>
                  <a:srgbClr val="080808"/>
                </a:solidFill>
              </a:rPr>
              <a:t>avoidance</a:t>
            </a:r>
            <a:r>
              <a:rPr lang="tr-TR" dirty="0" smtClean="0">
                <a:solidFill>
                  <a:srgbClr val="080808"/>
                </a:solidFill>
              </a:rPr>
              <a:t>) protokolüne uygun gönderilip alınır ve böylece paketlerin iletimi sırasında hata oluşması sorunu çözülür.</a:t>
            </a:r>
          </a:p>
          <a:p>
            <a:endParaRPr lang="tr-T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62500" lnSpcReduction="20000"/>
          </a:bodyPr>
          <a:lstStyle/>
          <a:p>
            <a:pPr lvl="0"/>
            <a:r>
              <a:rPr lang="tr-TR" dirty="0" smtClean="0"/>
              <a:t>Lisans gerektirmeyen frekanslarda çalışır.</a:t>
            </a:r>
          </a:p>
          <a:p>
            <a:pPr lvl="0"/>
            <a:endParaRPr lang="tr-TR" dirty="0" smtClean="0"/>
          </a:p>
          <a:p>
            <a:pPr lvl="0"/>
            <a:r>
              <a:rPr lang="tr-TR" dirty="0" smtClean="0"/>
              <a:t>Ağ için </a:t>
            </a:r>
            <a:r>
              <a:rPr lang="tr-TR" dirty="0" err="1" smtClean="0"/>
              <a:t>kablolama</a:t>
            </a:r>
            <a:r>
              <a:rPr lang="tr-TR" dirty="0" smtClean="0"/>
              <a:t> gereksinimi yoktur, böylece kablo çekilemeyecek binalarda veya binalar arası bağlantılarda kolaylık sağlar.</a:t>
            </a:r>
          </a:p>
          <a:p>
            <a:pPr lvl="0"/>
            <a:endParaRPr lang="tr-TR" dirty="0" smtClean="0"/>
          </a:p>
          <a:p>
            <a:pPr lvl="0"/>
            <a:r>
              <a:rPr lang="tr-TR" dirty="0" smtClean="0"/>
              <a:t>Diğer kablosuz çözümlere göre çok daha ucuz ve kolay alınıp kurulabilir.</a:t>
            </a:r>
          </a:p>
          <a:p>
            <a:pPr lvl="0"/>
            <a:endParaRPr lang="tr-TR" dirty="0" smtClean="0"/>
          </a:p>
          <a:p>
            <a:pPr lvl="0"/>
            <a:r>
              <a:rPr lang="tr-TR" dirty="0" smtClean="0"/>
              <a:t>Birden çok kablosuz erişim noktası kullanılan ağlarda </a:t>
            </a:r>
            <a:r>
              <a:rPr lang="tr-TR" dirty="0" smtClean="0">
                <a:hlinkClick r:id="rId2" tooltip="Kablosuz dolaşım"/>
              </a:rPr>
              <a:t>kablosuz dolaşım</a:t>
            </a:r>
            <a:r>
              <a:rPr lang="tr-TR" dirty="0" smtClean="0"/>
              <a:t> ile kablosuz iletişim kesilmeden bir erişim noktasından diğerine geçiş yapılabilir.</a:t>
            </a:r>
          </a:p>
          <a:p>
            <a:pPr lvl="0"/>
            <a:endParaRPr lang="tr-TR" dirty="0" smtClean="0"/>
          </a:p>
          <a:p>
            <a:pPr lvl="0"/>
            <a:r>
              <a:rPr lang="tr-TR" dirty="0" smtClean="0">
                <a:hlinkClick r:id="rId3" tooltip="WEP"/>
              </a:rPr>
              <a:t>WEP</a:t>
            </a:r>
            <a:r>
              <a:rPr lang="tr-TR" dirty="0" smtClean="0"/>
              <a:t>, </a:t>
            </a:r>
            <a:r>
              <a:rPr lang="tr-TR" dirty="0" smtClean="0">
                <a:hlinkClick r:id="rId4" tooltip="WPA"/>
              </a:rPr>
              <a:t>WPA</a:t>
            </a:r>
            <a:r>
              <a:rPr lang="tr-TR" dirty="0" smtClean="0"/>
              <a:t> ve benzeri </a:t>
            </a:r>
            <a:r>
              <a:rPr lang="tr-TR" dirty="0" smtClean="0">
                <a:hlinkClick r:id="rId5" tooltip="Kablosuz şifreleme yöntemleri"/>
              </a:rPr>
              <a:t>kablosuz şifreleme yöntemleri</a:t>
            </a:r>
            <a:r>
              <a:rPr lang="tr-TR" dirty="0" smtClean="0"/>
              <a:t> veya </a:t>
            </a:r>
            <a:r>
              <a:rPr lang="tr-TR" dirty="0" smtClean="0">
                <a:hlinkClick r:id="rId6" tooltip="IEEE 802.1x (sayfa mevcut değil)"/>
              </a:rPr>
              <a:t>IEEE 802.1x</a:t>
            </a:r>
            <a:r>
              <a:rPr lang="tr-TR" dirty="0" smtClean="0"/>
              <a:t> gibi </a:t>
            </a:r>
            <a:r>
              <a:rPr lang="tr-TR" dirty="0" smtClean="0">
                <a:hlinkClick r:id="rId7" tooltip="Yetkilendirme (sayfa mevcut değil)"/>
              </a:rPr>
              <a:t>yetkilendirme</a:t>
            </a:r>
            <a:r>
              <a:rPr lang="tr-TR" dirty="0" smtClean="0"/>
              <a:t> yöntemleriyle çeşitli </a:t>
            </a:r>
            <a:r>
              <a:rPr lang="tr-TR" dirty="0" smtClean="0">
                <a:hlinkClick r:id="rId8" tooltip="Kablosuz güvenlik (sayfa mevcut değil)"/>
              </a:rPr>
              <a:t>güvenlik</a:t>
            </a:r>
            <a:r>
              <a:rPr lang="tr-TR" dirty="0" smtClean="0"/>
              <a:t> seçenekleri sunar.</a:t>
            </a:r>
          </a:p>
          <a:p>
            <a:pPr lvl="0"/>
            <a:endParaRPr lang="tr-TR" dirty="0" smtClean="0"/>
          </a:p>
          <a:p>
            <a:pPr lvl="0"/>
            <a:r>
              <a:rPr lang="tr-TR" b="1" dirty="0" err="1" smtClean="0"/>
              <a:t>Wi</a:t>
            </a:r>
            <a:r>
              <a:rPr lang="tr-TR" b="1" dirty="0" smtClean="0"/>
              <a:t>-Fi</a:t>
            </a:r>
            <a:r>
              <a:rPr lang="tr-TR" dirty="0" smtClean="0"/>
              <a:t> Global bir standartlar kümesidir, </a:t>
            </a:r>
            <a:r>
              <a:rPr lang="tr-TR" b="1" dirty="0" err="1" smtClean="0"/>
              <a:t>Wi</a:t>
            </a:r>
            <a:r>
              <a:rPr lang="tr-TR" b="1" dirty="0" smtClean="0"/>
              <a:t>-Fi</a:t>
            </a:r>
            <a:r>
              <a:rPr lang="tr-TR" dirty="0" smtClean="0"/>
              <a:t> yetenekli ürün dünyanın her yerinde aynı şekilde çalışır...</a:t>
            </a:r>
          </a:p>
          <a:p>
            <a:pPr>
              <a:buNone/>
            </a:pPr>
            <a:endParaRPr lang="tr-TR" dirty="0"/>
          </a:p>
        </p:txBody>
      </p:sp>
      <p:sp>
        <p:nvSpPr>
          <p:cNvPr id="3" name="2 Başlık"/>
          <p:cNvSpPr>
            <a:spLocks noGrp="1"/>
          </p:cNvSpPr>
          <p:nvPr>
            <p:ph type="title"/>
          </p:nvPr>
        </p:nvSpPr>
        <p:spPr/>
        <p:txBody>
          <a:bodyPr>
            <a:normAutofit fontScale="90000"/>
          </a:bodyPr>
          <a:lstStyle/>
          <a:p>
            <a:pPr algn="ctr"/>
            <a:r>
              <a:rPr lang="tr-TR" dirty="0" smtClean="0">
                <a:solidFill>
                  <a:schemeClr val="bg2">
                    <a:lumMod val="25000"/>
                  </a:schemeClr>
                </a:solidFill>
              </a:rPr>
              <a:t>Üstünlükleri</a:t>
            </a:r>
            <a:r>
              <a:rPr lang="tr-TR" dirty="0" smtClean="0"/>
              <a:t/>
            </a:r>
            <a:br>
              <a:rPr lang="tr-TR" dirty="0" smtClean="0"/>
            </a:br>
            <a:endParaRPr lang="tr-T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071546"/>
            <a:ext cx="8229600" cy="4935745"/>
          </a:xfrm>
        </p:spPr>
        <p:txBody>
          <a:bodyPr>
            <a:normAutofit fontScale="25000" lnSpcReduction="20000"/>
          </a:bodyPr>
          <a:lstStyle/>
          <a:p>
            <a:pPr lvl="0">
              <a:buNone/>
            </a:pPr>
            <a:r>
              <a:rPr lang="tr-TR" sz="6200" dirty="0" smtClean="0"/>
              <a:t>Lisans gerektirmeyen frekans aralıklarında çalıştığı için, </a:t>
            </a:r>
            <a:r>
              <a:rPr lang="tr-TR" sz="6200" b="1" dirty="0" err="1" smtClean="0"/>
              <a:t>Wi</a:t>
            </a:r>
            <a:r>
              <a:rPr lang="tr-TR" sz="6200" b="1" dirty="0" smtClean="0"/>
              <a:t>-Fi</a:t>
            </a:r>
            <a:r>
              <a:rPr lang="tr-TR" sz="6200" dirty="0" smtClean="0"/>
              <a:t> cihazlar diğer kablosuz cihazlarla çakışabilir veya birbirlerinin iletişimini engelleyebilirler.</a:t>
            </a:r>
          </a:p>
          <a:p>
            <a:pPr lvl="0">
              <a:buNone/>
            </a:pPr>
            <a:endParaRPr lang="tr-TR" sz="6200" dirty="0" smtClean="0"/>
          </a:p>
          <a:p>
            <a:pPr lvl="0">
              <a:buNone/>
            </a:pPr>
            <a:r>
              <a:rPr lang="tr-TR" sz="6200" dirty="0" smtClean="0"/>
              <a:t>2.4GHz frekans aralığında çalışan 802.11b ve 802.11g uyumlu cihazların iletişim kalitesi ve hızı, diğer </a:t>
            </a:r>
            <a:r>
              <a:rPr lang="tr-TR" sz="6200" b="1" dirty="0" err="1" smtClean="0"/>
              <a:t>Wi</a:t>
            </a:r>
            <a:r>
              <a:rPr lang="tr-TR" sz="6200" b="1" dirty="0" smtClean="0"/>
              <a:t>-Fi</a:t>
            </a:r>
            <a:r>
              <a:rPr lang="tr-TR" sz="6200" dirty="0" smtClean="0"/>
              <a:t> cihazlar dışında, </a:t>
            </a:r>
            <a:r>
              <a:rPr lang="tr-TR" sz="6200" dirty="0" err="1" smtClean="0">
                <a:hlinkClick r:id="rId2" tooltip="Bluetooth"/>
              </a:rPr>
              <a:t>Bluetooth</a:t>
            </a:r>
            <a:r>
              <a:rPr lang="tr-TR" sz="6200" dirty="0" smtClean="0"/>
              <a:t>, </a:t>
            </a:r>
            <a:r>
              <a:rPr lang="tr-TR" sz="6200" dirty="0" smtClean="0">
                <a:hlinkClick r:id="rId3" tooltip="Mikrodalga fırın"/>
              </a:rPr>
              <a:t>mikrodalga fırın</a:t>
            </a:r>
            <a:r>
              <a:rPr lang="tr-TR" sz="6200" dirty="0" smtClean="0"/>
              <a:t>, </a:t>
            </a:r>
            <a:r>
              <a:rPr lang="tr-TR" sz="6200" dirty="0" smtClean="0">
                <a:hlinkClick r:id="rId4" tooltip="Telsiz telefon (sayfa mevcut değil)"/>
              </a:rPr>
              <a:t>telsiz telefon</a:t>
            </a:r>
            <a:r>
              <a:rPr lang="tr-TR" sz="6200" dirty="0" smtClean="0"/>
              <a:t>, bazı </a:t>
            </a:r>
            <a:r>
              <a:rPr lang="tr-TR" sz="6200" dirty="0" smtClean="0">
                <a:hlinkClick r:id="rId5" tooltip="Telsiz"/>
              </a:rPr>
              <a:t>telsizler</a:t>
            </a:r>
            <a:r>
              <a:rPr lang="tr-TR" sz="6200" dirty="0" smtClean="0"/>
              <a:t> ve benzeri radyo sinyalleriyle çalışan cihazlar tarafından düşürülebilir veya tamamen engellenebilir.</a:t>
            </a:r>
          </a:p>
          <a:p>
            <a:pPr lvl="0">
              <a:buNone/>
            </a:pPr>
            <a:endParaRPr lang="tr-TR" sz="6200" dirty="0" smtClean="0"/>
          </a:p>
          <a:p>
            <a:pPr lvl="0">
              <a:buNone/>
            </a:pPr>
            <a:r>
              <a:rPr lang="tr-TR" sz="6200" b="1" dirty="0" err="1" smtClean="0"/>
              <a:t>Wi</a:t>
            </a:r>
            <a:r>
              <a:rPr lang="tr-TR" sz="6200" b="1" dirty="0" smtClean="0"/>
              <a:t>-Fi</a:t>
            </a:r>
            <a:r>
              <a:rPr lang="tr-TR" sz="6200" dirty="0" smtClean="0"/>
              <a:t> için yapılan uluslararası düzenlemelerin tümü aynı olmadığı için değişik ülkeler için üretilen cihazların bazı kanallarda uyumsuzluk çıkarması olasıdır.</a:t>
            </a:r>
          </a:p>
          <a:p>
            <a:pPr lvl="0">
              <a:buNone/>
            </a:pPr>
            <a:endParaRPr lang="tr-TR" sz="6200" dirty="0" smtClean="0"/>
          </a:p>
          <a:p>
            <a:pPr lvl="0">
              <a:buNone/>
            </a:pPr>
            <a:r>
              <a:rPr lang="tr-TR" sz="6200" dirty="0" smtClean="0"/>
              <a:t>Diğer standartlara göre güç tüketimi oldukça yüksektir.</a:t>
            </a:r>
          </a:p>
          <a:p>
            <a:pPr lvl="0">
              <a:buNone/>
            </a:pPr>
            <a:r>
              <a:rPr lang="tr-TR" sz="6200" dirty="0" smtClean="0"/>
              <a:t>Kablosuz olsa dahi gereksinimleri çoktur.</a:t>
            </a:r>
          </a:p>
          <a:p>
            <a:pPr lvl="0">
              <a:buNone/>
            </a:pPr>
            <a:r>
              <a:rPr lang="tr-TR" sz="6200" dirty="0" smtClean="0"/>
              <a:t>En yaygın kablosuz şifreleme standardı, </a:t>
            </a:r>
            <a:r>
              <a:rPr lang="tr-TR" sz="6200" dirty="0" err="1" smtClean="0"/>
              <a:t>WEP'in</a:t>
            </a:r>
            <a:r>
              <a:rPr lang="tr-TR" sz="6200" dirty="0" smtClean="0"/>
              <a:t>, düzgün yapılandırıldığında bile kolaylıkla kırılabildiği görülmüştür. 2003 </a:t>
            </a:r>
            <a:r>
              <a:rPr lang="tr-TR" sz="6200" dirty="0" err="1" smtClean="0"/>
              <a:t>te</a:t>
            </a:r>
            <a:r>
              <a:rPr lang="tr-TR" sz="6200" dirty="0" smtClean="0"/>
              <a:t> cihazlarda kullanılmaya başlanan WPA ve WPA2 şifreleme standartları ise bu sorunu çözmeyi amaçlamıştır.</a:t>
            </a:r>
          </a:p>
          <a:p>
            <a:pPr lvl="0">
              <a:buNone/>
            </a:pPr>
            <a:r>
              <a:rPr lang="tr-TR" sz="6200" dirty="0" err="1" smtClean="0"/>
              <a:t>Wi</a:t>
            </a:r>
            <a:r>
              <a:rPr lang="tr-TR" sz="6200" dirty="0" smtClean="0"/>
              <a:t>-Fi kullanıcılarının küçük bir kısmı, </a:t>
            </a:r>
            <a:r>
              <a:rPr lang="tr-TR" sz="6200" dirty="0" err="1" smtClean="0"/>
              <a:t>Wi</a:t>
            </a:r>
            <a:r>
              <a:rPr lang="tr-TR" sz="6200" dirty="0" smtClean="0"/>
              <a:t>-Fi kullandıktan sonra bazı sağlık sorunlarıyla karşılaştıklarını bildirmişlerdir.</a:t>
            </a:r>
            <a:r>
              <a:rPr lang="tr-TR" sz="6200" i="1" dirty="0" err="1" smtClean="0"/>
              <a:t>Wi</a:t>
            </a:r>
            <a:r>
              <a:rPr lang="tr-TR" sz="6200" i="1" dirty="0" smtClean="0"/>
              <a:t>-Fi hastalığı</a:t>
            </a:r>
            <a:r>
              <a:rPr lang="tr-TR" sz="6200" dirty="0" smtClean="0"/>
              <a:t> veya </a:t>
            </a:r>
            <a:r>
              <a:rPr lang="tr-TR" sz="6200" i="1" dirty="0" err="1" smtClean="0"/>
              <a:t>Wi</a:t>
            </a:r>
            <a:r>
              <a:rPr lang="tr-TR" sz="6200" i="1" dirty="0" smtClean="0"/>
              <a:t>-Fi duyarlılığı</a:t>
            </a:r>
            <a:r>
              <a:rPr lang="tr-TR" sz="6200" dirty="0" smtClean="0"/>
              <a:t>nın, olağandışı baş ağrısıyla birlikte şu belirtileri gösterdiği bildirilmiştir: mide bulantısı, kalpte </a:t>
            </a:r>
            <a:r>
              <a:rPr lang="tr-TR" sz="6200" dirty="0" err="1" smtClean="0"/>
              <a:t>ritm</a:t>
            </a:r>
            <a:r>
              <a:rPr lang="tr-TR" sz="6200" dirty="0" smtClean="0"/>
              <a:t> düzensizliği, denge kaybı ve baş dönmesi, göğüs ağrısı, aşırı stres, panik atak ve idrak ile ilgili sorunlar. Bazı sağlık uzmanları, bu sağlık sorunlarını nörolojik unsurlarla açıklamıştır.</a:t>
            </a:r>
          </a:p>
          <a:p>
            <a:endParaRPr lang="tr-TR" dirty="0"/>
          </a:p>
        </p:txBody>
      </p:sp>
      <p:sp>
        <p:nvSpPr>
          <p:cNvPr id="3" name="2 Başlık"/>
          <p:cNvSpPr>
            <a:spLocks noGrp="1"/>
          </p:cNvSpPr>
          <p:nvPr>
            <p:ph type="title"/>
          </p:nvPr>
        </p:nvSpPr>
        <p:spPr>
          <a:xfrm>
            <a:off x="457200" y="274638"/>
            <a:ext cx="8229600" cy="868346"/>
          </a:xfrm>
        </p:spPr>
        <p:txBody>
          <a:bodyPr>
            <a:normAutofit fontScale="90000"/>
          </a:bodyPr>
          <a:lstStyle/>
          <a:p>
            <a:pPr algn="ctr"/>
            <a:r>
              <a:rPr lang="tr-TR" sz="2700" dirty="0" smtClean="0">
                <a:solidFill>
                  <a:schemeClr val="bg2">
                    <a:lumMod val="25000"/>
                  </a:schemeClr>
                </a:solidFill>
              </a:rPr>
              <a:t>Olumsuzlukları</a:t>
            </a:r>
            <a:r>
              <a:rPr lang="tr-TR" dirty="0" smtClean="0"/>
              <a:t/>
            </a:r>
            <a:br>
              <a:rPr lang="tr-TR" dirty="0" smtClean="0"/>
            </a:br>
            <a:endParaRPr lang="tr-T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5 İçerik Yer Tutucusu"/>
          <p:cNvGraphicFramePr>
            <a:graphicFrameLocks noGrp="1"/>
          </p:cNvGraphicFramePr>
          <p:nvPr>
            <p:ph idx="1"/>
          </p:nvPr>
        </p:nvGraphicFramePr>
        <p:xfrm>
          <a:off x="642909" y="1481138"/>
          <a:ext cx="8043890" cy="3137442"/>
        </p:xfrm>
        <a:graphic>
          <a:graphicData uri="http://schemas.openxmlformats.org/drawingml/2006/table">
            <a:tbl>
              <a:tblPr firstRow="1" bandRow="1">
                <a:tableStyleId>{638B1855-1B75-4FBE-930C-398BA8C253C6}</a:tableStyleId>
              </a:tblPr>
              <a:tblGrid>
                <a:gridCol w="2557490"/>
                <a:gridCol w="2743200"/>
                <a:gridCol w="2743200"/>
              </a:tblGrid>
              <a:tr h="730346">
                <a:tc>
                  <a:txBody>
                    <a:bodyPr/>
                    <a:lstStyle/>
                    <a:p>
                      <a:pPr algn="just">
                        <a:lnSpc>
                          <a:spcPct val="115000"/>
                        </a:lnSpc>
                        <a:spcAft>
                          <a:spcPts val="0"/>
                        </a:spcAft>
                      </a:pPr>
                      <a:r>
                        <a:rPr lang="tr-TR" sz="1800" dirty="0"/>
                        <a:t>Standart</a:t>
                      </a:r>
                      <a:endParaRPr lang="tr-TR" sz="1800" dirty="0">
                        <a:latin typeface="Calibri"/>
                        <a:ea typeface="Calibri"/>
                        <a:cs typeface="Times New Roman"/>
                      </a:endParaRPr>
                    </a:p>
                  </a:txBody>
                  <a:tcPr marL="68580" marR="68580" marT="0" marB="0" anchor="ctr"/>
                </a:tc>
                <a:tc>
                  <a:txBody>
                    <a:bodyPr/>
                    <a:lstStyle/>
                    <a:p>
                      <a:pPr algn="ctr">
                        <a:lnSpc>
                          <a:spcPct val="115000"/>
                        </a:lnSpc>
                        <a:spcAft>
                          <a:spcPts val="0"/>
                        </a:spcAft>
                      </a:pPr>
                      <a:r>
                        <a:rPr lang="tr-TR" sz="1800" dirty="0"/>
                        <a:t>Frekanslar</a:t>
                      </a:r>
                      <a:endParaRPr lang="tr-TR" sz="1800" dirty="0">
                        <a:latin typeface="Calibri"/>
                        <a:ea typeface="Calibri"/>
                        <a:cs typeface="Times New Roman"/>
                      </a:endParaRPr>
                    </a:p>
                  </a:txBody>
                  <a:tcPr marL="68580" marR="68580" marT="0" marB="0" anchor="ctr"/>
                </a:tc>
                <a:tc>
                  <a:txBody>
                    <a:bodyPr/>
                    <a:lstStyle/>
                    <a:p>
                      <a:pPr algn="just">
                        <a:lnSpc>
                          <a:spcPct val="115000"/>
                        </a:lnSpc>
                        <a:spcAft>
                          <a:spcPts val="0"/>
                        </a:spcAft>
                      </a:pPr>
                      <a:r>
                        <a:rPr lang="tr-TR" sz="1800" dirty="0"/>
                        <a:t>Kanal Sayısı</a:t>
                      </a:r>
                      <a:endParaRPr lang="tr-TR" sz="1800" dirty="0">
                        <a:latin typeface="Calibri"/>
                        <a:ea typeface="Calibri"/>
                        <a:cs typeface="Times New Roman"/>
                      </a:endParaRPr>
                    </a:p>
                  </a:txBody>
                  <a:tcPr marL="68580" marR="68580" marT="0" marB="0" anchor="ctr"/>
                </a:tc>
              </a:tr>
              <a:tr h="730346">
                <a:tc>
                  <a:txBody>
                    <a:bodyPr/>
                    <a:lstStyle/>
                    <a:p>
                      <a:pPr algn="just">
                        <a:lnSpc>
                          <a:spcPct val="115000"/>
                        </a:lnSpc>
                        <a:spcAft>
                          <a:spcPts val="0"/>
                        </a:spcAft>
                      </a:pPr>
                      <a:r>
                        <a:rPr lang="tr-TR" sz="1800" u="sng">
                          <a:hlinkClick r:id="rId2" tooltip="IEEE 802.11a (sayfa mevcut değil)"/>
                        </a:rPr>
                        <a:t>IEEE 802.11a</a:t>
                      </a:r>
                      <a:endParaRPr lang="tr-TR" sz="1800">
                        <a:latin typeface="Calibri"/>
                        <a:ea typeface="Calibri"/>
                        <a:cs typeface="Times New Roman"/>
                      </a:endParaRPr>
                    </a:p>
                  </a:txBody>
                  <a:tcPr marL="68580" marR="68580" marT="0" marB="0"/>
                </a:tc>
                <a:tc>
                  <a:txBody>
                    <a:bodyPr/>
                    <a:lstStyle/>
                    <a:p>
                      <a:pPr algn="just">
                        <a:lnSpc>
                          <a:spcPct val="115000"/>
                        </a:lnSpc>
                        <a:spcAft>
                          <a:spcPts val="0"/>
                        </a:spcAft>
                      </a:pPr>
                      <a:r>
                        <a:rPr lang="tr-TR" sz="1800" dirty="0"/>
                        <a:t>5,15 GHz - 5,725 GHz</a:t>
                      </a:r>
                      <a:endParaRPr lang="tr-TR" sz="1800" dirty="0">
                        <a:latin typeface="Calibri"/>
                        <a:ea typeface="Calibri"/>
                        <a:cs typeface="Times New Roman"/>
                      </a:endParaRPr>
                    </a:p>
                  </a:txBody>
                  <a:tcPr marL="68580" marR="68580" marT="0" marB="0"/>
                </a:tc>
                <a:tc>
                  <a:txBody>
                    <a:bodyPr/>
                    <a:lstStyle/>
                    <a:p>
                      <a:pPr algn="just">
                        <a:lnSpc>
                          <a:spcPct val="115000"/>
                        </a:lnSpc>
                        <a:spcAft>
                          <a:spcPts val="0"/>
                        </a:spcAft>
                      </a:pPr>
                      <a:r>
                        <a:rPr lang="tr-TR" sz="1800"/>
                        <a:t>19, Avrupa'da </a:t>
                      </a:r>
                      <a:r>
                        <a:rPr lang="tr-TR" sz="1800" u="sng">
                          <a:hlinkClick r:id="rId3" tooltip="Transmission Power Control (sayfa mevcut değil)"/>
                        </a:rPr>
                        <a:t>TPC</a:t>
                      </a:r>
                      <a:r>
                        <a:rPr lang="tr-TR" sz="1800"/>
                        <a:t> ve DFS </a:t>
                      </a:r>
                      <a:r>
                        <a:rPr lang="tr-TR" sz="1800" u="sng">
                          <a:hlinkClick r:id="rId4" tooltip="IEEE 802.11h (sayfa mevcut değil)"/>
                        </a:rPr>
                        <a:t>802.11h</a:t>
                      </a:r>
                      <a:endParaRPr lang="tr-TR" sz="1800">
                        <a:latin typeface="Calibri"/>
                        <a:ea typeface="Calibri"/>
                        <a:cs typeface="Times New Roman"/>
                      </a:endParaRPr>
                    </a:p>
                  </a:txBody>
                  <a:tcPr marL="68580" marR="68580" marT="0" marB="0"/>
                </a:tc>
              </a:tr>
              <a:tr h="828393">
                <a:tc>
                  <a:txBody>
                    <a:bodyPr/>
                    <a:lstStyle/>
                    <a:p>
                      <a:pPr algn="just">
                        <a:lnSpc>
                          <a:spcPct val="115000"/>
                        </a:lnSpc>
                        <a:spcAft>
                          <a:spcPts val="0"/>
                        </a:spcAft>
                      </a:pPr>
                      <a:r>
                        <a:rPr lang="tr-TR" sz="1800" u="sng">
                          <a:hlinkClick r:id="rId5" tooltip="IEEE 802.11b (sayfa mevcut değil)"/>
                        </a:rPr>
                        <a:t>IEEE 802.11b</a:t>
                      </a:r>
                      <a:endParaRPr lang="tr-TR" sz="1800">
                        <a:latin typeface="Calibri"/>
                        <a:ea typeface="Calibri"/>
                        <a:cs typeface="Times New Roman"/>
                      </a:endParaRPr>
                    </a:p>
                  </a:txBody>
                  <a:tcPr marL="68580" marR="68580" marT="0" marB="0"/>
                </a:tc>
                <a:tc>
                  <a:txBody>
                    <a:bodyPr/>
                    <a:lstStyle/>
                    <a:p>
                      <a:pPr algn="just">
                        <a:lnSpc>
                          <a:spcPct val="115000"/>
                        </a:lnSpc>
                        <a:spcAft>
                          <a:spcPts val="0"/>
                        </a:spcAft>
                      </a:pPr>
                      <a:r>
                        <a:rPr lang="tr-TR" sz="1800" dirty="0"/>
                        <a:t>2,4 GHz - 2,4835 GHz</a:t>
                      </a:r>
                      <a:endParaRPr lang="tr-TR" sz="1800" dirty="0">
                        <a:latin typeface="Calibri"/>
                        <a:ea typeface="Calibri"/>
                        <a:cs typeface="Times New Roman"/>
                      </a:endParaRPr>
                    </a:p>
                  </a:txBody>
                  <a:tcPr marL="68580" marR="68580" marT="0" marB="0"/>
                </a:tc>
                <a:tc>
                  <a:txBody>
                    <a:bodyPr/>
                    <a:lstStyle/>
                    <a:p>
                      <a:pPr algn="just">
                        <a:lnSpc>
                          <a:spcPct val="115000"/>
                        </a:lnSpc>
                        <a:spcAft>
                          <a:spcPts val="0"/>
                        </a:spcAft>
                      </a:pPr>
                      <a:r>
                        <a:rPr lang="tr-TR" sz="1800" dirty="0"/>
                        <a:t>11 Adet </a:t>
                      </a:r>
                      <a:r>
                        <a:rPr lang="tr-TR" sz="1800" u="sng" dirty="0">
                          <a:hlinkClick r:id="rId6" tooltip="Amerika Birleşik Devletleri"/>
                        </a:rPr>
                        <a:t>ABD</a:t>
                      </a:r>
                      <a:r>
                        <a:rPr lang="tr-TR" sz="1800" dirty="0"/>
                        <a:t>, 13 Adet </a:t>
                      </a:r>
                      <a:r>
                        <a:rPr lang="tr-TR" sz="1800" u="sng" dirty="0">
                          <a:hlinkClick r:id="rId7" tooltip="Avrupa"/>
                        </a:rPr>
                        <a:t>Avrupa</a:t>
                      </a:r>
                      <a:r>
                        <a:rPr lang="tr-TR" sz="1800" dirty="0"/>
                        <a:t>,14 Adet </a:t>
                      </a:r>
                      <a:r>
                        <a:rPr lang="tr-TR" sz="1800" u="sng" dirty="0">
                          <a:hlinkClick r:id="rId8" tooltip="Japonya"/>
                        </a:rPr>
                        <a:t>Japonya</a:t>
                      </a:r>
                      <a:endParaRPr lang="tr-TR" sz="1800" dirty="0">
                        <a:latin typeface="Calibri"/>
                        <a:ea typeface="Calibri"/>
                        <a:cs typeface="Times New Roman"/>
                      </a:endParaRPr>
                    </a:p>
                  </a:txBody>
                  <a:tcPr marL="68580" marR="68580" marT="0" marB="0"/>
                </a:tc>
              </a:tr>
              <a:tr h="730346">
                <a:tc>
                  <a:txBody>
                    <a:bodyPr/>
                    <a:lstStyle/>
                    <a:p>
                      <a:pPr algn="just">
                        <a:lnSpc>
                          <a:spcPct val="115000"/>
                        </a:lnSpc>
                        <a:spcAft>
                          <a:spcPts val="0"/>
                        </a:spcAft>
                      </a:pPr>
                      <a:r>
                        <a:rPr lang="tr-TR" sz="1800" u="sng">
                          <a:hlinkClick r:id="rId9" tooltip="IEEE 802.11g (sayfa mevcut değil)"/>
                        </a:rPr>
                        <a:t>IEEE 802.11g</a:t>
                      </a:r>
                      <a:endParaRPr lang="tr-TR" sz="1800">
                        <a:latin typeface="Calibri"/>
                        <a:ea typeface="Calibri"/>
                        <a:cs typeface="Times New Roman"/>
                      </a:endParaRPr>
                    </a:p>
                  </a:txBody>
                  <a:tcPr marL="68580" marR="68580" marT="0" marB="0"/>
                </a:tc>
                <a:tc>
                  <a:txBody>
                    <a:bodyPr/>
                    <a:lstStyle/>
                    <a:p>
                      <a:pPr algn="just">
                        <a:lnSpc>
                          <a:spcPct val="115000"/>
                        </a:lnSpc>
                        <a:spcAft>
                          <a:spcPts val="0"/>
                        </a:spcAft>
                      </a:pPr>
                      <a:r>
                        <a:rPr lang="tr-TR" sz="1800"/>
                        <a:t>2,4 GHz - 2,4835 GH</a:t>
                      </a:r>
                      <a:endParaRPr lang="tr-TR" sz="1800">
                        <a:latin typeface="Calibri"/>
                        <a:ea typeface="Calibri"/>
                        <a:cs typeface="Times New Roman"/>
                      </a:endParaRPr>
                    </a:p>
                  </a:txBody>
                  <a:tcPr marL="68580" marR="68580" marT="0" marB="0"/>
                </a:tc>
                <a:tc>
                  <a:txBody>
                    <a:bodyPr/>
                    <a:lstStyle/>
                    <a:p>
                      <a:pPr algn="just">
                        <a:lnSpc>
                          <a:spcPct val="115000"/>
                        </a:lnSpc>
                        <a:spcAft>
                          <a:spcPts val="0"/>
                        </a:spcAft>
                      </a:pPr>
                      <a:r>
                        <a:rPr lang="tr-TR" sz="1800" dirty="0"/>
                        <a:t>11 Adet ABD, 13 Adet Avrupa,14 Japonya</a:t>
                      </a:r>
                      <a:endParaRPr lang="tr-TR" sz="1800" dirty="0">
                        <a:latin typeface="Calibri"/>
                        <a:ea typeface="Calibri"/>
                        <a:cs typeface="Times New Roman"/>
                      </a:endParaRPr>
                    </a:p>
                  </a:txBody>
                  <a:tcPr marL="68580" marR="68580" marT="0" marB="0"/>
                </a:tc>
              </a:tr>
            </a:tbl>
          </a:graphicData>
        </a:graphic>
      </p:graphicFrame>
      <p:sp>
        <p:nvSpPr>
          <p:cNvPr id="3" name="2 Başlık"/>
          <p:cNvSpPr>
            <a:spLocks noGrp="1"/>
          </p:cNvSpPr>
          <p:nvPr>
            <p:ph type="title"/>
          </p:nvPr>
        </p:nvSpPr>
        <p:spPr/>
        <p:txBody>
          <a:bodyPr>
            <a:normAutofit fontScale="90000"/>
          </a:bodyPr>
          <a:lstStyle/>
          <a:p>
            <a:pPr algn="ctr"/>
            <a:r>
              <a:rPr lang="tr-TR" dirty="0" smtClean="0">
                <a:solidFill>
                  <a:schemeClr val="bg2">
                    <a:lumMod val="25000"/>
                  </a:schemeClr>
                </a:solidFill>
              </a:rPr>
              <a:t>Frekanslar</a:t>
            </a:r>
            <a:r>
              <a:rPr lang="tr-TR" dirty="0" smtClean="0"/>
              <a:t/>
            </a:r>
            <a:br>
              <a:rPr lang="tr-TR" dirty="0" smtClean="0"/>
            </a:br>
            <a:endParaRPr lang="tr-T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nvPr>
        </p:nvGraphicFramePr>
        <p:xfrm>
          <a:off x="500034" y="1481138"/>
          <a:ext cx="8186766" cy="4267200"/>
        </p:xfrm>
        <a:graphic>
          <a:graphicData uri="http://schemas.openxmlformats.org/drawingml/2006/table">
            <a:tbl>
              <a:tblPr firstRow="1" bandRow="1">
                <a:tableStyleId>{5C22544A-7EE6-4342-B048-85BDC9FD1C3A}</a:tableStyleId>
              </a:tblPr>
              <a:tblGrid>
                <a:gridCol w="4071966"/>
                <a:gridCol w="4114800"/>
              </a:tblGrid>
              <a:tr h="370840">
                <a:tc>
                  <a:txBody>
                    <a:bodyPr/>
                    <a:lstStyle/>
                    <a:p>
                      <a:pPr algn="just">
                        <a:lnSpc>
                          <a:spcPct val="115000"/>
                        </a:lnSpc>
                        <a:spcAft>
                          <a:spcPts val="0"/>
                        </a:spcAft>
                      </a:pPr>
                      <a:r>
                        <a:rPr lang="tr-TR" sz="2000" u="sng" dirty="0">
                          <a:solidFill>
                            <a:srgbClr val="0000FF"/>
                          </a:solidFill>
                          <a:latin typeface="Times New Roman"/>
                          <a:ea typeface="Calibri"/>
                          <a:cs typeface="Times New Roman"/>
                          <a:hlinkClick r:id="rId2" tooltip="IEEE 802.11"/>
                        </a:rPr>
                        <a:t>IEEE 802.11</a:t>
                      </a:r>
                      <a:r>
                        <a:rPr lang="tr-TR" sz="2000" dirty="0">
                          <a:latin typeface="Times New Roman"/>
                          <a:ea typeface="Calibri"/>
                          <a:cs typeface="Times New Roman"/>
                        </a:rPr>
                        <a:t> </a:t>
                      </a:r>
                      <a:endParaRPr lang="tr-TR" sz="2000" dirty="0">
                        <a:latin typeface="Calibri"/>
                        <a:ea typeface="Calibri"/>
                        <a:cs typeface="Times New Roman"/>
                      </a:endParaRPr>
                    </a:p>
                  </a:txBody>
                  <a:tcPr marL="68580" marR="68580" marT="0" marB="0"/>
                </a:tc>
                <a:tc>
                  <a:txBody>
                    <a:bodyPr/>
                    <a:lstStyle/>
                    <a:p>
                      <a:pPr algn="just">
                        <a:lnSpc>
                          <a:spcPct val="115000"/>
                        </a:lnSpc>
                        <a:spcAft>
                          <a:spcPts val="0"/>
                        </a:spcAft>
                      </a:pPr>
                      <a:r>
                        <a:rPr lang="tr-TR" sz="2000">
                          <a:latin typeface="Times New Roman"/>
                          <a:ea typeface="Calibri"/>
                          <a:cs typeface="Times New Roman"/>
                        </a:rPr>
                        <a:t>2 Mbps max</a:t>
                      </a:r>
                      <a:endParaRPr lang="tr-TR" sz="2000">
                        <a:latin typeface="Calibri"/>
                        <a:ea typeface="Calibri"/>
                        <a:cs typeface="Times New Roman"/>
                      </a:endParaRPr>
                    </a:p>
                  </a:txBody>
                  <a:tcPr marL="68580" marR="68580" marT="0" marB="0"/>
                </a:tc>
              </a:tr>
              <a:tr h="370840">
                <a:tc>
                  <a:txBody>
                    <a:bodyPr/>
                    <a:lstStyle/>
                    <a:p>
                      <a:pPr algn="just">
                        <a:lnSpc>
                          <a:spcPct val="115000"/>
                        </a:lnSpc>
                        <a:spcAft>
                          <a:spcPts val="0"/>
                        </a:spcAft>
                      </a:pPr>
                      <a:r>
                        <a:rPr lang="tr-TR" sz="2000" u="sng">
                          <a:solidFill>
                            <a:srgbClr val="0000FF"/>
                          </a:solidFill>
                          <a:latin typeface="Times New Roman"/>
                          <a:ea typeface="Calibri"/>
                          <a:cs typeface="Times New Roman"/>
                          <a:hlinkClick r:id="rId3" tooltip="IEEE 802.11a (sayfa mevcut değil)"/>
                        </a:rPr>
                        <a:t>IEEE 802.11a</a:t>
                      </a:r>
                      <a:endParaRPr lang="tr-TR" sz="2000">
                        <a:latin typeface="Calibri"/>
                        <a:ea typeface="Calibri"/>
                        <a:cs typeface="Times New Roman"/>
                      </a:endParaRPr>
                    </a:p>
                  </a:txBody>
                  <a:tcPr marL="68580" marR="68580" marT="0" marB="0"/>
                </a:tc>
                <a:tc>
                  <a:txBody>
                    <a:bodyPr/>
                    <a:lstStyle/>
                    <a:p>
                      <a:pPr algn="just">
                        <a:lnSpc>
                          <a:spcPct val="115000"/>
                        </a:lnSpc>
                        <a:spcAft>
                          <a:spcPts val="0"/>
                        </a:spcAft>
                      </a:pPr>
                      <a:r>
                        <a:rPr lang="tr-TR" sz="2000">
                          <a:latin typeface="Times New Roman"/>
                          <a:ea typeface="Calibri"/>
                          <a:cs typeface="Times New Roman"/>
                        </a:rPr>
                        <a:t>54 Mbps max. (40 MHz'ta 108 Mbps)</a:t>
                      </a:r>
                      <a:endParaRPr lang="tr-TR" sz="2000">
                        <a:latin typeface="Calibri"/>
                        <a:ea typeface="Calibri"/>
                        <a:cs typeface="Times New Roman"/>
                      </a:endParaRPr>
                    </a:p>
                  </a:txBody>
                  <a:tcPr marL="68580" marR="68580" marT="0" marB="0"/>
                </a:tc>
              </a:tr>
              <a:tr h="370840">
                <a:tc>
                  <a:txBody>
                    <a:bodyPr/>
                    <a:lstStyle/>
                    <a:p>
                      <a:pPr algn="just">
                        <a:lnSpc>
                          <a:spcPct val="115000"/>
                        </a:lnSpc>
                        <a:spcAft>
                          <a:spcPts val="0"/>
                        </a:spcAft>
                      </a:pPr>
                      <a:r>
                        <a:rPr lang="tr-TR" sz="2000" u="sng">
                          <a:solidFill>
                            <a:srgbClr val="0000FF"/>
                          </a:solidFill>
                          <a:latin typeface="Times New Roman"/>
                          <a:ea typeface="Calibri"/>
                          <a:cs typeface="Times New Roman"/>
                          <a:hlinkClick r:id="rId4" tooltip="IEEE 802.11b (sayfa mevcut değil)"/>
                        </a:rPr>
                        <a:t>IEEE 802.11b</a:t>
                      </a:r>
                      <a:endParaRPr lang="tr-TR" sz="2000">
                        <a:latin typeface="Calibri"/>
                        <a:ea typeface="Calibri"/>
                        <a:cs typeface="Times New Roman"/>
                      </a:endParaRPr>
                    </a:p>
                  </a:txBody>
                  <a:tcPr marL="68580" marR="68580" marT="0" marB="0"/>
                </a:tc>
                <a:tc>
                  <a:txBody>
                    <a:bodyPr/>
                    <a:lstStyle/>
                    <a:p>
                      <a:pPr algn="just">
                        <a:lnSpc>
                          <a:spcPct val="115000"/>
                        </a:lnSpc>
                        <a:spcAft>
                          <a:spcPts val="0"/>
                        </a:spcAft>
                      </a:pPr>
                      <a:r>
                        <a:rPr lang="tr-TR" sz="2000">
                          <a:latin typeface="Times New Roman"/>
                          <a:ea typeface="Calibri"/>
                          <a:cs typeface="Times New Roman"/>
                        </a:rPr>
                        <a:t>11 Mbps max. (40 MHz'ta 22 Mbps, 60 MHz'ta 44 Mbps)</a:t>
                      </a:r>
                      <a:endParaRPr lang="tr-TR" sz="2000">
                        <a:latin typeface="Calibri"/>
                        <a:ea typeface="Calibri"/>
                        <a:cs typeface="Times New Roman"/>
                      </a:endParaRPr>
                    </a:p>
                  </a:txBody>
                  <a:tcPr marL="68580" marR="68580" marT="0" marB="0"/>
                </a:tc>
              </a:tr>
              <a:tr h="370840">
                <a:tc>
                  <a:txBody>
                    <a:bodyPr/>
                    <a:lstStyle/>
                    <a:p>
                      <a:pPr algn="just">
                        <a:lnSpc>
                          <a:spcPct val="115000"/>
                        </a:lnSpc>
                        <a:spcAft>
                          <a:spcPts val="0"/>
                        </a:spcAft>
                      </a:pPr>
                      <a:r>
                        <a:rPr lang="tr-TR" sz="2000" u="sng">
                          <a:solidFill>
                            <a:srgbClr val="0000FF"/>
                          </a:solidFill>
                          <a:latin typeface="Times New Roman"/>
                          <a:ea typeface="Calibri"/>
                          <a:cs typeface="Times New Roman"/>
                          <a:hlinkClick r:id="rId5" tooltip="IEEE 802.11g (sayfa mevcut değil)"/>
                        </a:rPr>
                        <a:t>IEEE 802.11g</a:t>
                      </a:r>
                      <a:endParaRPr lang="tr-TR" sz="2000">
                        <a:latin typeface="Calibri"/>
                        <a:ea typeface="Calibri"/>
                        <a:cs typeface="Times New Roman"/>
                      </a:endParaRPr>
                    </a:p>
                  </a:txBody>
                  <a:tcPr marL="68580" marR="68580" marT="0" marB="0"/>
                </a:tc>
                <a:tc>
                  <a:txBody>
                    <a:bodyPr/>
                    <a:lstStyle/>
                    <a:p>
                      <a:pPr algn="just">
                        <a:lnSpc>
                          <a:spcPct val="115000"/>
                        </a:lnSpc>
                        <a:spcAft>
                          <a:spcPts val="0"/>
                        </a:spcAft>
                      </a:pPr>
                      <a:r>
                        <a:rPr lang="tr-TR" sz="2000">
                          <a:latin typeface="Times New Roman"/>
                          <a:ea typeface="Calibri"/>
                          <a:cs typeface="Times New Roman"/>
                        </a:rPr>
                        <a:t>54 Mbps max. (g+ =108 Mbps, 125 Mbps'a kadar mümkün; 2 Mbps Karma (g+b) IEEE 802.11b)</a:t>
                      </a:r>
                      <a:endParaRPr lang="tr-TR" sz="2000">
                        <a:latin typeface="Calibri"/>
                        <a:ea typeface="Calibri"/>
                        <a:cs typeface="Times New Roman"/>
                      </a:endParaRPr>
                    </a:p>
                  </a:txBody>
                  <a:tcPr marL="68580" marR="68580" marT="0" marB="0"/>
                </a:tc>
              </a:tr>
              <a:tr h="370840">
                <a:tc>
                  <a:txBody>
                    <a:bodyPr/>
                    <a:lstStyle/>
                    <a:p>
                      <a:pPr algn="just">
                        <a:lnSpc>
                          <a:spcPct val="115000"/>
                        </a:lnSpc>
                        <a:spcAft>
                          <a:spcPts val="0"/>
                        </a:spcAft>
                      </a:pPr>
                      <a:r>
                        <a:rPr lang="tr-TR" sz="2000" u="sng">
                          <a:solidFill>
                            <a:srgbClr val="0000FF"/>
                          </a:solidFill>
                          <a:latin typeface="Times New Roman"/>
                          <a:ea typeface="Calibri"/>
                          <a:cs typeface="Times New Roman"/>
                          <a:hlinkClick r:id="rId6" tooltip="IEEE 802.11h (sayfa mevcut değil)"/>
                        </a:rPr>
                        <a:t>IEEE 802.11h</a:t>
                      </a:r>
                      <a:endParaRPr lang="tr-TR" sz="2000">
                        <a:latin typeface="Calibri"/>
                        <a:ea typeface="Calibri"/>
                        <a:cs typeface="Times New Roman"/>
                      </a:endParaRPr>
                    </a:p>
                  </a:txBody>
                  <a:tcPr marL="68580" marR="68580" marT="0" marB="0"/>
                </a:tc>
                <a:tc>
                  <a:txBody>
                    <a:bodyPr/>
                    <a:lstStyle/>
                    <a:p>
                      <a:pPr algn="just">
                        <a:lnSpc>
                          <a:spcPct val="115000"/>
                        </a:lnSpc>
                        <a:spcAft>
                          <a:spcPts val="0"/>
                        </a:spcAft>
                      </a:pPr>
                      <a:r>
                        <a:rPr lang="tr-TR" sz="2000">
                          <a:latin typeface="Times New Roman"/>
                          <a:ea typeface="Calibri"/>
                          <a:cs typeface="Times New Roman"/>
                        </a:rPr>
                        <a:t>54 Mbps max. (40 MHz'ta 108 Mbps)</a:t>
                      </a:r>
                      <a:endParaRPr lang="tr-TR" sz="2000">
                        <a:latin typeface="Calibri"/>
                        <a:ea typeface="Calibri"/>
                        <a:cs typeface="Times New Roman"/>
                      </a:endParaRPr>
                    </a:p>
                  </a:txBody>
                  <a:tcPr marL="68580" marR="68580" marT="0" marB="0"/>
                </a:tc>
              </a:tr>
              <a:tr h="370840">
                <a:tc>
                  <a:txBody>
                    <a:bodyPr/>
                    <a:lstStyle/>
                    <a:p>
                      <a:pPr algn="just">
                        <a:lnSpc>
                          <a:spcPct val="115000"/>
                        </a:lnSpc>
                        <a:spcAft>
                          <a:spcPts val="0"/>
                        </a:spcAft>
                      </a:pPr>
                      <a:r>
                        <a:rPr lang="tr-TR" sz="2000">
                          <a:latin typeface="Times New Roman"/>
                          <a:ea typeface="Calibri"/>
                          <a:cs typeface="Times New Roman"/>
                        </a:rPr>
                        <a:t> </a:t>
                      </a:r>
                      <a:r>
                        <a:rPr lang="tr-TR" sz="2000" u="sng">
                          <a:solidFill>
                            <a:srgbClr val="0000FF"/>
                          </a:solidFill>
                          <a:latin typeface="Times New Roman"/>
                          <a:ea typeface="Calibri"/>
                          <a:cs typeface="Times New Roman"/>
                          <a:hlinkClick r:id="rId7" tooltip="IEEE 802.11n (sayfa mevcut değil)"/>
                        </a:rPr>
                        <a:t>IEEE 802.11n</a:t>
                      </a:r>
                      <a:endParaRPr lang="tr-TR" sz="2000">
                        <a:latin typeface="Calibri"/>
                        <a:ea typeface="Calibri"/>
                        <a:cs typeface="Times New Roman"/>
                      </a:endParaRPr>
                    </a:p>
                  </a:txBody>
                  <a:tcPr marL="68580" marR="68580" marT="0" marB="0"/>
                </a:tc>
                <a:tc>
                  <a:txBody>
                    <a:bodyPr/>
                    <a:lstStyle/>
                    <a:p>
                      <a:pPr algn="just">
                        <a:lnSpc>
                          <a:spcPct val="115000"/>
                        </a:lnSpc>
                        <a:spcAft>
                          <a:spcPts val="0"/>
                        </a:spcAft>
                      </a:pPr>
                      <a:r>
                        <a:rPr lang="tr-TR" sz="2000" dirty="0">
                          <a:latin typeface="Times New Roman"/>
                          <a:ea typeface="Calibri"/>
                          <a:cs typeface="Times New Roman"/>
                        </a:rPr>
                        <a:t>300 </a:t>
                      </a:r>
                      <a:r>
                        <a:rPr lang="tr-TR" sz="2000" dirty="0" err="1">
                          <a:latin typeface="Times New Roman"/>
                          <a:ea typeface="Calibri"/>
                          <a:cs typeface="Times New Roman"/>
                        </a:rPr>
                        <a:t>Mbps</a:t>
                      </a:r>
                      <a:r>
                        <a:rPr lang="tr-TR" sz="2000" dirty="0">
                          <a:latin typeface="Times New Roman"/>
                          <a:ea typeface="Calibri"/>
                          <a:cs typeface="Times New Roman"/>
                        </a:rPr>
                        <a:t> </a:t>
                      </a:r>
                      <a:r>
                        <a:rPr lang="tr-TR" sz="2000" dirty="0" err="1">
                          <a:latin typeface="Times New Roman"/>
                          <a:ea typeface="Calibri"/>
                          <a:cs typeface="Times New Roman"/>
                        </a:rPr>
                        <a:t>max</a:t>
                      </a:r>
                      <a:r>
                        <a:rPr lang="tr-TR" sz="2000" dirty="0">
                          <a:latin typeface="Times New Roman"/>
                          <a:ea typeface="Calibri"/>
                          <a:cs typeface="Times New Roman"/>
                        </a:rPr>
                        <a:t>. (kullanılan Teknik </a:t>
                      </a:r>
                      <a:r>
                        <a:rPr lang="tr-TR" sz="2000" u="sng" dirty="0">
                          <a:solidFill>
                            <a:srgbClr val="0000FF"/>
                          </a:solidFill>
                          <a:latin typeface="Times New Roman"/>
                          <a:ea typeface="Calibri"/>
                          <a:cs typeface="Times New Roman"/>
                          <a:hlinkClick r:id="rId8" tooltip="MIMO (sayfa mevcut değil)"/>
                        </a:rPr>
                        <a:t>MIMO</a:t>
                      </a:r>
                      <a:r>
                        <a:rPr lang="tr-TR" sz="2000" dirty="0">
                          <a:latin typeface="Times New Roman"/>
                          <a:ea typeface="Calibri"/>
                          <a:cs typeface="Times New Roman"/>
                        </a:rPr>
                        <a:t>; 20. Ocak 2006'da tasarlandı; Versiyon 2.0 19. Mart 2007'de geliştirildi)</a:t>
                      </a:r>
                      <a:endParaRPr lang="tr-TR" sz="2000" dirty="0">
                        <a:latin typeface="Calibri"/>
                        <a:ea typeface="Calibri"/>
                        <a:cs typeface="Times New Roman"/>
                      </a:endParaRPr>
                    </a:p>
                  </a:txBody>
                  <a:tcPr marL="68580" marR="68580" marT="0" marB="0"/>
                </a:tc>
              </a:tr>
            </a:tbl>
          </a:graphicData>
        </a:graphic>
      </p:graphicFrame>
      <p:sp>
        <p:nvSpPr>
          <p:cNvPr id="3" name="2 Başlık"/>
          <p:cNvSpPr>
            <a:spLocks noGrp="1"/>
          </p:cNvSpPr>
          <p:nvPr>
            <p:ph type="title"/>
          </p:nvPr>
        </p:nvSpPr>
        <p:spPr/>
        <p:txBody>
          <a:bodyPr>
            <a:normAutofit fontScale="90000"/>
          </a:bodyPr>
          <a:lstStyle/>
          <a:p>
            <a:pPr algn="ctr"/>
            <a:r>
              <a:rPr lang="tr-TR" dirty="0" smtClean="0">
                <a:solidFill>
                  <a:schemeClr val="bg2">
                    <a:lumMod val="25000"/>
                  </a:schemeClr>
                </a:solidFill>
              </a:rPr>
              <a:t>Veri hızı</a:t>
            </a:r>
            <a:r>
              <a:rPr lang="tr-TR" dirty="0" smtClean="0"/>
              <a:t/>
            </a:r>
            <a:br>
              <a:rPr lang="tr-TR" dirty="0" smtClean="0"/>
            </a:br>
            <a:endParaRPr lang="tr-T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500034" y="2428868"/>
            <a:ext cx="8229600" cy="1143000"/>
          </a:xfrm>
        </p:spPr>
        <p:txBody>
          <a:bodyPr>
            <a:normAutofit fontScale="90000"/>
          </a:bodyPr>
          <a:lstStyle/>
          <a:p>
            <a:pPr algn="ctr"/>
            <a:r>
              <a:rPr lang="tr-TR" dirty="0" err="1" smtClean="0">
                <a:solidFill>
                  <a:schemeClr val="bg2">
                    <a:lumMod val="25000"/>
                  </a:schemeClr>
                </a:solidFill>
              </a:rPr>
              <a:t>Token</a:t>
            </a:r>
            <a:r>
              <a:rPr lang="tr-TR" dirty="0" smtClean="0">
                <a:solidFill>
                  <a:schemeClr val="bg2">
                    <a:lumMod val="25000"/>
                  </a:schemeClr>
                </a:solidFill>
              </a:rPr>
              <a:t> Ring</a:t>
            </a:r>
            <a:r>
              <a:rPr lang="tr-TR" dirty="0" smtClean="0"/>
              <a:t/>
            </a:r>
            <a:br>
              <a:rPr lang="tr-TR" dirty="0" smtClean="0"/>
            </a:br>
            <a:endParaRPr lang="tr-T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500042"/>
            <a:ext cx="8229600" cy="4643469"/>
          </a:xfrm>
        </p:spPr>
        <p:txBody>
          <a:bodyPr>
            <a:normAutofit fontScale="85000" lnSpcReduction="10000"/>
          </a:bodyPr>
          <a:lstStyle/>
          <a:p>
            <a:pPr>
              <a:buNone/>
            </a:pPr>
            <a:r>
              <a:rPr lang="tr-TR" b="1" dirty="0" smtClean="0"/>
              <a:t>	</a:t>
            </a:r>
            <a:r>
              <a:rPr lang="tr-TR" b="1" dirty="0" err="1" smtClean="0"/>
              <a:t>Token</a:t>
            </a:r>
            <a:r>
              <a:rPr lang="tr-TR" b="1" dirty="0" smtClean="0"/>
              <a:t> ring</a:t>
            </a:r>
            <a:r>
              <a:rPr lang="tr-TR" dirty="0" smtClean="0"/>
              <a:t>, </a:t>
            </a:r>
            <a:r>
              <a:rPr lang="tr-TR" dirty="0" smtClean="0">
                <a:hlinkClick r:id="rId2" tooltip="OSI"/>
              </a:rPr>
              <a:t>OSI</a:t>
            </a:r>
            <a:r>
              <a:rPr lang="tr-TR" dirty="0" smtClean="0"/>
              <a:t> modelinin data link kısmında bulunan protokollerin üzerinde barındırabileceği bir yerel ağ teknolojisidir. "</a:t>
            </a:r>
            <a:r>
              <a:rPr lang="tr-TR" dirty="0" err="1" smtClean="0"/>
              <a:t>Token</a:t>
            </a:r>
            <a:r>
              <a:rPr lang="tr-TR" dirty="0" smtClean="0"/>
              <a:t>" isminde 3 bayt'tan oluşan özel bir yapı halkanın tamamını dolaşır.</a:t>
            </a:r>
          </a:p>
          <a:p>
            <a:pPr>
              <a:buNone/>
            </a:pPr>
            <a:r>
              <a:rPr lang="tr-TR" dirty="0" smtClean="0"/>
              <a:t>	Halka topolojisi gibi data bir halka istasyonundan, sonraki istasyona tüm ağı dolaşmış olduğu bilgisine bakılarak iletilen yapıya sahiptir. Bu "</a:t>
            </a:r>
            <a:r>
              <a:rPr lang="tr-TR" dirty="0" err="1" smtClean="0"/>
              <a:t>token</a:t>
            </a:r>
            <a:r>
              <a:rPr lang="tr-TR" dirty="0" smtClean="0"/>
              <a:t> </a:t>
            </a:r>
            <a:r>
              <a:rPr lang="tr-TR" dirty="0" err="1" smtClean="0"/>
              <a:t>passing</a:t>
            </a:r>
            <a:r>
              <a:rPr lang="tr-TR" dirty="0" smtClean="0"/>
              <a:t>" mekanizması, </a:t>
            </a:r>
            <a:r>
              <a:rPr lang="tr-TR" dirty="0" smtClean="0">
                <a:hlinkClick r:id="rId3" tooltip="ARCNET (sayfa mevcut değil)"/>
              </a:rPr>
              <a:t>ARCNET</a:t>
            </a:r>
            <a:r>
              <a:rPr lang="tr-TR" dirty="0" smtClean="0"/>
              <a:t>, </a:t>
            </a:r>
            <a:r>
              <a:rPr lang="tr-TR" dirty="0" err="1" smtClean="0"/>
              <a:t>Token</a:t>
            </a:r>
            <a:r>
              <a:rPr lang="tr-TR" dirty="0" smtClean="0"/>
              <a:t> </a:t>
            </a:r>
            <a:r>
              <a:rPr lang="tr-TR" dirty="0" err="1" smtClean="0"/>
              <a:t>bus</a:t>
            </a:r>
            <a:r>
              <a:rPr lang="tr-TR" dirty="0" smtClean="0"/>
              <a:t> ve </a:t>
            </a:r>
            <a:r>
              <a:rPr lang="tr-TR" dirty="0" smtClean="0">
                <a:hlinkClick r:id="rId4" tooltip="FDDI"/>
              </a:rPr>
              <a:t>FDDI</a:t>
            </a:r>
            <a:r>
              <a:rPr lang="tr-TR" dirty="0" smtClean="0"/>
              <a:t> paylaşır.</a:t>
            </a:r>
          </a:p>
          <a:p>
            <a:pPr>
              <a:buNone/>
            </a:pPr>
            <a:r>
              <a:rPr lang="tr-TR" dirty="0" smtClean="0"/>
              <a:t>	Fiziksel olarak "</a:t>
            </a:r>
            <a:r>
              <a:rPr lang="tr-TR" dirty="0" err="1" smtClean="0"/>
              <a:t>token</a:t>
            </a:r>
            <a:r>
              <a:rPr lang="tr-TR" dirty="0" smtClean="0"/>
              <a:t> ring", aktif </a:t>
            </a:r>
            <a:r>
              <a:rPr lang="tr-TR" dirty="0" err="1" smtClean="0"/>
              <a:t>hublarla</a:t>
            </a:r>
            <a:r>
              <a:rPr lang="tr-TR" dirty="0" smtClean="0"/>
              <a:t> birbirlerine yıldız topolojisindeki gibi bağlantılıdır. Ancak aktif </a:t>
            </a:r>
            <a:r>
              <a:rPr lang="tr-TR" dirty="0" err="1" smtClean="0"/>
              <a:t>hubların</a:t>
            </a:r>
            <a:r>
              <a:rPr lang="tr-TR" dirty="0" smtClean="0"/>
              <a:t> birbirleri ile olan bağlantı şekli ise halka topolojisini çağrıştırmaktadır. Bu yüzden mantıksal halka oluşur.</a:t>
            </a:r>
          </a:p>
          <a:p>
            <a:pPr>
              <a:buNone/>
            </a:pPr>
            <a:endParaRPr lang="tr-TR" dirty="0" smtClean="0"/>
          </a:p>
          <a:p>
            <a:pPr>
              <a:buNone/>
            </a:pPr>
            <a:endParaRPr lang="tr-T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214422"/>
            <a:ext cx="8229600" cy="4792869"/>
          </a:xfrm>
        </p:spPr>
        <p:txBody>
          <a:bodyPr>
            <a:normAutofit fontScale="92500" lnSpcReduction="20000"/>
          </a:bodyPr>
          <a:lstStyle/>
          <a:p>
            <a:pPr>
              <a:buNone/>
            </a:pPr>
            <a:r>
              <a:rPr lang="tr-TR" dirty="0" smtClean="0"/>
              <a:t>	İstasyonlardan hiçbiri veri göndermiyorken, özel </a:t>
            </a:r>
            <a:r>
              <a:rPr lang="tr-TR" dirty="0" err="1" smtClean="0"/>
              <a:t>token</a:t>
            </a:r>
            <a:r>
              <a:rPr lang="tr-TR" dirty="0" smtClean="0"/>
              <a:t> yapısı (verisi) ağda dolaşır. Bu özel </a:t>
            </a:r>
            <a:r>
              <a:rPr lang="tr-TR" dirty="0" err="1" smtClean="0"/>
              <a:t>token</a:t>
            </a:r>
            <a:r>
              <a:rPr lang="tr-TR" dirty="0" smtClean="0"/>
              <a:t> yapısı, bir istasyon verilerini göndermek istediğinde </a:t>
            </a:r>
            <a:r>
              <a:rPr lang="tr-TR" dirty="0" err="1" smtClean="0"/>
              <a:t>token</a:t>
            </a:r>
            <a:r>
              <a:rPr lang="tr-TR" dirty="0" smtClean="0"/>
              <a:t> yapısını kendi veri yapısına çevirir. Gönderdiği veri yapısı kendisine geri gelince, yapıyı tekrar </a:t>
            </a:r>
            <a:r>
              <a:rPr lang="tr-TR" dirty="0" err="1" smtClean="0"/>
              <a:t>token'a</a:t>
            </a:r>
            <a:r>
              <a:rPr lang="tr-TR" dirty="0" smtClean="0"/>
              <a:t> çevirir. Eğer gönderim hatası oluşursa, </a:t>
            </a:r>
            <a:r>
              <a:rPr lang="tr-TR" dirty="0" err="1" smtClean="0"/>
              <a:t>token</a:t>
            </a:r>
            <a:r>
              <a:rPr lang="tr-TR" dirty="0" smtClean="0"/>
              <a:t> yapısının ağda olmaması ya da birden çok olması durumunda etkin monitör (</a:t>
            </a:r>
            <a:r>
              <a:rPr lang="tr-TR" dirty="0" err="1" smtClean="0"/>
              <a:t>active</a:t>
            </a:r>
            <a:r>
              <a:rPr lang="tr-TR" dirty="0" smtClean="0"/>
              <a:t> </a:t>
            </a:r>
            <a:r>
              <a:rPr lang="tr-TR" dirty="0" err="1" smtClean="0"/>
              <a:t>monitor</a:t>
            </a:r>
            <a:r>
              <a:rPr lang="tr-TR" dirty="0" smtClean="0"/>
              <a:t> ) olarak adlandırılan özel istasyon tarafından sorun bulunur. </a:t>
            </a:r>
            <a:r>
              <a:rPr lang="tr-TR" dirty="0" err="1" smtClean="0"/>
              <a:t>Token'lar</a:t>
            </a:r>
            <a:r>
              <a:rPr lang="tr-TR" dirty="0" smtClean="0"/>
              <a:t> silinir ya da önemliyse yeniden eklenir.</a:t>
            </a:r>
          </a:p>
          <a:p>
            <a:pPr>
              <a:buNone/>
            </a:pPr>
            <a:r>
              <a:rPr lang="tr-TR" dirty="0" smtClean="0"/>
              <a:t>	4 </a:t>
            </a:r>
            <a:r>
              <a:rPr lang="tr-TR" dirty="0" err="1" smtClean="0"/>
              <a:t>mbit</a:t>
            </a:r>
            <a:r>
              <a:rPr lang="tr-TR" dirty="0" smtClean="0"/>
              <a:t>/s hızındaki </a:t>
            </a:r>
            <a:r>
              <a:rPr lang="tr-TR" dirty="0" err="1" smtClean="0"/>
              <a:t>token</a:t>
            </a:r>
            <a:r>
              <a:rPr lang="tr-TR" dirty="0" smtClean="0"/>
              <a:t> ring ağında sadece 1 adet </a:t>
            </a:r>
            <a:r>
              <a:rPr lang="tr-TR" dirty="0" err="1" smtClean="0"/>
              <a:t>token</a:t>
            </a:r>
            <a:r>
              <a:rPr lang="tr-TR" dirty="0" smtClean="0"/>
              <a:t> dolaşabilirken 16 </a:t>
            </a:r>
            <a:r>
              <a:rPr lang="tr-TR" dirty="0" err="1" smtClean="0"/>
              <a:t>mbit</a:t>
            </a:r>
            <a:r>
              <a:rPr lang="tr-TR" dirty="0" smtClean="0"/>
              <a:t>/s hızındakinde birden çok </a:t>
            </a:r>
            <a:r>
              <a:rPr lang="tr-TR" dirty="0" err="1" smtClean="0"/>
              <a:t>token</a:t>
            </a:r>
            <a:r>
              <a:rPr lang="tr-TR" dirty="0" smtClean="0"/>
              <a:t> ağı dolaşabilir.</a:t>
            </a:r>
          </a:p>
          <a:p>
            <a:endParaRPr lang="tr-TR" dirty="0"/>
          </a:p>
        </p:txBody>
      </p:sp>
      <p:sp>
        <p:nvSpPr>
          <p:cNvPr id="3" name="2 Başlık"/>
          <p:cNvSpPr>
            <a:spLocks noGrp="1"/>
          </p:cNvSpPr>
          <p:nvPr>
            <p:ph type="title"/>
          </p:nvPr>
        </p:nvSpPr>
        <p:spPr/>
        <p:txBody>
          <a:bodyPr>
            <a:normAutofit fontScale="90000"/>
          </a:bodyPr>
          <a:lstStyle/>
          <a:p>
            <a:pPr algn="ctr"/>
            <a:r>
              <a:rPr lang="tr-TR" dirty="0" err="1" smtClean="0">
                <a:solidFill>
                  <a:schemeClr val="bg2">
                    <a:lumMod val="25000"/>
                  </a:schemeClr>
                </a:solidFill>
              </a:rPr>
              <a:t>Token</a:t>
            </a:r>
            <a:r>
              <a:rPr lang="tr-TR" dirty="0" smtClean="0">
                <a:solidFill>
                  <a:schemeClr val="bg2">
                    <a:lumMod val="25000"/>
                  </a:schemeClr>
                </a:solidFill>
              </a:rPr>
              <a:t> yapısı</a:t>
            </a:r>
            <a:r>
              <a:rPr lang="tr-TR" dirty="0" smtClean="0"/>
              <a:t/>
            </a:r>
            <a:br>
              <a:rPr lang="tr-TR" dirty="0" smtClean="0"/>
            </a:br>
            <a:endParaRPr lang="tr-T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0" y="1500174"/>
            <a:ext cx="8229600" cy="4525963"/>
          </a:xfrm>
        </p:spPr>
        <p:txBody>
          <a:bodyPr>
            <a:normAutofit fontScale="77500" lnSpcReduction="20000"/>
          </a:bodyPr>
          <a:lstStyle/>
          <a:p>
            <a:pPr>
              <a:buNone/>
            </a:pPr>
            <a:r>
              <a:rPr lang="tr-TR" dirty="0" smtClean="0"/>
              <a:t>	</a:t>
            </a:r>
            <a:r>
              <a:rPr lang="tr-TR" dirty="0" err="1" smtClean="0"/>
              <a:t>Token</a:t>
            </a:r>
            <a:r>
              <a:rPr lang="tr-TR" dirty="0" smtClean="0"/>
              <a:t> ring yapısı, </a:t>
            </a:r>
            <a:r>
              <a:rPr lang="tr-TR" u="sng" dirty="0" err="1" smtClean="0">
                <a:hlinkClick r:id="rId2" tooltip="Media access control (sayfa mevcut değil)"/>
              </a:rPr>
              <a:t>media</a:t>
            </a:r>
            <a:r>
              <a:rPr lang="tr-TR" u="sng" dirty="0" smtClean="0">
                <a:hlinkClick r:id="rId2" tooltip="Media access control (sayfa mevcut değil)"/>
              </a:rPr>
              <a:t> </a:t>
            </a:r>
            <a:r>
              <a:rPr lang="tr-TR" u="sng" dirty="0" err="1" smtClean="0">
                <a:hlinkClick r:id="rId2" tooltip="Media access control (sayfa mevcut değil)"/>
              </a:rPr>
              <a:t>access</a:t>
            </a:r>
            <a:r>
              <a:rPr lang="tr-TR" u="sng" dirty="0" smtClean="0">
                <a:hlinkClick r:id="rId2" tooltip="Media access control (sayfa mevcut değil)"/>
              </a:rPr>
              <a:t> </a:t>
            </a:r>
            <a:r>
              <a:rPr lang="tr-TR" u="sng" dirty="0" err="1" smtClean="0">
                <a:hlinkClick r:id="rId2" tooltip="Media access control (sayfa mevcut değil)"/>
              </a:rPr>
              <a:t>control</a:t>
            </a:r>
            <a:r>
              <a:rPr lang="tr-TR" dirty="0" smtClean="0"/>
              <a:t> (MAC) yapısı veya üst katman protokollerinin ve uygulamalarının veri yapısı için kullanılan, </a:t>
            </a:r>
            <a:r>
              <a:rPr lang="tr-TR" dirty="0" err="1" smtClean="0"/>
              <a:t>token</a:t>
            </a:r>
            <a:r>
              <a:rPr lang="tr-TR" dirty="0" smtClean="0"/>
              <a:t> yapısının genişletilmiş versiyonudur.</a:t>
            </a:r>
            <a:br>
              <a:rPr lang="tr-TR" dirty="0" smtClean="0"/>
            </a:br>
            <a:r>
              <a:rPr lang="tr-TR" dirty="0" err="1" smtClean="0"/>
              <a:t>Token</a:t>
            </a:r>
            <a:r>
              <a:rPr lang="tr-TR" dirty="0" smtClean="0"/>
              <a:t> ring ve IEEE 802.5 iki temel yapı tipini destekler:</a:t>
            </a:r>
          </a:p>
          <a:p>
            <a:pPr>
              <a:buNone/>
            </a:pPr>
            <a:r>
              <a:rPr lang="tr-TR" dirty="0" smtClean="0"/>
              <a:t>	</a:t>
            </a:r>
            <a:r>
              <a:rPr lang="tr-TR" dirty="0" err="1" smtClean="0"/>
              <a:t>Token'lar</a:t>
            </a:r>
            <a:r>
              <a:rPr lang="tr-TR" dirty="0" smtClean="0"/>
              <a:t> ve veri/komut yapılarıdır.</a:t>
            </a:r>
            <a:br>
              <a:rPr lang="tr-TR" dirty="0" smtClean="0"/>
            </a:br>
            <a:r>
              <a:rPr lang="tr-TR" dirty="0" smtClean="0"/>
              <a:t>Tokenlar3 bayt uzunluğundadır ve başlangıç sınırlayıcısı, erişim kontrol baytı ve bitiş sınırlandırıcısından oluşurlar. Veri/komut yapısının boyutu, verilerin olduğu alanın boyutuna bağımlı olarak değişir. Veri yapısı üst katman protokollerinin bilgilerini taşır, </a:t>
            </a:r>
            <a:r>
              <a:rPr lang="tr-TR" dirty="0" err="1" smtClean="0"/>
              <a:t>while</a:t>
            </a:r>
            <a:r>
              <a:rPr lang="tr-TR" dirty="0" smtClean="0"/>
              <a:t> komut yapısı kontrol bilgisini kapsar ve üst katmandan veri bulundurmaz.</a:t>
            </a:r>
          </a:p>
          <a:p>
            <a:pPr>
              <a:buNone/>
            </a:pPr>
            <a:r>
              <a:rPr lang="tr-TR" dirty="0" smtClean="0"/>
              <a:t>	</a:t>
            </a:r>
            <a:r>
              <a:rPr lang="tr-TR" dirty="0" err="1" smtClean="0"/>
              <a:t>Token</a:t>
            </a:r>
            <a:r>
              <a:rPr lang="tr-TR" dirty="0" smtClean="0"/>
              <a:t> ring </a:t>
            </a:r>
            <a:r>
              <a:rPr lang="tr-TR" u="sng" dirty="0" smtClean="0">
                <a:hlinkClick r:id="rId3" tooltip="100base-tx (sayfa mevcut değil)"/>
              </a:rPr>
              <a:t>100base-</a:t>
            </a:r>
            <a:r>
              <a:rPr lang="tr-TR" u="sng" dirty="0" err="1" smtClean="0">
                <a:hlinkClick r:id="rId3" tooltip="100base-tx (sayfa mevcut değil)"/>
              </a:rPr>
              <a:t>tx</a:t>
            </a:r>
            <a:r>
              <a:rPr lang="tr-TR" dirty="0" smtClean="0"/>
              <a:t> donatımı ve </a:t>
            </a:r>
            <a:r>
              <a:rPr lang="tr-TR" u="sng" dirty="0" smtClean="0">
                <a:hlinkClick r:id="rId4" tooltip="CAT5 UTP (sayfa mevcut değil)"/>
              </a:rPr>
              <a:t>CAT5 UTP</a:t>
            </a:r>
            <a:r>
              <a:rPr lang="tr-TR" dirty="0" smtClean="0"/>
              <a:t> kablolarla fiziksel halka bağlantısı yapılır.</a:t>
            </a:r>
          </a:p>
          <a:p>
            <a:pPr>
              <a:buNone/>
            </a:pPr>
            <a:endParaRPr lang="tr-TR" dirty="0"/>
          </a:p>
        </p:txBody>
      </p:sp>
      <p:sp>
        <p:nvSpPr>
          <p:cNvPr id="3" name="2 Başlık"/>
          <p:cNvSpPr>
            <a:spLocks noGrp="1"/>
          </p:cNvSpPr>
          <p:nvPr>
            <p:ph type="title"/>
          </p:nvPr>
        </p:nvSpPr>
        <p:spPr/>
        <p:txBody>
          <a:bodyPr>
            <a:normAutofit fontScale="90000"/>
          </a:bodyPr>
          <a:lstStyle/>
          <a:p>
            <a:pPr algn="ctr"/>
            <a:r>
              <a:rPr lang="tr-TR" dirty="0" err="1" smtClean="0">
                <a:solidFill>
                  <a:schemeClr val="bg2">
                    <a:lumMod val="25000"/>
                  </a:schemeClr>
                </a:solidFill>
              </a:rPr>
              <a:t>Token</a:t>
            </a:r>
            <a:r>
              <a:rPr lang="tr-TR" dirty="0" smtClean="0">
                <a:solidFill>
                  <a:schemeClr val="bg2">
                    <a:lumMod val="25000"/>
                  </a:schemeClr>
                </a:solidFill>
              </a:rPr>
              <a:t> ring yapısının formatı</a:t>
            </a:r>
            <a:r>
              <a:rPr lang="tr-TR" dirty="0" smtClean="0"/>
              <a:t/>
            </a:r>
            <a:br>
              <a:rPr lang="tr-TR" dirty="0" smtClean="0"/>
            </a:br>
            <a:endParaRPr lang="tr-T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nvPr>
        </p:nvGraphicFramePr>
        <p:xfrm>
          <a:off x="571472" y="2357430"/>
          <a:ext cx="8229600" cy="1643074"/>
        </p:xfrm>
        <a:graphic>
          <a:graphicData uri="http://schemas.openxmlformats.org/drawingml/2006/table">
            <a:tbl>
              <a:tblPr firstRow="1" bandRow="1">
                <a:tableStyleId>{5C22544A-7EE6-4342-B048-85BDC9FD1C3A}</a:tableStyleId>
              </a:tblPr>
              <a:tblGrid>
                <a:gridCol w="914400"/>
                <a:gridCol w="914400"/>
                <a:gridCol w="914400"/>
                <a:gridCol w="685824"/>
                <a:gridCol w="714380"/>
                <a:gridCol w="1857388"/>
                <a:gridCol w="714380"/>
                <a:gridCol w="600028"/>
                <a:gridCol w="914400"/>
              </a:tblGrid>
              <a:tr h="945723">
                <a:tc>
                  <a:txBody>
                    <a:bodyPr/>
                    <a:lstStyle/>
                    <a:p>
                      <a:pPr algn="just"/>
                      <a:r>
                        <a:rPr lang="tr-TR" sz="1400" b="1" dirty="0">
                          <a:latin typeface="Calibri"/>
                          <a:ea typeface="Times New Roman"/>
                          <a:cs typeface="Times New Roman"/>
                        </a:rPr>
                        <a:t>SD </a:t>
                      </a:r>
                      <a:endParaRPr lang="tr-TR" sz="1400" dirty="0">
                        <a:latin typeface="Calibri"/>
                        <a:ea typeface="Times New Roman"/>
                        <a:cs typeface="Times New Roman"/>
                      </a:endParaRPr>
                    </a:p>
                  </a:txBody>
                  <a:tcPr marL="68580" marR="68580" marT="0" marB="0" anchor="ctr"/>
                </a:tc>
                <a:tc>
                  <a:txBody>
                    <a:bodyPr/>
                    <a:lstStyle/>
                    <a:p>
                      <a:pPr algn="just"/>
                      <a:r>
                        <a:rPr lang="tr-TR" sz="1400" b="1" dirty="0">
                          <a:latin typeface="Calibri"/>
                          <a:ea typeface="Times New Roman"/>
                          <a:cs typeface="Times New Roman"/>
                        </a:rPr>
                        <a:t>AC</a:t>
                      </a:r>
                      <a:endParaRPr lang="tr-TR" sz="1400" dirty="0">
                        <a:latin typeface="Calibri"/>
                        <a:ea typeface="Times New Roman"/>
                        <a:cs typeface="Times New Roman"/>
                      </a:endParaRPr>
                    </a:p>
                  </a:txBody>
                  <a:tcPr marL="68580" marR="68580" marT="0" marB="0" anchor="ctr"/>
                </a:tc>
                <a:tc>
                  <a:txBody>
                    <a:bodyPr/>
                    <a:lstStyle/>
                    <a:p>
                      <a:pPr algn="just"/>
                      <a:r>
                        <a:rPr lang="tr-TR" sz="1400" b="1">
                          <a:latin typeface="Calibri"/>
                          <a:ea typeface="Times New Roman"/>
                          <a:cs typeface="Times New Roman"/>
                        </a:rPr>
                        <a:t>FC</a:t>
                      </a:r>
                      <a:endParaRPr lang="tr-TR" sz="1400">
                        <a:latin typeface="Calibri"/>
                        <a:ea typeface="Times New Roman"/>
                        <a:cs typeface="Times New Roman"/>
                      </a:endParaRPr>
                    </a:p>
                  </a:txBody>
                  <a:tcPr marL="68580" marR="68580" marT="0" marB="0" anchor="ctr"/>
                </a:tc>
                <a:tc>
                  <a:txBody>
                    <a:bodyPr/>
                    <a:lstStyle/>
                    <a:p>
                      <a:pPr algn="just"/>
                      <a:r>
                        <a:rPr lang="tr-TR" sz="1400" b="1">
                          <a:latin typeface="Calibri"/>
                          <a:ea typeface="Times New Roman"/>
                          <a:cs typeface="Times New Roman"/>
                        </a:rPr>
                        <a:t>DA</a:t>
                      </a:r>
                      <a:endParaRPr lang="tr-TR" sz="1400">
                        <a:latin typeface="Calibri"/>
                        <a:ea typeface="Times New Roman"/>
                        <a:cs typeface="Times New Roman"/>
                      </a:endParaRPr>
                    </a:p>
                  </a:txBody>
                  <a:tcPr marL="68580" marR="68580" marT="0" marB="0" anchor="ctr"/>
                </a:tc>
                <a:tc>
                  <a:txBody>
                    <a:bodyPr/>
                    <a:lstStyle/>
                    <a:p>
                      <a:pPr algn="just"/>
                      <a:r>
                        <a:rPr lang="tr-TR" sz="1400" b="1">
                          <a:latin typeface="Calibri"/>
                          <a:ea typeface="Times New Roman"/>
                          <a:cs typeface="Times New Roman"/>
                        </a:rPr>
                        <a:t>SA</a:t>
                      </a:r>
                      <a:endParaRPr lang="tr-TR" sz="1400">
                        <a:latin typeface="Calibri"/>
                        <a:ea typeface="Times New Roman"/>
                        <a:cs typeface="Times New Roman"/>
                      </a:endParaRPr>
                    </a:p>
                  </a:txBody>
                  <a:tcPr marL="68580" marR="68580" marT="0" marB="0" anchor="ctr"/>
                </a:tc>
                <a:tc>
                  <a:txBody>
                    <a:bodyPr/>
                    <a:lstStyle/>
                    <a:p>
                      <a:pPr algn="just"/>
                      <a:r>
                        <a:rPr lang="tr-TR" sz="1400" b="1">
                          <a:latin typeface="Calibri"/>
                          <a:ea typeface="Times New Roman"/>
                          <a:cs typeface="Times New Roman"/>
                        </a:rPr>
                        <a:t>PDU from LLC (IEEE 802.2)</a:t>
                      </a:r>
                      <a:endParaRPr lang="tr-TR" sz="1400">
                        <a:latin typeface="Calibri"/>
                        <a:ea typeface="Times New Roman"/>
                        <a:cs typeface="Times New Roman"/>
                      </a:endParaRPr>
                    </a:p>
                  </a:txBody>
                  <a:tcPr marL="68580" marR="68580" marT="0" marB="0" anchor="ctr"/>
                </a:tc>
                <a:tc>
                  <a:txBody>
                    <a:bodyPr/>
                    <a:lstStyle/>
                    <a:p>
                      <a:pPr algn="just"/>
                      <a:r>
                        <a:rPr lang="tr-TR" sz="1400" b="1" dirty="0">
                          <a:latin typeface="Calibri"/>
                          <a:ea typeface="Times New Roman"/>
                          <a:cs typeface="Times New Roman"/>
                        </a:rPr>
                        <a:t>CRC</a:t>
                      </a:r>
                      <a:endParaRPr lang="tr-TR" sz="1400" dirty="0">
                        <a:latin typeface="Calibri"/>
                        <a:ea typeface="Times New Roman"/>
                        <a:cs typeface="Times New Roman"/>
                      </a:endParaRPr>
                    </a:p>
                  </a:txBody>
                  <a:tcPr marL="68580" marR="68580" marT="0" marB="0" anchor="ctr"/>
                </a:tc>
                <a:tc>
                  <a:txBody>
                    <a:bodyPr/>
                    <a:lstStyle/>
                    <a:p>
                      <a:pPr algn="just"/>
                      <a:r>
                        <a:rPr lang="tr-TR" sz="1400" b="1">
                          <a:latin typeface="Calibri"/>
                          <a:ea typeface="Times New Roman"/>
                          <a:cs typeface="Times New Roman"/>
                        </a:rPr>
                        <a:t>ED</a:t>
                      </a:r>
                      <a:endParaRPr lang="tr-TR" sz="1400">
                        <a:latin typeface="Calibri"/>
                        <a:ea typeface="Times New Roman"/>
                        <a:cs typeface="Times New Roman"/>
                      </a:endParaRPr>
                    </a:p>
                  </a:txBody>
                  <a:tcPr marL="68580" marR="68580" marT="0" marB="0" anchor="ctr"/>
                </a:tc>
                <a:tc>
                  <a:txBody>
                    <a:bodyPr/>
                    <a:lstStyle/>
                    <a:p>
                      <a:pPr algn="just"/>
                      <a:r>
                        <a:rPr lang="tr-TR" sz="1400" b="1">
                          <a:latin typeface="Calibri"/>
                          <a:ea typeface="Times New Roman"/>
                          <a:cs typeface="Times New Roman"/>
                        </a:rPr>
                        <a:t>FS</a:t>
                      </a:r>
                      <a:endParaRPr lang="tr-TR" sz="1400">
                        <a:latin typeface="Calibri"/>
                        <a:ea typeface="Times New Roman"/>
                        <a:cs typeface="Times New Roman"/>
                      </a:endParaRPr>
                    </a:p>
                  </a:txBody>
                  <a:tcPr marL="68580" marR="68580" marT="0" marB="0" anchor="ctr"/>
                </a:tc>
              </a:tr>
              <a:tr h="697351">
                <a:tc>
                  <a:txBody>
                    <a:bodyPr/>
                    <a:lstStyle/>
                    <a:p>
                      <a:pPr algn="just"/>
                      <a:r>
                        <a:rPr lang="tr-TR" sz="1400">
                          <a:latin typeface="Calibri"/>
                          <a:ea typeface="Times New Roman"/>
                          <a:cs typeface="Times New Roman"/>
                        </a:rPr>
                        <a:t>8 bits </a:t>
                      </a:r>
                    </a:p>
                  </a:txBody>
                  <a:tcPr marL="68580" marR="68580" marT="0" marB="0" anchor="ctr"/>
                </a:tc>
                <a:tc>
                  <a:txBody>
                    <a:bodyPr/>
                    <a:lstStyle/>
                    <a:p>
                      <a:pPr algn="just"/>
                      <a:r>
                        <a:rPr lang="tr-TR" sz="1400">
                          <a:latin typeface="Calibri"/>
                          <a:ea typeface="Times New Roman"/>
                          <a:cs typeface="Times New Roman"/>
                        </a:rPr>
                        <a:t>8 bits</a:t>
                      </a:r>
                    </a:p>
                  </a:txBody>
                  <a:tcPr marL="68580" marR="68580" marT="0" marB="0" anchor="ctr"/>
                </a:tc>
                <a:tc>
                  <a:txBody>
                    <a:bodyPr/>
                    <a:lstStyle/>
                    <a:p>
                      <a:pPr algn="just"/>
                      <a:r>
                        <a:rPr lang="tr-TR" sz="1400">
                          <a:latin typeface="Calibri"/>
                          <a:ea typeface="Times New Roman"/>
                          <a:cs typeface="Times New Roman"/>
                        </a:rPr>
                        <a:t>8 bits</a:t>
                      </a:r>
                    </a:p>
                  </a:txBody>
                  <a:tcPr marL="68580" marR="68580" marT="0" marB="0" anchor="ctr"/>
                </a:tc>
                <a:tc>
                  <a:txBody>
                    <a:bodyPr/>
                    <a:lstStyle/>
                    <a:p>
                      <a:pPr algn="just"/>
                      <a:r>
                        <a:rPr lang="tr-TR" sz="1400" dirty="0">
                          <a:latin typeface="Calibri"/>
                          <a:ea typeface="Times New Roman"/>
                          <a:cs typeface="Times New Roman"/>
                        </a:rPr>
                        <a:t>48 </a:t>
                      </a:r>
                      <a:r>
                        <a:rPr lang="tr-TR" sz="1400" dirty="0" err="1">
                          <a:latin typeface="Calibri"/>
                          <a:ea typeface="Times New Roman"/>
                          <a:cs typeface="Times New Roman"/>
                        </a:rPr>
                        <a:t>bits</a:t>
                      </a:r>
                      <a:r>
                        <a:rPr lang="tr-TR" sz="1400" dirty="0">
                          <a:latin typeface="Calibri"/>
                          <a:ea typeface="Times New Roman"/>
                          <a:cs typeface="Times New Roman"/>
                        </a:rPr>
                        <a:t> </a:t>
                      </a:r>
                    </a:p>
                  </a:txBody>
                  <a:tcPr marL="68580" marR="68580" marT="0" marB="0" anchor="ctr"/>
                </a:tc>
                <a:tc>
                  <a:txBody>
                    <a:bodyPr/>
                    <a:lstStyle/>
                    <a:p>
                      <a:pPr algn="just"/>
                      <a:r>
                        <a:rPr lang="tr-TR" sz="1400">
                          <a:latin typeface="Calibri"/>
                          <a:ea typeface="Times New Roman"/>
                          <a:cs typeface="Times New Roman"/>
                        </a:rPr>
                        <a:t>48 bits</a:t>
                      </a:r>
                    </a:p>
                  </a:txBody>
                  <a:tcPr marL="68580" marR="68580" marT="0" marB="0" anchor="ctr"/>
                </a:tc>
                <a:tc>
                  <a:txBody>
                    <a:bodyPr/>
                    <a:lstStyle/>
                    <a:p>
                      <a:pPr algn="just"/>
                      <a:r>
                        <a:rPr lang="tr-TR" sz="1400">
                          <a:latin typeface="Calibri"/>
                          <a:ea typeface="Times New Roman"/>
                          <a:cs typeface="Times New Roman"/>
                        </a:rPr>
                        <a:t>up to 18200x8 bits</a:t>
                      </a:r>
                    </a:p>
                  </a:txBody>
                  <a:tcPr marL="68580" marR="68580" marT="0" marB="0" anchor="ctr"/>
                </a:tc>
                <a:tc>
                  <a:txBody>
                    <a:bodyPr/>
                    <a:lstStyle/>
                    <a:p>
                      <a:pPr algn="just"/>
                      <a:r>
                        <a:rPr lang="tr-TR" sz="1400">
                          <a:latin typeface="Calibri"/>
                          <a:ea typeface="Times New Roman"/>
                          <a:cs typeface="Times New Roman"/>
                        </a:rPr>
                        <a:t>32 bits </a:t>
                      </a:r>
                    </a:p>
                  </a:txBody>
                  <a:tcPr marL="68580" marR="68580" marT="0" marB="0" anchor="ctr"/>
                </a:tc>
                <a:tc>
                  <a:txBody>
                    <a:bodyPr/>
                    <a:lstStyle/>
                    <a:p>
                      <a:pPr algn="just"/>
                      <a:r>
                        <a:rPr lang="tr-TR" sz="1400">
                          <a:latin typeface="Calibri"/>
                          <a:ea typeface="Times New Roman"/>
                          <a:cs typeface="Times New Roman"/>
                        </a:rPr>
                        <a:t>8 bits</a:t>
                      </a:r>
                    </a:p>
                  </a:txBody>
                  <a:tcPr marL="68580" marR="68580" marT="0" marB="0" anchor="ctr"/>
                </a:tc>
                <a:tc>
                  <a:txBody>
                    <a:bodyPr/>
                    <a:lstStyle/>
                    <a:p>
                      <a:pPr algn="just"/>
                      <a:r>
                        <a:rPr lang="tr-TR" sz="1400" dirty="0">
                          <a:latin typeface="Calibri"/>
                          <a:ea typeface="Times New Roman"/>
                          <a:cs typeface="Times New Roman"/>
                        </a:rPr>
                        <a:t>8 </a:t>
                      </a:r>
                      <a:r>
                        <a:rPr lang="tr-TR" sz="1400" dirty="0" err="1">
                          <a:latin typeface="Calibri"/>
                          <a:ea typeface="Times New Roman"/>
                          <a:cs typeface="Times New Roman"/>
                        </a:rPr>
                        <a:t>bits</a:t>
                      </a:r>
                      <a:endParaRPr lang="tr-TR" sz="1400" dirty="0">
                        <a:latin typeface="Calibri"/>
                        <a:ea typeface="Times New Roman"/>
                        <a:cs typeface="Times New Roman"/>
                      </a:endParaRPr>
                    </a:p>
                  </a:txBody>
                  <a:tcPr marL="68580" marR="68580" marT="0" marB="0" anchor="ctr"/>
                </a:tc>
              </a:tr>
            </a:tbl>
          </a:graphicData>
        </a:graphic>
      </p:graphicFrame>
      <p:sp>
        <p:nvSpPr>
          <p:cNvPr id="3" name="2 Başlık"/>
          <p:cNvSpPr>
            <a:spLocks noGrp="1"/>
          </p:cNvSpPr>
          <p:nvPr>
            <p:ph type="title"/>
          </p:nvPr>
        </p:nvSpPr>
        <p:spPr>
          <a:xfrm>
            <a:off x="428596" y="1000108"/>
            <a:ext cx="8229600" cy="1143000"/>
          </a:xfrm>
        </p:spPr>
        <p:txBody>
          <a:bodyPr>
            <a:normAutofit/>
          </a:bodyPr>
          <a:lstStyle/>
          <a:p>
            <a:r>
              <a:rPr lang="tr-TR" sz="2700" dirty="0" smtClean="0">
                <a:solidFill>
                  <a:schemeClr val="bg2">
                    <a:lumMod val="25000"/>
                  </a:schemeClr>
                </a:solidFill>
              </a:rPr>
              <a:t>Veri/komut yapısı </a:t>
            </a:r>
            <a:r>
              <a:rPr lang="tr-TR" dirty="0" smtClean="0"/>
              <a:t/>
            </a:r>
            <a:br>
              <a:rPr lang="tr-TR" dirty="0" smtClean="0"/>
            </a:b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a:xfrm>
            <a:off x="457200" y="1714488"/>
            <a:ext cx="8229600" cy="4292803"/>
          </a:xfrm>
        </p:spPr>
        <p:txBody>
          <a:bodyPr/>
          <a:lstStyle/>
          <a:p>
            <a:pPr algn="just">
              <a:buNone/>
            </a:pPr>
            <a:r>
              <a:rPr lang="tr-TR" dirty="0" smtClean="0">
                <a:solidFill>
                  <a:schemeClr val="bg2">
                    <a:lumMod val="10000"/>
                  </a:schemeClr>
                </a:solidFill>
                <a:latin typeface="Times New Roman" pitchFamily="18" charset="0"/>
                <a:cs typeface="Times New Roman" pitchFamily="18" charset="0"/>
              </a:rPr>
              <a:t>MAC </a:t>
            </a:r>
            <a:r>
              <a:rPr lang="tr-TR" dirty="0" smtClean="0">
                <a:latin typeface="Times New Roman" pitchFamily="18" charset="0"/>
                <a:cs typeface="Times New Roman" pitchFamily="18" charset="0"/>
              </a:rPr>
              <a:t>alt katmanı veriyi hata kontrol kodu (</a:t>
            </a:r>
            <a:r>
              <a:rPr lang="tr-TR" dirty="0" smtClean="0">
                <a:latin typeface="Times New Roman" pitchFamily="18" charset="0"/>
                <a:cs typeface="Times New Roman" pitchFamily="18" charset="0"/>
                <a:hlinkClick r:id="rId2" tooltip="CRC"/>
              </a:rPr>
              <a:t>CRC</a:t>
            </a:r>
            <a:r>
              <a:rPr lang="tr-TR" dirty="0" smtClean="0">
                <a:latin typeface="Times New Roman" pitchFamily="18" charset="0"/>
                <a:cs typeface="Times New Roman" pitchFamily="18" charset="0"/>
              </a:rPr>
              <a:t>), alıcı ve gönderenin MAC adresleri ile beraber paketler ve fiziksel katmana aktarır. Alıcı tarafta da bu işlemleri tersine yapıp veriyi veri bağlantısı içindeki ikinci alt katman olan </a:t>
            </a:r>
            <a:r>
              <a:rPr lang="tr-TR" dirty="0" err="1" smtClean="0">
                <a:latin typeface="Times New Roman" pitchFamily="18" charset="0"/>
                <a:cs typeface="Times New Roman" pitchFamily="18" charset="0"/>
              </a:rPr>
              <a:t>LLC'ye</a:t>
            </a:r>
            <a:r>
              <a:rPr lang="tr-TR" dirty="0" smtClean="0">
                <a:latin typeface="Times New Roman" pitchFamily="18" charset="0"/>
                <a:cs typeface="Times New Roman" pitchFamily="18" charset="0"/>
              </a:rPr>
              <a:t> aktarmak görevi yine MAC alt katmanına aittir.</a:t>
            </a:r>
          </a:p>
          <a:p>
            <a:pPr>
              <a:buNone/>
            </a:pPr>
            <a:endParaRPr lang="tr-TR" dirty="0"/>
          </a:p>
        </p:txBody>
      </p:sp>
      <p:sp>
        <p:nvSpPr>
          <p:cNvPr id="3" name="2 Başlık"/>
          <p:cNvSpPr>
            <a:spLocks noGrp="1"/>
          </p:cNvSpPr>
          <p:nvPr>
            <p:ph type="title"/>
          </p:nvPr>
        </p:nvSpPr>
        <p:spPr/>
        <p:txBody>
          <a:bodyPr>
            <a:normAutofit fontScale="90000"/>
          </a:bodyPr>
          <a:lstStyle/>
          <a:p>
            <a:r>
              <a:rPr lang="tr-TR" dirty="0" err="1" smtClean="0"/>
              <a:t>Media</a:t>
            </a:r>
            <a:r>
              <a:rPr lang="tr-TR" dirty="0" smtClean="0"/>
              <a:t> Access </a:t>
            </a:r>
            <a:r>
              <a:rPr lang="tr-TR" dirty="0" err="1" smtClean="0"/>
              <a:t>Control</a:t>
            </a:r>
            <a:r>
              <a:rPr lang="tr-TR" dirty="0" smtClean="0"/>
              <a:t> (MAC)</a:t>
            </a:r>
            <a:br>
              <a:rPr lang="tr-TR" dirty="0" smtClean="0"/>
            </a:br>
            <a:endParaRPr lang="tr-T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ctrTitle"/>
          </p:nvPr>
        </p:nvSpPr>
        <p:spPr>
          <a:xfrm>
            <a:off x="285720" y="-214338"/>
            <a:ext cx="7772400" cy="1829761"/>
          </a:xfrm>
        </p:spPr>
        <p:txBody>
          <a:bodyPr>
            <a:normAutofit/>
          </a:bodyPr>
          <a:lstStyle/>
          <a:p>
            <a:pPr algn="l"/>
            <a:r>
              <a:rPr lang="tr-TR" dirty="0" err="1" smtClean="0">
                <a:solidFill>
                  <a:schemeClr val="bg2">
                    <a:lumMod val="25000"/>
                  </a:schemeClr>
                </a:solidFill>
              </a:rPr>
              <a:t>Token</a:t>
            </a:r>
            <a:r>
              <a:rPr lang="tr-TR" dirty="0" smtClean="0">
                <a:solidFill>
                  <a:schemeClr val="bg2">
                    <a:lumMod val="25000"/>
                  </a:schemeClr>
                </a:solidFill>
              </a:rPr>
              <a:t> yapısı</a:t>
            </a:r>
            <a:r>
              <a:rPr lang="tr-TR" dirty="0" smtClean="0"/>
              <a:t/>
            </a:r>
            <a:br>
              <a:rPr lang="tr-TR" dirty="0" smtClean="0"/>
            </a:br>
            <a:endParaRPr lang="tr-TR" dirty="0"/>
          </a:p>
        </p:txBody>
      </p:sp>
      <p:sp>
        <p:nvSpPr>
          <p:cNvPr id="5" name="4 Alt Başlık"/>
          <p:cNvSpPr>
            <a:spLocks noGrp="1"/>
          </p:cNvSpPr>
          <p:nvPr>
            <p:ph type="subTitle" idx="1"/>
          </p:nvPr>
        </p:nvSpPr>
        <p:spPr>
          <a:xfrm>
            <a:off x="500034" y="2143116"/>
            <a:ext cx="7772400" cy="642942"/>
          </a:xfrm>
        </p:spPr>
        <p:txBody>
          <a:bodyPr/>
          <a:lstStyle/>
          <a:p>
            <a:pPr algn="l"/>
            <a:r>
              <a:rPr lang="tr-TR" b="1" dirty="0" err="1" smtClean="0"/>
              <a:t>Abort</a:t>
            </a:r>
            <a:r>
              <a:rPr lang="tr-TR" b="1" dirty="0" smtClean="0"/>
              <a:t> yapısı</a:t>
            </a:r>
          </a:p>
          <a:p>
            <a:endParaRPr lang="tr-TR" dirty="0"/>
          </a:p>
        </p:txBody>
      </p:sp>
      <p:graphicFrame>
        <p:nvGraphicFramePr>
          <p:cNvPr id="4" name="3 İçerik Yer Tutucusu"/>
          <p:cNvGraphicFramePr>
            <a:graphicFrameLocks noGrp="1"/>
          </p:cNvGraphicFramePr>
          <p:nvPr>
            <p:ph idx="4294967295"/>
          </p:nvPr>
        </p:nvGraphicFramePr>
        <p:xfrm>
          <a:off x="571472" y="1142984"/>
          <a:ext cx="8229600" cy="74168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pPr algn="ctr"/>
                      <a:r>
                        <a:rPr lang="tr-TR" sz="1400" dirty="0">
                          <a:latin typeface="Calibri"/>
                          <a:ea typeface="Times New Roman"/>
                          <a:cs typeface="Times New Roman"/>
                        </a:rPr>
                        <a:t>SD</a:t>
                      </a:r>
                    </a:p>
                  </a:txBody>
                  <a:tcPr marL="68580" marR="68580" marT="0" marB="0" anchor="ctr"/>
                </a:tc>
                <a:tc>
                  <a:txBody>
                    <a:bodyPr/>
                    <a:lstStyle/>
                    <a:p>
                      <a:pPr algn="ctr"/>
                      <a:r>
                        <a:rPr lang="tr-TR" sz="1400">
                          <a:latin typeface="Calibri"/>
                          <a:ea typeface="Times New Roman"/>
                          <a:cs typeface="Times New Roman"/>
                        </a:rPr>
                        <a:t>AC</a:t>
                      </a:r>
                    </a:p>
                  </a:txBody>
                  <a:tcPr marL="68580" marR="68580" marT="0" marB="0" anchor="ctr"/>
                </a:tc>
                <a:tc>
                  <a:txBody>
                    <a:bodyPr/>
                    <a:lstStyle/>
                    <a:p>
                      <a:pPr algn="ctr"/>
                      <a:r>
                        <a:rPr lang="tr-TR" sz="1400">
                          <a:latin typeface="Calibri"/>
                          <a:ea typeface="Times New Roman"/>
                          <a:cs typeface="Times New Roman"/>
                        </a:rPr>
                        <a:t>ED</a:t>
                      </a:r>
                    </a:p>
                  </a:txBody>
                  <a:tcPr marL="68580" marR="68580" marT="0" marB="0" anchor="ctr"/>
                </a:tc>
              </a:tr>
              <a:tr h="370840">
                <a:tc>
                  <a:txBody>
                    <a:bodyPr/>
                    <a:lstStyle/>
                    <a:p>
                      <a:pPr algn="ctr"/>
                      <a:r>
                        <a:rPr lang="tr-TR" sz="1400">
                          <a:latin typeface="Calibri"/>
                          <a:ea typeface="Times New Roman"/>
                          <a:cs typeface="Times New Roman"/>
                        </a:rPr>
                        <a:t>8 bits</a:t>
                      </a:r>
                    </a:p>
                  </a:txBody>
                  <a:tcPr marL="68580" marR="68580" marT="0" marB="0" anchor="ctr"/>
                </a:tc>
                <a:tc>
                  <a:txBody>
                    <a:bodyPr/>
                    <a:lstStyle/>
                    <a:p>
                      <a:pPr algn="ctr"/>
                      <a:r>
                        <a:rPr lang="tr-TR" sz="1400">
                          <a:latin typeface="Calibri"/>
                          <a:ea typeface="Times New Roman"/>
                          <a:cs typeface="Times New Roman"/>
                        </a:rPr>
                        <a:t>8 bits</a:t>
                      </a:r>
                    </a:p>
                  </a:txBody>
                  <a:tcPr marL="68580" marR="68580" marT="0" marB="0" anchor="ctr"/>
                </a:tc>
                <a:tc>
                  <a:txBody>
                    <a:bodyPr/>
                    <a:lstStyle/>
                    <a:p>
                      <a:pPr algn="ctr"/>
                      <a:r>
                        <a:rPr lang="tr-TR" sz="1400" dirty="0">
                          <a:latin typeface="Calibri"/>
                          <a:ea typeface="Times New Roman"/>
                          <a:cs typeface="Times New Roman"/>
                        </a:rPr>
                        <a:t>8 </a:t>
                      </a:r>
                      <a:r>
                        <a:rPr lang="tr-TR" sz="1400" dirty="0" err="1">
                          <a:latin typeface="Calibri"/>
                          <a:ea typeface="Times New Roman"/>
                          <a:cs typeface="Times New Roman"/>
                        </a:rPr>
                        <a:t>bits</a:t>
                      </a:r>
                      <a:endParaRPr lang="tr-TR" sz="1400" dirty="0">
                        <a:latin typeface="Calibri"/>
                        <a:ea typeface="Times New Roman"/>
                        <a:cs typeface="Times New Roman"/>
                      </a:endParaRPr>
                    </a:p>
                  </a:txBody>
                  <a:tcPr marL="68580" marR="68580" marT="0" marB="0" anchor="ctr"/>
                </a:tc>
              </a:tr>
            </a:tbl>
          </a:graphicData>
        </a:graphic>
      </p:graphicFrame>
      <p:graphicFrame>
        <p:nvGraphicFramePr>
          <p:cNvPr id="6" name="5 Tablo"/>
          <p:cNvGraphicFramePr>
            <a:graphicFrameLocks noGrp="1"/>
          </p:cNvGraphicFramePr>
          <p:nvPr/>
        </p:nvGraphicFramePr>
        <p:xfrm>
          <a:off x="785786" y="3214686"/>
          <a:ext cx="6096000" cy="741680"/>
        </p:xfrm>
        <a:graphic>
          <a:graphicData uri="http://schemas.openxmlformats.org/drawingml/2006/table">
            <a:tbl>
              <a:tblPr firstRow="1" bandRow="1">
                <a:tableStyleId>{5C22544A-7EE6-4342-B048-85BDC9FD1C3A}</a:tableStyleId>
              </a:tblPr>
              <a:tblGrid>
                <a:gridCol w="3048000"/>
                <a:gridCol w="3048000"/>
              </a:tblGrid>
              <a:tr h="370840">
                <a:tc>
                  <a:txBody>
                    <a:bodyPr/>
                    <a:lstStyle/>
                    <a:p>
                      <a:pPr algn="ctr"/>
                      <a:r>
                        <a:rPr lang="tr-TR" sz="1600" dirty="0">
                          <a:latin typeface="Calibri"/>
                          <a:ea typeface="Times New Roman"/>
                          <a:cs typeface="Times New Roman"/>
                        </a:rPr>
                        <a:t>SD </a:t>
                      </a:r>
                    </a:p>
                  </a:txBody>
                  <a:tcPr marL="68580" marR="68580" marT="0" marB="0" anchor="ctr"/>
                </a:tc>
                <a:tc>
                  <a:txBody>
                    <a:bodyPr/>
                    <a:lstStyle/>
                    <a:p>
                      <a:pPr algn="ctr"/>
                      <a:r>
                        <a:rPr lang="tr-TR" sz="1600">
                          <a:latin typeface="Calibri"/>
                          <a:ea typeface="Times New Roman"/>
                          <a:cs typeface="Times New Roman"/>
                        </a:rPr>
                        <a:t>ED </a:t>
                      </a:r>
                    </a:p>
                  </a:txBody>
                  <a:tcPr marL="68580" marR="68580" marT="0" marB="0" anchor="ctr"/>
                </a:tc>
              </a:tr>
              <a:tr h="370840">
                <a:tc>
                  <a:txBody>
                    <a:bodyPr/>
                    <a:lstStyle/>
                    <a:p>
                      <a:pPr algn="ctr"/>
                      <a:r>
                        <a:rPr lang="tr-TR" sz="1600" dirty="0">
                          <a:latin typeface="Calibri"/>
                          <a:ea typeface="Times New Roman"/>
                          <a:cs typeface="Times New Roman"/>
                        </a:rPr>
                        <a:t>8 </a:t>
                      </a:r>
                      <a:r>
                        <a:rPr lang="tr-TR" sz="1600" dirty="0" err="1">
                          <a:latin typeface="Calibri"/>
                          <a:ea typeface="Times New Roman"/>
                          <a:cs typeface="Times New Roman"/>
                        </a:rPr>
                        <a:t>bits</a:t>
                      </a:r>
                      <a:endParaRPr lang="tr-TR" sz="1600" dirty="0">
                        <a:latin typeface="Calibri"/>
                        <a:ea typeface="Times New Roman"/>
                        <a:cs typeface="Times New Roman"/>
                      </a:endParaRPr>
                    </a:p>
                  </a:txBody>
                  <a:tcPr marL="68580" marR="68580" marT="0" marB="0" anchor="ctr"/>
                </a:tc>
                <a:tc>
                  <a:txBody>
                    <a:bodyPr/>
                    <a:lstStyle/>
                    <a:p>
                      <a:pPr algn="ctr"/>
                      <a:r>
                        <a:rPr lang="tr-TR" sz="1600" dirty="0">
                          <a:latin typeface="Calibri"/>
                          <a:ea typeface="Times New Roman"/>
                          <a:cs typeface="Times New Roman"/>
                        </a:rPr>
                        <a:t>8 </a:t>
                      </a:r>
                      <a:r>
                        <a:rPr lang="tr-TR" sz="1600" dirty="0" err="1">
                          <a:latin typeface="Calibri"/>
                          <a:ea typeface="Times New Roman"/>
                          <a:cs typeface="Times New Roman"/>
                        </a:rPr>
                        <a:t>bits</a:t>
                      </a:r>
                      <a:endParaRPr lang="tr-TR" sz="1600" dirty="0">
                        <a:latin typeface="Calibri"/>
                        <a:ea typeface="Times New Roman"/>
                        <a:cs typeface="Times New Roman"/>
                      </a:endParaRPr>
                    </a:p>
                  </a:txBody>
                  <a:tcPr marL="68580" marR="68580" marT="0" marB="0" anchor="ctr"/>
                </a:tc>
              </a:tr>
            </a:tbl>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428596" y="1857364"/>
            <a:ext cx="8229600" cy="1143000"/>
          </a:xfrm>
        </p:spPr>
        <p:txBody>
          <a:bodyPr>
            <a:normAutofit/>
          </a:bodyPr>
          <a:lstStyle/>
          <a:p>
            <a:r>
              <a:rPr lang="tr-TR" sz="3200" dirty="0" smtClean="0">
                <a:solidFill>
                  <a:schemeClr val="bg2">
                    <a:lumMod val="25000"/>
                  </a:schemeClr>
                </a:solidFill>
                <a:effectLst/>
              </a:rPr>
              <a:t>FDDI(</a:t>
            </a:r>
            <a:r>
              <a:rPr lang="tr-TR" sz="3200" i="1" dirty="0" smtClean="0">
                <a:solidFill>
                  <a:schemeClr val="bg2">
                    <a:lumMod val="25000"/>
                  </a:schemeClr>
                </a:solidFill>
                <a:effectLst/>
              </a:rPr>
              <a:t>Fiber </a:t>
            </a:r>
            <a:r>
              <a:rPr lang="tr-TR" sz="3200" i="1" dirty="0" err="1" smtClean="0">
                <a:solidFill>
                  <a:schemeClr val="bg2">
                    <a:lumMod val="25000"/>
                  </a:schemeClr>
                </a:solidFill>
                <a:effectLst/>
              </a:rPr>
              <a:t>Distributed</a:t>
            </a:r>
            <a:r>
              <a:rPr lang="tr-TR" sz="3200" i="1" dirty="0" smtClean="0">
                <a:solidFill>
                  <a:schemeClr val="bg2">
                    <a:lumMod val="25000"/>
                  </a:schemeClr>
                </a:solidFill>
                <a:effectLst/>
              </a:rPr>
              <a:t> Data </a:t>
            </a:r>
            <a:r>
              <a:rPr lang="tr-TR" sz="3200" i="1" dirty="0" err="1" smtClean="0">
                <a:solidFill>
                  <a:schemeClr val="bg2">
                    <a:lumMod val="25000"/>
                  </a:schemeClr>
                </a:solidFill>
                <a:effectLst/>
              </a:rPr>
              <a:t>Interface</a:t>
            </a:r>
            <a:r>
              <a:rPr lang="tr-TR" sz="3200" dirty="0" smtClean="0">
                <a:solidFill>
                  <a:schemeClr val="bg2">
                    <a:lumMod val="25000"/>
                  </a:schemeClr>
                </a:solidFill>
                <a:effectLst/>
              </a:rPr>
              <a:t>,)</a:t>
            </a:r>
            <a:endParaRPr lang="tr-TR" sz="32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70000" lnSpcReduction="20000"/>
          </a:bodyPr>
          <a:lstStyle/>
          <a:p>
            <a:pPr algn="just">
              <a:buNone/>
            </a:pPr>
            <a:r>
              <a:rPr lang="tr-TR" b="1" dirty="0" smtClean="0"/>
              <a:t>		FDDI</a:t>
            </a:r>
            <a:r>
              <a:rPr lang="tr-TR" dirty="0" smtClean="0"/>
              <a:t>, (</a:t>
            </a:r>
            <a:r>
              <a:rPr lang="tr-TR" i="1" dirty="0" smtClean="0"/>
              <a:t>Fiber </a:t>
            </a:r>
            <a:r>
              <a:rPr lang="tr-TR" i="1" dirty="0" err="1" smtClean="0"/>
              <a:t>Distributed</a:t>
            </a:r>
            <a:r>
              <a:rPr lang="tr-TR" i="1" dirty="0" smtClean="0"/>
              <a:t> Data </a:t>
            </a:r>
            <a:r>
              <a:rPr lang="tr-TR" i="1" dirty="0" err="1" smtClean="0"/>
              <a:t>Interface</a:t>
            </a:r>
            <a:r>
              <a:rPr lang="tr-TR" dirty="0" smtClean="0"/>
              <a:t>, yüksek hızlı bir </a:t>
            </a:r>
            <a:r>
              <a:rPr lang="tr-TR" dirty="0" smtClean="0">
                <a:hlinkClick r:id="rId2" tooltip="Bilgisayar ağı"/>
              </a:rPr>
              <a:t>bilgisayar ağıdır</a:t>
            </a:r>
            <a:r>
              <a:rPr lang="tr-TR" dirty="0" smtClean="0"/>
              <a:t>, özellikle </a:t>
            </a:r>
            <a:r>
              <a:rPr lang="tr-TR" dirty="0" err="1" smtClean="0">
                <a:hlinkClick r:id="rId3" tooltip="Fiberoptik"/>
              </a:rPr>
              <a:t>fiberoptik</a:t>
            </a:r>
            <a:r>
              <a:rPr lang="tr-TR" dirty="0" smtClean="0"/>
              <a:t> kablo hatlarında kullanılır. 1980'li yılların ortalarında yüksek hızlı bilgisayarların geliştirilmesiyle ortaya çıkmış bir standarttır. Bu </a:t>
            </a:r>
            <a:r>
              <a:rPr lang="tr-TR" dirty="0" err="1" smtClean="0"/>
              <a:t>standar</a:t>
            </a:r>
            <a:r>
              <a:rPr lang="tr-TR" dirty="0" smtClean="0"/>
              <a:t> günümüzde </a:t>
            </a:r>
            <a:r>
              <a:rPr lang="tr-TR" dirty="0" err="1" smtClean="0">
                <a:hlinkClick r:id="rId4" tooltip="Ethernet"/>
              </a:rPr>
              <a:t>ethernet</a:t>
            </a:r>
            <a:r>
              <a:rPr lang="tr-TR" dirty="0" smtClean="0"/>
              <a:t> kadar yaygın değildir.</a:t>
            </a:r>
          </a:p>
          <a:p>
            <a:pPr algn="just">
              <a:buNone/>
            </a:pPr>
            <a:r>
              <a:rPr lang="tr-TR" dirty="0" smtClean="0"/>
              <a:t>		Kullanılan fiber optik kablo sayesinde yüksek hızlarda çalışan (100 </a:t>
            </a:r>
            <a:r>
              <a:rPr lang="tr-TR" dirty="0" err="1" smtClean="0"/>
              <a:t>mbps'nin</a:t>
            </a:r>
            <a:r>
              <a:rPr lang="tr-TR" dirty="0" smtClean="0"/>
              <a:t> üzerinde) </a:t>
            </a:r>
            <a:r>
              <a:rPr lang="tr-TR" dirty="0" err="1" smtClean="0"/>
              <a:t>tokenring</a:t>
            </a:r>
            <a:r>
              <a:rPr lang="tr-TR" dirty="0" smtClean="0"/>
              <a:t> </a:t>
            </a:r>
            <a:r>
              <a:rPr lang="tr-TR" dirty="0" err="1" smtClean="0">
                <a:hlinkClick r:id="rId5" tooltip="LAN"/>
              </a:rPr>
              <a:t>LAN</a:t>
            </a:r>
            <a:r>
              <a:rPr lang="tr-TR" dirty="0" err="1" smtClean="0"/>
              <a:t>'dır</a:t>
            </a:r>
            <a:r>
              <a:rPr lang="tr-TR" dirty="0" smtClean="0"/>
              <a:t>. FDDI </a:t>
            </a:r>
            <a:r>
              <a:rPr lang="tr-TR" dirty="0" err="1" smtClean="0"/>
              <a:t>kablolamada</a:t>
            </a:r>
            <a:r>
              <a:rPr lang="tr-TR" dirty="0" smtClean="0"/>
              <a:t> çift </a:t>
            </a:r>
            <a:r>
              <a:rPr lang="tr-TR" dirty="0" err="1" smtClean="0"/>
              <a:t>kablolama</a:t>
            </a:r>
            <a:r>
              <a:rPr lang="tr-TR" dirty="0" smtClean="0"/>
              <a:t> tekniği kullanılır. Bu durumda bir taraf saat yönünde iletim yaparken diğer taraf saatin tersi yönünde iletim yapar. </a:t>
            </a:r>
            <a:r>
              <a:rPr lang="tr-TR" dirty="0" err="1" smtClean="0"/>
              <a:t>FDDI'da</a:t>
            </a:r>
            <a:r>
              <a:rPr lang="tr-TR" dirty="0" smtClean="0"/>
              <a:t> A ve B sınıfı olmak üzere iki istasyon vardır. A sınıfı istasyonlar hayati veriler ilettiğinden her iki fibere de bağlanır. B sınıfı istasyonlar ise fiberlerden sadece birine bağlanır. FDDI ile IEEE 802,5 </a:t>
            </a:r>
            <a:r>
              <a:rPr lang="tr-TR" dirty="0" err="1" smtClean="0"/>
              <a:t>Token</a:t>
            </a:r>
            <a:r>
              <a:rPr lang="tr-TR" dirty="0" smtClean="0"/>
              <a:t> Ring'in bir farkı vardır. 802,5'te bir istasyon yolladığı paket yerine gidip geri gelene kadar yeni jeton üretemezken </a:t>
            </a:r>
            <a:r>
              <a:rPr lang="tr-TR" dirty="0" err="1" smtClean="0"/>
              <a:t>FDDI'da</a:t>
            </a:r>
            <a:r>
              <a:rPr lang="tr-TR" dirty="0" smtClean="0"/>
              <a:t> istasyonun yeni bir jeton üretmek için eski jetonun geri gelmesini beklemesine gerek yoktur.</a:t>
            </a:r>
          </a:p>
          <a:p>
            <a:pPr algn="just">
              <a:buNone/>
            </a:pPr>
            <a:endParaRPr lang="tr-TR"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77500" lnSpcReduction="20000"/>
          </a:bodyPr>
          <a:lstStyle/>
          <a:p>
            <a:pPr>
              <a:buNone/>
            </a:pPr>
            <a:r>
              <a:rPr lang="tr-TR" dirty="0" smtClean="0"/>
              <a:t>	FDDI teknolojisi, uygulamalar için ideal olan gerçek zamanlı ağ bant aralığını (</a:t>
            </a:r>
            <a:r>
              <a:rPr lang="tr-TR" dirty="0" err="1" smtClean="0"/>
              <a:t>real</a:t>
            </a:r>
            <a:r>
              <a:rPr lang="tr-TR" dirty="0" smtClean="0"/>
              <a:t> time </a:t>
            </a:r>
            <a:r>
              <a:rPr lang="tr-TR" dirty="0" err="1" smtClean="0"/>
              <a:t>allocation</a:t>
            </a:r>
            <a:r>
              <a:rPr lang="tr-TR" dirty="0" smtClean="0"/>
              <a:t>) kullanma imkânı sunmaktadır. FDDI bunu iki farklı tipte trafik ile sağlamaktadır. Bunlar;</a:t>
            </a:r>
          </a:p>
          <a:p>
            <a:pPr lvl="0">
              <a:buNone/>
            </a:pPr>
            <a:r>
              <a:rPr lang="tr-TR" dirty="0" smtClean="0"/>
              <a:t>		Eş Zamanlı (</a:t>
            </a:r>
            <a:r>
              <a:rPr lang="tr-TR" dirty="0" err="1" smtClean="0"/>
              <a:t>synchronous</a:t>
            </a:r>
            <a:r>
              <a:rPr lang="tr-TR" dirty="0" smtClean="0"/>
              <a:t>): Eş zamanlı bant aralığı,ses ve video aktarımı gibi devamlı veri akışının gerektiği durumlarda kullanılır. Geri kalan bant aralığı eş zamanlılık gerektirmeyen uygulamalar için kullanılır.</a:t>
            </a:r>
          </a:p>
          <a:p>
            <a:pPr lvl="0">
              <a:buNone/>
            </a:pPr>
            <a:r>
              <a:rPr lang="tr-TR" dirty="0" smtClean="0"/>
              <a:t>		Eş Zamanlı Olmayan (</a:t>
            </a:r>
            <a:r>
              <a:rPr lang="tr-TR" dirty="0" err="1" smtClean="0"/>
              <a:t>asynchronous</a:t>
            </a:r>
            <a:r>
              <a:rPr lang="tr-TR" dirty="0" smtClean="0"/>
              <a:t>): Bu tür trafikte sekiz seviyeli öncelik değerleri vardır. Bu öncelik değerine göre kendilerine ayrılan bant aralığını kullanır. Eş zamanlı bant aralığını kullanamayan ve öncelik değeri düşük olan bilgisayarlar FDDI öncelik mekanizması tarafında kilitlenerek iletişimi imkânsız hale gelebilmektedir.</a:t>
            </a:r>
            <a:endParaRPr lang="tr-TR"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428596" y="2357430"/>
            <a:ext cx="8229600" cy="1143000"/>
          </a:xfrm>
        </p:spPr>
        <p:txBody>
          <a:bodyPr>
            <a:normAutofit fontScale="90000"/>
          </a:bodyPr>
          <a:lstStyle/>
          <a:p>
            <a:pPr algn="ctr"/>
            <a:r>
              <a:rPr lang="tr-TR" dirty="0" err="1" smtClean="0">
                <a:solidFill>
                  <a:schemeClr val="bg2">
                    <a:lumMod val="25000"/>
                  </a:schemeClr>
                </a:solidFill>
              </a:rPr>
              <a:t>Point</a:t>
            </a:r>
            <a:r>
              <a:rPr lang="tr-TR" dirty="0" smtClean="0">
                <a:solidFill>
                  <a:schemeClr val="bg2">
                    <a:lumMod val="25000"/>
                  </a:schemeClr>
                </a:solidFill>
              </a:rPr>
              <a:t>-</a:t>
            </a:r>
            <a:r>
              <a:rPr lang="tr-TR" dirty="0" err="1" smtClean="0">
                <a:solidFill>
                  <a:schemeClr val="bg2">
                    <a:lumMod val="25000"/>
                  </a:schemeClr>
                </a:solidFill>
              </a:rPr>
              <a:t>to</a:t>
            </a:r>
            <a:r>
              <a:rPr lang="tr-TR" dirty="0" smtClean="0">
                <a:solidFill>
                  <a:schemeClr val="bg2">
                    <a:lumMod val="25000"/>
                  </a:schemeClr>
                </a:solidFill>
              </a:rPr>
              <a:t>-</a:t>
            </a:r>
            <a:r>
              <a:rPr lang="tr-TR" dirty="0" err="1" smtClean="0">
                <a:solidFill>
                  <a:schemeClr val="bg2">
                    <a:lumMod val="25000"/>
                  </a:schemeClr>
                </a:solidFill>
              </a:rPr>
              <a:t>Point</a:t>
            </a:r>
            <a:r>
              <a:rPr lang="tr-TR" dirty="0" smtClean="0">
                <a:solidFill>
                  <a:schemeClr val="bg2">
                    <a:lumMod val="25000"/>
                  </a:schemeClr>
                </a:solidFill>
              </a:rPr>
              <a:t> Protokol</a:t>
            </a:r>
            <a:r>
              <a:rPr lang="tr-TR" dirty="0" smtClean="0"/>
              <a:t/>
            </a:r>
            <a:br>
              <a:rPr lang="tr-TR" dirty="0" smtClean="0"/>
            </a:br>
            <a:endParaRPr lang="tr-TR"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a:buNone/>
            </a:pPr>
            <a:r>
              <a:rPr lang="tr-TR" dirty="0" smtClean="0"/>
              <a:t>		İnternet protokol takımına ek olarak farklı taşıma protokolleri gerektiğinde cihazları bağlamaya yarayan </a:t>
            </a:r>
            <a:r>
              <a:rPr lang="tr-TR" u="sng" dirty="0" smtClean="0">
                <a:hlinkClick r:id="rId2" tooltip="Protokol"/>
              </a:rPr>
              <a:t>protokol</a:t>
            </a:r>
            <a:r>
              <a:rPr lang="tr-TR" u="sng" dirty="0" smtClean="0"/>
              <a:t>dür</a:t>
            </a:r>
            <a:r>
              <a:rPr lang="tr-TR" dirty="0" smtClean="0">
                <a:solidFill>
                  <a:srgbClr val="080808"/>
                </a:solidFill>
              </a:rPr>
              <a:t>.</a:t>
            </a:r>
            <a:r>
              <a:rPr lang="tr-TR" dirty="0" smtClean="0"/>
              <a:t> "Noktadan Noktaya Bağlantı" olarak da bilinen bu tür </a:t>
            </a:r>
            <a:r>
              <a:rPr lang="tr-TR" u="sng" dirty="0" smtClean="0">
                <a:hlinkClick r:id="rId2" tooltip="Protokol"/>
              </a:rPr>
              <a:t>protokol</a:t>
            </a:r>
            <a:r>
              <a:rPr lang="tr-TR" dirty="0" smtClean="0"/>
              <a:t> '</a:t>
            </a:r>
            <a:r>
              <a:rPr lang="tr-TR" dirty="0" err="1" smtClean="0"/>
              <a:t>ler</a:t>
            </a:r>
            <a:r>
              <a:rPr lang="tr-TR" dirty="0" smtClean="0"/>
              <a:t> çoğunlukla dosya paylaşım ve mesajlaşma programlarınca kullanılmaktadır.</a:t>
            </a:r>
          </a:p>
          <a:p>
            <a:pPr>
              <a:buNone/>
            </a:pPr>
            <a:r>
              <a:rPr lang="tr-TR" dirty="0" smtClean="0"/>
              <a:t>		PPP bir bilgisayarı </a:t>
            </a:r>
            <a:r>
              <a:rPr lang="tr-TR" u="sng" dirty="0" err="1" smtClean="0">
                <a:hlinkClick r:id="rId3" tooltip="Internet"/>
              </a:rPr>
              <a:t>Internete</a:t>
            </a:r>
            <a:r>
              <a:rPr lang="tr-TR" dirty="0" smtClean="0"/>
              <a:t> bağlamada kullanılan bir </a:t>
            </a:r>
            <a:r>
              <a:rPr lang="tr-TR" dirty="0" err="1" smtClean="0"/>
              <a:t>metoddur</a:t>
            </a:r>
            <a:r>
              <a:rPr lang="tr-TR" dirty="0" smtClean="0"/>
              <a:t>.</a:t>
            </a:r>
            <a:endParaRPr lang="tr-T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a:buNone/>
            </a:pPr>
            <a:r>
              <a:rPr lang="tr-TR" dirty="0" smtClean="0"/>
              <a:t>En temel özelliklerinin seçilmesi ile Noktadan Noktaya Protokolü,</a:t>
            </a:r>
          </a:p>
          <a:p>
            <a:pPr lvl="1"/>
            <a:r>
              <a:rPr lang="tr-TR" dirty="0" smtClean="0"/>
              <a:t>Senkron fiziksel ortamı (</a:t>
            </a:r>
            <a:r>
              <a:rPr lang="tr-TR" dirty="0" err="1" smtClean="0"/>
              <a:t>Synchronous</a:t>
            </a:r>
            <a:r>
              <a:rPr lang="tr-TR" dirty="0" smtClean="0"/>
              <a:t> </a:t>
            </a:r>
            <a:r>
              <a:rPr lang="tr-TR" dirty="0" err="1" smtClean="0"/>
              <a:t>Physical</a:t>
            </a:r>
            <a:r>
              <a:rPr lang="tr-TR" dirty="0" smtClean="0"/>
              <a:t> </a:t>
            </a:r>
            <a:r>
              <a:rPr lang="tr-TR" dirty="0" err="1" smtClean="0"/>
              <a:t>Media</a:t>
            </a:r>
            <a:r>
              <a:rPr lang="tr-TR" dirty="0" smtClean="0"/>
              <a:t>) ya da,</a:t>
            </a:r>
          </a:p>
          <a:p>
            <a:pPr lvl="1"/>
            <a:r>
              <a:rPr lang="tr-TR" dirty="0" smtClean="0"/>
              <a:t>Asenkron fiziksel ortamı (</a:t>
            </a:r>
            <a:r>
              <a:rPr lang="tr-TR" dirty="0" err="1" smtClean="0"/>
              <a:t>Asynchronous</a:t>
            </a:r>
            <a:r>
              <a:rPr lang="tr-TR" dirty="0" smtClean="0"/>
              <a:t> </a:t>
            </a:r>
            <a:r>
              <a:rPr lang="tr-TR" dirty="0" err="1" smtClean="0"/>
              <a:t>Pysical</a:t>
            </a:r>
            <a:r>
              <a:rPr lang="tr-TR" dirty="0" smtClean="0"/>
              <a:t> </a:t>
            </a:r>
            <a:r>
              <a:rPr lang="tr-TR" dirty="0" err="1" smtClean="0"/>
              <a:t>Media</a:t>
            </a:r>
            <a:r>
              <a:rPr lang="tr-TR" dirty="0" smtClean="0"/>
              <a:t>) (Örneğin Modem </a:t>
            </a:r>
            <a:r>
              <a:rPr lang="tr-TR" dirty="0" err="1" smtClean="0"/>
              <a:t>Dial</a:t>
            </a:r>
            <a:r>
              <a:rPr lang="tr-TR" dirty="0" smtClean="0"/>
              <a:t>-</a:t>
            </a:r>
            <a:r>
              <a:rPr lang="tr-TR" dirty="0" err="1" smtClean="0"/>
              <a:t>up</a:t>
            </a:r>
            <a:r>
              <a:rPr lang="tr-TR" dirty="0" smtClean="0"/>
              <a:t> (Çevirmeli) bağlantılar için basit bir telefon servisi kullanan bir ortamı) kullanabilir.</a:t>
            </a:r>
          </a:p>
          <a:p>
            <a:pPr>
              <a:buNone/>
            </a:pPr>
            <a:endParaRPr lang="tr-T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357158" y="2643182"/>
            <a:ext cx="8229600" cy="1143000"/>
          </a:xfrm>
        </p:spPr>
        <p:txBody>
          <a:bodyPr/>
          <a:lstStyle/>
          <a:p>
            <a:pPr algn="ctr"/>
            <a:r>
              <a:rPr lang="tr-TR" dirty="0" smtClean="0"/>
              <a:t>ATM</a:t>
            </a:r>
            <a:endParaRPr lang="tr-TR"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lvl="1"/>
            <a:r>
              <a:rPr lang="tr-TR" dirty="0" smtClean="0"/>
              <a:t>Bir ATM hücresi 5 </a:t>
            </a:r>
            <a:r>
              <a:rPr lang="tr-TR" dirty="0" err="1" smtClean="0"/>
              <a:t>byte'lık</a:t>
            </a:r>
            <a:r>
              <a:rPr lang="tr-TR" dirty="0" smtClean="0"/>
              <a:t> başlık (</a:t>
            </a:r>
            <a:r>
              <a:rPr lang="tr-TR" dirty="0" err="1" smtClean="0"/>
              <a:t>header</a:t>
            </a:r>
            <a:r>
              <a:rPr lang="tr-TR" dirty="0" smtClean="0"/>
              <a:t>) ve 48 </a:t>
            </a:r>
            <a:r>
              <a:rPr lang="tr-TR" dirty="0" err="1" smtClean="0"/>
              <a:t>byte'lık</a:t>
            </a:r>
            <a:r>
              <a:rPr lang="tr-TR" dirty="0" smtClean="0"/>
              <a:t> kullanıcı verisi (</a:t>
            </a:r>
            <a:r>
              <a:rPr lang="tr-TR" dirty="0" err="1" smtClean="0"/>
              <a:t>user</a:t>
            </a:r>
            <a:r>
              <a:rPr lang="tr-TR" dirty="0" smtClean="0"/>
              <a:t> data) olmak üzere toplam 53 </a:t>
            </a:r>
            <a:r>
              <a:rPr lang="tr-TR" dirty="0" err="1" smtClean="0"/>
              <a:t>byte</a:t>
            </a:r>
            <a:r>
              <a:rPr lang="tr-TR" dirty="0" smtClean="0"/>
              <a:t> uzunluğundadır.</a:t>
            </a:r>
          </a:p>
          <a:p>
            <a:pPr lvl="1"/>
            <a:r>
              <a:rPr lang="tr-TR" dirty="0" smtClean="0"/>
              <a:t>Hücre başlığındaki sanal kanal kimliği (</a:t>
            </a:r>
            <a:r>
              <a:rPr lang="tr-TR" b="1" u="sng" dirty="0" smtClean="0">
                <a:hlinkClick r:id="rId2" tooltip="VCI (sayfa mevcut değil)"/>
              </a:rPr>
              <a:t>VCI</a:t>
            </a:r>
            <a:r>
              <a:rPr lang="tr-TR" dirty="0" smtClean="0"/>
              <a:t>: </a:t>
            </a:r>
            <a:r>
              <a:rPr lang="tr-TR" dirty="0" err="1" smtClean="0"/>
              <a:t>Virtual</a:t>
            </a:r>
            <a:r>
              <a:rPr lang="tr-TR" dirty="0" smtClean="0"/>
              <a:t> </a:t>
            </a:r>
            <a:r>
              <a:rPr lang="tr-TR" dirty="0" err="1" smtClean="0"/>
              <a:t>Chanel</a:t>
            </a:r>
            <a:r>
              <a:rPr lang="tr-TR" dirty="0" smtClean="0"/>
              <a:t> </a:t>
            </a:r>
            <a:r>
              <a:rPr lang="tr-TR" dirty="0" err="1" smtClean="0"/>
              <a:t>Identifier</a:t>
            </a:r>
            <a:r>
              <a:rPr lang="tr-TR" dirty="0" smtClean="0"/>
              <a:t>) ve sanal yol kimliği (</a:t>
            </a:r>
            <a:r>
              <a:rPr lang="tr-TR" b="1" u="sng" dirty="0" smtClean="0">
                <a:hlinkClick r:id="rId3" tooltip="VPI (sayfa mevcut değil)"/>
              </a:rPr>
              <a:t>VPI</a:t>
            </a:r>
            <a:r>
              <a:rPr lang="tr-TR" dirty="0" smtClean="0"/>
              <a:t>: </a:t>
            </a:r>
            <a:r>
              <a:rPr lang="tr-TR" dirty="0" err="1" smtClean="0"/>
              <a:t>Virtual</a:t>
            </a:r>
            <a:r>
              <a:rPr lang="tr-TR" dirty="0" smtClean="0"/>
              <a:t> </a:t>
            </a:r>
            <a:r>
              <a:rPr lang="tr-TR" dirty="0" err="1" smtClean="0"/>
              <a:t>Path</a:t>
            </a:r>
            <a:r>
              <a:rPr lang="tr-TR" dirty="0" smtClean="0"/>
              <a:t> </a:t>
            </a:r>
            <a:r>
              <a:rPr lang="tr-TR" dirty="0" err="1" smtClean="0"/>
              <a:t>Identifier</a:t>
            </a:r>
            <a:r>
              <a:rPr lang="tr-TR" dirty="0" smtClean="0"/>
              <a:t>)alanları hücrenin ağ içinde nasıl yönlendirileceğini tanımlayan bilgileri taşırlar. </a:t>
            </a:r>
            <a:endParaRPr lang="tr-TR" dirty="0"/>
          </a:p>
        </p:txBody>
      </p:sp>
      <p:sp>
        <p:nvSpPr>
          <p:cNvPr id="3" name="2 Başlık"/>
          <p:cNvSpPr>
            <a:spLocks noGrp="1"/>
          </p:cNvSpPr>
          <p:nvPr>
            <p:ph type="title"/>
          </p:nvPr>
        </p:nvSpPr>
        <p:spPr/>
        <p:txBody>
          <a:bodyPr>
            <a:normAutofit fontScale="90000"/>
          </a:bodyPr>
          <a:lstStyle/>
          <a:p>
            <a:pPr algn="ctr"/>
            <a:r>
              <a:rPr lang="tr-TR" dirty="0" smtClean="0">
                <a:solidFill>
                  <a:schemeClr val="bg2">
                    <a:lumMod val="25000"/>
                  </a:schemeClr>
                </a:solidFill>
              </a:rPr>
              <a:t>ATM'de Hücre Yapısı </a:t>
            </a:r>
            <a:r>
              <a:rPr lang="tr-TR" dirty="0" smtClean="0"/>
              <a:t/>
            </a:r>
            <a:br>
              <a:rPr lang="tr-TR" dirty="0" smtClean="0"/>
            </a:br>
            <a:endParaRPr lang="tr-TR"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pPr lvl="1">
              <a:buNone/>
            </a:pPr>
            <a:r>
              <a:rPr lang="tr-TR" b="1" dirty="0" smtClean="0"/>
              <a:t>1-)</a:t>
            </a:r>
            <a:r>
              <a:rPr lang="tr-TR" dirty="0" smtClean="0"/>
              <a:t> Hızlı paket hizmeti vermesi : Çok yüksek iletim hızlarında hücrelerin anahtarlanması daha kolaydır.</a:t>
            </a:r>
          </a:p>
          <a:p>
            <a:pPr lvl="1">
              <a:buNone/>
            </a:pPr>
            <a:r>
              <a:rPr lang="tr-TR" b="1" dirty="0" smtClean="0"/>
              <a:t>2-)</a:t>
            </a:r>
            <a:r>
              <a:rPr lang="tr-TR" dirty="0" smtClean="0"/>
              <a:t> Farklı </a:t>
            </a:r>
            <a:r>
              <a:rPr lang="tr-TR" dirty="0" err="1" smtClean="0"/>
              <a:t>bantgenişliklerine</a:t>
            </a:r>
            <a:r>
              <a:rPr lang="tr-TR" dirty="0" smtClean="0"/>
              <a:t> sahip verilerin iletimi için elverişli olmasıdır. Hücre anahtarlama oldukça esnektir. Hem sabit hızdaki ses ve video iletişimi için hem de değişken hızda veri iletişimi için uygundur.</a:t>
            </a:r>
          </a:p>
          <a:p>
            <a:pPr lvl="1">
              <a:buNone/>
            </a:pPr>
            <a:r>
              <a:rPr lang="tr-TR" b="1" dirty="0" smtClean="0"/>
              <a:t>3-)</a:t>
            </a:r>
            <a:r>
              <a:rPr lang="tr-TR" dirty="0" smtClean="0"/>
              <a:t> Ayrıca paketler küçük olmaları sebebiyle bant genişliğini uzun süre işgal etmezler. </a:t>
            </a:r>
            <a:endParaRPr lang="tr-TR" dirty="0"/>
          </a:p>
        </p:txBody>
      </p:sp>
      <p:sp>
        <p:nvSpPr>
          <p:cNvPr id="3" name="2 Başlık"/>
          <p:cNvSpPr>
            <a:spLocks noGrp="1"/>
          </p:cNvSpPr>
          <p:nvPr>
            <p:ph type="title"/>
          </p:nvPr>
        </p:nvSpPr>
        <p:spPr/>
        <p:txBody>
          <a:bodyPr>
            <a:normAutofit fontScale="90000"/>
          </a:bodyPr>
          <a:lstStyle/>
          <a:p>
            <a:pPr algn="ctr"/>
            <a:r>
              <a:rPr lang="tr-TR" dirty="0" smtClean="0">
                <a:solidFill>
                  <a:schemeClr val="bg2">
                    <a:lumMod val="25000"/>
                  </a:schemeClr>
                </a:solidFill>
              </a:rPr>
              <a:t>ATM Kullanım Nedenleri</a:t>
            </a:r>
            <a:r>
              <a:rPr lang="tr-TR" dirty="0" smtClean="0"/>
              <a:t/>
            </a:r>
            <a:br>
              <a:rPr lang="tr-TR" dirty="0" smtClean="0"/>
            </a:b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lnSpcReduction="10000"/>
          </a:bodyPr>
          <a:lstStyle/>
          <a:p>
            <a:pPr algn="just">
              <a:buNone/>
            </a:pPr>
            <a:r>
              <a:rPr lang="tr-TR" dirty="0" smtClean="0"/>
              <a:t>	Bir bilgisayar ağında, bir MAC adresi (</a:t>
            </a:r>
            <a:r>
              <a:rPr lang="tr-TR" dirty="0" err="1" smtClean="0"/>
              <a:t>Media</a:t>
            </a:r>
            <a:r>
              <a:rPr lang="tr-TR" dirty="0" smtClean="0"/>
              <a:t> Access </a:t>
            </a:r>
            <a:r>
              <a:rPr lang="tr-TR" dirty="0" err="1" smtClean="0"/>
              <a:t>Control</a:t>
            </a:r>
            <a:r>
              <a:rPr lang="tr-TR" dirty="0" smtClean="0"/>
              <a:t>, yani Ortam Erişim Yönetimi) bir cihazın ağ donanımını tanımaya yarar. Her bilgisayarın ağ </a:t>
            </a:r>
            <a:r>
              <a:rPr lang="tr-TR" dirty="0" err="1" smtClean="0"/>
              <a:t>arayüzünün</a:t>
            </a:r>
            <a:r>
              <a:rPr lang="tr-TR" dirty="0" smtClean="0"/>
              <a:t> yani modeminin, </a:t>
            </a:r>
            <a:r>
              <a:rPr lang="tr-TR" dirty="0" err="1" smtClean="0"/>
              <a:t>ethernet</a:t>
            </a:r>
            <a:r>
              <a:rPr lang="tr-TR" dirty="0" smtClean="0"/>
              <a:t> kartının ya da kablosuz </a:t>
            </a:r>
            <a:r>
              <a:rPr lang="tr-TR" dirty="0" err="1" smtClean="0"/>
              <a:t>arayüzünün</a:t>
            </a:r>
            <a:r>
              <a:rPr lang="tr-TR" dirty="0" smtClean="0"/>
              <a:t> kendine özel birer MAC adresleri vardır. 48 bitlik adresler olan MAC adresleri </a:t>
            </a:r>
            <a:r>
              <a:rPr lang="tr-TR" dirty="0" err="1" smtClean="0"/>
              <a:t>xx</a:t>
            </a:r>
            <a:r>
              <a:rPr lang="tr-TR" dirty="0" smtClean="0"/>
              <a:t>:</a:t>
            </a:r>
            <a:r>
              <a:rPr lang="tr-TR" dirty="0" err="1" smtClean="0"/>
              <a:t>xx</a:t>
            </a:r>
            <a:r>
              <a:rPr lang="tr-TR" dirty="0" smtClean="0"/>
              <a:t>:</a:t>
            </a:r>
            <a:r>
              <a:rPr lang="tr-TR" dirty="0" err="1" smtClean="0"/>
              <a:t>xx</a:t>
            </a:r>
            <a:r>
              <a:rPr lang="tr-TR" dirty="0" smtClean="0"/>
              <a:t>:</a:t>
            </a:r>
            <a:r>
              <a:rPr lang="tr-TR" dirty="0" err="1" smtClean="0"/>
              <a:t>xx</a:t>
            </a:r>
            <a:r>
              <a:rPr lang="tr-TR" dirty="0" smtClean="0"/>
              <a:t>:</a:t>
            </a:r>
            <a:r>
              <a:rPr lang="tr-TR" dirty="0" err="1" smtClean="0"/>
              <a:t>xx</a:t>
            </a:r>
            <a:r>
              <a:rPr lang="tr-TR" dirty="0" smtClean="0"/>
              <a:t>:</a:t>
            </a:r>
            <a:r>
              <a:rPr lang="tr-TR" dirty="0" err="1" smtClean="0"/>
              <a:t>xx</a:t>
            </a:r>
            <a:r>
              <a:rPr lang="tr-TR" dirty="0" smtClean="0"/>
              <a:t> formatında olurlar ve </a:t>
            </a:r>
            <a:r>
              <a:rPr lang="tr-TR" dirty="0" err="1" smtClean="0"/>
              <a:t>hegzadesimal</a:t>
            </a:r>
            <a:r>
              <a:rPr lang="tr-TR" dirty="0" smtClean="0"/>
              <a:t> sayı sistemi ile ifade edildikleri için 0-9 arası rakamların yanı sıra A-F arası harfler de bulunur. </a:t>
            </a:r>
          </a:p>
          <a:p>
            <a:pPr algn="just">
              <a:buNone/>
            </a:pPr>
            <a:endParaRPr lang="tr-T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a:bodyPr>
          <a:lstStyle/>
          <a:p>
            <a:pPr>
              <a:buNone/>
            </a:pPr>
            <a:r>
              <a:rPr lang="tr-TR" b="1" dirty="0" smtClean="0"/>
              <a:t>Gerçek Zamanlı Hizmetler</a:t>
            </a:r>
          </a:p>
          <a:p>
            <a:pPr>
              <a:buNone/>
            </a:pPr>
            <a:r>
              <a:rPr lang="tr-TR" dirty="0" smtClean="0"/>
              <a:t>Gerçek zamanlı hizmetler, kullanıcıya gönderilen bilgi akışının kullanıcıda tekrar üretilerek kullanılmasını amaçlayan uygulamaları içerir. Örneğin, ses ya da video iletişiminde kullanıcı bu bilgilerin sürekli ve düzgün olarak gelmesini bekler. Bilgi kayıpları ya da bilgi akışındaki kesilmeler hizmet kalitesini önemli ölçüde azaltır. Bu nedenle, gerçek zamanlı hizmetler gecikme miktarına ve gecikmedeki değişmelere en hassas hizmetlerdir.</a:t>
            </a:r>
            <a:endParaRPr lang="tr-TR" b="1" dirty="0" smtClean="0"/>
          </a:p>
          <a:p>
            <a:pPr>
              <a:buNone/>
            </a:pPr>
            <a:endParaRPr lang="tr-TR" dirty="0"/>
          </a:p>
        </p:txBody>
      </p:sp>
      <p:sp>
        <p:nvSpPr>
          <p:cNvPr id="3" name="2 Başlık"/>
          <p:cNvSpPr>
            <a:spLocks noGrp="1"/>
          </p:cNvSpPr>
          <p:nvPr>
            <p:ph type="title"/>
          </p:nvPr>
        </p:nvSpPr>
        <p:spPr/>
        <p:txBody>
          <a:bodyPr>
            <a:normAutofit fontScale="90000"/>
          </a:bodyPr>
          <a:lstStyle/>
          <a:p>
            <a:pPr algn="ctr"/>
            <a:r>
              <a:rPr lang="tr-TR" dirty="0" smtClean="0">
                <a:solidFill>
                  <a:schemeClr val="bg2">
                    <a:lumMod val="25000"/>
                  </a:schemeClr>
                </a:solidFill>
              </a:rPr>
              <a:t>ATM Hizmet Sınıfları</a:t>
            </a:r>
            <a:r>
              <a:rPr lang="tr-TR" dirty="0" smtClean="0"/>
              <a:t/>
            </a:r>
            <a:br>
              <a:rPr lang="tr-TR" dirty="0" smtClean="0"/>
            </a:br>
            <a:endParaRPr lang="tr-TR"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a:buNone/>
            </a:pPr>
            <a:r>
              <a:rPr lang="tr-TR" b="1" dirty="0" smtClean="0"/>
              <a:t>	Gerçek Zamanlı Olmayan Hizmetler</a:t>
            </a:r>
          </a:p>
          <a:p>
            <a:pPr>
              <a:buNone/>
            </a:pPr>
            <a:r>
              <a:rPr lang="tr-TR" dirty="0" smtClean="0"/>
              <a:t>		Gerçek zamanlı olmayan hizmetler, patlamalı trafik karakteristiğine sahip olan, gecikmelere ve gecikmelerdeki değişikliklere karşı sıkı kısıtlamaları olmayan uygulamalar için kullanılır. Ağ bu tür trafik akışına daha fazla esneklik gösterir ve ağ verimliliğini arttırmak için istatistiksel çoğullamadan büyük ölçüde yararlanabilir.</a:t>
            </a:r>
          </a:p>
          <a:p>
            <a:pPr>
              <a:buNone/>
            </a:pP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algn="just">
              <a:buNone/>
            </a:pPr>
            <a:r>
              <a:rPr lang="tr-TR" b="1" dirty="0" smtClean="0"/>
              <a:t>MAC ( </a:t>
            </a:r>
            <a:r>
              <a:rPr lang="tr-TR" b="1" dirty="0" err="1" smtClean="0"/>
              <a:t>Media</a:t>
            </a:r>
            <a:r>
              <a:rPr lang="tr-TR" b="1" dirty="0" smtClean="0"/>
              <a:t> Access </a:t>
            </a:r>
            <a:r>
              <a:rPr lang="tr-TR" b="1" dirty="0" err="1" smtClean="0"/>
              <a:t>Control</a:t>
            </a:r>
            <a:r>
              <a:rPr lang="tr-TR" b="1" dirty="0" smtClean="0"/>
              <a:t> )</a:t>
            </a:r>
            <a:r>
              <a:rPr lang="tr-TR" dirty="0" smtClean="0"/>
              <a:t> adresi, 48 bitten oluşan ve kartın üretimi sırasında network kartına yazılan donanımsal bir adrestir.  </a:t>
            </a:r>
            <a:r>
              <a:rPr lang="tr-TR" dirty="0" err="1" smtClean="0"/>
              <a:t>Networkdeki</a:t>
            </a:r>
            <a:r>
              <a:rPr lang="tr-TR" dirty="0" smtClean="0"/>
              <a:t> bir bilgisayara ulaşmak için sadece onun IP adresini bilmemiz yeterli değildir. IP adresine ek olarak</a:t>
            </a:r>
            <a:r>
              <a:rPr lang="tr-TR" b="1" dirty="0" smtClean="0"/>
              <a:t> MAC </a:t>
            </a:r>
            <a:r>
              <a:rPr lang="tr-TR" dirty="0" smtClean="0"/>
              <a:t>adresinin de bilinmesi gerekmektedir.</a:t>
            </a:r>
          </a:p>
          <a:p>
            <a:pPr>
              <a:buNone/>
            </a:pPr>
            <a:endParaRPr lang="tr-TR" dirty="0"/>
          </a:p>
        </p:txBody>
      </p:sp>
      <p:sp>
        <p:nvSpPr>
          <p:cNvPr id="3" name="2 Başlık"/>
          <p:cNvSpPr>
            <a:spLocks noGrp="1"/>
          </p:cNvSpPr>
          <p:nvPr>
            <p:ph type="title"/>
          </p:nvPr>
        </p:nvSpPr>
        <p:spPr/>
        <p:txBody>
          <a:bodyPr/>
          <a:lstStyle/>
          <a:p>
            <a:endParaRPr lang="tr-T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algn="just">
              <a:buNone/>
            </a:pPr>
            <a:r>
              <a:rPr lang="tr-TR" dirty="0" smtClean="0"/>
              <a:t>	Her network kartı için ayrı bir MAC adresi verilmiştir. Ağ üzerinde makinelerin iletişim kurabilmesi için hardware adresleri (MAC adresleri) tek olmak zorundadır. Mac adresleri aynı olan iki cihaz iletişim kurmaya çalıştığında tıpkı IP adreslerinde olduğu gibi başarısız olacaktır. Çünkü bu makinelerden birisi ağı göremeyecektir.</a:t>
            </a:r>
          </a:p>
          <a:p>
            <a:pPr algn="just">
              <a:buNone/>
            </a:pP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lnSpcReduction="20000"/>
          </a:bodyPr>
          <a:lstStyle/>
          <a:p>
            <a:pPr algn="just">
              <a:buNone/>
            </a:pPr>
            <a:r>
              <a:rPr lang="tr-TR" dirty="0" smtClean="0"/>
              <a:t>	</a:t>
            </a:r>
            <a:r>
              <a:rPr lang="tr-TR" b="1" dirty="0" smtClean="0"/>
              <a:t>MAC ( </a:t>
            </a:r>
            <a:r>
              <a:rPr lang="tr-TR" b="1" dirty="0" err="1" smtClean="0"/>
              <a:t>Media</a:t>
            </a:r>
            <a:r>
              <a:rPr lang="tr-TR" b="1" dirty="0" smtClean="0"/>
              <a:t> Access </a:t>
            </a:r>
            <a:r>
              <a:rPr lang="tr-TR" b="1" dirty="0" err="1" smtClean="0"/>
              <a:t>Control</a:t>
            </a:r>
            <a:r>
              <a:rPr lang="tr-TR" b="1" dirty="0" smtClean="0"/>
              <a:t> )</a:t>
            </a:r>
            <a:r>
              <a:rPr lang="tr-TR" dirty="0" smtClean="0"/>
              <a:t> adresleri OSI referans modelinin 2. katmanında (data-link katmanı) tanımlanmıştır. Değişik kaynaklarda Mac adresinden bahsederken “</a:t>
            </a:r>
            <a:r>
              <a:rPr lang="tr-TR" dirty="0" err="1" smtClean="0"/>
              <a:t>Burned</a:t>
            </a:r>
            <a:r>
              <a:rPr lang="tr-TR" dirty="0" smtClean="0"/>
              <a:t>-in-</a:t>
            </a:r>
            <a:r>
              <a:rPr lang="tr-TR" dirty="0" err="1" smtClean="0"/>
              <a:t>Address</a:t>
            </a:r>
            <a:r>
              <a:rPr lang="tr-TR" dirty="0" smtClean="0"/>
              <a:t>” ismi ile de karşılaşabilirsiniz. Çünkü üretim esnasında yazılmıştır. 48 bitlik bir adres olup, genel olarak 16′ </a:t>
            </a:r>
            <a:r>
              <a:rPr lang="tr-TR" dirty="0" err="1" smtClean="0"/>
              <a:t>lik</a:t>
            </a:r>
            <a:r>
              <a:rPr lang="tr-TR" dirty="0" smtClean="0"/>
              <a:t> sayı sisteminde ifade edilmektedirler. 48 bittin ilk 24 biti OUI  (</a:t>
            </a:r>
            <a:r>
              <a:rPr lang="tr-TR" dirty="0" err="1" smtClean="0"/>
              <a:t>Organizational</a:t>
            </a:r>
            <a:r>
              <a:rPr lang="tr-TR" dirty="0" smtClean="0"/>
              <a:t> </a:t>
            </a:r>
            <a:r>
              <a:rPr lang="tr-TR" dirty="0" err="1" smtClean="0"/>
              <a:t>Unique</a:t>
            </a:r>
            <a:r>
              <a:rPr lang="tr-TR" dirty="0" smtClean="0"/>
              <a:t> </a:t>
            </a:r>
            <a:r>
              <a:rPr lang="tr-TR" dirty="0" err="1" smtClean="0"/>
              <a:t>Identifier</a:t>
            </a:r>
            <a:r>
              <a:rPr lang="tr-TR" dirty="0" smtClean="0"/>
              <a:t>) olarak adlandırılır. Bu 24, bit kurumlara özel olup IEEE tarafından atanan bir üretici kodudur. İkinci 24 bit ise üreticiler tarafından atanmaktadır. Genel olarak üreticiler kendi network kartlarının seri numarasını verirler.</a:t>
            </a:r>
          </a:p>
          <a:p>
            <a:pPr>
              <a:buNone/>
            </a:pP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19 Resim" descr="Screen-shot-2010-10-01-at-10.26.45-PM.png"/>
          <p:cNvPicPr>
            <a:picLocks noGrp="1"/>
          </p:cNvPicPr>
          <p:nvPr>
            <p:ph idx="1"/>
          </p:nvPr>
        </p:nvPicPr>
        <p:blipFill>
          <a:blip r:embed="rId2" cstate="print"/>
          <a:stretch>
            <a:fillRect/>
          </a:stretch>
        </p:blipFill>
        <p:spPr>
          <a:xfrm>
            <a:off x="1142977" y="642918"/>
            <a:ext cx="7072362" cy="4643470"/>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labalık">
  <a:themeElements>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757</TotalTime>
  <Words>1299</Words>
  <Application>Microsoft Office PowerPoint</Application>
  <PresentationFormat>Ekran Gösterisi (4:3)</PresentationFormat>
  <Paragraphs>224</Paragraphs>
  <Slides>51</Slides>
  <Notes>0</Notes>
  <HiddenSlides>0</HiddenSlides>
  <MMClips>0</MMClips>
  <ScaleCrop>false</ScaleCrop>
  <HeadingPairs>
    <vt:vector size="4" baseType="variant">
      <vt:variant>
        <vt:lpstr>Tema</vt:lpstr>
      </vt:variant>
      <vt:variant>
        <vt:i4>1</vt:i4>
      </vt:variant>
      <vt:variant>
        <vt:lpstr>Slayt Başlıkları</vt:lpstr>
      </vt:variant>
      <vt:variant>
        <vt:i4>51</vt:i4>
      </vt:variant>
    </vt:vector>
  </HeadingPairs>
  <TitlesOfParts>
    <vt:vector size="52" baseType="lpstr">
      <vt:lpstr>Kalabalık</vt:lpstr>
      <vt:lpstr>VERİ BAĞLANTISI KATMANI-OSI LAYER 2</vt:lpstr>
      <vt:lpstr>VERİ BAĞLANTISI KATMANI</vt:lpstr>
      <vt:lpstr>Veri bağlantısı katmanı iki alt bölüme ayrılır </vt:lpstr>
      <vt:lpstr>Media Access Control (MAC) </vt:lpstr>
      <vt:lpstr>Slayt 5</vt:lpstr>
      <vt:lpstr>Slayt 6</vt:lpstr>
      <vt:lpstr>Slayt 7</vt:lpstr>
      <vt:lpstr>Slayt 8</vt:lpstr>
      <vt:lpstr>Slayt 9</vt:lpstr>
      <vt:lpstr>Logical Link Control (Mantıksal bağlantı kontrolü, LLC)</vt:lpstr>
      <vt:lpstr>Slayt 11</vt:lpstr>
      <vt:lpstr>Slayt 12</vt:lpstr>
      <vt:lpstr>Veri bağlantısı katmanının iletişim kuralları  </vt:lpstr>
      <vt:lpstr>Ethernet</vt:lpstr>
      <vt:lpstr>Slayt 15</vt:lpstr>
      <vt:lpstr>Slayt 16</vt:lpstr>
      <vt:lpstr>Slayt 17</vt:lpstr>
      <vt:lpstr>Ethernet türleri </vt:lpstr>
      <vt:lpstr>İlk türler </vt:lpstr>
      <vt:lpstr>10Mbit/s Ethernet  </vt:lpstr>
      <vt:lpstr>Yüksek Hızlı Ethernet </vt:lpstr>
      <vt:lpstr>Gigabit Ethernet  </vt:lpstr>
      <vt:lpstr>10-Gigabit Ethernet </vt:lpstr>
      <vt:lpstr>HDLC (High Level Data Link Control) </vt:lpstr>
      <vt:lpstr>Slayt 25</vt:lpstr>
      <vt:lpstr>HDLC İstasyon türleri </vt:lpstr>
      <vt:lpstr>HDLC Bağlantı yapıları </vt:lpstr>
      <vt:lpstr>HDLC Çerçeve Yapısı </vt:lpstr>
      <vt:lpstr>Wi-Fi </vt:lpstr>
      <vt:lpstr>Slayt 30</vt:lpstr>
      <vt:lpstr>Üstünlükleri </vt:lpstr>
      <vt:lpstr>Olumsuzlukları </vt:lpstr>
      <vt:lpstr>Frekanslar </vt:lpstr>
      <vt:lpstr>Veri hızı </vt:lpstr>
      <vt:lpstr>Token Ring </vt:lpstr>
      <vt:lpstr>Slayt 36</vt:lpstr>
      <vt:lpstr>Token yapısı </vt:lpstr>
      <vt:lpstr>Token ring yapısının formatı </vt:lpstr>
      <vt:lpstr>Veri/komut yapısı  </vt:lpstr>
      <vt:lpstr>Token yapısı </vt:lpstr>
      <vt:lpstr>FDDI(Fiber Distributed Data Interface,)</vt:lpstr>
      <vt:lpstr>Slayt 42</vt:lpstr>
      <vt:lpstr>Slayt 43</vt:lpstr>
      <vt:lpstr>Point-to-Point Protokol </vt:lpstr>
      <vt:lpstr>Slayt 45</vt:lpstr>
      <vt:lpstr>Slayt 46</vt:lpstr>
      <vt:lpstr>ATM</vt:lpstr>
      <vt:lpstr>ATM'de Hücre Yapısı  </vt:lpstr>
      <vt:lpstr>ATM Kullanım Nedenleri </vt:lpstr>
      <vt:lpstr>ATM Hizmet Sınıfları </vt:lpstr>
      <vt:lpstr>Slayt 51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Veri bağlantısı katmanı veya 2. Katman</dc:title>
  <dc:creator>Casper</dc:creator>
  <cp:lastModifiedBy>BEagle</cp:lastModifiedBy>
  <cp:revision>53</cp:revision>
  <dcterms:created xsi:type="dcterms:W3CDTF">2012-01-05T17:40:30Z</dcterms:created>
  <dcterms:modified xsi:type="dcterms:W3CDTF">2012-01-06T14:09:28Z</dcterms:modified>
</cp:coreProperties>
</file>