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2" r:id="rId7"/>
    <p:sldId id="263" r:id="rId8"/>
    <p:sldId id="264" r:id="rId9"/>
    <p:sldId id="265" r:id="rId10"/>
    <p:sldId id="266" r:id="rId11"/>
    <p:sldId id="267" r:id="rId12"/>
    <p:sldId id="271"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46"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47"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68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A2BB82C-FD06-4D76-9A4E-3DD02F786951}" type="datetimeFigureOut">
              <a:rPr lang="tr-TR" smtClean="0"/>
              <a:t>01.05.2011</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A30AFAC-A377-4006-8A6B-C9AD4B093E4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A2BB82C-FD06-4D76-9A4E-3DD02F786951}" type="datetimeFigureOut">
              <a:rPr lang="tr-TR" smtClean="0"/>
              <a:t>01.05.2011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A2BB82C-FD06-4D76-9A4E-3DD02F786951}" type="datetimeFigureOut">
              <a:rPr lang="tr-TR" smtClean="0"/>
              <a:t>01.05.2011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2BB82C-FD06-4D76-9A4E-3DD02F786951}" type="datetimeFigureOut">
              <a:rPr lang="tr-TR" smtClean="0"/>
              <a:t>01.05.2011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A2BB82C-FD06-4D76-9A4E-3DD02F786951}" type="datetimeFigureOut">
              <a:rPr lang="tr-TR" smtClean="0"/>
              <a:t>01.05.2011</a:t>
            </a:fld>
            <a:endParaRPr lang="tr-TR"/>
          </a:p>
        </p:txBody>
      </p:sp>
      <p:sp>
        <p:nvSpPr>
          <p:cNvPr id="8" name="Slide Number Placeholder 7"/>
          <p:cNvSpPr>
            <a:spLocks noGrp="1"/>
          </p:cNvSpPr>
          <p:nvPr>
            <p:ph type="sldNum" sz="quarter" idx="11"/>
          </p:nvPr>
        </p:nvSpPr>
        <p:spPr/>
        <p:txBody>
          <a:bodyPr/>
          <a:lstStyle/>
          <a:p>
            <a:fld id="{5A30AFAC-A377-4006-8A6B-C9AD4B093E4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2BB82C-FD06-4D76-9A4E-3DD02F786951}" type="datetimeFigureOut">
              <a:rPr lang="tr-TR" smtClean="0"/>
              <a:t>01.05.2011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2BB82C-FD06-4D76-9A4E-3DD02F786951}" type="datetimeFigureOut">
              <a:rPr lang="tr-TR" smtClean="0"/>
              <a:t>01.05.2011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A2BB82C-FD06-4D76-9A4E-3DD02F786951}" type="datetimeFigureOut">
              <a:rPr lang="tr-TR" smtClean="0"/>
              <a:t>01.05.2011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BB82C-FD06-4D76-9A4E-3DD02F786951}" type="datetimeFigureOut">
              <a:rPr lang="tr-TR" smtClean="0"/>
              <a:t>01.05.2011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A30AFAC-A377-4006-8A6B-C9AD4B093E4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2BB82C-FD06-4D76-9A4E-3DD02F786951}" type="datetimeFigureOut">
              <a:rPr lang="tr-TR" smtClean="0"/>
              <a:t>01.05.2011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30AFAC-A377-4006-8A6B-C9AD4B093E4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2BB82C-FD06-4D76-9A4E-3DD02F786951}" type="datetimeFigureOut">
              <a:rPr lang="tr-TR" smtClean="0"/>
              <a:t>01.05.2011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A30AFAC-A377-4006-8A6B-C9AD4B093E46}" type="slidenum">
              <a:rPr lang="tr-TR" smtClean="0"/>
              <a:t>‹#›</a:t>
            </a:fld>
            <a:endParaRPr lang="tr-T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tr-TR" smtClean="0"/>
              <a:t>Asıl başlık stili için tıklatın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A2BB82C-FD06-4D76-9A4E-3DD02F786951}" type="datetimeFigureOut">
              <a:rPr lang="tr-TR" smtClean="0"/>
              <a:t>01.05.2011</a:t>
            </a:fld>
            <a:endParaRPr lang="tr-T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A30AFAC-A377-4006-8A6B-C9AD4B093E46}" type="slidenum">
              <a:rPr lang="tr-TR" smtClean="0"/>
              <a:t>‹#›</a:t>
            </a:fld>
            <a:endParaRPr lang="tr-T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package" Target="../embeddings/Microsoft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5782" y="548680"/>
            <a:ext cx="7704856" cy="1384995"/>
          </a:xfrm>
          <a:prstGeom prst="rect">
            <a:avLst/>
          </a:prstGeom>
        </p:spPr>
        <p:txBody>
          <a:bodyPr wrap="square">
            <a:spAutoFit/>
          </a:bodyPr>
          <a:lstStyle/>
          <a:p>
            <a:pPr algn="ctr"/>
            <a:r>
              <a:rPr lang="tr-TR" sz="2800" b="1" dirty="0" smtClean="0"/>
              <a:t>Trakya Üniversitesi</a:t>
            </a:r>
          </a:p>
          <a:p>
            <a:pPr algn="ctr"/>
            <a:r>
              <a:rPr lang="tr-TR" sz="2800" b="1" dirty="0" smtClean="0"/>
              <a:t>Mühendislik Mimarlık Fakültesi</a:t>
            </a:r>
          </a:p>
          <a:p>
            <a:pPr algn="ctr"/>
            <a:r>
              <a:rPr lang="tr-TR" sz="2800" b="1" dirty="0" smtClean="0"/>
              <a:t>Bilgisayar Mühendisliği Anabilim Dalı</a:t>
            </a:r>
            <a:endParaRPr lang="tr-TR" sz="2800" b="1" dirty="0"/>
          </a:p>
        </p:txBody>
      </p:sp>
      <p:sp>
        <p:nvSpPr>
          <p:cNvPr id="5" name="Dikdörtgen 4"/>
          <p:cNvSpPr/>
          <p:nvPr/>
        </p:nvSpPr>
        <p:spPr>
          <a:xfrm>
            <a:off x="2206318" y="2180998"/>
            <a:ext cx="4443332" cy="523220"/>
          </a:xfrm>
          <a:prstGeom prst="rect">
            <a:avLst/>
          </a:prstGeom>
        </p:spPr>
        <p:txBody>
          <a:bodyPr wrap="none">
            <a:spAutoFit/>
          </a:bodyPr>
          <a:lstStyle/>
          <a:p>
            <a:r>
              <a:rPr lang="tr-TR" sz="2800" b="1" dirty="0" smtClean="0"/>
              <a:t>Kablosuz Ağ Protokolleri</a:t>
            </a:r>
            <a:endParaRPr lang="tr-TR" sz="2800" b="1" dirty="0"/>
          </a:p>
        </p:txBody>
      </p:sp>
      <p:sp>
        <p:nvSpPr>
          <p:cNvPr id="2" name="Dikdörtgen 1"/>
          <p:cNvSpPr/>
          <p:nvPr/>
        </p:nvSpPr>
        <p:spPr>
          <a:xfrm>
            <a:off x="1115616" y="3149437"/>
            <a:ext cx="6624736" cy="3367076"/>
          </a:xfrm>
          <a:prstGeom prst="rect">
            <a:avLst/>
          </a:prstGeom>
        </p:spPr>
        <p:txBody>
          <a:bodyPr wrap="square">
            <a:spAutoFit/>
          </a:bodyPr>
          <a:lstStyle/>
          <a:p>
            <a:pPr algn="ctr">
              <a:lnSpc>
                <a:spcPct val="80000"/>
              </a:lnSpc>
            </a:pPr>
            <a:r>
              <a:rPr lang="tr-TR" sz="2800" b="1" u="sng" dirty="0"/>
              <a:t>Dersin Öğretim Elemanı</a:t>
            </a:r>
          </a:p>
          <a:p>
            <a:pPr algn="ctr">
              <a:lnSpc>
                <a:spcPct val="80000"/>
              </a:lnSpc>
            </a:pPr>
            <a:r>
              <a:rPr lang="tr-TR" sz="2800" dirty="0" err="1"/>
              <a:t>Doç.Dr</a:t>
            </a:r>
            <a:r>
              <a:rPr lang="tr-TR" sz="2800" dirty="0"/>
              <a:t>. Hasan Hüseyin BALIK</a:t>
            </a:r>
            <a:endParaRPr lang="en-GB" sz="2800" dirty="0"/>
          </a:p>
          <a:p>
            <a:pPr algn="ctr">
              <a:lnSpc>
                <a:spcPct val="80000"/>
              </a:lnSpc>
            </a:pPr>
            <a:endParaRPr lang="tr-TR" sz="2800" b="1" u="sng" dirty="0" smtClean="0">
              <a:effectLst>
                <a:outerShdw blurRad="38100" dist="38100" dir="2700000" algn="tl">
                  <a:srgbClr val="C0C0C0"/>
                </a:outerShdw>
              </a:effectLst>
            </a:endParaRPr>
          </a:p>
          <a:p>
            <a:pPr algn="ctr">
              <a:lnSpc>
                <a:spcPct val="80000"/>
              </a:lnSpc>
            </a:pPr>
            <a:r>
              <a:rPr lang="tr-TR" sz="2800" b="1" u="sng" dirty="0" smtClean="0">
                <a:effectLst>
                  <a:outerShdw blurRad="38100" dist="38100" dir="2700000" algn="tl">
                    <a:srgbClr val="C0C0C0"/>
                  </a:outerShdw>
                </a:effectLst>
              </a:rPr>
              <a:t>Dersin </a:t>
            </a:r>
            <a:r>
              <a:rPr lang="tr-TR" sz="2800" b="1" u="sng" dirty="0">
                <a:effectLst>
                  <a:outerShdw blurRad="38100" dist="38100" dir="2700000" algn="tl">
                    <a:srgbClr val="C0C0C0"/>
                  </a:outerShdw>
                </a:effectLst>
              </a:rPr>
              <a:t>Adı</a:t>
            </a:r>
          </a:p>
          <a:p>
            <a:pPr algn="ctr"/>
            <a:r>
              <a:rPr lang="tr-TR" sz="2800" dirty="0"/>
              <a:t>Paralel Mimariler</a:t>
            </a:r>
          </a:p>
          <a:p>
            <a:pPr algn="ctr"/>
            <a:r>
              <a:rPr lang="tr-TR" sz="2800" dirty="0"/>
              <a:t>Sayısal Haberleşme</a:t>
            </a:r>
          </a:p>
          <a:p>
            <a:pPr algn="ctr">
              <a:lnSpc>
                <a:spcPct val="80000"/>
              </a:lnSpc>
            </a:pPr>
            <a:endParaRPr lang="tr-TR" sz="2800" b="1" u="sng" dirty="0"/>
          </a:p>
          <a:p>
            <a:pPr algn="ctr">
              <a:lnSpc>
                <a:spcPct val="80000"/>
              </a:lnSpc>
            </a:pPr>
            <a:r>
              <a:rPr lang="tr-TR" sz="2800" dirty="0"/>
              <a:t>Eser SERT</a:t>
            </a:r>
          </a:p>
          <a:p>
            <a:pPr algn="ctr">
              <a:lnSpc>
                <a:spcPct val="80000"/>
              </a:lnSpc>
            </a:pPr>
            <a:endParaRPr lang="tr-TR" sz="2800" b="1" dirty="0"/>
          </a:p>
        </p:txBody>
      </p:sp>
    </p:spTree>
    <p:extLst>
      <p:ext uri="{BB962C8B-B14F-4D97-AF65-F5344CB8AC3E}">
        <p14:creationId xmlns:p14="http://schemas.microsoft.com/office/powerpoint/2010/main" val="402215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7620000" cy="4373563"/>
          </a:xfrm>
        </p:spPr>
        <p:txBody>
          <a:bodyPr>
            <a:normAutofit/>
          </a:bodyPr>
          <a:lstStyle/>
          <a:p>
            <a:pPr>
              <a:spcAft>
                <a:spcPts val="1800"/>
              </a:spcAft>
            </a:pPr>
            <a:r>
              <a:rPr lang="tr-TR" dirty="0" smtClean="0"/>
              <a:t>Ağ </a:t>
            </a:r>
            <a:r>
              <a:rPr lang="tr-TR" dirty="0"/>
              <a:t>Katmanı (Network </a:t>
            </a:r>
            <a:r>
              <a:rPr lang="tr-TR" dirty="0" err="1"/>
              <a:t>Layer</a:t>
            </a:r>
            <a:r>
              <a:rPr lang="tr-TR" dirty="0"/>
              <a:t>)</a:t>
            </a:r>
          </a:p>
          <a:p>
            <a:pPr algn="just"/>
            <a:r>
              <a:rPr lang="tr-TR" b="0" dirty="0" smtClean="0"/>
              <a:t>  Fiziksel </a:t>
            </a:r>
            <a:r>
              <a:rPr lang="tr-TR" b="0" dirty="0"/>
              <a:t>adrese karşı, isimler ve mantıksal ağ adresleri dönüştürmektedir (örnek: bilgisayar </a:t>
            </a:r>
            <a:r>
              <a:rPr lang="tr-TR" b="0" dirty="0" smtClean="0"/>
              <a:t>ismi </a:t>
            </a:r>
            <a:r>
              <a:rPr lang="tr-TR" b="0" dirty="0" smtClean="0">
                <a:sym typeface="Wingdings" pitchFamily="2" charset="2"/>
              </a:rPr>
              <a:t></a:t>
            </a:r>
            <a:r>
              <a:rPr lang="tr-TR" b="0" dirty="0" smtClean="0"/>
              <a:t>MAC </a:t>
            </a:r>
            <a:r>
              <a:rPr lang="tr-TR" b="0" dirty="0"/>
              <a:t>adresi).  Ağ katmanında, bilgi gönderim aşamasında en iyi yolun bulunması ve bu yoldan bilginin gönderilmesi sağlanmaktadır. Yönlendirici bilgisayarın göndereceği kadar büyük veri çerçevesi gönderemiyorsa, ağ katmanı küçük ünitelere bölerek dengeleme sağlamaktadır. Network katmanında bulunan IP (internet </a:t>
            </a:r>
            <a:r>
              <a:rPr lang="tr-TR" b="0" dirty="0" err="1"/>
              <a:t>protocol</a:t>
            </a:r>
            <a:r>
              <a:rPr lang="tr-TR" b="0" dirty="0"/>
              <a:t>) ile mantıksal adresleme işlemi gerçekleşir. </a:t>
            </a:r>
            <a:endParaRPr lang="tr-TR" b="0" dirty="0"/>
          </a:p>
        </p:txBody>
      </p:sp>
    </p:spTree>
    <p:extLst>
      <p:ext uri="{BB962C8B-B14F-4D97-AF65-F5344CB8AC3E}">
        <p14:creationId xmlns:p14="http://schemas.microsoft.com/office/powerpoint/2010/main" val="2017718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628800"/>
            <a:ext cx="7620000" cy="3312368"/>
          </a:xfrm>
        </p:spPr>
        <p:txBody>
          <a:bodyPr>
            <a:normAutofit/>
          </a:bodyPr>
          <a:lstStyle/>
          <a:p>
            <a:pPr>
              <a:spcAft>
                <a:spcPts val="1800"/>
              </a:spcAft>
            </a:pPr>
            <a:r>
              <a:rPr lang="tr-TR" dirty="0"/>
              <a:t>Veri Bağı Katmanı (Data Link </a:t>
            </a:r>
            <a:r>
              <a:rPr lang="tr-TR" dirty="0" err="1"/>
              <a:t>Layer</a:t>
            </a:r>
            <a:r>
              <a:rPr lang="tr-TR" dirty="0" smtClean="0"/>
              <a:t>)</a:t>
            </a:r>
            <a:endParaRPr lang="tr-TR" dirty="0"/>
          </a:p>
          <a:p>
            <a:pPr algn="just"/>
            <a:r>
              <a:rPr lang="tr-TR" b="0" dirty="0" smtClean="0"/>
              <a:t>   Veri </a:t>
            </a:r>
            <a:r>
              <a:rPr lang="tr-TR" b="0" dirty="0"/>
              <a:t>bağı katmanı ağ üzerinde verinin formatını tanımlamaktadır Bir network bilgi çerçevesi, aka paketi, </a:t>
            </a:r>
            <a:r>
              <a:rPr lang="tr-TR" b="0" dirty="0" err="1"/>
              <a:t>checksum</a:t>
            </a:r>
            <a:r>
              <a:rPr lang="tr-TR" b="0" dirty="0"/>
              <a:t> içerikleri, kaynak ve hedef adresi içermektedir. Ağ ve fiziksel katman arasındaki bilgi çerçevelerini incelemektedir. Ağ katmanına teslim için veri çerçeveleri içine Fiziksel katmandan alınan paketler alınır. Bu katman network üzerinden alınan ve iletilen bilgileri tanımlar (lerningnetwork.cisco.com, OSI Model </a:t>
            </a:r>
            <a:r>
              <a:rPr lang="tr-TR" b="0" dirty="0" err="1"/>
              <a:t>Concepts</a:t>
            </a:r>
            <a:r>
              <a:rPr lang="tr-TR" b="0" dirty="0"/>
              <a:t>).</a:t>
            </a:r>
            <a:endParaRPr lang="tr-TR" dirty="0"/>
          </a:p>
        </p:txBody>
      </p:sp>
    </p:spTree>
    <p:extLst>
      <p:ext uri="{BB962C8B-B14F-4D97-AF65-F5344CB8AC3E}">
        <p14:creationId xmlns:p14="http://schemas.microsoft.com/office/powerpoint/2010/main" val="373850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0" dirty="0" smtClean="0"/>
              <a:t>  IEEE </a:t>
            </a:r>
            <a:r>
              <a:rPr lang="tr-TR" b="0" dirty="0"/>
              <a:t>standartlarına göre veri bağı katmanı LLC - </a:t>
            </a:r>
            <a:r>
              <a:rPr lang="tr-TR" b="0" dirty="0" err="1"/>
              <a:t>Logical</a:t>
            </a:r>
            <a:r>
              <a:rPr lang="tr-TR" b="0" dirty="0"/>
              <a:t> Link Control ve MAC – Media Access Control olmak üzere iki alt kategoriye (katmana) ayrılmaktadır.</a:t>
            </a:r>
          </a:p>
          <a:p>
            <a:pPr algn="just"/>
            <a:r>
              <a:rPr lang="tr-TR" b="0" dirty="0" smtClean="0"/>
              <a:t>   LLC </a:t>
            </a:r>
            <a:r>
              <a:rPr lang="tr-TR" b="0" dirty="0"/>
              <a:t>alt katmanı bir üst katman olan ağ katmanı için geçiş görevi görür. Böylece, hata düzeltme ve akış kontrol yönetimi ve </a:t>
            </a:r>
            <a:r>
              <a:rPr lang="tr-TR" b="0" dirty="0" err="1"/>
              <a:t>SAPs</a:t>
            </a:r>
            <a:r>
              <a:rPr lang="tr-TR" b="0" dirty="0"/>
              <a:t>( Protokole özel mantıksal portlar) tanımlar.  Bu standartlar 802.2 ile tanımlanmıştır.  İkinci alt katman olan Media Access Control (MAC) ise, ağ adaptörü ile bağlantı kurarak verilerin aktarımını sağlar. Bu katman üzerinde çalışan donanımlardan olan anahtarlama ve veri </a:t>
            </a:r>
            <a:r>
              <a:rPr lang="tr-TR" b="0" dirty="0" err="1"/>
              <a:t>köprüleme</a:t>
            </a:r>
            <a:r>
              <a:rPr lang="tr-TR" b="0" dirty="0"/>
              <a:t> aygıtları verileri yönlendirmede ve filtrelemede MAC adreslerini kullanır. </a:t>
            </a:r>
          </a:p>
          <a:p>
            <a:endParaRPr lang="tr-TR" dirty="0"/>
          </a:p>
        </p:txBody>
      </p:sp>
    </p:spTree>
    <p:extLst>
      <p:ext uri="{BB962C8B-B14F-4D97-AF65-F5344CB8AC3E}">
        <p14:creationId xmlns:p14="http://schemas.microsoft.com/office/powerpoint/2010/main" val="237402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spcAft>
                <a:spcPts val="1800"/>
              </a:spcAft>
            </a:pPr>
            <a:r>
              <a:rPr lang="tr-TR" dirty="0" smtClean="0"/>
              <a:t> </a:t>
            </a:r>
            <a:r>
              <a:rPr lang="tr-TR" dirty="0"/>
              <a:t>Fiziksel Katman (</a:t>
            </a:r>
            <a:r>
              <a:rPr lang="tr-TR" dirty="0" err="1"/>
              <a:t>Physical</a:t>
            </a:r>
            <a:r>
              <a:rPr lang="tr-TR" dirty="0"/>
              <a:t> </a:t>
            </a:r>
            <a:r>
              <a:rPr lang="tr-TR" dirty="0" err="1"/>
              <a:t>Layer</a:t>
            </a:r>
            <a:r>
              <a:rPr lang="tr-TR" dirty="0"/>
              <a:t>)</a:t>
            </a:r>
          </a:p>
          <a:p>
            <a:pPr algn="just"/>
            <a:r>
              <a:rPr lang="tr-TR" b="0" dirty="0"/>
              <a:t> </a:t>
            </a:r>
            <a:r>
              <a:rPr lang="tr-TR" b="0" dirty="0" smtClean="0"/>
              <a:t>  </a:t>
            </a:r>
            <a:r>
              <a:rPr lang="tr-TR" b="0" dirty="0"/>
              <a:t>Bakır tel yâda hava gibi fiziksel bir ortam üzerinde bit iletimi için mekanik ve elektriksel özellikleri tanımlamaktadır (</a:t>
            </a:r>
            <a:r>
              <a:rPr lang="tr-TR" b="0" dirty="0" err="1"/>
              <a:t>Marsic</a:t>
            </a:r>
            <a:r>
              <a:rPr lang="tr-TR" b="0" dirty="0"/>
              <a:t>, 2010). Diğer katmanlar dijital olarak çalışırken fiziksel katman dijital bilgileri dış ortama aktarmak için nasıl elektrik, ışık yâda radyo sinyallerine çevrilip aktarılacağını standartlar aracılığıyla tanımlamaktadır. </a:t>
            </a:r>
            <a:endParaRPr lang="tr-TR" b="0" dirty="0"/>
          </a:p>
        </p:txBody>
      </p:sp>
    </p:spTree>
    <p:extLst>
      <p:ext uri="{BB962C8B-B14F-4D97-AF65-F5344CB8AC3E}">
        <p14:creationId xmlns:p14="http://schemas.microsoft.com/office/powerpoint/2010/main" val="63668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763688" y="5445224"/>
            <a:ext cx="5904656" cy="369332"/>
          </a:xfrm>
          <a:prstGeom prst="rect">
            <a:avLst/>
          </a:prstGeom>
        </p:spPr>
        <p:txBody>
          <a:bodyPr wrap="square">
            <a:spAutoFit/>
          </a:bodyPr>
          <a:lstStyle/>
          <a:p>
            <a:r>
              <a:rPr lang="tr-TR" dirty="0"/>
              <a:t>Katmanlarda Başlık Eklenmesi (www.microsoft.com)</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55272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00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5791200" cy="900018"/>
          </a:xfrm>
        </p:spPr>
        <p:txBody>
          <a:bodyPr>
            <a:normAutofit fontScale="90000"/>
          </a:bodyPr>
          <a:lstStyle/>
          <a:p>
            <a:pPr lvl="0"/>
            <a:r>
              <a:rPr lang="tr-TR" b="1" dirty="0"/>
              <a:t> TCP/IP MODELLERİ</a:t>
            </a:r>
            <a:r>
              <a:rPr lang="tr-TR" dirty="0"/>
              <a:t/>
            </a:r>
            <a:br>
              <a:rPr lang="tr-TR" dirty="0"/>
            </a:br>
            <a:endParaRPr lang="tr-TR" dirty="0"/>
          </a:p>
        </p:txBody>
      </p:sp>
      <p:sp>
        <p:nvSpPr>
          <p:cNvPr id="3" name="İçerik Yer Tutucusu 2"/>
          <p:cNvSpPr>
            <a:spLocks noGrp="1"/>
          </p:cNvSpPr>
          <p:nvPr>
            <p:ph idx="1"/>
          </p:nvPr>
        </p:nvSpPr>
        <p:spPr>
          <a:xfrm>
            <a:off x="467544" y="1412776"/>
            <a:ext cx="5842992" cy="4373563"/>
          </a:xfrm>
        </p:spPr>
        <p:txBody>
          <a:bodyPr>
            <a:normAutofit lnSpcReduction="10000"/>
          </a:bodyPr>
          <a:lstStyle/>
          <a:p>
            <a:pPr algn="just"/>
            <a:r>
              <a:rPr lang="tr-TR" dirty="0" smtClean="0"/>
              <a:t>	</a:t>
            </a:r>
          </a:p>
          <a:p>
            <a:pPr algn="just"/>
            <a:r>
              <a:rPr lang="tr-TR" dirty="0" smtClean="0"/>
              <a:t>   </a:t>
            </a:r>
            <a:r>
              <a:rPr lang="tr-TR" b="0" dirty="0"/>
              <a:t>Günümüzde internetin temel protokolü olarak yerini almış olan TCP/IP’nin açılımı </a:t>
            </a:r>
            <a:r>
              <a:rPr lang="tr-TR" b="0" dirty="0" err="1"/>
              <a:t>Transmission</a:t>
            </a:r>
            <a:r>
              <a:rPr lang="tr-TR" b="0" dirty="0"/>
              <a:t> Control Protocol/Internet </a:t>
            </a:r>
            <a:r>
              <a:rPr lang="tr-TR" b="0" dirty="0" err="1"/>
              <a:t>Protocol‘dür</a:t>
            </a:r>
            <a:r>
              <a:rPr lang="tr-TR" b="0" dirty="0"/>
              <a:t>. Bu protokol Birleşik Devletlerde doğmuştur. Bu ağ mimarisi katmanlı yapıda olup, bilgisayarlar arası iletişim için gerekli bütün iş bu dört katmandan yürütülmektedir.</a:t>
            </a:r>
          </a:p>
          <a:p>
            <a:pPr algn="just"/>
            <a:r>
              <a:rPr lang="tr-TR" b="0" dirty="0"/>
              <a:t>•	Uygulama katmanı</a:t>
            </a:r>
          </a:p>
          <a:p>
            <a:pPr algn="just"/>
            <a:r>
              <a:rPr lang="tr-TR" b="0" dirty="0"/>
              <a:t>•	Taşıma katmanı</a:t>
            </a:r>
          </a:p>
          <a:p>
            <a:pPr algn="just"/>
            <a:r>
              <a:rPr lang="tr-TR" b="0" dirty="0"/>
              <a:t>•	İnternet katmanı</a:t>
            </a:r>
          </a:p>
          <a:p>
            <a:pPr algn="just"/>
            <a:r>
              <a:rPr lang="tr-TR" b="0" dirty="0"/>
              <a:t>•	Ağ erişim katmanı</a:t>
            </a:r>
          </a:p>
        </p:txBody>
      </p:sp>
      <p:sp>
        <p:nvSpPr>
          <p:cNvPr id="7" name="Dikdörtgen 6"/>
          <p:cNvSpPr/>
          <p:nvPr/>
        </p:nvSpPr>
        <p:spPr>
          <a:xfrm>
            <a:off x="6609197" y="4797152"/>
            <a:ext cx="1792157" cy="369332"/>
          </a:xfrm>
          <a:prstGeom prst="rect">
            <a:avLst/>
          </a:prstGeom>
        </p:spPr>
        <p:txBody>
          <a:bodyPr wrap="none">
            <a:spAutoFit/>
          </a:bodyPr>
          <a:lstStyle/>
          <a:p>
            <a:r>
              <a:rPr lang="tr-TR" b="1" dirty="0" smtClean="0"/>
              <a:t> </a:t>
            </a:r>
            <a:r>
              <a:rPr lang="tr-TR" b="1" dirty="0"/>
              <a:t>TCP/IP Modeli</a:t>
            </a:r>
          </a:p>
        </p:txBody>
      </p:sp>
      <p:sp>
        <p:nvSpPr>
          <p:cNvPr id="4"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6" name="Group 1"/>
          <p:cNvGrpSpPr>
            <a:grpSpLocks noChangeAspect="1"/>
          </p:cNvGrpSpPr>
          <p:nvPr/>
        </p:nvGrpSpPr>
        <p:grpSpPr bwMode="auto">
          <a:xfrm>
            <a:off x="5076056" y="1827835"/>
            <a:ext cx="5400675" cy="2744788"/>
            <a:chOff x="2977" y="10239"/>
            <a:chExt cx="8504" cy="4323"/>
          </a:xfrm>
        </p:grpSpPr>
        <p:sp>
          <p:nvSpPr>
            <p:cNvPr id="8" name="AutoShape 6"/>
            <p:cNvSpPr>
              <a:spLocks noChangeAspect="1" noChangeArrowheads="1" noTextEdit="1"/>
            </p:cNvSpPr>
            <p:nvPr/>
          </p:nvSpPr>
          <p:spPr bwMode="auto">
            <a:xfrm>
              <a:off x="2977" y="10239"/>
              <a:ext cx="8504" cy="43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Rectangle 5"/>
            <p:cNvSpPr>
              <a:spLocks noChangeArrowheads="1"/>
            </p:cNvSpPr>
            <p:nvPr/>
          </p:nvSpPr>
          <p:spPr bwMode="auto">
            <a:xfrm>
              <a:off x="5329" y="10239"/>
              <a:ext cx="3036" cy="9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UYGULAMA (APPLICATION)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5329" y="11391"/>
              <a:ext cx="3035" cy="9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TAŞIMA (HOST TO HOST)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5329" y="12474"/>
              <a:ext cx="3035" cy="9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İNTERNET (INTERNET)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5330" y="13632"/>
              <a:ext cx="3035" cy="9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AĞ ARAYÜZ (NETWORK INTERFACE)</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30561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7620000" cy="5904656"/>
          </a:xfrm>
        </p:spPr>
        <p:txBody>
          <a:bodyPr>
            <a:normAutofit lnSpcReduction="10000"/>
          </a:bodyPr>
          <a:lstStyle/>
          <a:p>
            <a:r>
              <a:rPr lang="tr-TR" dirty="0"/>
              <a:t>Uygulama Katmanı</a:t>
            </a:r>
          </a:p>
          <a:p>
            <a:pPr algn="just"/>
            <a:r>
              <a:rPr lang="tr-TR" b="0" dirty="0"/>
              <a:t> </a:t>
            </a:r>
            <a:r>
              <a:rPr lang="tr-TR" b="0" dirty="0" smtClean="0"/>
              <a:t>  Uygulama </a:t>
            </a:r>
            <a:r>
              <a:rPr lang="tr-TR" b="0" dirty="0"/>
              <a:t>katmanında bulunan protokoller sayesinde uygulama programları ile iletişim kurmaktadır. Bu katmanda işlemlerin yapılabilmesi için bir alt katmandan hizmet beklenmektedir</a:t>
            </a:r>
            <a:r>
              <a:rPr lang="tr-TR" b="0" dirty="0" smtClean="0"/>
              <a:t>.</a:t>
            </a:r>
          </a:p>
          <a:p>
            <a:pPr algn="just"/>
            <a:endParaRPr lang="tr-TR" b="0" dirty="0"/>
          </a:p>
          <a:p>
            <a:r>
              <a:rPr lang="tr-TR" dirty="0" smtClean="0"/>
              <a:t>Taşıma </a:t>
            </a:r>
            <a:r>
              <a:rPr lang="tr-TR" dirty="0"/>
              <a:t>Katmanı</a:t>
            </a:r>
          </a:p>
          <a:p>
            <a:pPr algn="just"/>
            <a:r>
              <a:rPr lang="tr-TR" b="0" dirty="0" smtClean="0"/>
              <a:t>  TCP </a:t>
            </a:r>
            <a:r>
              <a:rPr lang="tr-TR" b="0" dirty="0"/>
              <a:t>ve UDP (User </a:t>
            </a:r>
            <a:r>
              <a:rPr lang="tr-TR" b="0" dirty="0" err="1"/>
              <a:t>Datagram</a:t>
            </a:r>
            <a:r>
              <a:rPr lang="tr-TR" b="0" dirty="0"/>
              <a:t> Protocol- Kullanıcı Veri Bloğu Protokolü) ulaşım katmanı protokolleri olup, bir üst katmandan gelen veriyi paketleyip bir alt katmana gönderir. TCP, uçlar arası veri dağıtımını sağlamakla birlikte verinin güvenli bir şekilde dağılabilmesi için gerekli fonksiyonları içermektedir. Bunlar, hata denetimi, sıra numarası, onay ve yeniden gönderim olmak üzeredir. TCP bağlantı yönlü bir protokoldür. Bu protokol </a:t>
            </a:r>
            <a:r>
              <a:rPr lang="tr-TR" b="0" dirty="0" err="1"/>
              <a:t>segment</a:t>
            </a:r>
            <a:r>
              <a:rPr lang="tr-TR" b="0" dirty="0"/>
              <a:t> denen uygulama katman bilgilerini sürdürürken kaynak ve hedef arasındaki iletişimi devam ettirmektedir. İletim katmanında bulunan diğer bir protokol olan UDP ise, veri iletimi gerçekleştirilmesinde rol oynamakla birlikte bu işlem sırasında paketlerin ulaşacağını garanti etmemektedir. Çünkü akış kontrolü bu protokolde gerçekleştirilmemektedir. </a:t>
            </a:r>
            <a:endParaRPr lang="tr-TR" b="0" dirty="0"/>
          </a:p>
        </p:txBody>
      </p:sp>
    </p:spTree>
    <p:extLst>
      <p:ext uri="{BB962C8B-B14F-4D97-AF65-F5344CB8AC3E}">
        <p14:creationId xmlns:p14="http://schemas.microsoft.com/office/powerpoint/2010/main" val="819916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7620000" cy="5688632"/>
          </a:xfrm>
        </p:spPr>
        <p:txBody>
          <a:bodyPr>
            <a:normAutofit/>
          </a:bodyPr>
          <a:lstStyle/>
          <a:p>
            <a:r>
              <a:rPr lang="tr-TR" dirty="0" smtClean="0"/>
              <a:t>İnternet </a:t>
            </a:r>
            <a:r>
              <a:rPr lang="tr-TR" dirty="0"/>
              <a:t>Katmanı</a:t>
            </a:r>
          </a:p>
          <a:p>
            <a:pPr algn="just"/>
            <a:r>
              <a:rPr lang="tr-TR" b="0" dirty="0" smtClean="0"/>
              <a:t>   IP </a:t>
            </a:r>
            <a:r>
              <a:rPr lang="tr-TR" b="0" dirty="0"/>
              <a:t>internet İnternetle üçüncü katmanda bulunmaktadır. IP hata raporlamaları, parçalama ve farklı maksimum data ünite boyutlarıyla ağlar üzerinde iletim için bilgi ünitelerinin ilgili </a:t>
            </a:r>
            <a:r>
              <a:rPr lang="tr-TR" b="0" dirty="0" err="1"/>
              <a:t>datagramını</a:t>
            </a:r>
            <a:r>
              <a:rPr lang="tr-TR" b="0" dirty="0"/>
              <a:t> düzenler (TCP/IP </a:t>
            </a:r>
            <a:r>
              <a:rPr lang="tr-TR" b="0" dirty="0" err="1"/>
              <a:t>Overview</a:t>
            </a:r>
            <a:r>
              <a:rPr lang="tr-TR" b="0" dirty="0"/>
              <a:t>, Cisco, 2005). </a:t>
            </a:r>
          </a:p>
          <a:p>
            <a:pPr algn="just"/>
            <a:r>
              <a:rPr lang="tr-TR" b="0" dirty="0" smtClean="0"/>
              <a:t>   İnternet </a:t>
            </a:r>
            <a:r>
              <a:rPr lang="tr-TR" b="0" dirty="0"/>
              <a:t>katmanı protokollerinden olan, ARP (Adres Çözümleme Protokolü), bir IP adresinin hangi ağ kartına (yani MAC adresine) ait olduğunu bulmaya yarar. TCP/IP'de veri gönderiminde gönderilecek bilgisayarın hangisi olduğunu bulmak için kullanılır.</a:t>
            </a:r>
          </a:p>
          <a:p>
            <a:pPr algn="just"/>
            <a:r>
              <a:rPr lang="tr-TR" b="0" dirty="0" smtClean="0"/>
              <a:t>  Bir </a:t>
            </a:r>
            <a:r>
              <a:rPr lang="tr-TR" b="0" dirty="0"/>
              <a:t>diğer internet katmanı protokolü olan RARP (Ters ARP), </a:t>
            </a:r>
            <a:r>
              <a:rPr lang="tr-TR" b="0" dirty="0" err="1"/>
              <a:t>ARP'ın</a:t>
            </a:r>
            <a:r>
              <a:rPr lang="tr-TR" b="0" dirty="0"/>
              <a:t> tersi işlemi yapar, yani hangi MAC adresinin hangi IP adresini kullandığını bulur. Bir TCP/IP ağında </a:t>
            </a:r>
            <a:r>
              <a:rPr lang="tr-TR" b="0" dirty="0" err="1"/>
              <a:t>RARP'ın</a:t>
            </a:r>
            <a:r>
              <a:rPr lang="tr-TR" b="0" dirty="0"/>
              <a:t> çalışacağı garanti değildir, zira RARP bir RARP sunucusuna ihtiyaç duyar. </a:t>
            </a:r>
          </a:p>
          <a:p>
            <a:pPr algn="just"/>
            <a:r>
              <a:rPr lang="tr-TR" b="0" dirty="0" smtClean="0"/>
              <a:t>   Yönlendirme </a:t>
            </a:r>
            <a:r>
              <a:rPr lang="tr-TR" b="0" dirty="0"/>
              <a:t>katmanında tanımlı ICMP protokolü kontrol amaçlı bir protokoldür. Genel olarak sistemler arası kontrol mesajları ICMP protokolü üzerinden gönderilir.</a:t>
            </a:r>
          </a:p>
          <a:p>
            <a:endParaRPr lang="tr-TR" b="0" dirty="0"/>
          </a:p>
        </p:txBody>
      </p:sp>
    </p:spTree>
    <p:extLst>
      <p:ext uri="{BB962C8B-B14F-4D97-AF65-F5344CB8AC3E}">
        <p14:creationId xmlns:p14="http://schemas.microsoft.com/office/powerpoint/2010/main" val="29521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Ağ </a:t>
            </a:r>
            <a:r>
              <a:rPr lang="tr-TR" dirty="0" err="1" smtClean="0"/>
              <a:t>Arayüz</a:t>
            </a:r>
            <a:r>
              <a:rPr lang="tr-TR" dirty="0" smtClean="0"/>
              <a:t> Katmanı</a:t>
            </a:r>
            <a:endParaRPr lang="tr-TR" dirty="0"/>
          </a:p>
          <a:p>
            <a:pPr algn="just">
              <a:spcAft>
                <a:spcPts val="2400"/>
              </a:spcAft>
            </a:pPr>
            <a:r>
              <a:rPr lang="tr-TR" b="0" dirty="0" smtClean="0"/>
              <a:t>   OSI </a:t>
            </a:r>
            <a:r>
              <a:rPr lang="tr-TR" b="0" dirty="0"/>
              <a:t>modelindeki Fiziksel Katmana karşılık gelmektedir. IP paketlerinin ihtiyacı olan fiziksel bağlantıları kurmak için gereken bağlantıyı kurmada rol oynamaktadır. </a:t>
            </a:r>
          </a:p>
          <a:p>
            <a:r>
              <a:rPr lang="tr-TR" dirty="0" smtClean="0"/>
              <a:t>  Uygulama </a:t>
            </a:r>
            <a:r>
              <a:rPr lang="tr-TR" dirty="0"/>
              <a:t>katmanında bulunan protokoller</a:t>
            </a:r>
            <a:r>
              <a:rPr lang="tr-TR" b="0" dirty="0"/>
              <a:t>, FTP, HTTP, SMTP, DNS, TFTP .</a:t>
            </a:r>
          </a:p>
          <a:p>
            <a:r>
              <a:rPr lang="tr-TR" dirty="0" smtClean="0"/>
              <a:t>   İletim </a:t>
            </a:r>
            <a:r>
              <a:rPr lang="tr-TR" dirty="0"/>
              <a:t>katmanı için</a:t>
            </a:r>
            <a:r>
              <a:rPr lang="tr-TR" b="0" dirty="0"/>
              <a:t>, TCP, UDP.</a:t>
            </a:r>
          </a:p>
          <a:p>
            <a:r>
              <a:rPr lang="tr-TR" dirty="0" smtClean="0"/>
              <a:t>   İnternet </a:t>
            </a:r>
            <a:r>
              <a:rPr lang="tr-TR" dirty="0"/>
              <a:t>katmanı için</a:t>
            </a:r>
            <a:r>
              <a:rPr lang="tr-TR" b="0" dirty="0"/>
              <a:t>, ARP, RARP, IP, ICMP(</a:t>
            </a:r>
            <a:r>
              <a:rPr lang="tr-TR" b="0" dirty="0" err="1"/>
              <a:t>ping</a:t>
            </a:r>
            <a:r>
              <a:rPr lang="tr-TR" b="0" dirty="0"/>
              <a:t>)</a:t>
            </a:r>
          </a:p>
          <a:p>
            <a:r>
              <a:rPr lang="tr-TR" dirty="0" smtClean="0"/>
              <a:t>   Network </a:t>
            </a:r>
            <a:r>
              <a:rPr lang="tr-TR" dirty="0" err="1"/>
              <a:t>Acess</a:t>
            </a:r>
            <a:r>
              <a:rPr lang="tr-TR" dirty="0"/>
              <a:t> için</a:t>
            </a:r>
            <a:r>
              <a:rPr lang="tr-TR" b="0" dirty="0"/>
              <a:t>, ETHERNET, </a:t>
            </a:r>
            <a:r>
              <a:rPr lang="tr-TR" b="0" dirty="0" err="1"/>
              <a:t>Token</a:t>
            </a:r>
            <a:r>
              <a:rPr lang="tr-TR" b="0" dirty="0"/>
              <a:t> Ring, FDDI…	</a:t>
            </a:r>
          </a:p>
          <a:p>
            <a:endParaRPr lang="tr-TR" dirty="0"/>
          </a:p>
        </p:txBody>
      </p:sp>
    </p:spTree>
    <p:extLst>
      <p:ext uri="{BB962C8B-B14F-4D97-AF65-F5344CB8AC3E}">
        <p14:creationId xmlns:p14="http://schemas.microsoft.com/office/powerpoint/2010/main" val="3799430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787208" cy="1371600"/>
          </a:xfrm>
        </p:spPr>
        <p:txBody>
          <a:bodyPr>
            <a:normAutofit/>
          </a:bodyPr>
          <a:lstStyle/>
          <a:p>
            <a:r>
              <a:rPr lang="tr-TR" sz="2400" dirty="0"/>
              <a:t>802.11 STANDARDININ KATMANLARLA İLİŞKİSİ VE BAĞLANTI ÖZELLİKLERİ</a:t>
            </a:r>
          </a:p>
        </p:txBody>
      </p:sp>
      <p:sp>
        <p:nvSpPr>
          <p:cNvPr id="3" name="İçerik Yer Tutucusu 2"/>
          <p:cNvSpPr>
            <a:spLocks noGrp="1"/>
          </p:cNvSpPr>
          <p:nvPr>
            <p:ph idx="1"/>
          </p:nvPr>
        </p:nvSpPr>
        <p:spPr/>
        <p:txBody>
          <a:bodyPr>
            <a:normAutofit lnSpcReduction="10000"/>
          </a:bodyPr>
          <a:lstStyle/>
          <a:p>
            <a:pPr algn="just"/>
            <a:r>
              <a:rPr lang="tr-TR" b="0" dirty="0" smtClean="0"/>
              <a:t>   </a:t>
            </a:r>
            <a:r>
              <a:rPr lang="tr-TR" sz="2400" dirty="0" smtClean="0"/>
              <a:t>Kablosuz </a:t>
            </a:r>
            <a:r>
              <a:rPr lang="tr-TR" sz="2400" dirty="0"/>
              <a:t>Ağlarda Katmanların İncelenmesi </a:t>
            </a:r>
          </a:p>
          <a:p>
            <a:pPr algn="just"/>
            <a:r>
              <a:rPr lang="tr-TR" b="0" dirty="0" smtClean="0"/>
              <a:t>   IEEE </a:t>
            </a:r>
            <a:r>
              <a:rPr lang="tr-TR" b="0" dirty="0"/>
              <a:t>802.11 standardı kablosuz istasyonlar ve kablolu network altyapısının bağlantısını geliştirmek için kullanılan önemli bir iletişim standardıdır. IEEE 802.11 protokolü ve bağlantı teknolojisi aracılığıyla toplantı odaları, koridor, lobiler, </a:t>
            </a:r>
            <a:r>
              <a:rPr lang="tr-TR" b="0" dirty="0" err="1"/>
              <a:t>kafetaryalar</a:t>
            </a:r>
            <a:r>
              <a:rPr lang="tr-TR" b="0" dirty="0"/>
              <a:t> vb. mekanlarda ağ erişimi sağlanabilir. Altyapısı 1. konuda anlatılan OSI modeli baz alınarak kablosuz mimariyle çalışan sistemlerin tasarımı yapılabilmektedir.</a:t>
            </a:r>
          </a:p>
          <a:p>
            <a:pPr algn="just"/>
            <a:r>
              <a:rPr lang="tr-TR" b="0" dirty="0" smtClean="0"/>
              <a:t>   Sonraki slaytta </a:t>
            </a:r>
            <a:r>
              <a:rPr lang="tr-TR" b="0" dirty="0"/>
              <a:t>gösterildiği gibi, kablosuz ağlar farklı yapılara sahip olabilirler. Bazılarında ortam bir Access </a:t>
            </a:r>
            <a:r>
              <a:rPr lang="tr-TR" b="0" dirty="0" err="1"/>
              <a:t>point</a:t>
            </a:r>
            <a:r>
              <a:rPr lang="tr-TR" b="0" dirty="0"/>
              <a:t> istasyonu tarafından yönetilir, bazılarında ise bilgisayarlar birbirlerine kablosuz bağlantıyla bağlanabilir.  802.11 standartları her iki konfigürasyonu da dikkate alacak şekilde tasarlanmıştır.</a:t>
            </a:r>
          </a:p>
          <a:p>
            <a:pPr algn="just"/>
            <a:endParaRPr lang="tr-TR" b="0" dirty="0"/>
          </a:p>
        </p:txBody>
      </p:sp>
    </p:spTree>
    <p:extLst>
      <p:ext uri="{BB962C8B-B14F-4D97-AF65-F5344CB8AC3E}">
        <p14:creationId xmlns:p14="http://schemas.microsoft.com/office/powerpoint/2010/main" val="3603973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16632"/>
            <a:ext cx="5791200" cy="1371600"/>
          </a:xfrm>
        </p:spPr>
        <p:txBody>
          <a:bodyPr/>
          <a:lstStyle/>
          <a:p>
            <a:pPr algn="ctr"/>
            <a:r>
              <a:rPr lang="tr-TR" dirty="0"/>
              <a:t>ÖZET</a:t>
            </a:r>
          </a:p>
        </p:txBody>
      </p:sp>
      <p:sp>
        <p:nvSpPr>
          <p:cNvPr id="3" name="İçerik Yer Tutucusu 2"/>
          <p:cNvSpPr>
            <a:spLocks noGrp="1"/>
          </p:cNvSpPr>
          <p:nvPr>
            <p:ph idx="1"/>
          </p:nvPr>
        </p:nvSpPr>
        <p:spPr/>
        <p:txBody>
          <a:bodyPr>
            <a:normAutofit/>
          </a:bodyPr>
          <a:lstStyle/>
          <a:p>
            <a:pPr algn="just"/>
            <a:r>
              <a:rPr lang="tr-TR" dirty="0"/>
              <a:t> </a:t>
            </a:r>
            <a:r>
              <a:rPr lang="tr-TR" dirty="0" smtClean="0"/>
              <a:t>  Kablosuz </a:t>
            </a:r>
            <a:r>
              <a:rPr lang="tr-TR" dirty="0"/>
              <a:t>ağlar, iki yönlü olarak veri iletişimi sağlayan, iletim ortamı olarak fiber optik veya bakır kablo yerine radyo frekansı veya kızılötesi ışınları kullanan, salon, bina, kampüs vb. ortamlarda veri iletişimini sağlayan teknolojidir. Kurulum kolaylığı ve hareket serbestliği gibi önemli avantajlar sağlayan WLAN sistemleri kablolu ağların yerini alabilmekte hatta bu ağlara göre daha fazla fonksiyonlar içerebilmektedir.</a:t>
            </a:r>
          </a:p>
          <a:p>
            <a:pPr algn="just"/>
            <a:r>
              <a:rPr lang="tr-TR" dirty="0"/>
              <a:t> </a:t>
            </a:r>
            <a:r>
              <a:rPr lang="tr-TR" dirty="0" smtClean="0"/>
              <a:t>  Kablosuz </a:t>
            </a:r>
            <a:r>
              <a:rPr lang="tr-TR" dirty="0"/>
              <a:t>iletişimde geliştirilen standartlar sayesinde kurallar açıkça ortaya konmuş buna bağlı olarak verinin hangi aşamalardan geçerek işleneceği, hareket edeceği vb. tüm noktalar ortaya konmuştur. Bu çalışmada kablosuz ağ, katman ilişkisi, ağlarda kullanılan protokoller, kablosuz ağ güvenlik protokolü, ağ türleri gibi konular anlatılacaktır.</a:t>
            </a:r>
          </a:p>
          <a:p>
            <a:endParaRPr lang="tr-TR" dirty="0"/>
          </a:p>
        </p:txBody>
      </p:sp>
    </p:spTree>
    <p:extLst>
      <p:ext uri="{BB962C8B-B14F-4D97-AF65-F5344CB8AC3E}">
        <p14:creationId xmlns:p14="http://schemas.microsoft.com/office/powerpoint/2010/main" val="3602468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487170" y="228352"/>
            <a:ext cx="5400675" cy="2294917"/>
            <a:chOff x="2358" y="2523"/>
            <a:chExt cx="7200" cy="2903"/>
          </a:xfrm>
        </p:grpSpPr>
        <p:sp>
          <p:nvSpPr>
            <p:cNvPr id="6" name="AutoShape 39"/>
            <p:cNvSpPr>
              <a:spLocks noChangeAspect="1" noChangeArrowheads="1" noTextEdit="1"/>
            </p:cNvSpPr>
            <p:nvPr/>
          </p:nvSpPr>
          <p:spPr bwMode="auto">
            <a:xfrm>
              <a:off x="2358" y="2523"/>
              <a:ext cx="7200" cy="29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38"/>
            <p:cNvSpPr>
              <a:spLocks noChangeArrowheads="1"/>
            </p:cNvSpPr>
            <p:nvPr/>
          </p:nvSpPr>
          <p:spPr bwMode="auto">
            <a:xfrm>
              <a:off x="3781" y="2616"/>
              <a:ext cx="843" cy="5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Access Point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85" name="Picture 37"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 y="4039"/>
              <a:ext cx="922" cy="65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6"/>
            <p:cNvSpPr>
              <a:spLocks noChangeShapeType="1"/>
            </p:cNvSpPr>
            <p:nvPr/>
          </p:nvSpPr>
          <p:spPr bwMode="auto">
            <a:xfrm>
              <a:off x="3304" y="4425"/>
              <a:ext cx="13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5"/>
            <p:cNvSpPr>
              <a:spLocks noChangeShapeType="1"/>
            </p:cNvSpPr>
            <p:nvPr/>
          </p:nvSpPr>
          <p:spPr bwMode="auto">
            <a:xfrm flipV="1">
              <a:off x="3448" y="4161"/>
              <a:ext cx="1" cy="2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34"/>
            <p:cNvSpPr>
              <a:spLocks noChangeShapeType="1"/>
            </p:cNvSpPr>
            <p:nvPr/>
          </p:nvSpPr>
          <p:spPr bwMode="auto">
            <a:xfrm flipV="1">
              <a:off x="3437" y="4161"/>
              <a:ext cx="127" cy="1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33"/>
            <p:cNvSpPr>
              <a:spLocks noChangeShapeType="1"/>
            </p:cNvSpPr>
            <p:nvPr/>
          </p:nvSpPr>
          <p:spPr bwMode="auto">
            <a:xfrm flipH="1" flipV="1">
              <a:off x="3304" y="4161"/>
              <a:ext cx="144" cy="1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80" name="Picture 32"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 y="4697"/>
              <a:ext cx="922" cy="65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1"/>
            <p:cNvSpPr>
              <a:spLocks noChangeShapeType="1"/>
            </p:cNvSpPr>
            <p:nvPr/>
          </p:nvSpPr>
          <p:spPr bwMode="auto">
            <a:xfrm>
              <a:off x="4491" y="5083"/>
              <a:ext cx="13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30"/>
            <p:cNvSpPr>
              <a:spLocks noChangeShapeType="1"/>
            </p:cNvSpPr>
            <p:nvPr/>
          </p:nvSpPr>
          <p:spPr bwMode="auto">
            <a:xfrm flipV="1">
              <a:off x="4635" y="4819"/>
              <a:ext cx="2" cy="2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29"/>
            <p:cNvSpPr>
              <a:spLocks noChangeShapeType="1"/>
            </p:cNvSpPr>
            <p:nvPr/>
          </p:nvSpPr>
          <p:spPr bwMode="auto">
            <a:xfrm flipV="1">
              <a:off x="4624" y="4819"/>
              <a:ext cx="127" cy="1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28"/>
            <p:cNvSpPr>
              <a:spLocks noChangeShapeType="1"/>
            </p:cNvSpPr>
            <p:nvPr/>
          </p:nvSpPr>
          <p:spPr bwMode="auto">
            <a:xfrm flipH="1" flipV="1">
              <a:off x="4491" y="4819"/>
              <a:ext cx="144" cy="1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75" name="Picture 27"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 y="4038"/>
              <a:ext cx="922" cy="659"/>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6"/>
            <p:cNvSpPr>
              <a:spLocks noChangeShapeType="1"/>
            </p:cNvSpPr>
            <p:nvPr/>
          </p:nvSpPr>
          <p:spPr bwMode="auto">
            <a:xfrm>
              <a:off x="5529" y="4424"/>
              <a:ext cx="133"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AutoShape 25"/>
            <p:cNvSpPr>
              <a:spLocks noChangeShapeType="1"/>
            </p:cNvSpPr>
            <p:nvPr/>
          </p:nvSpPr>
          <p:spPr bwMode="auto">
            <a:xfrm flipV="1">
              <a:off x="5673" y="4161"/>
              <a:ext cx="2" cy="2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p:cNvSpPr>
              <a:spLocks noChangeShapeType="1"/>
            </p:cNvSpPr>
            <p:nvPr/>
          </p:nvSpPr>
          <p:spPr bwMode="auto">
            <a:xfrm flipV="1">
              <a:off x="5662" y="4161"/>
              <a:ext cx="127" cy="14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AutoShape 23"/>
            <p:cNvSpPr>
              <a:spLocks noChangeShapeType="1"/>
            </p:cNvSpPr>
            <p:nvPr/>
          </p:nvSpPr>
          <p:spPr bwMode="auto">
            <a:xfrm flipH="1" flipV="1">
              <a:off x="5529" y="4161"/>
              <a:ext cx="144" cy="14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AutoShape 22"/>
            <p:cNvSpPr>
              <a:spLocks noChangeShapeType="1"/>
            </p:cNvSpPr>
            <p:nvPr/>
          </p:nvSpPr>
          <p:spPr bwMode="auto">
            <a:xfrm flipH="1">
              <a:off x="3448" y="3195"/>
              <a:ext cx="755" cy="966"/>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AutoShape 21"/>
            <p:cNvSpPr>
              <a:spLocks noChangeShapeType="1"/>
            </p:cNvSpPr>
            <p:nvPr/>
          </p:nvSpPr>
          <p:spPr bwMode="auto">
            <a:xfrm>
              <a:off x="4203" y="3195"/>
              <a:ext cx="432" cy="1624"/>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AutoShape 20"/>
            <p:cNvSpPr>
              <a:spLocks noChangeShapeType="1"/>
            </p:cNvSpPr>
            <p:nvPr/>
          </p:nvSpPr>
          <p:spPr bwMode="auto">
            <a:xfrm>
              <a:off x="4203" y="3195"/>
              <a:ext cx="1472" cy="966"/>
            </a:xfrm>
            <a:prstGeom prst="straightConnector1">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7" name="Picture 19"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8" y="3104"/>
              <a:ext cx="922" cy="65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8"/>
            <p:cNvSpPr>
              <a:spLocks noChangeShapeType="1"/>
            </p:cNvSpPr>
            <p:nvPr/>
          </p:nvSpPr>
          <p:spPr bwMode="auto">
            <a:xfrm>
              <a:off x="8248" y="3490"/>
              <a:ext cx="131"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AutoShape 17"/>
            <p:cNvSpPr>
              <a:spLocks noChangeShapeType="1"/>
            </p:cNvSpPr>
            <p:nvPr/>
          </p:nvSpPr>
          <p:spPr bwMode="auto">
            <a:xfrm flipV="1">
              <a:off x="8390" y="3228"/>
              <a:ext cx="4" cy="2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AutoShape 16"/>
            <p:cNvSpPr>
              <a:spLocks noChangeShapeType="1"/>
            </p:cNvSpPr>
            <p:nvPr/>
          </p:nvSpPr>
          <p:spPr bwMode="auto">
            <a:xfrm flipV="1">
              <a:off x="8379" y="3228"/>
              <a:ext cx="127"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15"/>
            <p:cNvSpPr>
              <a:spLocks noChangeShapeType="1"/>
            </p:cNvSpPr>
            <p:nvPr/>
          </p:nvSpPr>
          <p:spPr bwMode="auto">
            <a:xfrm flipH="1" flipV="1">
              <a:off x="8248" y="3228"/>
              <a:ext cx="142"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2" name="Picture 14"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 y="4424"/>
              <a:ext cx="922" cy="658"/>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3"/>
            <p:cNvSpPr>
              <a:spLocks noChangeShapeType="1"/>
            </p:cNvSpPr>
            <p:nvPr/>
          </p:nvSpPr>
          <p:spPr bwMode="auto">
            <a:xfrm>
              <a:off x="7263" y="4810"/>
              <a:ext cx="1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 name="AutoShape 12"/>
            <p:cNvSpPr>
              <a:spLocks noChangeShapeType="1"/>
            </p:cNvSpPr>
            <p:nvPr/>
          </p:nvSpPr>
          <p:spPr bwMode="auto">
            <a:xfrm flipV="1">
              <a:off x="7404" y="4548"/>
              <a:ext cx="4" cy="2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AutoShape 11"/>
            <p:cNvSpPr>
              <a:spLocks noChangeShapeType="1"/>
            </p:cNvSpPr>
            <p:nvPr/>
          </p:nvSpPr>
          <p:spPr bwMode="auto">
            <a:xfrm flipV="1">
              <a:off x="7393" y="4548"/>
              <a:ext cx="127"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AutoShape 10"/>
            <p:cNvSpPr>
              <a:spLocks noChangeShapeType="1"/>
            </p:cNvSpPr>
            <p:nvPr/>
          </p:nvSpPr>
          <p:spPr bwMode="auto">
            <a:xfrm flipH="1" flipV="1">
              <a:off x="7263" y="4548"/>
              <a:ext cx="141"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7" name="Picture 9" descr="MP9004053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1" y="4424"/>
              <a:ext cx="922" cy="658"/>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8"/>
            <p:cNvSpPr>
              <a:spLocks noChangeShapeType="1"/>
            </p:cNvSpPr>
            <p:nvPr/>
          </p:nvSpPr>
          <p:spPr bwMode="auto">
            <a:xfrm>
              <a:off x="9232" y="4810"/>
              <a:ext cx="13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48" name="AutoShape 7"/>
            <p:cNvSpPr>
              <a:spLocks noChangeShapeType="1"/>
            </p:cNvSpPr>
            <p:nvPr/>
          </p:nvSpPr>
          <p:spPr bwMode="auto">
            <a:xfrm flipV="1">
              <a:off x="9373" y="4548"/>
              <a:ext cx="5" cy="2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49" name="AutoShape 6"/>
            <p:cNvSpPr>
              <a:spLocks noChangeShapeType="1"/>
            </p:cNvSpPr>
            <p:nvPr/>
          </p:nvSpPr>
          <p:spPr bwMode="auto">
            <a:xfrm flipV="1">
              <a:off x="9362" y="4548"/>
              <a:ext cx="127"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50" name="AutoShape 5"/>
            <p:cNvSpPr>
              <a:spLocks noChangeShapeType="1"/>
            </p:cNvSpPr>
            <p:nvPr/>
          </p:nvSpPr>
          <p:spPr bwMode="auto">
            <a:xfrm flipH="1" flipV="1">
              <a:off x="9232" y="4548"/>
              <a:ext cx="141" cy="1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51" name="AutoShape 4"/>
            <p:cNvSpPr>
              <a:spLocks noChangeShapeType="1"/>
            </p:cNvSpPr>
            <p:nvPr/>
          </p:nvSpPr>
          <p:spPr bwMode="auto">
            <a:xfrm flipH="1">
              <a:off x="7408" y="3195"/>
              <a:ext cx="986" cy="132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52" name="AutoShape 3"/>
            <p:cNvSpPr>
              <a:spLocks noChangeShapeType="1"/>
            </p:cNvSpPr>
            <p:nvPr/>
          </p:nvSpPr>
          <p:spPr bwMode="auto">
            <a:xfrm>
              <a:off x="8379" y="3195"/>
              <a:ext cx="972" cy="132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53" name="AutoShape 2"/>
            <p:cNvSpPr>
              <a:spLocks noChangeShapeType="1"/>
            </p:cNvSpPr>
            <p:nvPr/>
          </p:nvSpPr>
          <p:spPr bwMode="auto">
            <a:xfrm flipH="1">
              <a:off x="7393" y="4515"/>
              <a:ext cx="1956" cy="1"/>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2054" name="Dikdörtgen 2053"/>
          <p:cNvSpPr/>
          <p:nvPr/>
        </p:nvSpPr>
        <p:spPr>
          <a:xfrm>
            <a:off x="1259632" y="2852936"/>
            <a:ext cx="7056783" cy="369332"/>
          </a:xfrm>
          <a:prstGeom prst="rect">
            <a:avLst/>
          </a:prstGeom>
        </p:spPr>
        <p:txBody>
          <a:bodyPr wrap="square">
            <a:spAutoFit/>
          </a:bodyPr>
          <a:lstStyle/>
          <a:p>
            <a:r>
              <a:rPr lang="tr-TR" dirty="0" err="1" smtClean="0"/>
              <a:t>Acess</a:t>
            </a:r>
            <a:r>
              <a:rPr lang="tr-TR" dirty="0" smtClean="0"/>
              <a:t> </a:t>
            </a:r>
            <a:r>
              <a:rPr lang="tr-TR" dirty="0" err="1" smtClean="0"/>
              <a:t>Point’li</a:t>
            </a:r>
            <a:r>
              <a:rPr lang="tr-TR" dirty="0" smtClean="0"/>
              <a:t> ve Ad-Hoc yapısındaki kablosuz ağlar </a:t>
            </a:r>
            <a:r>
              <a:rPr lang="tr-TR" dirty="0"/>
              <a:t>(</a:t>
            </a:r>
            <a:r>
              <a:rPr lang="tr-TR" dirty="0" err="1"/>
              <a:t>Marsic</a:t>
            </a:r>
            <a:r>
              <a:rPr lang="tr-TR" dirty="0"/>
              <a:t>, 2010)</a:t>
            </a:r>
            <a:endParaRPr lang="tr-TR" dirty="0"/>
          </a:p>
        </p:txBody>
      </p:sp>
      <p:pic>
        <p:nvPicPr>
          <p:cNvPr id="209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293" y="3429000"/>
            <a:ext cx="6414214" cy="2376264"/>
          </a:xfrm>
          <a:prstGeom prst="rect">
            <a:avLst/>
          </a:prstGeom>
          <a:noFill/>
          <a:extLst>
            <a:ext uri="{909E8E84-426E-40DD-AFC4-6F175D3DCCD1}">
              <a14:hiddenFill xmlns:a14="http://schemas.microsoft.com/office/drawing/2010/main">
                <a:solidFill>
                  <a:srgbClr val="FFFFFF"/>
                </a:solidFill>
              </a14:hiddenFill>
            </a:ext>
          </a:extLst>
        </p:spPr>
      </p:pic>
      <p:sp>
        <p:nvSpPr>
          <p:cNvPr id="2055" name="Dikdörtgen 2054"/>
          <p:cNvSpPr/>
          <p:nvPr/>
        </p:nvSpPr>
        <p:spPr>
          <a:xfrm>
            <a:off x="1799691" y="5926808"/>
            <a:ext cx="5976664" cy="369332"/>
          </a:xfrm>
          <a:prstGeom prst="rect">
            <a:avLst/>
          </a:prstGeom>
        </p:spPr>
        <p:txBody>
          <a:bodyPr wrap="square">
            <a:spAutoFit/>
          </a:bodyPr>
          <a:lstStyle/>
          <a:p>
            <a:r>
              <a:rPr lang="tr-TR" dirty="0"/>
              <a:t>Ağ ortamında Protokol genişlemesinin dinamik </a:t>
            </a:r>
            <a:r>
              <a:rPr lang="tr-TR" dirty="0" smtClean="0"/>
              <a:t>oluşumu</a:t>
            </a:r>
            <a:endParaRPr lang="tr-TR" dirty="0"/>
          </a:p>
        </p:txBody>
      </p:sp>
    </p:spTree>
    <p:extLst>
      <p:ext uri="{BB962C8B-B14F-4D97-AF65-F5344CB8AC3E}">
        <p14:creationId xmlns:p14="http://schemas.microsoft.com/office/powerpoint/2010/main" val="3841104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7620000" cy="4373563"/>
          </a:xfrm>
        </p:spPr>
        <p:txBody>
          <a:bodyPr>
            <a:normAutofit fontScale="92500" lnSpcReduction="10000"/>
          </a:bodyPr>
          <a:lstStyle/>
          <a:p>
            <a:pPr algn="just">
              <a:spcAft>
                <a:spcPts val="1800"/>
              </a:spcAft>
            </a:pPr>
            <a:r>
              <a:rPr lang="tr-TR" b="0" dirty="0" smtClean="0"/>
              <a:t>    IEEE </a:t>
            </a:r>
            <a:r>
              <a:rPr lang="tr-TR" b="0" dirty="0"/>
              <a:t>802 özellikleri OSI modelinin iki alt katmanı üzerinde odaklanmıştır, çünkü OSI model fiziksel ve data katmanları birlikte çalışmaktadır. MAC, data göndermek ve erişim araçlarının nasıl düzenleneceğinin kurallarını ayarlar, fakat iletişimin detayları ve kabulü </a:t>
            </a:r>
            <a:r>
              <a:rPr lang="tr-TR" b="0" dirty="0" err="1"/>
              <a:t>PHY’ye</a:t>
            </a:r>
            <a:r>
              <a:rPr lang="tr-TR" b="0" dirty="0"/>
              <a:t> bırakılmıştır.  </a:t>
            </a:r>
          </a:p>
          <a:p>
            <a:pPr algn="just"/>
            <a:r>
              <a:rPr lang="tr-TR" b="0" dirty="0" smtClean="0"/>
              <a:t>   802 </a:t>
            </a:r>
            <a:r>
              <a:rPr lang="tr-TR" b="0" dirty="0"/>
              <a:t>serisinin bireysel özellikleri ikinci numarasıyla düzenlenmiştir. Örneğin 802.3, Ethernet’le ilgili çarpışma algılama (</a:t>
            </a:r>
            <a:r>
              <a:rPr lang="tr-TR" b="0" dirty="0" err="1"/>
              <a:t>Collision</a:t>
            </a:r>
            <a:r>
              <a:rPr lang="tr-TR" b="0" dirty="0"/>
              <a:t> </a:t>
            </a:r>
            <a:r>
              <a:rPr lang="tr-TR" b="0" dirty="0" err="1"/>
              <a:t>Detection</a:t>
            </a:r>
            <a:r>
              <a:rPr lang="tr-TR" b="0" dirty="0"/>
              <a:t>-CSMA/CD ) ile Carrier Sense </a:t>
            </a:r>
            <a:r>
              <a:rPr lang="tr-TR" b="0" dirty="0" err="1"/>
              <a:t>Multipli</a:t>
            </a:r>
            <a:r>
              <a:rPr lang="tr-TR" b="0" dirty="0"/>
              <a:t> Access network olarak isimlendirilmiştir ve 802.5 </a:t>
            </a:r>
            <a:r>
              <a:rPr lang="tr-TR" b="0" dirty="0" err="1"/>
              <a:t>Token</a:t>
            </a:r>
            <a:r>
              <a:rPr lang="tr-TR" b="0" dirty="0"/>
              <a:t> </a:t>
            </a:r>
            <a:r>
              <a:rPr lang="tr-TR" b="0" dirty="0" err="1"/>
              <a:t>Ring’dir</a:t>
            </a:r>
            <a:r>
              <a:rPr lang="tr-TR" b="0" dirty="0"/>
              <a:t>. Diğer özellikler 802 protokol katmanının başka kısımlarını oluşturmaktadır.  802.2 herhangi bir düşük katman LAN teknolojisinde kullanılabilecek LLC, ortak bir link katmanıdır. 802 ağları için yönetimsel özellikler 802.1’de tanımlanmıştır. 802.1’in çok sayıda hükümleri arasında, </a:t>
            </a:r>
            <a:r>
              <a:rPr lang="tr-TR" b="0" dirty="0" err="1"/>
              <a:t>köprüleme</a:t>
            </a:r>
            <a:r>
              <a:rPr lang="tr-TR" b="0" dirty="0"/>
              <a:t>(802.1d)  ve sanal </a:t>
            </a:r>
            <a:r>
              <a:rPr lang="tr-TR" b="0" dirty="0" err="1"/>
              <a:t>LAN’lar</a:t>
            </a:r>
            <a:r>
              <a:rPr lang="tr-TR" b="0" dirty="0"/>
              <a:t> veya </a:t>
            </a:r>
            <a:r>
              <a:rPr lang="tr-TR" b="0" dirty="0" err="1"/>
              <a:t>VLAN’lar</a:t>
            </a:r>
            <a:r>
              <a:rPr lang="tr-TR" b="0" dirty="0"/>
              <a:t> (802.1d) bulunmaktadır. (</a:t>
            </a:r>
            <a:r>
              <a:rPr lang="tr-TR" b="0" dirty="0" err="1"/>
              <a:t>Gast</a:t>
            </a:r>
            <a:r>
              <a:rPr lang="tr-TR" b="0" dirty="0"/>
              <a:t>, 2002)</a:t>
            </a:r>
          </a:p>
          <a:p>
            <a:endParaRPr lang="tr-TR" dirty="0"/>
          </a:p>
        </p:txBody>
      </p:sp>
    </p:spTree>
    <p:extLst>
      <p:ext uri="{BB962C8B-B14F-4D97-AF65-F5344CB8AC3E}">
        <p14:creationId xmlns:p14="http://schemas.microsoft.com/office/powerpoint/2010/main" val="3765145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620000" cy="5001419"/>
          </a:xfrm>
        </p:spPr>
        <p:txBody>
          <a:bodyPr>
            <a:normAutofit/>
          </a:bodyPr>
          <a:lstStyle/>
          <a:p>
            <a:pPr algn="just"/>
            <a:r>
              <a:rPr lang="tr-TR" b="0" dirty="0" smtClean="0"/>
              <a:t>   OSI </a:t>
            </a:r>
            <a:r>
              <a:rPr lang="tr-TR" b="0" dirty="0"/>
              <a:t>modelinin temel tanımlamaları yapılırken, fiziksel katmanın üst katmanlardan gelen veriyi elektriksel formata çevirerek bit formatında iletmekte olduğu tanımlanmıştı. 802.11 kablosuz protokol standardını belirttiği için verinin radyo sinyalleriyle gönderileceğini vurgulamaktadır. </a:t>
            </a:r>
            <a:r>
              <a:rPr lang="tr-TR" b="0" dirty="0" smtClean="0"/>
              <a:t>Ağ protokol yapısı şeklinde</a:t>
            </a:r>
            <a:r>
              <a:rPr lang="tr-TR" b="0" dirty="0" smtClean="0"/>
              <a:t> </a:t>
            </a:r>
            <a:r>
              <a:rPr lang="tr-TR" b="0" dirty="0"/>
              <a:t>802.11, 802.11a, 802.11b olarak kablosuz ağ türleri sıralanmıştır. Burada sona gelen a, b gibi ifadeler kablosuz ağın teknolojik özelliğini belirtmektedir. Buna göre, fiziksel katmanda kullanılacak modülasyon teknikleri değişeceğinden </a:t>
            </a:r>
            <a:r>
              <a:rPr lang="tr-TR" b="0" dirty="0" err="1" smtClean="0"/>
              <a:t>frequency</a:t>
            </a:r>
            <a:r>
              <a:rPr lang="tr-TR" b="0" dirty="0" smtClean="0"/>
              <a:t> </a:t>
            </a:r>
            <a:r>
              <a:rPr lang="tr-TR" b="0" dirty="0" err="1"/>
              <a:t>hopping</a:t>
            </a:r>
            <a:r>
              <a:rPr lang="tr-TR" b="0" dirty="0"/>
              <a:t> spread-</a:t>
            </a:r>
            <a:r>
              <a:rPr lang="tr-TR" b="0" dirty="0" err="1"/>
              <a:t>spectrum</a:t>
            </a:r>
            <a:r>
              <a:rPr lang="tr-TR" b="0" dirty="0"/>
              <a:t> (FHSS), a </a:t>
            </a:r>
            <a:r>
              <a:rPr lang="tr-TR" b="0" dirty="0" err="1"/>
              <a:t>direct-sequence</a:t>
            </a:r>
            <a:r>
              <a:rPr lang="tr-TR" b="0" dirty="0"/>
              <a:t> spread-</a:t>
            </a:r>
            <a:r>
              <a:rPr lang="tr-TR" b="0" dirty="0" err="1"/>
              <a:t>spectrum</a:t>
            </a:r>
            <a:r>
              <a:rPr lang="tr-TR" b="0" dirty="0"/>
              <a:t> (DSSS) vb. kullanılmıştır. Diğerleri olarak belirtilen, 802.11g DSSS/OFDM, 802.11n MIMO/OFDM kullanmaktadır.  </a:t>
            </a:r>
          </a:p>
          <a:p>
            <a:pPr algn="just"/>
            <a:r>
              <a:rPr lang="tr-TR" b="0" dirty="0" smtClean="0"/>
              <a:t>   802.11 </a:t>
            </a:r>
            <a:r>
              <a:rPr lang="tr-TR" b="0" dirty="0"/>
              <a:t>kablosuz iletişim modelinde veriler karşıya MAC adreslerine göre teslim edilecekleri için fiziksel katman ile MAC katmanı </a:t>
            </a:r>
            <a:r>
              <a:rPr lang="tr-TR" b="0" dirty="0" err="1"/>
              <a:t>organizeli</a:t>
            </a:r>
            <a:r>
              <a:rPr lang="tr-TR" b="0" dirty="0"/>
              <a:t> çalışmaktadırlar.</a:t>
            </a:r>
          </a:p>
          <a:p>
            <a:endParaRPr lang="tr-TR" dirty="0"/>
          </a:p>
        </p:txBody>
      </p:sp>
    </p:spTree>
    <p:extLst>
      <p:ext uri="{BB962C8B-B14F-4D97-AF65-F5344CB8AC3E}">
        <p14:creationId xmlns:p14="http://schemas.microsoft.com/office/powerpoint/2010/main" val="3353354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7859216" cy="1371600"/>
          </a:xfrm>
        </p:spPr>
        <p:txBody>
          <a:bodyPr>
            <a:normAutofit/>
          </a:bodyPr>
          <a:lstStyle/>
          <a:p>
            <a:r>
              <a:rPr lang="tr-TR" sz="2400" cap="none" dirty="0"/>
              <a:t>TAŞIYICI FONKSİYONLARI ALGILAMA VE AĞ TAHSİS VEKTÖRÜ</a:t>
            </a:r>
          </a:p>
        </p:txBody>
      </p:sp>
      <p:sp>
        <p:nvSpPr>
          <p:cNvPr id="3" name="İçerik Yer Tutucusu 2"/>
          <p:cNvSpPr>
            <a:spLocks noGrp="1"/>
          </p:cNvSpPr>
          <p:nvPr>
            <p:ph idx="1"/>
          </p:nvPr>
        </p:nvSpPr>
        <p:spPr/>
        <p:txBody>
          <a:bodyPr/>
          <a:lstStyle/>
          <a:p>
            <a:pPr algn="just"/>
            <a:r>
              <a:rPr lang="tr-TR" b="0" dirty="0" smtClean="0"/>
              <a:t>   Taşıyıcı </a:t>
            </a:r>
            <a:r>
              <a:rPr lang="tr-TR" b="0" dirty="0"/>
              <a:t>algılama, ortam müsaitse düzenlemek için kullanılmaktadır. 802.11 yönetiminde bu süreç iki tip taşıyıcı algılama fonksiyonuna sahiptir: fiziksel taşıyıcı algılama ve sanal taşıyıcı algılama olmak üzeredir. Taşıyıcı algılama fonksiyonu ortamın meşgul olduğunu belirtirse, MAC raporcusu üst katmanlara bu durumu iletmektedir. </a:t>
            </a:r>
          </a:p>
          <a:p>
            <a:pPr algn="just"/>
            <a:r>
              <a:rPr lang="tr-TR" b="0" dirty="0" smtClean="0"/>
              <a:t>   Fiziksel </a:t>
            </a:r>
            <a:r>
              <a:rPr lang="tr-TR" b="0" dirty="0"/>
              <a:t>taşıyıcı algılama fonksiyonları söz konusu fiziksel katman aracılığıyla ve ortama bağlı olarak modülasyon kullanarak geliştirilir. Dolayısıyla bu zordur. Sanal taşıyıcı algılama ağ tahsis vektörü üzerinden geliştirilmiştir. En sık olarak 802.11 çerçeveleri, belli bir zaman için ayrılmış olarak kullanılabilir bir sürede taşır. NAV ortalama tahsis edilen zamanı göstermektedir.  </a:t>
            </a:r>
          </a:p>
          <a:p>
            <a:endParaRPr lang="tr-TR" dirty="0"/>
          </a:p>
        </p:txBody>
      </p:sp>
    </p:spTree>
    <p:extLst>
      <p:ext uri="{BB962C8B-B14F-4D97-AF65-F5344CB8AC3E}">
        <p14:creationId xmlns:p14="http://schemas.microsoft.com/office/powerpoint/2010/main" val="830199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7620000" cy="812304"/>
          </a:xfrm>
        </p:spPr>
        <p:txBody>
          <a:bodyPr/>
          <a:lstStyle/>
          <a:p>
            <a:pPr algn="just"/>
            <a:r>
              <a:rPr lang="tr-TR" b="0" dirty="0" smtClean="0"/>
              <a:t>CSMA/CA </a:t>
            </a:r>
            <a:r>
              <a:rPr lang="tr-TR" b="0" dirty="0"/>
              <a:t>prensibine bağlı olarak ağda bulunan iki bilgisayarın kablosuz şekilde haberleşmesi </a:t>
            </a:r>
            <a:r>
              <a:rPr lang="tr-TR" b="0" dirty="0" smtClean="0"/>
              <a:t>görülmektedir. </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11596"/>
            <a:ext cx="2880320" cy="275907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819016" y="5363924"/>
            <a:ext cx="4833104" cy="369332"/>
          </a:xfrm>
          <a:prstGeom prst="rect">
            <a:avLst/>
          </a:prstGeom>
        </p:spPr>
        <p:txBody>
          <a:bodyPr wrap="square">
            <a:spAutoFit/>
          </a:bodyPr>
          <a:lstStyle/>
          <a:p>
            <a:r>
              <a:rPr lang="tr-TR" i="1" dirty="0"/>
              <a:t>Ağda gönderici ve alıcı </a:t>
            </a:r>
            <a:r>
              <a:rPr lang="tr-TR" i="1" dirty="0" smtClean="0"/>
              <a:t>ilişkisi </a:t>
            </a:r>
            <a:r>
              <a:rPr lang="tr-TR" i="1" dirty="0"/>
              <a:t>(</a:t>
            </a:r>
            <a:r>
              <a:rPr lang="tr-TR" i="1" dirty="0" err="1"/>
              <a:t>Gast</a:t>
            </a:r>
            <a:r>
              <a:rPr lang="tr-TR" i="1" dirty="0"/>
              <a:t>, 2002)</a:t>
            </a:r>
            <a:endParaRPr lang="tr-TR" dirty="0"/>
          </a:p>
        </p:txBody>
      </p:sp>
      <p:sp>
        <p:nvSpPr>
          <p:cNvPr id="5" name="Dikdörtgen 4"/>
          <p:cNvSpPr/>
          <p:nvPr/>
        </p:nvSpPr>
        <p:spPr>
          <a:xfrm>
            <a:off x="4644008" y="2771636"/>
            <a:ext cx="3923928" cy="2431435"/>
          </a:xfrm>
          <a:prstGeom prst="rect">
            <a:avLst/>
          </a:prstGeom>
        </p:spPr>
        <p:txBody>
          <a:bodyPr wrap="square">
            <a:spAutoFit/>
          </a:bodyPr>
          <a:lstStyle/>
          <a:p>
            <a:pPr>
              <a:spcAft>
                <a:spcPts val="1200"/>
              </a:spcAft>
            </a:pPr>
            <a:r>
              <a:rPr lang="tr-TR" sz="1400" b="1" i="1" dirty="0" err="1"/>
              <a:t>Request</a:t>
            </a:r>
            <a:r>
              <a:rPr lang="tr-TR" sz="1400" b="1" i="1" dirty="0"/>
              <a:t> </a:t>
            </a:r>
            <a:r>
              <a:rPr lang="tr-TR" sz="1400" b="1" i="1" dirty="0" err="1"/>
              <a:t>to</a:t>
            </a:r>
            <a:r>
              <a:rPr lang="tr-TR" sz="1400" b="1" i="1" dirty="0"/>
              <a:t> </a:t>
            </a:r>
            <a:r>
              <a:rPr lang="tr-TR" sz="1400" b="1" i="1" dirty="0" err="1"/>
              <a:t>send</a:t>
            </a:r>
            <a:r>
              <a:rPr lang="tr-TR" sz="1400" b="1" i="1" dirty="0"/>
              <a:t> (RTS) </a:t>
            </a:r>
            <a:r>
              <a:rPr lang="tr-TR" sz="1400" i="1" dirty="0"/>
              <a:t>: Gönderim isteği</a:t>
            </a:r>
            <a:endParaRPr lang="tr-TR" sz="1400" dirty="0"/>
          </a:p>
          <a:p>
            <a:pPr>
              <a:spcAft>
                <a:spcPts val="1200"/>
              </a:spcAft>
            </a:pPr>
            <a:r>
              <a:rPr lang="tr-TR" sz="1400" b="1" i="1" dirty="0" err="1"/>
              <a:t>Clear</a:t>
            </a:r>
            <a:r>
              <a:rPr lang="tr-TR" sz="1400" b="1" i="1" dirty="0"/>
              <a:t> </a:t>
            </a:r>
            <a:r>
              <a:rPr lang="tr-TR" sz="1400" b="1" i="1" dirty="0" err="1"/>
              <a:t>to</a:t>
            </a:r>
            <a:r>
              <a:rPr lang="tr-TR" sz="1400" b="1" i="1" dirty="0"/>
              <a:t> </a:t>
            </a:r>
            <a:r>
              <a:rPr lang="tr-TR" sz="1400" b="1" i="1" dirty="0" err="1"/>
              <a:t>send</a:t>
            </a:r>
            <a:r>
              <a:rPr lang="tr-TR" sz="1400" b="1" i="1" dirty="0"/>
              <a:t> (CTS): </a:t>
            </a:r>
            <a:r>
              <a:rPr lang="tr-TR" sz="1400" i="1" dirty="0"/>
              <a:t>Gönderime uygun</a:t>
            </a:r>
          </a:p>
          <a:p>
            <a:pPr>
              <a:spcAft>
                <a:spcPts val="1200"/>
              </a:spcAft>
            </a:pPr>
            <a:r>
              <a:rPr lang="tr-TR" sz="1400" b="1" i="1" dirty="0"/>
              <a:t>Network </a:t>
            </a:r>
            <a:r>
              <a:rPr lang="tr-TR" sz="1400" b="1" i="1" dirty="0" err="1"/>
              <a:t>Allocation</a:t>
            </a:r>
            <a:r>
              <a:rPr lang="tr-TR" sz="1400" b="1" i="1" dirty="0"/>
              <a:t> </a:t>
            </a:r>
            <a:r>
              <a:rPr lang="tr-TR" sz="1400" b="1" i="1" dirty="0" err="1"/>
              <a:t>Vector</a:t>
            </a:r>
            <a:r>
              <a:rPr lang="tr-TR" sz="1400" b="1" i="1" dirty="0"/>
              <a:t> (NAV): </a:t>
            </a:r>
            <a:r>
              <a:rPr lang="tr-TR" sz="1400" i="1" dirty="0"/>
              <a:t>Ağ tahsis vektörü</a:t>
            </a:r>
          </a:p>
          <a:p>
            <a:pPr>
              <a:spcAft>
                <a:spcPts val="1200"/>
              </a:spcAft>
            </a:pPr>
            <a:r>
              <a:rPr lang="tr-TR" sz="1400" b="1" i="1" dirty="0" err="1"/>
              <a:t>Short</a:t>
            </a:r>
            <a:r>
              <a:rPr lang="tr-TR" sz="1400" b="1" i="1" dirty="0"/>
              <a:t> Inter-</a:t>
            </a:r>
            <a:r>
              <a:rPr lang="tr-TR" sz="1400" b="1" i="1" dirty="0" err="1"/>
              <a:t>Frame</a:t>
            </a:r>
            <a:r>
              <a:rPr lang="tr-TR" sz="1400" b="1" i="1" dirty="0"/>
              <a:t> Space </a:t>
            </a:r>
            <a:r>
              <a:rPr lang="tr-TR" sz="1400" b="1" dirty="0"/>
              <a:t>(</a:t>
            </a:r>
            <a:r>
              <a:rPr lang="tr-TR" sz="1400" b="1" i="1" dirty="0"/>
              <a:t>SIFS):</a:t>
            </a:r>
            <a:r>
              <a:rPr lang="tr-TR" sz="1400" i="1" dirty="0"/>
              <a:t>Kısa dahili çerçeve mesafesi </a:t>
            </a:r>
          </a:p>
          <a:p>
            <a:r>
              <a:rPr lang="tr-TR" sz="1400" b="1" i="1" dirty="0"/>
              <a:t>Distributed Inter-</a:t>
            </a:r>
            <a:r>
              <a:rPr lang="tr-TR" sz="1400" b="1" i="1" dirty="0" err="1"/>
              <a:t>Frame</a:t>
            </a:r>
            <a:r>
              <a:rPr lang="tr-TR" sz="1400" b="1" i="1" dirty="0"/>
              <a:t> Space </a:t>
            </a:r>
            <a:r>
              <a:rPr lang="tr-TR" sz="1400" b="1" dirty="0"/>
              <a:t>(</a:t>
            </a:r>
            <a:r>
              <a:rPr lang="tr-TR" sz="1400" b="1" i="1" dirty="0"/>
              <a:t>DIFS):</a:t>
            </a:r>
            <a:r>
              <a:rPr lang="tr-TR" sz="1400" i="1" dirty="0"/>
              <a:t>Dağıtılmış dahili çerçeve mesafesi</a:t>
            </a:r>
            <a:endParaRPr lang="tr-TR" sz="1400" dirty="0"/>
          </a:p>
        </p:txBody>
      </p:sp>
    </p:spTree>
    <p:extLst>
      <p:ext uri="{BB962C8B-B14F-4D97-AF65-F5344CB8AC3E}">
        <p14:creationId xmlns:p14="http://schemas.microsoft.com/office/powerpoint/2010/main" val="3503183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717032"/>
            <a:ext cx="7620000" cy="3140968"/>
          </a:xfrm>
        </p:spPr>
        <p:txBody>
          <a:bodyPr>
            <a:normAutofit fontScale="92500" lnSpcReduction="20000"/>
          </a:bodyPr>
          <a:lstStyle/>
          <a:p>
            <a:pPr algn="just"/>
            <a:r>
              <a:rPr lang="tr-TR" b="0" dirty="0" smtClean="0"/>
              <a:t>   Bu </a:t>
            </a:r>
            <a:r>
              <a:rPr lang="tr-TR" b="0" dirty="0" err="1"/>
              <a:t>modda</a:t>
            </a:r>
            <a:r>
              <a:rPr lang="tr-TR" b="0" dirty="0"/>
              <a:t> gönderen ve alıcı arasında veri iletimi öncesinde bir haberleşme gerçekleşir. Bu haberleşmeyi duyan diğer istasyonlar da uygun şekilde davranırlar. Gönderici RTS sinyalini gönderdikten sonra SIFS süreci devreye girer.  Burada SIFS onay çerçevelerinde kullanılır. Sadece kendine gönderilmiş bir çerçeve alan uç SIFS süresi içinde onay gönderir. Dolayısıyla SIFS sürecinden sonra, alıcı talebi kabul ederse gönderime uygun sinyali olan </a:t>
            </a:r>
            <a:r>
              <a:rPr lang="tr-TR" b="0" dirty="0" err="1"/>
              <a:t>CTS’yi</a:t>
            </a:r>
            <a:r>
              <a:rPr lang="tr-TR" b="0" dirty="0"/>
              <a:t> gönderilir.  </a:t>
            </a:r>
            <a:r>
              <a:rPr lang="tr-TR" b="0" dirty="0" err="1"/>
              <a:t>CTS’den</a:t>
            </a:r>
            <a:r>
              <a:rPr lang="tr-TR" b="0" dirty="0"/>
              <a:t> sonra gönderici SIFS süresi kadar bekleyip çerçeveyi gönderir. Göndericinin çerçeve gönderimi bittikten sonra SIFS süreci geçer ve alıcı bilgileri başarıyla almışsa ACK sinyalini gönderir. </a:t>
            </a:r>
            <a:r>
              <a:rPr lang="tr-TR" b="0" dirty="0" err="1" smtClean="0"/>
              <a:t>NAV’larla</a:t>
            </a:r>
            <a:r>
              <a:rPr lang="tr-TR" b="0" dirty="0" smtClean="0"/>
              <a:t> </a:t>
            </a:r>
            <a:r>
              <a:rPr lang="tr-TR" b="0" dirty="0"/>
              <a:t>istasyonların bağlantılarının kesintiye uğramasının önüne geçilmiştir. </a:t>
            </a:r>
          </a:p>
          <a:p>
            <a:pPr algn="just"/>
            <a:endParaRPr lang="tr-TR" dirty="0"/>
          </a:p>
        </p:txBody>
      </p:sp>
      <p:sp>
        <p:nvSpPr>
          <p:cNvPr id="4" name="Rectangle 2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656709" y="205653"/>
            <a:ext cx="5400675" cy="2674003"/>
            <a:chOff x="2820" y="10529"/>
            <a:chExt cx="7200" cy="4033"/>
          </a:xfrm>
        </p:grpSpPr>
        <p:sp>
          <p:nvSpPr>
            <p:cNvPr id="6" name="AutoShape 26"/>
            <p:cNvSpPr>
              <a:spLocks noChangeAspect="1" noChangeArrowheads="1" noTextEdit="1"/>
            </p:cNvSpPr>
            <p:nvPr/>
          </p:nvSpPr>
          <p:spPr bwMode="auto">
            <a:xfrm>
              <a:off x="2820" y="10529"/>
              <a:ext cx="7200" cy="40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25"/>
            <p:cNvSpPr>
              <a:spLocks noChangeShapeType="1"/>
            </p:cNvSpPr>
            <p:nvPr/>
          </p:nvSpPr>
          <p:spPr bwMode="auto">
            <a:xfrm>
              <a:off x="3247" y="11098"/>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24"/>
            <p:cNvSpPr>
              <a:spLocks noChangeArrowheads="1"/>
            </p:cNvSpPr>
            <p:nvPr/>
          </p:nvSpPr>
          <p:spPr bwMode="auto">
            <a:xfrm>
              <a:off x="3460" y="10732"/>
              <a:ext cx="852" cy="3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
            <p:cNvSpPr>
              <a:spLocks noChangeArrowheads="1"/>
            </p:cNvSpPr>
            <p:nvPr/>
          </p:nvSpPr>
          <p:spPr bwMode="auto">
            <a:xfrm>
              <a:off x="6446" y="10742"/>
              <a:ext cx="946" cy="3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ÇERÇEVE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2"/>
            <p:cNvSpPr txBox="1">
              <a:spLocks noChangeArrowheads="1"/>
            </p:cNvSpPr>
            <p:nvPr/>
          </p:nvSpPr>
          <p:spPr bwMode="auto">
            <a:xfrm>
              <a:off x="3013" y="11261"/>
              <a:ext cx="1062" cy="4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Gönderici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21"/>
            <p:cNvSpPr>
              <a:spLocks noChangeShapeType="1"/>
            </p:cNvSpPr>
            <p:nvPr/>
          </p:nvSpPr>
          <p:spPr bwMode="auto">
            <a:xfrm>
              <a:off x="3247" y="12333"/>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Rectangle 20"/>
            <p:cNvSpPr>
              <a:spLocks noChangeArrowheads="1"/>
            </p:cNvSpPr>
            <p:nvPr/>
          </p:nvSpPr>
          <p:spPr bwMode="auto">
            <a:xfrm>
              <a:off x="4893" y="11966"/>
              <a:ext cx="895" cy="3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CTS</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9"/>
            <p:cNvSpPr>
              <a:spLocks noChangeArrowheads="1"/>
            </p:cNvSpPr>
            <p:nvPr/>
          </p:nvSpPr>
          <p:spPr bwMode="auto">
            <a:xfrm>
              <a:off x="8042" y="11979"/>
              <a:ext cx="650" cy="3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8"/>
            <p:cNvSpPr txBox="1">
              <a:spLocks noChangeArrowheads="1"/>
            </p:cNvSpPr>
            <p:nvPr/>
          </p:nvSpPr>
          <p:spPr bwMode="auto">
            <a:xfrm>
              <a:off x="3182" y="12495"/>
              <a:ext cx="893" cy="40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Alıcı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utoShape 17"/>
            <p:cNvSpPr>
              <a:spLocks noChangeShapeType="1"/>
            </p:cNvSpPr>
            <p:nvPr/>
          </p:nvSpPr>
          <p:spPr bwMode="auto">
            <a:xfrm>
              <a:off x="3247" y="13847"/>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Rectangle 16"/>
            <p:cNvSpPr>
              <a:spLocks noChangeArrowheads="1"/>
            </p:cNvSpPr>
            <p:nvPr/>
          </p:nvSpPr>
          <p:spPr bwMode="auto">
            <a:xfrm>
              <a:off x="4410" y="13480"/>
              <a:ext cx="4282" cy="3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14"/>
            <p:cNvSpPr>
              <a:spLocks noChangeShapeType="1"/>
            </p:cNvSpPr>
            <p:nvPr/>
          </p:nvSpPr>
          <p:spPr bwMode="auto">
            <a:xfrm>
              <a:off x="4311" y="11108"/>
              <a:ext cx="1" cy="123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AutoShape 13"/>
            <p:cNvSpPr>
              <a:spLocks noChangeShapeType="1"/>
            </p:cNvSpPr>
            <p:nvPr/>
          </p:nvSpPr>
          <p:spPr bwMode="auto">
            <a:xfrm>
              <a:off x="5788" y="10681"/>
              <a:ext cx="1" cy="1652"/>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AutoShape 12"/>
            <p:cNvSpPr>
              <a:spLocks noChangeShapeType="1"/>
            </p:cNvSpPr>
            <p:nvPr/>
          </p:nvSpPr>
          <p:spPr bwMode="auto">
            <a:xfrm>
              <a:off x="7392" y="11098"/>
              <a:ext cx="1" cy="123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AutoShape 11"/>
            <p:cNvSpPr>
              <a:spLocks noChangeShapeType="1"/>
            </p:cNvSpPr>
            <p:nvPr/>
          </p:nvSpPr>
          <p:spPr bwMode="auto">
            <a:xfrm>
              <a:off x="9259" y="13480"/>
              <a:ext cx="2" cy="748"/>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Text Box 10"/>
            <p:cNvSpPr txBox="1">
              <a:spLocks noChangeArrowheads="1"/>
            </p:cNvSpPr>
            <p:nvPr/>
          </p:nvSpPr>
          <p:spPr bwMode="auto">
            <a:xfrm>
              <a:off x="3247" y="14095"/>
              <a:ext cx="892" cy="46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AutoShape 9"/>
            <p:cNvSpPr>
              <a:spLocks noChangeShapeType="1"/>
            </p:cNvSpPr>
            <p:nvPr/>
          </p:nvSpPr>
          <p:spPr bwMode="auto">
            <a:xfrm flipV="1">
              <a:off x="4312" y="12150"/>
              <a:ext cx="581" cy="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AutoShape 8"/>
            <p:cNvSpPr>
              <a:spLocks noChangeShapeType="1"/>
            </p:cNvSpPr>
            <p:nvPr/>
          </p:nvSpPr>
          <p:spPr bwMode="auto">
            <a:xfrm>
              <a:off x="5789" y="10924"/>
              <a:ext cx="657"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AutoShape 7"/>
            <p:cNvSpPr>
              <a:spLocks noChangeShapeType="1"/>
            </p:cNvSpPr>
            <p:nvPr/>
          </p:nvSpPr>
          <p:spPr bwMode="auto">
            <a:xfrm flipH="1">
              <a:off x="7392" y="12162"/>
              <a:ext cx="65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6"/>
            <p:cNvSpPr>
              <a:spLocks noChangeShapeType="1"/>
            </p:cNvSpPr>
            <p:nvPr/>
          </p:nvSpPr>
          <p:spPr bwMode="auto">
            <a:xfrm>
              <a:off x="8692" y="13664"/>
              <a:ext cx="569" cy="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Text Box 5"/>
            <p:cNvSpPr txBox="1">
              <a:spLocks noChangeArrowheads="1"/>
            </p:cNvSpPr>
            <p:nvPr/>
          </p:nvSpPr>
          <p:spPr bwMode="auto">
            <a:xfrm>
              <a:off x="4463" y="11875"/>
              <a:ext cx="333" cy="198"/>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4"/>
            <p:cNvSpPr txBox="1">
              <a:spLocks noChangeArrowheads="1"/>
            </p:cNvSpPr>
            <p:nvPr/>
          </p:nvSpPr>
          <p:spPr bwMode="auto">
            <a:xfrm>
              <a:off x="5944" y="10681"/>
              <a:ext cx="332" cy="196"/>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
            <p:cNvSpPr txBox="1">
              <a:spLocks noChangeArrowheads="1"/>
            </p:cNvSpPr>
            <p:nvPr/>
          </p:nvSpPr>
          <p:spPr bwMode="auto">
            <a:xfrm>
              <a:off x="7568" y="11782"/>
              <a:ext cx="332" cy="197"/>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
            <p:cNvSpPr txBox="1">
              <a:spLocks noChangeArrowheads="1"/>
            </p:cNvSpPr>
            <p:nvPr/>
          </p:nvSpPr>
          <p:spPr bwMode="auto">
            <a:xfrm>
              <a:off x="8808" y="13353"/>
              <a:ext cx="331" cy="196"/>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Rectangle 19"/>
          <p:cNvSpPr>
            <a:spLocks noChangeArrowheads="1"/>
          </p:cNvSpPr>
          <p:nvPr/>
        </p:nvSpPr>
        <p:spPr bwMode="auto">
          <a:xfrm>
            <a:off x="3883737" y="2420889"/>
            <a:ext cx="2177523" cy="2373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100" dirty="0" smtClean="0">
                <a:latin typeface="Calibri" pitchFamily="34" charset="0"/>
                <a:cs typeface="Times New Roman" pitchFamily="18" charset="0"/>
              </a:rPr>
              <a:t>NAV (CTS)</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Dikdörtgen 31"/>
          <p:cNvSpPr/>
          <p:nvPr/>
        </p:nvSpPr>
        <p:spPr>
          <a:xfrm>
            <a:off x="3215011" y="3059668"/>
            <a:ext cx="2723887" cy="369332"/>
          </a:xfrm>
          <a:prstGeom prst="rect">
            <a:avLst/>
          </a:prstGeom>
        </p:spPr>
        <p:txBody>
          <a:bodyPr wrap="none">
            <a:spAutoFit/>
          </a:bodyPr>
          <a:lstStyle/>
          <a:p>
            <a:r>
              <a:rPr lang="tr-TR" dirty="0"/>
              <a:t>CSMA/CA haberleşmesi </a:t>
            </a:r>
          </a:p>
        </p:txBody>
      </p:sp>
    </p:spTree>
    <p:extLst>
      <p:ext uri="{BB962C8B-B14F-4D97-AF65-F5344CB8AC3E}">
        <p14:creationId xmlns:p14="http://schemas.microsoft.com/office/powerpoint/2010/main" val="167022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355160" cy="471582"/>
          </a:xfrm>
        </p:spPr>
        <p:txBody>
          <a:bodyPr>
            <a:normAutofit/>
          </a:bodyPr>
          <a:lstStyle/>
          <a:p>
            <a:r>
              <a:rPr lang="tr-TR" sz="2400" cap="none" dirty="0" smtClean="0"/>
              <a:t>ÇERÇEVELER (FRAMES) ARASI BOŞLUKLAR</a:t>
            </a:r>
            <a:endParaRPr lang="tr-TR" sz="2400" cap="none" dirty="0"/>
          </a:p>
        </p:txBody>
      </p:sp>
      <p:sp>
        <p:nvSpPr>
          <p:cNvPr id="3" name="İçerik Yer Tutucusu 2"/>
          <p:cNvSpPr>
            <a:spLocks noGrp="1"/>
          </p:cNvSpPr>
          <p:nvPr>
            <p:ph idx="1"/>
          </p:nvPr>
        </p:nvSpPr>
        <p:spPr>
          <a:xfrm>
            <a:off x="467544" y="1412776"/>
            <a:ext cx="7620000" cy="1604392"/>
          </a:xfrm>
        </p:spPr>
        <p:txBody>
          <a:bodyPr>
            <a:normAutofit fontScale="92500" lnSpcReduction="10000"/>
          </a:bodyPr>
          <a:lstStyle/>
          <a:p>
            <a:pPr algn="just"/>
            <a:r>
              <a:rPr lang="tr-TR" dirty="0"/>
              <a:t> </a:t>
            </a:r>
            <a:r>
              <a:rPr lang="tr-TR" dirty="0" smtClean="0"/>
              <a:t>   </a:t>
            </a:r>
            <a:r>
              <a:rPr lang="tr-TR" b="0" dirty="0" smtClean="0"/>
              <a:t>Geleneksel </a:t>
            </a:r>
            <a:r>
              <a:rPr lang="tr-TR" b="0" dirty="0"/>
              <a:t>Ethernet, iletim ortamında koordinasyonu sağlamada büyük bir rol oynar. 802.11 dört farklı dahili çerçeve kullanmaktadır. Bunlardan SIFS, PIFS ve DIFS ortam elverişliliğini düzenlemek için kullanılmaktadır.  </a:t>
            </a:r>
            <a:r>
              <a:rPr lang="tr-TR" b="0" dirty="0" err="1"/>
              <a:t>EIFS’de</a:t>
            </a:r>
            <a:r>
              <a:rPr lang="tr-TR" b="0" dirty="0"/>
              <a:t> kötü çerçeve durumları için kullanılan bir mekanizmadır.</a:t>
            </a:r>
          </a:p>
          <a:p>
            <a:endParaRPr lang="tr-TR" dirty="0"/>
          </a:p>
        </p:txBody>
      </p:sp>
      <p:sp>
        <p:nvSpPr>
          <p:cNvPr id="4" name="Rectangle 2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3" name="Dikdörtgen 32"/>
          <p:cNvSpPr/>
          <p:nvPr/>
        </p:nvSpPr>
        <p:spPr>
          <a:xfrm>
            <a:off x="1821962" y="5733256"/>
            <a:ext cx="5270318" cy="369332"/>
          </a:xfrm>
          <a:prstGeom prst="rect">
            <a:avLst/>
          </a:prstGeom>
        </p:spPr>
        <p:txBody>
          <a:bodyPr wrap="square">
            <a:spAutoFit/>
          </a:bodyPr>
          <a:lstStyle/>
          <a:p>
            <a:r>
              <a:rPr lang="tr-TR" dirty="0"/>
              <a:t>Dahili çerçeve boşluklarının </a:t>
            </a:r>
            <a:r>
              <a:rPr lang="tr-TR" dirty="0" smtClean="0"/>
              <a:t>ilişkisi </a:t>
            </a:r>
            <a:r>
              <a:rPr lang="tr-TR" dirty="0"/>
              <a:t>(</a:t>
            </a:r>
            <a:r>
              <a:rPr lang="tr-TR" dirty="0" err="1"/>
              <a:t>Marsic</a:t>
            </a:r>
            <a:r>
              <a:rPr lang="tr-TR" dirty="0"/>
              <a:t>, 2010)</a:t>
            </a:r>
            <a:endParaRPr lang="tr-TR" dirty="0"/>
          </a:p>
        </p:txBody>
      </p:sp>
      <p:sp>
        <p:nvSpPr>
          <p:cNvPr id="34" name="Dikdörtgen 33"/>
          <p:cNvSpPr/>
          <p:nvPr/>
        </p:nvSpPr>
        <p:spPr>
          <a:xfrm>
            <a:off x="4447607" y="3244334"/>
            <a:ext cx="248786" cy="369332"/>
          </a:xfrm>
          <a:prstGeom prst="rect">
            <a:avLst/>
          </a:prstGeom>
        </p:spPr>
        <p:txBody>
          <a:bodyPr wrap="none">
            <a:spAutoFit/>
          </a:bodyPr>
          <a:lstStyle/>
          <a:p>
            <a:r>
              <a:rPr lang="tr-TR" dirty="0"/>
              <a:t> </a:t>
            </a:r>
          </a:p>
        </p:txBody>
      </p:sp>
      <p:sp>
        <p:nvSpPr>
          <p:cNvPr id="35" name="Rectangle 2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36" name="Group 1"/>
          <p:cNvGrpSpPr>
            <a:grpSpLocks noChangeAspect="1"/>
          </p:cNvGrpSpPr>
          <p:nvPr/>
        </p:nvGrpSpPr>
        <p:grpSpPr bwMode="auto">
          <a:xfrm>
            <a:off x="1821962" y="3068960"/>
            <a:ext cx="5141913" cy="2527300"/>
            <a:chOff x="2976" y="6453"/>
            <a:chExt cx="8097" cy="3981"/>
          </a:xfrm>
        </p:grpSpPr>
        <p:sp>
          <p:nvSpPr>
            <p:cNvPr id="37" name="AutoShape 24"/>
            <p:cNvSpPr>
              <a:spLocks noChangeAspect="1" noChangeArrowheads="1" noTextEdit="1"/>
            </p:cNvSpPr>
            <p:nvPr/>
          </p:nvSpPr>
          <p:spPr bwMode="auto">
            <a:xfrm>
              <a:off x="2976" y="6453"/>
              <a:ext cx="8097" cy="39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8" name="AutoShape 23"/>
            <p:cNvSpPr>
              <a:spLocks noChangeShapeType="1"/>
            </p:cNvSpPr>
            <p:nvPr/>
          </p:nvSpPr>
          <p:spPr bwMode="auto">
            <a:xfrm>
              <a:off x="3544" y="9231"/>
              <a:ext cx="7344" cy="1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9" name="Rectangle 22"/>
            <p:cNvSpPr>
              <a:spLocks noChangeArrowheads="1"/>
            </p:cNvSpPr>
            <p:nvPr/>
          </p:nvSpPr>
          <p:spPr bwMode="auto">
            <a:xfrm>
              <a:off x="4011" y="8797"/>
              <a:ext cx="1058" cy="4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21"/>
            <p:cNvSpPr txBox="1">
              <a:spLocks noChangeArrowheads="1"/>
            </p:cNvSpPr>
            <p:nvPr/>
          </p:nvSpPr>
          <p:spPr bwMode="auto">
            <a:xfrm>
              <a:off x="5401" y="7056"/>
              <a:ext cx="393"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AutoShape 20"/>
            <p:cNvSpPr>
              <a:spLocks noChangeShapeType="1"/>
            </p:cNvSpPr>
            <p:nvPr/>
          </p:nvSpPr>
          <p:spPr bwMode="auto">
            <a:xfrm flipV="1">
              <a:off x="5069" y="7056"/>
              <a:ext cx="0" cy="195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2" name="AutoShape 19"/>
            <p:cNvSpPr>
              <a:spLocks noChangeShapeType="1"/>
            </p:cNvSpPr>
            <p:nvPr/>
          </p:nvSpPr>
          <p:spPr bwMode="auto">
            <a:xfrm flipV="1">
              <a:off x="6048" y="7056"/>
              <a:ext cx="0" cy="21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3" name="AutoShape 18"/>
            <p:cNvSpPr>
              <a:spLocks noChangeShapeType="1"/>
            </p:cNvSpPr>
            <p:nvPr/>
          </p:nvSpPr>
          <p:spPr bwMode="auto">
            <a:xfrm flipV="1">
              <a:off x="6960" y="7572"/>
              <a:ext cx="0" cy="16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4" name="AutoShape 17"/>
            <p:cNvSpPr>
              <a:spLocks noChangeShapeType="1"/>
            </p:cNvSpPr>
            <p:nvPr/>
          </p:nvSpPr>
          <p:spPr bwMode="auto">
            <a:xfrm flipV="1">
              <a:off x="7944" y="7980"/>
              <a:ext cx="1" cy="19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5" name="Text Box 16"/>
            <p:cNvSpPr txBox="1">
              <a:spLocks noChangeArrowheads="1"/>
            </p:cNvSpPr>
            <p:nvPr/>
          </p:nvSpPr>
          <p:spPr bwMode="auto">
            <a:xfrm>
              <a:off x="3518" y="8258"/>
              <a:ext cx="1054" cy="4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Alıcı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Text Box 15"/>
            <p:cNvSpPr txBox="1">
              <a:spLocks noChangeArrowheads="1"/>
            </p:cNvSpPr>
            <p:nvPr/>
          </p:nvSpPr>
          <p:spPr bwMode="auto">
            <a:xfrm>
              <a:off x="3518" y="8258"/>
              <a:ext cx="1054" cy="4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Alıcı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14"/>
            <p:cNvSpPr txBox="1">
              <a:spLocks noChangeArrowheads="1"/>
            </p:cNvSpPr>
            <p:nvPr/>
          </p:nvSpPr>
          <p:spPr bwMode="auto">
            <a:xfrm>
              <a:off x="8698" y="7416"/>
              <a:ext cx="392" cy="232"/>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AutoShape 13"/>
            <p:cNvSpPr>
              <a:spLocks noChangeShapeType="1"/>
            </p:cNvSpPr>
            <p:nvPr/>
          </p:nvSpPr>
          <p:spPr bwMode="auto">
            <a:xfrm>
              <a:off x="5069" y="7380"/>
              <a:ext cx="979"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9" name="AutoShape 12"/>
            <p:cNvSpPr>
              <a:spLocks noChangeShapeType="1"/>
            </p:cNvSpPr>
            <p:nvPr/>
          </p:nvSpPr>
          <p:spPr bwMode="auto">
            <a:xfrm>
              <a:off x="5069" y="7907"/>
              <a:ext cx="1891"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0" name="Text Box 11"/>
            <p:cNvSpPr txBox="1">
              <a:spLocks noChangeArrowheads="1"/>
            </p:cNvSpPr>
            <p:nvPr/>
          </p:nvSpPr>
          <p:spPr bwMode="auto">
            <a:xfrm>
              <a:off x="6264" y="7572"/>
              <a:ext cx="393"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AutoShape 10"/>
            <p:cNvSpPr>
              <a:spLocks noChangeShapeType="1"/>
            </p:cNvSpPr>
            <p:nvPr/>
          </p:nvSpPr>
          <p:spPr bwMode="auto">
            <a:xfrm>
              <a:off x="5069" y="8400"/>
              <a:ext cx="2875"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2" name="Text Box 9"/>
            <p:cNvSpPr txBox="1">
              <a:spLocks noChangeArrowheads="1"/>
            </p:cNvSpPr>
            <p:nvPr/>
          </p:nvSpPr>
          <p:spPr bwMode="auto">
            <a:xfrm>
              <a:off x="7164" y="8045"/>
              <a:ext cx="393"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8"/>
            <p:cNvSpPr>
              <a:spLocks noChangeArrowheads="1"/>
            </p:cNvSpPr>
            <p:nvPr/>
          </p:nvSpPr>
          <p:spPr bwMode="auto">
            <a:xfrm>
              <a:off x="7944" y="8797"/>
              <a:ext cx="1260" cy="4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54" name="Rectangle 7"/>
            <p:cNvSpPr>
              <a:spLocks noChangeArrowheads="1"/>
            </p:cNvSpPr>
            <p:nvPr/>
          </p:nvSpPr>
          <p:spPr bwMode="auto">
            <a:xfrm>
              <a:off x="9204" y="8571"/>
              <a:ext cx="1869" cy="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Çerçeve Aktarımı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 Box 6"/>
            <p:cNvSpPr txBox="1">
              <a:spLocks noChangeArrowheads="1"/>
            </p:cNvSpPr>
            <p:nvPr/>
          </p:nvSpPr>
          <p:spPr bwMode="auto">
            <a:xfrm>
              <a:off x="8045" y="8258"/>
              <a:ext cx="777" cy="526"/>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Çekişme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Periyodu</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AutoShape 5"/>
            <p:cNvSpPr>
              <a:spLocks noChangeShapeType="1"/>
            </p:cNvSpPr>
            <p:nvPr/>
          </p:nvSpPr>
          <p:spPr bwMode="auto">
            <a:xfrm>
              <a:off x="3750" y="9609"/>
              <a:ext cx="419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7" name="Text Box 4"/>
            <p:cNvSpPr txBox="1">
              <a:spLocks noChangeArrowheads="1"/>
            </p:cNvSpPr>
            <p:nvPr/>
          </p:nvSpPr>
          <p:spPr bwMode="auto">
            <a:xfrm>
              <a:off x="5294" y="9713"/>
              <a:ext cx="1666" cy="352"/>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Erteleme Erişimi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AutoShape 3"/>
            <p:cNvSpPr>
              <a:spLocks noChangeShapeType="1"/>
            </p:cNvSpPr>
            <p:nvPr/>
          </p:nvSpPr>
          <p:spPr bwMode="auto">
            <a:xfrm flipH="1">
              <a:off x="7945" y="9609"/>
              <a:ext cx="24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9" name="Text Box 2"/>
            <p:cNvSpPr txBox="1">
              <a:spLocks noChangeArrowheads="1"/>
            </p:cNvSpPr>
            <p:nvPr/>
          </p:nvSpPr>
          <p:spPr bwMode="auto">
            <a:xfrm>
              <a:off x="8180" y="9791"/>
              <a:ext cx="2788" cy="565"/>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İkili üstel geri çekilme kullanarak</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slot seçimi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53223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b="0" dirty="0" smtClean="0"/>
              <a:t>   </a:t>
            </a:r>
            <a:r>
              <a:rPr lang="tr-TR" dirty="0" smtClean="0"/>
              <a:t>SIFS </a:t>
            </a:r>
            <a:r>
              <a:rPr lang="tr-TR" b="0" dirty="0"/>
              <a:t>(Kısa Dahili Çerçeve Aralığı- </a:t>
            </a:r>
            <a:r>
              <a:rPr lang="tr-TR" b="0" dirty="0" err="1"/>
              <a:t>Short</a:t>
            </a:r>
            <a:r>
              <a:rPr lang="tr-TR" b="0" dirty="0"/>
              <a:t> </a:t>
            </a:r>
            <a:r>
              <a:rPr lang="tr-TR" b="0" dirty="0" err="1"/>
              <a:t>InterFrame</a:t>
            </a:r>
            <a:r>
              <a:rPr lang="tr-TR" b="0" dirty="0"/>
              <a:t> </a:t>
            </a:r>
            <a:r>
              <a:rPr lang="tr-TR" b="0" dirty="0" err="1"/>
              <a:t>Spacing</a:t>
            </a:r>
            <a:r>
              <a:rPr lang="tr-TR" b="0" dirty="0"/>
              <a:t>) :SIFS, kontrol çerçeveler gibi yüksek öncelikli yayınlarda ya da tek bir iletişime ait yayılmış yayınlar için (Örneğin ACK çerçeve parçası) kullanılır. Bu değer PHY başına sabittir ve iletim istasyonu, alış </a:t>
            </a:r>
            <a:r>
              <a:rPr lang="tr-TR" b="0" dirty="0" err="1"/>
              <a:t>modunda</a:t>
            </a:r>
            <a:r>
              <a:rPr lang="tr-TR" b="0" dirty="0"/>
              <a:t> geri dönebilecek ve kodları çözülmüş paketlerin kapasitesinde olacak şekilde hesaplanacaktır. 802.11 için FH PHY değeri 28 </a:t>
            </a:r>
            <a:r>
              <a:rPr lang="tr-TR" b="0" dirty="0" err="1"/>
              <a:t>mikrosaniyedir</a:t>
            </a:r>
            <a:r>
              <a:rPr lang="tr-TR" b="0" dirty="0"/>
              <a:t>. (</a:t>
            </a:r>
            <a:r>
              <a:rPr lang="tr-TR" b="0" dirty="0" err="1"/>
              <a:t>Marsic</a:t>
            </a:r>
            <a:r>
              <a:rPr lang="tr-TR" b="0" dirty="0"/>
              <a:t>, 2010)</a:t>
            </a:r>
          </a:p>
          <a:p>
            <a:pPr algn="just"/>
            <a:r>
              <a:rPr lang="tr-TR" dirty="0" smtClean="0"/>
              <a:t>   PIFS </a:t>
            </a:r>
            <a:r>
              <a:rPr lang="tr-TR" b="0" dirty="0"/>
              <a:t>(PCF Dahili Çerçeve Boşluğu-PCF </a:t>
            </a:r>
            <a:r>
              <a:rPr lang="tr-TR" b="0" dirty="0" err="1"/>
              <a:t>InterFrame</a:t>
            </a:r>
            <a:r>
              <a:rPr lang="tr-TR" b="0" dirty="0"/>
              <a:t> </a:t>
            </a:r>
            <a:r>
              <a:rPr lang="tr-TR" b="0" dirty="0" err="1"/>
              <a:t>Spacing</a:t>
            </a:r>
            <a:r>
              <a:rPr lang="tr-TR" b="0" dirty="0"/>
              <a:t>): PIFS çekişme-boşluk işlemi sırasında PCF aracılığıyla kullanılmaktadır.  Koordinatör istasyon yoklamaları düzenlemede PIFS kullanır ve yoklama istasyonu SIFS bekleme süresi ve çekişme tabanlı trafikte önceden ayrılan kadar beklemeden sonra iletebilir.(</a:t>
            </a:r>
            <a:r>
              <a:rPr lang="tr-TR" b="0" dirty="0" err="1"/>
              <a:t>Marsic</a:t>
            </a:r>
            <a:r>
              <a:rPr lang="tr-TR" b="0" dirty="0"/>
              <a:t>, 2010) </a:t>
            </a:r>
          </a:p>
          <a:p>
            <a:endParaRPr lang="tr-TR" b="0" dirty="0"/>
          </a:p>
        </p:txBody>
      </p:sp>
    </p:spTree>
    <p:extLst>
      <p:ext uri="{BB962C8B-B14F-4D97-AF65-F5344CB8AC3E}">
        <p14:creationId xmlns:p14="http://schemas.microsoft.com/office/powerpoint/2010/main" val="3243016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   DIFS</a:t>
            </a:r>
            <a:r>
              <a:rPr lang="tr-TR" b="0" dirty="0" smtClean="0"/>
              <a:t> </a:t>
            </a:r>
            <a:r>
              <a:rPr lang="tr-TR" b="0" dirty="0"/>
              <a:t>(DCF Dahili çerçeve Boşluğu- DFC </a:t>
            </a:r>
            <a:r>
              <a:rPr lang="tr-TR" b="0" dirty="0" err="1"/>
              <a:t>InterFrame</a:t>
            </a:r>
            <a:r>
              <a:rPr lang="tr-TR" b="0" dirty="0"/>
              <a:t> </a:t>
            </a:r>
            <a:r>
              <a:rPr lang="tr-TR" b="0" dirty="0" err="1"/>
              <a:t>Spacing</a:t>
            </a:r>
            <a:r>
              <a:rPr lang="tr-TR" b="0" dirty="0"/>
              <a:t>): DIFS erişim için asenkron çerçevelerin çekişmesine uygun minimum ve orta zamandır. </a:t>
            </a:r>
            <a:r>
              <a:rPr lang="tr-TR" b="0" dirty="0" err="1"/>
              <a:t>DIFS’den</a:t>
            </a:r>
            <a:r>
              <a:rPr lang="tr-TR" b="0" dirty="0"/>
              <a:t> daha uzun bir periyot hat boşsa istasyonlar acilen erişirler. Çakışmaları engellemede önemli bir boşluk türüdür.</a:t>
            </a:r>
          </a:p>
          <a:p>
            <a:r>
              <a:rPr lang="tr-TR" dirty="0" smtClean="0"/>
              <a:t>   EIFS</a:t>
            </a:r>
            <a:r>
              <a:rPr lang="tr-TR" b="0" dirty="0" smtClean="0"/>
              <a:t> </a:t>
            </a:r>
            <a:r>
              <a:rPr lang="tr-TR" b="0" dirty="0"/>
              <a:t>(</a:t>
            </a:r>
            <a:r>
              <a:rPr lang="tr-TR" b="0" dirty="0" err="1"/>
              <a:t>Genişletilmiiş</a:t>
            </a:r>
            <a:r>
              <a:rPr lang="tr-TR" b="0" dirty="0"/>
              <a:t> Dahili çerçeve Boşluğu- </a:t>
            </a:r>
            <a:r>
              <a:rPr lang="tr-TR" b="0" dirty="0" err="1"/>
              <a:t>Extended</a:t>
            </a:r>
            <a:r>
              <a:rPr lang="tr-TR" b="0" dirty="0"/>
              <a:t> </a:t>
            </a:r>
            <a:r>
              <a:rPr lang="tr-TR" b="0" dirty="0" err="1"/>
              <a:t>InterFrame</a:t>
            </a:r>
            <a:r>
              <a:rPr lang="tr-TR" b="0" dirty="0"/>
              <a:t> </a:t>
            </a:r>
            <a:r>
              <a:rPr lang="tr-TR" b="0" dirty="0" err="1"/>
              <a:t>Spacing</a:t>
            </a:r>
            <a:r>
              <a:rPr lang="tr-TR" b="0" dirty="0"/>
              <a:t>): EIFS diğer istasyon boşluklarından daha uzundur. EIFS bazı istasyonlardan bozulmuş ya da bilinmeyen bir çerçeve almış bir istasyon tarafından kullanılır. </a:t>
            </a:r>
          </a:p>
          <a:p>
            <a:endParaRPr lang="tr-TR" dirty="0"/>
          </a:p>
        </p:txBody>
      </p:sp>
    </p:spTree>
    <p:extLst>
      <p:ext uri="{BB962C8B-B14F-4D97-AF65-F5344CB8AC3E}">
        <p14:creationId xmlns:p14="http://schemas.microsoft.com/office/powerpoint/2010/main" val="3007269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7499176" cy="1371600"/>
          </a:xfrm>
        </p:spPr>
        <p:txBody>
          <a:bodyPr>
            <a:normAutofit/>
          </a:bodyPr>
          <a:lstStyle/>
          <a:p>
            <a:r>
              <a:rPr lang="tr-TR" sz="2400" cap="none" dirty="0" smtClean="0"/>
              <a:t>PARÇALARA AYIRARAK (FRAGMENT) VERİYİ GÖNDERME</a:t>
            </a:r>
            <a:endParaRPr lang="tr-TR" sz="2400" cap="none" dirty="0"/>
          </a:p>
        </p:txBody>
      </p:sp>
      <p:sp>
        <p:nvSpPr>
          <p:cNvPr id="3" name="İçerik Yer Tutucusu 2"/>
          <p:cNvSpPr>
            <a:spLocks noGrp="1"/>
          </p:cNvSpPr>
          <p:nvPr>
            <p:ph idx="1"/>
          </p:nvPr>
        </p:nvSpPr>
        <p:spPr>
          <a:xfrm>
            <a:off x="457200" y="1628800"/>
            <a:ext cx="7620000" cy="2036440"/>
          </a:xfrm>
        </p:spPr>
        <p:txBody>
          <a:bodyPr>
            <a:normAutofit fontScale="92500" lnSpcReduction="20000"/>
          </a:bodyPr>
          <a:lstStyle/>
          <a:p>
            <a:pPr algn="just"/>
            <a:r>
              <a:rPr lang="tr-TR" b="0" dirty="0" smtClean="0"/>
              <a:t>   Kablosuz </a:t>
            </a:r>
            <a:r>
              <a:rPr lang="tr-TR" b="0" dirty="0"/>
              <a:t>olarak verinin taşınması sırasında hatalar oluşabilmektedir. Uzun veri bloklarının hata taşıma olasılıkları fazladır. Bu nedenle kablosuz ortamda verinin kısa çerçeveler içinde taşınması daha az hata doğuracaktır. Uzun bir veri bloğu parçalara (</a:t>
            </a:r>
            <a:r>
              <a:rPr lang="tr-TR" b="0" dirty="0" err="1"/>
              <a:t>fragments</a:t>
            </a:r>
            <a:r>
              <a:rPr lang="tr-TR" b="0" dirty="0"/>
              <a:t>) bölünür ve bu şekilde gönderilir. Eğer veride bir hata oluşsa yalnızca hatalı parçanın gönderilmesi yeterli olacaktır. Bu durumda </a:t>
            </a:r>
            <a:r>
              <a:rPr lang="tr-TR" b="0" dirty="0" err="1"/>
              <a:t>NAV’ın</a:t>
            </a:r>
            <a:r>
              <a:rPr lang="tr-TR" b="0" dirty="0"/>
              <a:t> kullanılması sadece ilk çerçeveyi koruyacaktır. Bu durum </a:t>
            </a:r>
            <a:r>
              <a:rPr lang="tr-TR" b="0" dirty="0" smtClean="0"/>
              <a:t>aşağıdaki şekilde </a:t>
            </a:r>
            <a:r>
              <a:rPr lang="tr-TR" b="0" dirty="0"/>
              <a:t>sinyallerle anlatılmıştır.</a:t>
            </a:r>
          </a:p>
          <a:p>
            <a:endParaRPr lang="tr-TR" dirty="0"/>
          </a:p>
        </p:txBody>
      </p:sp>
      <p:sp>
        <p:nvSpPr>
          <p:cNvPr id="4" name="Rectangle 3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776632" y="3933056"/>
            <a:ext cx="5287963" cy="1779588"/>
            <a:chOff x="1830" y="5199"/>
            <a:chExt cx="8328" cy="2802"/>
          </a:xfrm>
        </p:grpSpPr>
        <p:sp>
          <p:nvSpPr>
            <p:cNvPr id="6" name="AutoShape 37"/>
            <p:cNvSpPr>
              <a:spLocks noChangeAspect="1" noChangeArrowheads="1" noTextEdit="1"/>
            </p:cNvSpPr>
            <p:nvPr/>
          </p:nvSpPr>
          <p:spPr bwMode="auto">
            <a:xfrm>
              <a:off x="1830" y="5199"/>
              <a:ext cx="8328" cy="2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ext Box 36"/>
            <p:cNvSpPr txBox="1">
              <a:spLocks noChangeArrowheads="1"/>
            </p:cNvSpPr>
            <p:nvPr/>
          </p:nvSpPr>
          <p:spPr bwMode="auto">
            <a:xfrm>
              <a:off x="3742" y="5345"/>
              <a:ext cx="392"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5"/>
            <p:cNvSpPr>
              <a:spLocks noChangeShapeType="1"/>
            </p:cNvSpPr>
            <p:nvPr/>
          </p:nvSpPr>
          <p:spPr bwMode="auto">
            <a:xfrm>
              <a:off x="2146" y="6010"/>
              <a:ext cx="7886" cy="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Rectangle 34"/>
            <p:cNvSpPr>
              <a:spLocks noChangeArrowheads="1"/>
            </p:cNvSpPr>
            <p:nvPr/>
          </p:nvSpPr>
          <p:spPr bwMode="auto">
            <a:xfrm>
              <a:off x="2116" y="5578"/>
              <a:ext cx="584"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33"/>
            <p:cNvSpPr txBox="1">
              <a:spLocks noChangeArrowheads="1"/>
            </p:cNvSpPr>
            <p:nvPr/>
          </p:nvSpPr>
          <p:spPr bwMode="auto">
            <a:xfrm>
              <a:off x="1842" y="6120"/>
              <a:ext cx="858" cy="252"/>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Gönderici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32"/>
            <p:cNvSpPr>
              <a:spLocks noChangeShapeType="1"/>
            </p:cNvSpPr>
            <p:nvPr/>
          </p:nvSpPr>
          <p:spPr bwMode="auto">
            <a:xfrm>
              <a:off x="2146" y="7336"/>
              <a:ext cx="7344" cy="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Text Box 31"/>
            <p:cNvSpPr txBox="1">
              <a:spLocks noChangeArrowheads="1"/>
            </p:cNvSpPr>
            <p:nvPr/>
          </p:nvSpPr>
          <p:spPr bwMode="auto">
            <a:xfrm>
              <a:off x="2071" y="7528"/>
              <a:ext cx="1053" cy="4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Alıcı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utoShape 30"/>
            <p:cNvSpPr>
              <a:spLocks noChangeShapeType="1"/>
            </p:cNvSpPr>
            <p:nvPr/>
          </p:nvSpPr>
          <p:spPr bwMode="auto">
            <a:xfrm>
              <a:off x="2700" y="5878"/>
              <a:ext cx="1" cy="1458"/>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Text Box 29"/>
            <p:cNvSpPr txBox="1">
              <a:spLocks noChangeArrowheads="1"/>
            </p:cNvSpPr>
            <p:nvPr/>
          </p:nvSpPr>
          <p:spPr bwMode="auto">
            <a:xfrm>
              <a:off x="2588" y="6563"/>
              <a:ext cx="392"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8"/>
            <p:cNvSpPr>
              <a:spLocks noChangeArrowheads="1"/>
            </p:cNvSpPr>
            <p:nvPr/>
          </p:nvSpPr>
          <p:spPr bwMode="auto">
            <a:xfrm>
              <a:off x="2842" y="6010"/>
              <a:ext cx="57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604" y="5590"/>
              <a:ext cx="1178"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Fragment 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utoShape 26"/>
            <p:cNvSpPr>
              <a:spLocks noChangeShapeType="1"/>
            </p:cNvSpPr>
            <p:nvPr/>
          </p:nvSpPr>
          <p:spPr bwMode="auto">
            <a:xfrm>
              <a:off x="3414" y="5496"/>
              <a:ext cx="1" cy="1840"/>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Rectangle 25"/>
            <p:cNvSpPr>
              <a:spLocks noChangeArrowheads="1"/>
            </p:cNvSpPr>
            <p:nvPr/>
          </p:nvSpPr>
          <p:spPr bwMode="auto">
            <a:xfrm>
              <a:off x="4920" y="6010"/>
              <a:ext cx="76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 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24"/>
            <p:cNvSpPr>
              <a:spLocks noChangeShapeType="1"/>
            </p:cNvSpPr>
            <p:nvPr/>
          </p:nvSpPr>
          <p:spPr bwMode="auto">
            <a:xfrm>
              <a:off x="4782" y="5806"/>
              <a:ext cx="1" cy="63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Text Box 23"/>
            <p:cNvSpPr txBox="1">
              <a:spLocks noChangeArrowheads="1"/>
            </p:cNvSpPr>
            <p:nvPr/>
          </p:nvSpPr>
          <p:spPr bwMode="auto">
            <a:xfrm>
              <a:off x="4654" y="6563"/>
              <a:ext cx="392"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utoShape 22"/>
            <p:cNvSpPr>
              <a:spLocks noChangeShapeType="1"/>
            </p:cNvSpPr>
            <p:nvPr/>
          </p:nvSpPr>
          <p:spPr bwMode="auto">
            <a:xfrm>
              <a:off x="5682" y="5496"/>
              <a:ext cx="1" cy="1840"/>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Text Box 21"/>
            <p:cNvSpPr txBox="1">
              <a:spLocks noChangeArrowheads="1"/>
            </p:cNvSpPr>
            <p:nvPr/>
          </p:nvSpPr>
          <p:spPr bwMode="auto">
            <a:xfrm>
              <a:off x="5962" y="5345"/>
              <a:ext cx="392"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0"/>
            <p:cNvSpPr>
              <a:spLocks noChangeArrowheads="1"/>
            </p:cNvSpPr>
            <p:nvPr/>
          </p:nvSpPr>
          <p:spPr bwMode="auto">
            <a:xfrm>
              <a:off x="5824" y="5590"/>
              <a:ext cx="1178"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Fragment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7140" y="6010"/>
              <a:ext cx="76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AutoShape 18"/>
            <p:cNvSpPr>
              <a:spLocks noChangeShapeType="1"/>
            </p:cNvSpPr>
            <p:nvPr/>
          </p:nvSpPr>
          <p:spPr bwMode="auto">
            <a:xfrm>
              <a:off x="7002" y="5806"/>
              <a:ext cx="1" cy="63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Text Box 17"/>
            <p:cNvSpPr txBox="1">
              <a:spLocks noChangeArrowheads="1"/>
            </p:cNvSpPr>
            <p:nvPr/>
          </p:nvSpPr>
          <p:spPr bwMode="auto">
            <a:xfrm>
              <a:off x="6874" y="6563"/>
              <a:ext cx="392"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AutoShape 16"/>
            <p:cNvSpPr>
              <a:spLocks noChangeShapeType="1"/>
            </p:cNvSpPr>
            <p:nvPr/>
          </p:nvSpPr>
          <p:spPr bwMode="auto">
            <a:xfrm>
              <a:off x="7902" y="5496"/>
              <a:ext cx="1" cy="1840"/>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 name="AutoShape 15"/>
            <p:cNvSpPr>
              <a:spLocks noChangeShapeType="1"/>
            </p:cNvSpPr>
            <p:nvPr/>
          </p:nvSpPr>
          <p:spPr bwMode="auto">
            <a:xfrm>
              <a:off x="8736" y="5496"/>
              <a:ext cx="12" cy="5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14"/>
            <p:cNvSpPr>
              <a:spLocks noChangeArrowheads="1"/>
            </p:cNvSpPr>
            <p:nvPr/>
          </p:nvSpPr>
          <p:spPr bwMode="auto">
            <a:xfrm>
              <a:off x="8748" y="5702"/>
              <a:ext cx="1116" cy="3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30" name="AutoShape 13"/>
            <p:cNvSpPr>
              <a:spLocks noChangeShapeType="1"/>
            </p:cNvSpPr>
            <p:nvPr/>
          </p:nvSpPr>
          <p:spPr bwMode="auto">
            <a:xfrm>
              <a:off x="9024" y="5710"/>
              <a:ext cx="1" cy="3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 name="AutoShape 12"/>
            <p:cNvSpPr>
              <a:spLocks noChangeShapeType="1"/>
            </p:cNvSpPr>
            <p:nvPr/>
          </p:nvSpPr>
          <p:spPr bwMode="auto">
            <a:xfrm>
              <a:off x="9265" y="5696"/>
              <a:ext cx="1" cy="3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 name="AutoShape 11"/>
            <p:cNvSpPr>
              <a:spLocks noChangeShapeType="1"/>
            </p:cNvSpPr>
            <p:nvPr/>
          </p:nvSpPr>
          <p:spPr bwMode="auto">
            <a:xfrm>
              <a:off x="9550" y="5722"/>
              <a:ext cx="1" cy="3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 name="AutoShape 10"/>
            <p:cNvSpPr>
              <a:spLocks noChangeShapeType="1"/>
            </p:cNvSpPr>
            <p:nvPr/>
          </p:nvSpPr>
          <p:spPr bwMode="auto">
            <a:xfrm flipV="1">
              <a:off x="7903" y="5578"/>
              <a:ext cx="833"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 name="Text Box 9"/>
            <p:cNvSpPr txBox="1">
              <a:spLocks noChangeArrowheads="1"/>
            </p:cNvSpPr>
            <p:nvPr/>
          </p:nvSpPr>
          <p:spPr bwMode="auto">
            <a:xfrm>
              <a:off x="8160" y="5650"/>
              <a:ext cx="392" cy="228"/>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AutoShape 8"/>
            <p:cNvSpPr>
              <a:spLocks noChangeShapeType="1"/>
            </p:cNvSpPr>
            <p:nvPr/>
          </p:nvSpPr>
          <p:spPr bwMode="auto">
            <a:xfrm flipV="1">
              <a:off x="8098" y="5650"/>
              <a:ext cx="1" cy="35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6" name="Rectangle 7"/>
            <p:cNvSpPr>
              <a:spLocks noChangeArrowheads="1"/>
            </p:cNvSpPr>
            <p:nvPr/>
          </p:nvSpPr>
          <p:spPr bwMode="auto">
            <a:xfrm>
              <a:off x="2701" y="6960"/>
              <a:ext cx="2981" cy="3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
            <p:cNvSpPr>
              <a:spLocks noChangeArrowheads="1"/>
            </p:cNvSpPr>
            <p:nvPr/>
          </p:nvSpPr>
          <p:spPr bwMode="auto">
            <a:xfrm>
              <a:off x="3415" y="7348"/>
              <a:ext cx="2267" cy="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5"/>
            <p:cNvSpPr>
              <a:spLocks noChangeArrowheads="1"/>
            </p:cNvSpPr>
            <p:nvPr/>
          </p:nvSpPr>
          <p:spPr bwMode="auto">
            <a:xfrm>
              <a:off x="5683" y="7348"/>
              <a:ext cx="2220" cy="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 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4"/>
            <p:cNvSpPr>
              <a:spLocks noChangeArrowheads="1"/>
            </p:cNvSpPr>
            <p:nvPr/>
          </p:nvSpPr>
          <p:spPr bwMode="auto">
            <a:xfrm>
              <a:off x="5682" y="6960"/>
              <a:ext cx="2221" cy="3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Fragment 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3"/>
            <p:cNvSpPr txBox="1">
              <a:spLocks noChangeArrowheads="1"/>
            </p:cNvSpPr>
            <p:nvPr/>
          </p:nvSpPr>
          <p:spPr bwMode="auto">
            <a:xfrm>
              <a:off x="9025" y="7447"/>
              <a:ext cx="839" cy="233"/>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zaman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 Box 2"/>
            <p:cNvSpPr txBox="1">
              <a:spLocks noChangeArrowheads="1"/>
            </p:cNvSpPr>
            <p:nvPr/>
          </p:nvSpPr>
          <p:spPr bwMode="auto">
            <a:xfrm>
              <a:off x="1845" y="6960"/>
              <a:ext cx="546" cy="252"/>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 name="Text Box 36"/>
          <p:cNvSpPr txBox="1">
            <a:spLocks noChangeArrowheads="1"/>
          </p:cNvSpPr>
          <p:nvPr/>
        </p:nvSpPr>
        <p:spPr bwMode="auto">
          <a:xfrm>
            <a:off x="5744454" y="3933056"/>
            <a:ext cx="248905" cy="147981"/>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900" dirty="0">
                <a:latin typeface="Calibri" pitchFamily="34" charset="0"/>
                <a:ea typeface="Calibri" pitchFamily="34" charset="0"/>
                <a:cs typeface="Times New Roman" pitchFamily="18" charset="0"/>
              </a:rPr>
              <a:t>D</a:t>
            </a:r>
            <a:r>
              <a:rPr kumimoji="0" lang="tr-T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IFS</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Dikdörtgen 42"/>
          <p:cNvSpPr/>
          <p:nvPr/>
        </p:nvSpPr>
        <p:spPr>
          <a:xfrm>
            <a:off x="2930525" y="5805264"/>
            <a:ext cx="2403287" cy="369332"/>
          </a:xfrm>
          <a:prstGeom prst="rect">
            <a:avLst/>
          </a:prstGeom>
        </p:spPr>
        <p:txBody>
          <a:bodyPr wrap="none">
            <a:spAutoFit/>
          </a:bodyPr>
          <a:lstStyle/>
          <a:p>
            <a:r>
              <a:rPr lang="tr-TR" dirty="0"/>
              <a:t>Veri parçalama yapısı</a:t>
            </a:r>
          </a:p>
        </p:txBody>
      </p:sp>
    </p:spTree>
    <p:extLst>
      <p:ext uri="{BB962C8B-B14F-4D97-AF65-F5344CB8AC3E}">
        <p14:creationId xmlns:p14="http://schemas.microsoft.com/office/powerpoint/2010/main" val="285554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571184" cy="1371600"/>
          </a:xfrm>
        </p:spPr>
        <p:txBody>
          <a:bodyPr>
            <a:normAutofit fontScale="90000"/>
          </a:bodyPr>
          <a:lstStyle/>
          <a:p>
            <a:pPr lvl="0" algn="ctr"/>
            <a:r>
              <a:rPr lang="tr-TR" b="1" dirty="0"/>
              <a:t>OSI MODELİ AĞ SEVİYELERİNİN İNCELENMESİ</a:t>
            </a:r>
            <a:r>
              <a:rPr lang="tr-TR" dirty="0"/>
              <a:t/>
            </a:r>
            <a:br>
              <a:rPr lang="tr-TR" dirty="0"/>
            </a:br>
            <a:endParaRPr lang="tr-TR" dirty="0"/>
          </a:p>
        </p:txBody>
      </p:sp>
      <p:sp>
        <p:nvSpPr>
          <p:cNvPr id="3" name="İçerik Yer Tutucusu 2"/>
          <p:cNvSpPr>
            <a:spLocks noGrp="1"/>
          </p:cNvSpPr>
          <p:nvPr>
            <p:ph idx="1"/>
          </p:nvPr>
        </p:nvSpPr>
        <p:spPr>
          <a:xfrm>
            <a:off x="467544" y="2060848"/>
            <a:ext cx="7620000" cy="4373563"/>
          </a:xfrm>
        </p:spPr>
        <p:txBody>
          <a:bodyPr/>
          <a:lstStyle/>
          <a:p>
            <a:pPr algn="just"/>
            <a:r>
              <a:rPr lang="tr-TR" b="0" dirty="0"/>
              <a:t> </a:t>
            </a:r>
            <a:r>
              <a:rPr lang="tr-TR" b="0" dirty="0" smtClean="0"/>
              <a:t>  </a:t>
            </a:r>
            <a:r>
              <a:rPr lang="tr-TR" b="0" dirty="0"/>
              <a:t>Bilgisayar ağlarının ilk kullanılmaya başladığı zamanlarda veri haberleşmesi için gerekli olan iletişim kurallarını her firma kendisine özgü olarak tanımlamaya çalışmıştır. Bu sebepten ilk zamanlarda bir karmaşa oluşmuş ve hazırladıkları ağ sistemleri sadece kendi aralarında haberleşebilmiştir. ISO(International </a:t>
            </a:r>
            <a:r>
              <a:rPr lang="tr-TR" b="0" dirty="0" err="1"/>
              <a:t>Organization</a:t>
            </a:r>
            <a:r>
              <a:rPr lang="tr-TR" b="0" dirty="0"/>
              <a:t> </a:t>
            </a:r>
            <a:r>
              <a:rPr lang="tr-TR" b="0" dirty="0" err="1"/>
              <a:t>Standardization</a:t>
            </a:r>
            <a:r>
              <a:rPr lang="tr-TR" b="0" dirty="0"/>
              <a:t>) tarafından OSI (Open </a:t>
            </a:r>
            <a:r>
              <a:rPr lang="tr-TR" b="0" dirty="0" err="1"/>
              <a:t>System</a:t>
            </a:r>
            <a:r>
              <a:rPr lang="tr-TR" b="0" dirty="0"/>
              <a:t> </a:t>
            </a:r>
            <a:r>
              <a:rPr lang="tr-TR" b="0" dirty="0" err="1"/>
              <a:t>Interconnection</a:t>
            </a:r>
            <a:r>
              <a:rPr lang="tr-TR" b="0" dirty="0"/>
              <a:t>) modeli tanımlanarak bu sorunların önüne geçilmiştir. Böylece farklı üreticiler aynı modeli kullandıklarından bu tür sorunlar ortadan kalkmıştır. OSI modeli, bir bilgisayar üzerindeki verileri ağ ortamı üzerinden diğer bilgisayar üzerindeki uygulamaya aktarılmasını sağlamaktadır (Demir, 2005).</a:t>
            </a:r>
          </a:p>
          <a:p>
            <a:pPr algn="just"/>
            <a:endParaRPr lang="tr-TR" dirty="0"/>
          </a:p>
        </p:txBody>
      </p:sp>
    </p:spTree>
    <p:extLst>
      <p:ext uri="{BB962C8B-B14F-4D97-AF65-F5344CB8AC3E}">
        <p14:creationId xmlns:p14="http://schemas.microsoft.com/office/powerpoint/2010/main" val="546380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80728"/>
            <a:ext cx="5791200" cy="539978"/>
          </a:xfrm>
        </p:spPr>
        <p:txBody>
          <a:bodyPr>
            <a:normAutofit fontScale="90000"/>
          </a:bodyPr>
          <a:lstStyle/>
          <a:p>
            <a:r>
              <a:rPr lang="tr-TR" sz="2700" cap="none" dirty="0" smtClean="0"/>
              <a:t>MAC ÇERÇEVE FORMATI</a:t>
            </a:r>
            <a:r>
              <a:rPr lang="tr-TR" dirty="0"/>
              <a:t/>
            </a:r>
            <a:br>
              <a:rPr lang="tr-TR" dirty="0"/>
            </a:br>
            <a:endParaRPr lang="tr-TR" dirty="0"/>
          </a:p>
        </p:txBody>
      </p:sp>
      <p:sp>
        <p:nvSpPr>
          <p:cNvPr id="3" name="İçerik Yer Tutucusu 2"/>
          <p:cNvSpPr>
            <a:spLocks noGrp="1"/>
          </p:cNvSpPr>
          <p:nvPr>
            <p:ph idx="1"/>
          </p:nvPr>
        </p:nvSpPr>
        <p:spPr>
          <a:xfrm>
            <a:off x="467544" y="1484784"/>
            <a:ext cx="7620000" cy="1800200"/>
          </a:xfrm>
        </p:spPr>
        <p:txBody>
          <a:bodyPr>
            <a:normAutofit/>
          </a:bodyPr>
          <a:lstStyle/>
          <a:p>
            <a:pPr algn="just"/>
            <a:r>
              <a:rPr lang="tr-TR" b="0" dirty="0" smtClean="0"/>
              <a:t>   MAC </a:t>
            </a:r>
            <a:r>
              <a:rPr lang="tr-TR" b="0" dirty="0"/>
              <a:t>çerçeveleri kablosuz veri bağlantısındaki zorlukları karşılamak için en az dört adres çerçevesi, ve diğer önemli bitleri ile data katmanında önemli işlevleri üstlenmektedir. MAC elemanında oluşan çerçevenin yapısı </a:t>
            </a:r>
            <a:r>
              <a:rPr lang="tr-TR" b="0" dirty="0" smtClean="0"/>
              <a:t>aşağıdaki şekilde </a:t>
            </a:r>
            <a:r>
              <a:rPr lang="tr-TR" b="0" dirty="0"/>
              <a:t>görüldüğü gibidir. </a:t>
            </a:r>
            <a:endParaRPr lang="tr-TR" dirty="0"/>
          </a:p>
          <a:p>
            <a:endParaRPr lang="tr-TR" dirty="0"/>
          </a:p>
        </p:txBody>
      </p:sp>
      <p:sp>
        <p:nvSpPr>
          <p:cNvPr id="4" name="Dikdörtgen 3"/>
          <p:cNvSpPr/>
          <p:nvPr/>
        </p:nvSpPr>
        <p:spPr>
          <a:xfrm>
            <a:off x="1175187" y="4581128"/>
            <a:ext cx="6264695" cy="369332"/>
          </a:xfrm>
          <a:prstGeom prst="rect">
            <a:avLst/>
          </a:prstGeom>
        </p:spPr>
        <p:txBody>
          <a:bodyPr wrap="square">
            <a:spAutoFit/>
          </a:bodyPr>
          <a:lstStyle/>
          <a:p>
            <a:r>
              <a:rPr lang="tr-TR" dirty="0" smtClean="0"/>
              <a:t>802.11 </a:t>
            </a:r>
            <a:r>
              <a:rPr lang="tr-TR" dirty="0"/>
              <a:t>MAC çerçeve </a:t>
            </a:r>
            <a:r>
              <a:rPr lang="tr-TR" dirty="0" smtClean="0"/>
              <a:t>yapısı </a:t>
            </a:r>
            <a:r>
              <a:rPr lang="tr-TR" dirty="0"/>
              <a:t>(</a:t>
            </a:r>
            <a:r>
              <a:rPr lang="tr-TR" dirty="0" err="1"/>
              <a:t>Gast</a:t>
            </a:r>
            <a:r>
              <a:rPr lang="tr-TR" dirty="0"/>
              <a:t>, 2002 ve </a:t>
            </a:r>
            <a:r>
              <a:rPr lang="tr-TR" dirty="0" err="1"/>
              <a:t>Marsic</a:t>
            </a:r>
            <a:r>
              <a:rPr lang="tr-TR" dirty="0"/>
              <a:t>, 2010)</a:t>
            </a:r>
            <a:endParaRPr lang="tr-TR" dirty="0"/>
          </a:p>
        </p:txBody>
      </p:sp>
      <p:sp>
        <p:nvSpPr>
          <p:cNvPr id="5"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6" name="Group 1"/>
          <p:cNvGrpSpPr>
            <a:grpSpLocks noChangeAspect="1"/>
          </p:cNvGrpSpPr>
          <p:nvPr/>
        </p:nvGrpSpPr>
        <p:grpSpPr bwMode="auto">
          <a:xfrm>
            <a:off x="1607198" y="3585120"/>
            <a:ext cx="5400675" cy="812800"/>
            <a:chOff x="2271" y="13709"/>
            <a:chExt cx="8504" cy="1281"/>
          </a:xfrm>
        </p:grpSpPr>
        <p:sp>
          <p:nvSpPr>
            <p:cNvPr id="7" name="AutoShape 12"/>
            <p:cNvSpPr>
              <a:spLocks noChangeAspect="1" noChangeArrowheads="1" noTextEdit="1"/>
            </p:cNvSpPr>
            <p:nvPr/>
          </p:nvSpPr>
          <p:spPr bwMode="auto">
            <a:xfrm>
              <a:off x="2271" y="13709"/>
              <a:ext cx="8504" cy="1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9" name="Picture 11"/>
            <p:cNvPicPr>
              <a:picLocks noChangeAspect="1" noChangeArrowheads="1"/>
            </p:cNvPicPr>
            <p:nvPr/>
          </p:nvPicPr>
          <p:blipFill>
            <a:blip r:embed="rId2">
              <a:extLst>
                <a:ext uri="{28A0092B-C50C-407E-A947-70E740481C1C}">
                  <a14:useLocalDpi xmlns:a14="http://schemas.microsoft.com/office/drawing/2010/main" val="0"/>
                </a:ext>
              </a:extLst>
            </a:blip>
            <a:srcRect l="1799" r="2386"/>
            <a:stretch>
              <a:fillRect/>
            </a:stretch>
          </p:blipFill>
          <p:spPr bwMode="auto">
            <a:xfrm>
              <a:off x="2271" y="13910"/>
              <a:ext cx="8504" cy="89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10183" y="14289"/>
              <a:ext cx="412"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9007" y="14201"/>
              <a:ext cx="605" cy="40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Body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3676" y="14289"/>
              <a:ext cx="726"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4902" y="14308"/>
              <a:ext cx="726"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6193" y="14308"/>
              <a:ext cx="726"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3</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7946" y="14308"/>
              <a:ext cx="726"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4"/>
            <p:cNvSpPr txBox="1">
              <a:spLocks noChangeArrowheads="1"/>
            </p:cNvSpPr>
            <p:nvPr/>
          </p:nvSpPr>
          <p:spPr bwMode="auto">
            <a:xfrm>
              <a:off x="2271" y="14236"/>
              <a:ext cx="546" cy="37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 Control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2901" y="14236"/>
              <a:ext cx="471" cy="37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Duration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/ID</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
            <p:cNvSpPr txBox="1">
              <a:spLocks noChangeArrowheads="1"/>
            </p:cNvSpPr>
            <p:nvPr/>
          </p:nvSpPr>
          <p:spPr bwMode="auto">
            <a:xfrm>
              <a:off x="7338" y="14236"/>
              <a:ext cx="264" cy="37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Seq</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288847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92696"/>
            <a:ext cx="7620000" cy="5472608"/>
          </a:xfrm>
        </p:spPr>
        <p:txBody>
          <a:bodyPr>
            <a:normAutofit fontScale="92500" lnSpcReduction="10000"/>
          </a:bodyPr>
          <a:lstStyle/>
          <a:p>
            <a:pPr algn="just"/>
            <a:r>
              <a:rPr lang="tr-TR" b="0" dirty="0" smtClean="0"/>
              <a:t>   MAC </a:t>
            </a:r>
            <a:r>
              <a:rPr lang="tr-TR" b="0" dirty="0"/>
              <a:t>çerçeve yapısında, </a:t>
            </a:r>
            <a:r>
              <a:rPr lang="tr-TR" b="0" i="1" dirty="0"/>
              <a:t>çerçeve kontrol’</a:t>
            </a:r>
            <a:r>
              <a:rPr lang="tr-TR" b="0" dirty="0"/>
              <a:t> un iki baytıyla başlamaktadır Çerçeve kontrol içinde Protocol (2 bit), </a:t>
            </a:r>
            <a:r>
              <a:rPr lang="tr-TR" b="0" dirty="0" err="1"/>
              <a:t>Type</a:t>
            </a:r>
            <a:r>
              <a:rPr lang="tr-TR" b="0" dirty="0"/>
              <a:t>=data (2 bit) , </a:t>
            </a:r>
            <a:r>
              <a:rPr lang="tr-TR" b="0" dirty="0" err="1"/>
              <a:t>Sub</a:t>
            </a:r>
            <a:r>
              <a:rPr lang="tr-TR" b="0" dirty="0"/>
              <a:t> </a:t>
            </a:r>
            <a:r>
              <a:rPr lang="tr-TR" b="0" dirty="0" err="1"/>
              <a:t>type</a:t>
            </a:r>
            <a:r>
              <a:rPr lang="tr-TR" b="0" dirty="0"/>
              <a:t> (4 bit), </a:t>
            </a:r>
            <a:r>
              <a:rPr lang="tr-TR" b="0" dirty="0" err="1"/>
              <a:t>to</a:t>
            </a:r>
            <a:r>
              <a:rPr lang="tr-TR" b="0" dirty="0"/>
              <a:t> DS (1 bit), </a:t>
            </a:r>
            <a:r>
              <a:rPr lang="tr-TR" b="0" dirty="0" err="1"/>
              <a:t>from</a:t>
            </a:r>
            <a:r>
              <a:rPr lang="tr-TR" b="0" dirty="0"/>
              <a:t> DS(1 bit), </a:t>
            </a:r>
            <a:r>
              <a:rPr lang="tr-TR" b="0" dirty="0" err="1"/>
              <a:t>Retry</a:t>
            </a:r>
            <a:r>
              <a:rPr lang="tr-TR" b="0" dirty="0"/>
              <a:t>(1 bit), </a:t>
            </a:r>
            <a:r>
              <a:rPr lang="tr-TR" b="0" dirty="0" err="1"/>
              <a:t>Pwr</a:t>
            </a:r>
            <a:r>
              <a:rPr lang="tr-TR" b="0" dirty="0"/>
              <a:t> Management(1 bit), </a:t>
            </a:r>
            <a:r>
              <a:rPr lang="tr-TR" b="0" dirty="0" err="1"/>
              <a:t>More</a:t>
            </a:r>
            <a:r>
              <a:rPr lang="tr-TR" b="0" dirty="0"/>
              <a:t> Data(1 bit), WEP(1 bit),  </a:t>
            </a:r>
            <a:r>
              <a:rPr lang="tr-TR" b="0" dirty="0" err="1"/>
              <a:t>Order</a:t>
            </a:r>
            <a:r>
              <a:rPr lang="tr-TR" b="0" dirty="0"/>
              <a:t>(1 bit) gibi bitler vardır. </a:t>
            </a:r>
            <a:r>
              <a:rPr lang="tr-TR" b="0" dirty="0" err="1"/>
              <a:t>Frame</a:t>
            </a:r>
            <a:r>
              <a:rPr lang="tr-TR" b="0" dirty="0"/>
              <a:t> kontrol içindeki bitlerin toplamı 16 bit=2 </a:t>
            </a:r>
            <a:r>
              <a:rPr lang="tr-TR" b="0" dirty="0" err="1"/>
              <a:t>Byte’dır</a:t>
            </a:r>
            <a:r>
              <a:rPr lang="tr-TR" b="0" dirty="0"/>
              <a:t> Dolayısıyla MAC çerçeve yapısında da 2 </a:t>
            </a:r>
            <a:r>
              <a:rPr lang="tr-TR" b="0" dirty="0" err="1"/>
              <a:t>Byte</a:t>
            </a:r>
            <a:r>
              <a:rPr lang="tr-TR" b="0" dirty="0"/>
              <a:t> olarak alan tahsisi yapılmıştır</a:t>
            </a:r>
            <a:r>
              <a:rPr lang="tr-TR" b="0" dirty="0" smtClean="0"/>
              <a:t>.</a:t>
            </a:r>
          </a:p>
          <a:p>
            <a:pPr algn="just"/>
            <a:r>
              <a:rPr lang="tr-TR" dirty="0"/>
              <a:t>Protocol </a:t>
            </a:r>
            <a:r>
              <a:rPr lang="tr-TR" dirty="0" err="1"/>
              <a:t>Version</a:t>
            </a:r>
            <a:r>
              <a:rPr lang="tr-TR" dirty="0"/>
              <a:t>: </a:t>
            </a:r>
            <a:r>
              <a:rPr lang="tr-TR" b="0" dirty="0"/>
              <a:t>802.11 MAC versiyonu çerçevede bulunan iki bitle gösterilmektedir.</a:t>
            </a:r>
          </a:p>
          <a:p>
            <a:pPr algn="just"/>
            <a:r>
              <a:rPr lang="tr-TR" dirty="0" err="1"/>
              <a:t>Type</a:t>
            </a:r>
            <a:r>
              <a:rPr lang="tr-TR" dirty="0"/>
              <a:t> </a:t>
            </a:r>
            <a:r>
              <a:rPr lang="tr-TR" dirty="0" err="1"/>
              <a:t>and</a:t>
            </a:r>
            <a:r>
              <a:rPr lang="tr-TR" dirty="0"/>
              <a:t> </a:t>
            </a:r>
            <a:r>
              <a:rPr lang="tr-TR" dirty="0" err="1"/>
              <a:t>subtype</a:t>
            </a:r>
            <a:r>
              <a:rPr lang="tr-TR" dirty="0"/>
              <a:t> </a:t>
            </a:r>
            <a:r>
              <a:rPr lang="tr-TR" dirty="0" err="1"/>
              <a:t>fields</a:t>
            </a:r>
            <a:r>
              <a:rPr lang="tr-TR" dirty="0"/>
              <a:t>: </a:t>
            </a:r>
            <a:r>
              <a:rPr lang="tr-TR" b="0" dirty="0"/>
              <a:t>Bu alan kullanılan çerçevenin türünü belirtmek için kullanılmaktadır. Karmaşanın önüne geçebilmek için bu alan tasarlanmıştır.</a:t>
            </a:r>
          </a:p>
          <a:p>
            <a:pPr algn="just"/>
            <a:r>
              <a:rPr lang="tr-TR" dirty="0" err="1"/>
              <a:t>ToDS</a:t>
            </a:r>
            <a:r>
              <a:rPr lang="tr-TR" dirty="0"/>
              <a:t> </a:t>
            </a:r>
            <a:r>
              <a:rPr lang="tr-TR" dirty="0" err="1"/>
              <a:t>and</a:t>
            </a:r>
            <a:r>
              <a:rPr lang="tr-TR" dirty="0"/>
              <a:t> </a:t>
            </a:r>
            <a:r>
              <a:rPr lang="tr-TR" dirty="0" err="1"/>
              <a:t>From</a:t>
            </a:r>
            <a:r>
              <a:rPr lang="tr-TR" dirty="0"/>
              <a:t> DS </a:t>
            </a:r>
            <a:r>
              <a:rPr lang="tr-TR" dirty="0" err="1"/>
              <a:t>bits</a:t>
            </a:r>
            <a:r>
              <a:rPr lang="tr-TR" dirty="0"/>
              <a:t>: </a:t>
            </a:r>
            <a:r>
              <a:rPr lang="tr-TR" b="0" dirty="0"/>
              <a:t>Dağıtım sistemlerine bir çerçevenin yöneltilip yöneltilmeyeceğini belirtir.</a:t>
            </a:r>
          </a:p>
          <a:p>
            <a:pPr algn="just"/>
            <a:r>
              <a:rPr lang="tr-TR" dirty="0" err="1"/>
              <a:t>More</a:t>
            </a:r>
            <a:r>
              <a:rPr lang="tr-TR" dirty="0"/>
              <a:t> </a:t>
            </a:r>
            <a:r>
              <a:rPr lang="tr-TR" dirty="0" err="1"/>
              <a:t>Fragments</a:t>
            </a:r>
            <a:r>
              <a:rPr lang="tr-TR" dirty="0"/>
              <a:t>: </a:t>
            </a:r>
            <a:r>
              <a:rPr lang="tr-TR" b="0" dirty="0"/>
              <a:t>Bu bit fonksiyonları, daha çok IP içindeki “daha fazla kısımlara (</a:t>
            </a:r>
            <a:r>
              <a:rPr lang="tr-TR" b="0" dirty="0" err="1"/>
              <a:t>more</a:t>
            </a:r>
            <a:r>
              <a:rPr lang="tr-TR" b="0" dirty="0"/>
              <a:t> </a:t>
            </a:r>
            <a:r>
              <a:rPr lang="tr-TR" b="0" dirty="0" err="1"/>
              <a:t>fragments</a:t>
            </a:r>
            <a:r>
              <a:rPr lang="tr-TR" b="0" dirty="0"/>
              <a:t>)” benzer. Yüksek seviyeli bir paket MAC aracılığıyla parçalandığında, ilk kısmı ve bazı izleyen sonlanmayan parçaları 1’e bu bit ayarlar.</a:t>
            </a:r>
          </a:p>
          <a:p>
            <a:pPr algn="just"/>
            <a:endParaRPr lang="tr-TR" b="0" dirty="0"/>
          </a:p>
        </p:txBody>
      </p:sp>
    </p:spTree>
    <p:extLst>
      <p:ext uri="{BB962C8B-B14F-4D97-AF65-F5344CB8AC3E}">
        <p14:creationId xmlns:p14="http://schemas.microsoft.com/office/powerpoint/2010/main" val="2895699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dirty="0" err="1"/>
              <a:t>Power</a:t>
            </a:r>
            <a:r>
              <a:rPr lang="tr-TR" dirty="0"/>
              <a:t> Management:</a:t>
            </a:r>
            <a:r>
              <a:rPr lang="tr-TR" b="0" dirty="0"/>
              <a:t>802.11 üzerinden çalışan ağ adaptörlerinde çoğunlukla yerleşik bir pille çalışan sistemler, bir dizüstü veya el bilgisayarı kullanır.  Pille ilgili durumların kontrolleri bu alanla koordine edilmektedir.</a:t>
            </a:r>
          </a:p>
          <a:p>
            <a:pPr algn="just"/>
            <a:r>
              <a:rPr lang="tr-TR" dirty="0" err="1"/>
              <a:t>More</a:t>
            </a:r>
            <a:r>
              <a:rPr lang="tr-TR" dirty="0"/>
              <a:t> Data Bit: </a:t>
            </a:r>
            <a:r>
              <a:rPr lang="tr-TR" b="0" dirty="0"/>
              <a:t>Güç tasarruf </a:t>
            </a:r>
            <a:r>
              <a:rPr lang="tr-TR" b="0" dirty="0" err="1"/>
              <a:t>modunda</a:t>
            </a:r>
            <a:r>
              <a:rPr lang="tr-TR" b="0" dirty="0"/>
              <a:t> istasyonları yerleştirmek için, dağıtım sistemlerinden alınan erişim noktaları tampon olarak kullanılabilmektedir.  Bir Access </a:t>
            </a:r>
            <a:r>
              <a:rPr lang="tr-TR" b="0" dirty="0" err="1"/>
              <a:t>point’de</a:t>
            </a:r>
            <a:r>
              <a:rPr lang="tr-TR" b="0" dirty="0"/>
              <a:t> en az bir çerçevenin olduğunu göstermek için bu bit ayarlanır ve bekleyen istasyon </a:t>
            </a:r>
            <a:r>
              <a:rPr lang="tr-TR" b="0" dirty="0" err="1"/>
              <a:t>adreslenir</a:t>
            </a:r>
            <a:r>
              <a:rPr lang="tr-TR" b="0" dirty="0"/>
              <a:t>.</a:t>
            </a:r>
          </a:p>
          <a:p>
            <a:pPr algn="just"/>
            <a:r>
              <a:rPr lang="tr-TR" dirty="0"/>
              <a:t>WEP bit: </a:t>
            </a:r>
            <a:r>
              <a:rPr lang="tr-TR" b="0" dirty="0"/>
              <a:t>Kablosuz iletişimi kesmek sabit bir ağ üzerinde iletimi kesmekten daha kolaydır. 802.11 kimlik verilerini korumak için </a:t>
            </a:r>
            <a:r>
              <a:rPr lang="tr-TR" b="0" dirty="0" err="1"/>
              <a:t>Wired</a:t>
            </a:r>
            <a:r>
              <a:rPr lang="tr-TR" b="0" dirty="0"/>
              <a:t> </a:t>
            </a:r>
            <a:r>
              <a:rPr lang="tr-TR" b="0" dirty="0" err="1"/>
              <a:t>Eqivalent</a:t>
            </a:r>
            <a:r>
              <a:rPr lang="tr-TR" b="0" dirty="0"/>
              <a:t> </a:t>
            </a:r>
            <a:r>
              <a:rPr lang="tr-TR" b="0" dirty="0" err="1"/>
              <a:t>Privacy</a:t>
            </a:r>
            <a:r>
              <a:rPr lang="tr-TR" b="0" dirty="0"/>
              <a:t> (WEP) şifreleme yordamını çalıştırmaktadır.</a:t>
            </a:r>
          </a:p>
          <a:p>
            <a:pPr algn="just"/>
            <a:r>
              <a:rPr lang="tr-TR" dirty="0" err="1"/>
              <a:t>Order</a:t>
            </a:r>
            <a:r>
              <a:rPr lang="tr-TR" dirty="0"/>
              <a:t> Bit</a:t>
            </a:r>
            <a:r>
              <a:rPr lang="tr-TR" dirty="0" smtClean="0"/>
              <a:t>: </a:t>
            </a:r>
            <a:r>
              <a:rPr lang="tr-TR" b="0" dirty="0" smtClean="0"/>
              <a:t>Çerçeveler </a:t>
            </a:r>
            <a:r>
              <a:rPr lang="tr-TR" b="0" dirty="0"/>
              <a:t>ve parçalar, gönderilen ve alınan </a:t>
            </a:r>
            <a:r>
              <a:rPr lang="tr-TR" b="0" dirty="0" err="1"/>
              <a:t>MAC’ların</a:t>
            </a:r>
            <a:r>
              <a:rPr lang="tr-TR" b="0" dirty="0"/>
              <a:t> her ikisinin aracılığıyla ek işlenmesine bağlı olarak </a:t>
            </a:r>
            <a:r>
              <a:rPr lang="tr-TR" b="0" dirty="0" smtClean="0"/>
              <a:t>sıralı işlenmektedir.</a:t>
            </a:r>
            <a:endParaRPr lang="tr-TR" b="0" dirty="0"/>
          </a:p>
          <a:p>
            <a:endParaRPr lang="tr-TR" dirty="0"/>
          </a:p>
        </p:txBody>
      </p:sp>
    </p:spTree>
    <p:extLst>
      <p:ext uri="{BB962C8B-B14F-4D97-AF65-F5344CB8AC3E}">
        <p14:creationId xmlns:p14="http://schemas.microsoft.com/office/powerpoint/2010/main" val="785034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787208" cy="471582"/>
          </a:xfrm>
        </p:spPr>
        <p:txBody>
          <a:bodyPr>
            <a:normAutofit/>
          </a:bodyPr>
          <a:lstStyle/>
          <a:p>
            <a:r>
              <a:rPr lang="tr-TR" sz="2400" dirty="0" smtClean="0"/>
              <a:t>DİĞER MAC BİLEŞENLERİ</a:t>
            </a:r>
            <a:endParaRPr lang="tr-TR" sz="2400" dirty="0"/>
          </a:p>
        </p:txBody>
      </p:sp>
      <p:sp>
        <p:nvSpPr>
          <p:cNvPr id="3" name="İçerik Yer Tutucusu 2"/>
          <p:cNvSpPr>
            <a:spLocks noGrp="1"/>
          </p:cNvSpPr>
          <p:nvPr>
            <p:ph idx="1"/>
          </p:nvPr>
        </p:nvSpPr>
        <p:spPr>
          <a:xfrm>
            <a:off x="539552" y="1196752"/>
            <a:ext cx="7620000" cy="5105400"/>
          </a:xfrm>
        </p:spPr>
        <p:txBody>
          <a:bodyPr>
            <a:normAutofit fontScale="77500" lnSpcReduction="20000"/>
          </a:bodyPr>
          <a:lstStyle/>
          <a:p>
            <a:r>
              <a:rPr lang="tr-TR" dirty="0" smtClean="0"/>
              <a:t>Süreç</a:t>
            </a:r>
            <a:r>
              <a:rPr lang="tr-TR" dirty="0"/>
              <a:t>/ ID (</a:t>
            </a:r>
            <a:r>
              <a:rPr lang="tr-TR" dirty="0" err="1" smtClean="0"/>
              <a:t>Duration</a:t>
            </a:r>
            <a:r>
              <a:rPr lang="tr-TR" dirty="0" smtClean="0"/>
              <a:t>/ID)</a:t>
            </a:r>
          </a:p>
          <a:p>
            <a:pPr algn="just"/>
            <a:r>
              <a:rPr lang="tr-TR" b="0" dirty="0" err="1" smtClean="0"/>
              <a:t>Duration</a:t>
            </a:r>
            <a:r>
              <a:rPr lang="tr-TR" b="0" dirty="0" smtClean="0"/>
              <a:t>/ID </a:t>
            </a:r>
            <a:r>
              <a:rPr lang="tr-TR" b="0" dirty="0"/>
              <a:t>alanı çerçeve kontrol alanını izlemektedir. Süreç yani işlem akış zamanlamaları üzerinde önemlidir.</a:t>
            </a:r>
          </a:p>
          <a:p>
            <a:r>
              <a:rPr lang="tr-TR" dirty="0" smtClean="0"/>
              <a:t>Adres </a:t>
            </a:r>
            <a:r>
              <a:rPr lang="tr-TR" dirty="0"/>
              <a:t>(</a:t>
            </a:r>
            <a:r>
              <a:rPr lang="tr-TR" dirty="0" err="1"/>
              <a:t>Address</a:t>
            </a:r>
            <a:r>
              <a:rPr lang="tr-TR" dirty="0"/>
              <a:t> </a:t>
            </a:r>
            <a:r>
              <a:rPr lang="tr-TR" dirty="0" err="1"/>
              <a:t>Fields</a:t>
            </a:r>
            <a:r>
              <a:rPr lang="tr-TR" dirty="0"/>
              <a:t>)</a:t>
            </a:r>
          </a:p>
          <a:p>
            <a:pPr algn="just"/>
            <a:r>
              <a:rPr lang="tr-TR" b="0" dirty="0"/>
              <a:t>Bir 802.11 çerçevesi 4 adres alanı içermektedir. Adres alanları numaralandırılmıştır, çünkü farklı alanlar çerçeve tipleri üzerinden farklı öneriler yapmaktadır. Bunlar varış(</a:t>
            </a:r>
            <a:r>
              <a:rPr lang="tr-TR" b="0" dirty="0" err="1"/>
              <a:t>destination</a:t>
            </a:r>
            <a:r>
              <a:rPr lang="tr-TR" b="0" dirty="0"/>
              <a:t>) adresi, kaynak (</a:t>
            </a:r>
            <a:r>
              <a:rPr lang="tr-TR" b="0" dirty="0" err="1"/>
              <a:t>source</a:t>
            </a:r>
            <a:r>
              <a:rPr lang="tr-TR" b="0" dirty="0"/>
              <a:t>), alıcının (</a:t>
            </a:r>
            <a:r>
              <a:rPr lang="tr-TR" b="0" dirty="0" err="1"/>
              <a:t>receiver</a:t>
            </a:r>
            <a:r>
              <a:rPr lang="tr-TR" b="0" dirty="0"/>
              <a:t>) adresi, verici(</a:t>
            </a:r>
            <a:r>
              <a:rPr lang="tr-TR" b="0" dirty="0" err="1"/>
              <a:t>transmitter</a:t>
            </a:r>
            <a:r>
              <a:rPr lang="tr-TR" b="0" dirty="0"/>
              <a:t>) adres olmak üzeredir.</a:t>
            </a:r>
          </a:p>
          <a:p>
            <a:r>
              <a:rPr lang="tr-TR" dirty="0" smtClean="0"/>
              <a:t>Sıra </a:t>
            </a:r>
            <a:r>
              <a:rPr lang="tr-TR" dirty="0"/>
              <a:t>Kontrol Alanı (</a:t>
            </a:r>
            <a:r>
              <a:rPr lang="tr-TR" dirty="0" err="1"/>
              <a:t>Sequence</a:t>
            </a:r>
            <a:r>
              <a:rPr lang="tr-TR" dirty="0"/>
              <a:t> Control </a:t>
            </a:r>
            <a:r>
              <a:rPr lang="tr-TR" dirty="0" err="1"/>
              <a:t>Field</a:t>
            </a:r>
            <a:r>
              <a:rPr lang="tr-TR" dirty="0"/>
              <a:t>)</a:t>
            </a:r>
          </a:p>
          <a:p>
            <a:pPr algn="just"/>
            <a:r>
              <a:rPr lang="tr-TR" b="0" dirty="0"/>
              <a:t>Bu kontrol alanı 16 bit içermekle birlikte birleştirme ve çift çerçeveleri ayırmada kullanılmaktadır. Sıra kontrol alanı, 4 bit parça numara alanı, 12 bit sıra numara alanıdır. </a:t>
            </a:r>
          </a:p>
          <a:p>
            <a:r>
              <a:rPr lang="tr-TR" dirty="0" smtClean="0"/>
              <a:t>Çerçeve </a:t>
            </a:r>
            <a:r>
              <a:rPr lang="tr-TR" dirty="0"/>
              <a:t>Kalıbı ( </a:t>
            </a:r>
            <a:r>
              <a:rPr lang="tr-TR" dirty="0" err="1" smtClean="0"/>
              <a:t>Frame</a:t>
            </a:r>
            <a:r>
              <a:rPr lang="tr-TR" dirty="0" smtClean="0"/>
              <a:t> </a:t>
            </a:r>
            <a:r>
              <a:rPr lang="tr-TR" dirty="0"/>
              <a:t>Body)</a:t>
            </a:r>
          </a:p>
          <a:p>
            <a:pPr algn="just"/>
            <a:r>
              <a:rPr lang="tr-TR" b="0" dirty="0"/>
              <a:t>Data </a:t>
            </a:r>
            <a:r>
              <a:rPr lang="tr-TR" b="0" dirty="0" err="1"/>
              <a:t>field</a:t>
            </a:r>
            <a:r>
              <a:rPr lang="tr-TR" b="0" dirty="0"/>
              <a:t> olarak da anılan, çerçeve kalıbı (</a:t>
            </a:r>
            <a:r>
              <a:rPr lang="tr-TR" b="0" dirty="0" err="1"/>
              <a:t>frame</a:t>
            </a:r>
            <a:r>
              <a:rPr lang="tr-TR" b="0" dirty="0"/>
              <a:t> body)  istasyondan istasyona üst katman yüklerini taşımaktadır.  </a:t>
            </a:r>
          </a:p>
          <a:p>
            <a:r>
              <a:rPr lang="tr-TR" dirty="0" smtClean="0"/>
              <a:t>Çerçeve </a:t>
            </a:r>
            <a:r>
              <a:rPr lang="tr-TR" dirty="0"/>
              <a:t>Kontrol Sırası (</a:t>
            </a:r>
            <a:r>
              <a:rPr lang="tr-TR" dirty="0" err="1"/>
              <a:t>Frame</a:t>
            </a:r>
            <a:r>
              <a:rPr lang="tr-TR" dirty="0"/>
              <a:t> </a:t>
            </a:r>
            <a:r>
              <a:rPr lang="tr-TR" dirty="0" err="1"/>
              <a:t>Check</a:t>
            </a:r>
            <a:r>
              <a:rPr lang="tr-TR" dirty="0"/>
              <a:t> </a:t>
            </a:r>
            <a:r>
              <a:rPr lang="tr-TR" dirty="0" err="1"/>
              <a:t>Sequence</a:t>
            </a:r>
            <a:r>
              <a:rPr lang="tr-TR" dirty="0"/>
              <a:t>)</a:t>
            </a:r>
          </a:p>
          <a:p>
            <a:pPr algn="just"/>
            <a:r>
              <a:rPr lang="tr-TR" b="0" dirty="0" err="1"/>
              <a:t>Ehernet’li</a:t>
            </a:r>
            <a:r>
              <a:rPr lang="tr-TR" b="0" dirty="0"/>
              <a:t> 802.11 çerçevesi bir çerçeve kontrol dizisi (FCS)’ye bağlıdır. FCS matematik operasyonları temel aldığından döngüsel </a:t>
            </a:r>
            <a:r>
              <a:rPr lang="tr-TR" b="0" dirty="0" err="1"/>
              <a:t>atıklık</a:t>
            </a:r>
            <a:r>
              <a:rPr lang="tr-TR" b="0" dirty="0"/>
              <a:t> denetiminden (CRC) yararlanmaktadır</a:t>
            </a:r>
            <a:r>
              <a:rPr lang="tr-TR" b="0" dirty="0" smtClean="0"/>
              <a:t>.</a:t>
            </a:r>
            <a:endParaRPr lang="tr-TR" dirty="0"/>
          </a:p>
        </p:txBody>
      </p:sp>
    </p:spTree>
    <p:extLst>
      <p:ext uri="{BB962C8B-B14F-4D97-AF65-F5344CB8AC3E}">
        <p14:creationId xmlns:p14="http://schemas.microsoft.com/office/powerpoint/2010/main" val="2114999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147248" cy="903630"/>
          </a:xfrm>
        </p:spPr>
        <p:txBody>
          <a:bodyPr>
            <a:normAutofit/>
          </a:bodyPr>
          <a:lstStyle/>
          <a:p>
            <a:r>
              <a:rPr lang="tr-TR" sz="2400" cap="none" dirty="0" smtClean="0"/>
              <a:t>802. 11 STANDARDINDA HABERLEŞME İŞLEMİNİN GERÇEKLEŞTİRİLMESİ</a:t>
            </a:r>
            <a:endParaRPr lang="tr-TR" sz="2400" cap="none" dirty="0"/>
          </a:p>
        </p:txBody>
      </p:sp>
      <p:sp>
        <p:nvSpPr>
          <p:cNvPr id="4" name="Rectangle 2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706694" y="1844824"/>
            <a:ext cx="5400675" cy="3024188"/>
            <a:chOff x="2820" y="10529"/>
            <a:chExt cx="7200" cy="4033"/>
          </a:xfrm>
        </p:grpSpPr>
        <p:sp>
          <p:nvSpPr>
            <p:cNvPr id="6" name="AutoShape 26"/>
            <p:cNvSpPr>
              <a:spLocks noChangeAspect="1" noChangeArrowheads="1" noTextEdit="1"/>
            </p:cNvSpPr>
            <p:nvPr/>
          </p:nvSpPr>
          <p:spPr bwMode="auto">
            <a:xfrm>
              <a:off x="2820" y="10529"/>
              <a:ext cx="7200" cy="40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25"/>
            <p:cNvSpPr>
              <a:spLocks noChangeShapeType="1"/>
            </p:cNvSpPr>
            <p:nvPr/>
          </p:nvSpPr>
          <p:spPr bwMode="auto">
            <a:xfrm>
              <a:off x="3247" y="11098"/>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24"/>
            <p:cNvSpPr>
              <a:spLocks noChangeArrowheads="1"/>
            </p:cNvSpPr>
            <p:nvPr/>
          </p:nvSpPr>
          <p:spPr bwMode="auto">
            <a:xfrm>
              <a:off x="3460" y="10732"/>
              <a:ext cx="852" cy="3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
            <p:cNvSpPr>
              <a:spLocks noChangeArrowheads="1"/>
            </p:cNvSpPr>
            <p:nvPr/>
          </p:nvSpPr>
          <p:spPr bwMode="auto">
            <a:xfrm>
              <a:off x="6446" y="10742"/>
              <a:ext cx="946" cy="3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ÇERÇEVE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2"/>
            <p:cNvSpPr txBox="1">
              <a:spLocks noChangeArrowheads="1"/>
            </p:cNvSpPr>
            <p:nvPr/>
          </p:nvSpPr>
          <p:spPr bwMode="auto">
            <a:xfrm>
              <a:off x="3013" y="11261"/>
              <a:ext cx="1062" cy="4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Gönderici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21"/>
            <p:cNvSpPr>
              <a:spLocks noChangeShapeType="1"/>
            </p:cNvSpPr>
            <p:nvPr/>
          </p:nvSpPr>
          <p:spPr bwMode="auto">
            <a:xfrm>
              <a:off x="3247" y="12333"/>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Rectangle 20"/>
            <p:cNvSpPr>
              <a:spLocks noChangeArrowheads="1"/>
            </p:cNvSpPr>
            <p:nvPr/>
          </p:nvSpPr>
          <p:spPr bwMode="auto">
            <a:xfrm>
              <a:off x="4893" y="11966"/>
              <a:ext cx="895" cy="3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9"/>
            <p:cNvSpPr>
              <a:spLocks noChangeArrowheads="1"/>
            </p:cNvSpPr>
            <p:nvPr/>
          </p:nvSpPr>
          <p:spPr bwMode="auto">
            <a:xfrm>
              <a:off x="8042" y="11979"/>
              <a:ext cx="650" cy="3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8"/>
            <p:cNvSpPr txBox="1">
              <a:spLocks noChangeArrowheads="1"/>
            </p:cNvSpPr>
            <p:nvPr/>
          </p:nvSpPr>
          <p:spPr bwMode="auto">
            <a:xfrm>
              <a:off x="3182" y="12495"/>
              <a:ext cx="893" cy="40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Alıcı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utoShape 17"/>
            <p:cNvSpPr>
              <a:spLocks noChangeShapeType="1"/>
            </p:cNvSpPr>
            <p:nvPr/>
          </p:nvSpPr>
          <p:spPr bwMode="auto">
            <a:xfrm>
              <a:off x="3247" y="13847"/>
              <a:ext cx="6218" cy="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Rectangle 16"/>
            <p:cNvSpPr>
              <a:spLocks noChangeArrowheads="1"/>
            </p:cNvSpPr>
            <p:nvPr/>
          </p:nvSpPr>
          <p:spPr bwMode="auto">
            <a:xfrm>
              <a:off x="4410" y="13480"/>
              <a:ext cx="4282" cy="3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flipV="1">
              <a:off x="5845" y="13847"/>
              <a:ext cx="2847" cy="38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NAV(CTS)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14"/>
            <p:cNvSpPr>
              <a:spLocks noChangeShapeType="1"/>
            </p:cNvSpPr>
            <p:nvPr/>
          </p:nvSpPr>
          <p:spPr bwMode="auto">
            <a:xfrm>
              <a:off x="4311" y="11108"/>
              <a:ext cx="1" cy="123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AutoShape 13"/>
            <p:cNvSpPr>
              <a:spLocks noChangeShapeType="1"/>
            </p:cNvSpPr>
            <p:nvPr/>
          </p:nvSpPr>
          <p:spPr bwMode="auto">
            <a:xfrm>
              <a:off x="5788" y="10681"/>
              <a:ext cx="1" cy="1652"/>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AutoShape 12"/>
            <p:cNvSpPr>
              <a:spLocks noChangeShapeType="1"/>
            </p:cNvSpPr>
            <p:nvPr/>
          </p:nvSpPr>
          <p:spPr bwMode="auto">
            <a:xfrm>
              <a:off x="7392" y="11098"/>
              <a:ext cx="1" cy="123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AutoShape 11"/>
            <p:cNvSpPr>
              <a:spLocks noChangeShapeType="1"/>
            </p:cNvSpPr>
            <p:nvPr/>
          </p:nvSpPr>
          <p:spPr bwMode="auto">
            <a:xfrm>
              <a:off x="9259" y="13480"/>
              <a:ext cx="2" cy="748"/>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Text Box 10"/>
            <p:cNvSpPr txBox="1">
              <a:spLocks noChangeArrowheads="1"/>
            </p:cNvSpPr>
            <p:nvPr/>
          </p:nvSpPr>
          <p:spPr bwMode="auto">
            <a:xfrm>
              <a:off x="3247" y="14095"/>
              <a:ext cx="892" cy="46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NAV</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AutoShape 9"/>
            <p:cNvSpPr>
              <a:spLocks noChangeShapeType="1"/>
            </p:cNvSpPr>
            <p:nvPr/>
          </p:nvSpPr>
          <p:spPr bwMode="auto">
            <a:xfrm flipV="1">
              <a:off x="4312" y="12150"/>
              <a:ext cx="581" cy="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AutoShape 8"/>
            <p:cNvSpPr>
              <a:spLocks noChangeShapeType="1"/>
            </p:cNvSpPr>
            <p:nvPr/>
          </p:nvSpPr>
          <p:spPr bwMode="auto">
            <a:xfrm>
              <a:off x="5789" y="10924"/>
              <a:ext cx="657"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AutoShape 7"/>
            <p:cNvSpPr>
              <a:spLocks noChangeShapeType="1"/>
            </p:cNvSpPr>
            <p:nvPr/>
          </p:nvSpPr>
          <p:spPr bwMode="auto">
            <a:xfrm flipH="1">
              <a:off x="7392" y="12162"/>
              <a:ext cx="65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6"/>
            <p:cNvSpPr>
              <a:spLocks noChangeShapeType="1"/>
            </p:cNvSpPr>
            <p:nvPr/>
          </p:nvSpPr>
          <p:spPr bwMode="auto">
            <a:xfrm>
              <a:off x="8692" y="13664"/>
              <a:ext cx="569" cy="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Text Box 5"/>
            <p:cNvSpPr txBox="1">
              <a:spLocks noChangeArrowheads="1"/>
            </p:cNvSpPr>
            <p:nvPr/>
          </p:nvSpPr>
          <p:spPr bwMode="auto">
            <a:xfrm>
              <a:off x="4463" y="11875"/>
              <a:ext cx="333" cy="198"/>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4"/>
            <p:cNvSpPr txBox="1">
              <a:spLocks noChangeArrowheads="1"/>
            </p:cNvSpPr>
            <p:nvPr/>
          </p:nvSpPr>
          <p:spPr bwMode="auto">
            <a:xfrm>
              <a:off x="5944" y="10681"/>
              <a:ext cx="332" cy="196"/>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
            <p:cNvSpPr txBox="1">
              <a:spLocks noChangeArrowheads="1"/>
            </p:cNvSpPr>
            <p:nvPr/>
          </p:nvSpPr>
          <p:spPr bwMode="auto">
            <a:xfrm>
              <a:off x="7568" y="11782"/>
              <a:ext cx="332" cy="197"/>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
            <p:cNvSpPr txBox="1">
              <a:spLocks noChangeArrowheads="1"/>
            </p:cNvSpPr>
            <p:nvPr/>
          </p:nvSpPr>
          <p:spPr bwMode="auto">
            <a:xfrm>
              <a:off x="8808" y="13353"/>
              <a:ext cx="331" cy="196"/>
            </a:xfrm>
            <a:prstGeom prst="rect">
              <a:avLst/>
            </a:prstGeom>
            <a:solidFill>
              <a:srgbClr val="FFFFFF"/>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Dikdörtgen 30"/>
          <p:cNvSpPr/>
          <p:nvPr/>
        </p:nvSpPr>
        <p:spPr>
          <a:xfrm>
            <a:off x="3261638" y="5072532"/>
            <a:ext cx="2018566" cy="369332"/>
          </a:xfrm>
          <a:prstGeom prst="rect">
            <a:avLst/>
          </a:prstGeom>
        </p:spPr>
        <p:txBody>
          <a:bodyPr wrap="none">
            <a:spAutoFit/>
          </a:bodyPr>
          <a:lstStyle/>
          <a:p>
            <a:r>
              <a:rPr lang="tr-TR" dirty="0"/>
              <a:t>Veri haberleşmesi</a:t>
            </a:r>
          </a:p>
        </p:txBody>
      </p:sp>
    </p:spTree>
    <p:extLst>
      <p:ext uri="{BB962C8B-B14F-4D97-AF65-F5344CB8AC3E}">
        <p14:creationId xmlns:p14="http://schemas.microsoft.com/office/powerpoint/2010/main" val="2083183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7620000" cy="1532384"/>
          </a:xfrm>
        </p:spPr>
        <p:txBody>
          <a:bodyPr>
            <a:normAutofit fontScale="77500" lnSpcReduction="20000"/>
          </a:bodyPr>
          <a:lstStyle/>
          <a:p>
            <a:r>
              <a:rPr lang="tr-TR" b="0" dirty="0" smtClean="0"/>
              <a:t>Önceki slaytta </a:t>
            </a:r>
            <a:r>
              <a:rPr lang="tr-TR" b="0" dirty="0"/>
              <a:t>görülen RTS sinyalini göndermek için,  Data katmanına bulunan MAC çerçevesine bağlı çerçeve kontrol sinyallerinden Type:01,Sub type:1011 olacak şekilde kurulur.</a:t>
            </a:r>
          </a:p>
          <a:p>
            <a:r>
              <a:rPr lang="tr-TR" b="0" dirty="0" smtClean="0"/>
              <a:t>   </a:t>
            </a:r>
            <a:r>
              <a:rPr lang="tr-TR" b="0" dirty="0"/>
              <a:t>CTS sinyali için: Type:01,Sub </a:t>
            </a:r>
            <a:r>
              <a:rPr lang="tr-TR" b="0" dirty="0" smtClean="0"/>
              <a:t>type:1100</a:t>
            </a:r>
            <a:endParaRPr lang="tr-TR" b="0" dirty="0"/>
          </a:p>
          <a:p>
            <a:r>
              <a:rPr lang="tr-TR" b="0" dirty="0"/>
              <a:t>   ACK sinyali için: Type:01,Sub type:1101, şeklinde olacaktır. Bu durum </a:t>
            </a:r>
            <a:r>
              <a:rPr lang="tr-TR" b="0" dirty="0" smtClean="0"/>
              <a:t>aşağıdaki şekilde </a:t>
            </a:r>
            <a:r>
              <a:rPr lang="tr-TR" b="0" dirty="0"/>
              <a:t>gösterilmiştir</a:t>
            </a:r>
            <a:r>
              <a:rPr lang="tr-TR" b="0" dirty="0" smtClean="0"/>
              <a:t>.</a:t>
            </a:r>
            <a:endParaRPr lang="tr-TR" dirty="0"/>
          </a:p>
        </p:txBody>
      </p:sp>
      <p:sp>
        <p:nvSpPr>
          <p:cNvPr id="4" name="Rectangle 5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619460" y="1997615"/>
            <a:ext cx="5422900" cy="4060825"/>
            <a:chOff x="2231" y="1536"/>
            <a:chExt cx="8541" cy="6395"/>
          </a:xfrm>
        </p:grpSpPr>
        <p:sp>
          <p:nvSpPr>
            <p:cNvPr id="6" name="AutoShape 51"/>
            <p:cNvSpPr>
              <a:spLocks noChangeAspect="1" noChangeArrowheads="1" noTextEdit="1"/>
            </p:cNvSpPr>
            <p:nvPr/>
          </p:nvSpPr>
          <p:spPr bwMode="auto">
            <a:xfrm>
              <a:off x="2231" y="1536"/>
              <a:ext cx="8541" cy="63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50"/>
            <p:cNvSpPr>
              <a:spLocks noChangeShapeType="1"/>
            </p:cNvSpPr>
            <p:nvPr/>
          </p:nvSpPr>
          <p:spPr bwMode="auto">
            <a:xfrm>
              <a:off x="2272" y="2994"/>
              <a:ext cx="7154" cy="14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65"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 y="4209"/>
              <a:ext cx="6997" cy="1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8"/>
            <p:cNvSpPr txBox="1">
              <a:spLocks noChangeArrowheads="1"/>
            </p:cNvSpPr>
            <p:nvPr/>
          </p:nvSpPr>
          <p:spPr bwMode="auto">
            <a:xfrm>
              <a:off x="2942" y="3587"/>
              <a:ext cx="546"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Protokol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63" name="Picture 47"/>
            <p:cNvPicPr>
              <a:picLocks noChangeAspect="1" noChangeArrowheads="1"/>
            </p:cNvPicPr>
            <p:nvPr/>
          </p:nvPicPr>
          <p:blipFill>
            <a:blip r:embed="rId3">
              <a:extLst>
                <a:ext uri="{28A0092B-C50C-407E-A947-70E740481C1C}">
                  <a14:useLocalDpi xmlns:a14="http://schemas.microsoft.com/office/drawing/2010/main" val="0"/>
                </a:ext>
              </a:extLst>
            </a:blip>
            <a:srcRect l="1799" r="2386"/>
            <a:stretch>
              <a:fillRect/>
            </a:stretch>
          </p:blipFill>
          <p:spPr bwMode="auto">
            <a:xfrm>
              <a:off x="2268" y="2167"/>
              <a:ext cx="8504" cy="89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6"/>
            <p:cNvSpPr txBox="1">
              <a:spLocks noChangeArrowheads="1"/>
            </p:cNvSpPr>
            <p:nvPr/>
          </p:nvSpPr>
          <p:spPr bwMode="auto">
            <a:xfrm>
              <a:off x="10222" y="2521"/>
              <a:ext cx="412" cy="20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45"/>
            <p:cNvSpPr txBox="1">
              <a:spLocks noChangeArrowheads="1"/>
            </p:cNvSpPr>
            <p:nvPr/>
          </p:nvSpPr>
          <p:spPr bwMode="auto">
            <a:xfrm>
              <a:off x="9046" y="2433"/>
              <a:ext cx="606" cy="40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Body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44"/>
            <p:cNvSpPr txBox="1">
              <a:spLocks noChangeArrowheads="1"/>
            </p:cNvSpPr>
            <p:nvPr/>
          </p:nvSpPr>
          <p:spPr bwMode="auto">
            <a:xfrm>
              <a:off x="3715" y="2521"/>
              <a:ext cx="725" cy="20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43"/>
            <p:cNvSpPr txBox="1">
              <a:spLocks noChangeArrowheads="1"/>
            </p:cNvSpPr>
            <p:nvPr/>
          </p:nvSpPr>
          <p:spPr bwMode="auto">
            <a:xfrm>
              <a:off x="4941" y="2540"/>
              <a:ext cx="725"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42"/>
            <p:cNvSpPr txBox="1">
              <a:spLocks noChangeArrowheads="1"/>
            </p:cNvSpPr>
            <p:nvPr/>
          </p:nvSpPr>
          <p:spPr bwMode="auto">
            <a:xfrm>
              <a:off x="6232" y="2540"/>
              <a:ext cx="725"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3</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41"/>
            <p:cNvSpPr txBox="1">
              <a:spLocks noChangeArrowheads="1"/>
            </p:cNvSpPr>
            <p:nvPr/>
          </p:nvSpPr>
          <p:spPr bwMode="auto">
            <a:xfrm>
              <a:off x="7985" y="2540"/>
              <a:ext cx="726" cy="20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 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40"/>
            <p:cNvSpPr txBox="1">
              <a:spLocks noChangeArrowheads="1"/>
            </p:cNvSpPr>
            <p:nvPr/>
          </p:nvSpPr>
          <p:spPr bwMode="auto">
            <a:xfrm>
              <a:off x="2311" y="2467"/>
              <a:ext cx="544" cy="37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 Control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39"/>
            <p:cNvSpPr txBox="1">
              <a:spLocks noChangeArrowheads="1"/>
            </p:cNvSpPr>
            <p:nvPr/>
          </p:nvSpPr>
          <p:spPr bwMode="auto">
            <a:xfrm>
              <a:off x="2940" y="2467"/>
              <a:ext cx="471" cy="37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Duration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/ID</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38"/>
            <p:cNvSpPr txBox="1">
              <a:spLocks noChangeArrowheads="1"/>
            </p:cNvSpPr>
            <p:nvPr/>
          </p:nvSpPr>
          <p:spPr bwMode="auto">
            <a:xfrm>
              <a:off x="7377" y="2467"/>
              <a:ext cx="264" cy="373"/>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Seq</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37"/>
            <p:cNvSpPr txBox="1">
              <a:spLocks noChangeArrowheads="1"/>
            </p:cNvSpPr>
            <p:nvPr/>
          </p:nvSpPr>
          <p:spPr bwMode="auto">
            <a:xfrm>
              <a:off x="3833" y="3587"/>
              <a:ext cx="544"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Type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36"/>
            <p:cNvSpPr txBox="1">
              <a:spLocks noChangeArrowheads="1"/>
            </p:cNvSpPr>
            <p:nvPr/>
          </p:nvSpPr>
          <p:spPr bwMode="auto">
            <a:xfrm>
              <a:off x="4941" y="3587"/>
              <a:ext cx="890"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Sub Type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35"/>
            <p:cNvSpPr txBox="1">
              <a:spLocks noChangeArrowheads="1"/>
            </p:cNvSpPr>
            <p:nvPr/>
          </p:nvSpPr>
          <p:spPr bwMode="auto">
            <a:xfrm>
              <a:off x="6130" y="3587"/>
              <a:ext cx="334" cy="43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To  Ds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34"/>
            <p:cNvSpPr txBox="1">
              <a:spLocks noChangeArrowheads="1"/>
            </p:cNvSpPr>
            <p:nvPr/>
          </p:nvSpPr>
          <p:spPr bwMode="auto">
            <a:xfrm>
              <a:off x="6585" y="3587"/>
              <a:ext cx="334" cy="43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FromDs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33"/>
            <p:cNvSpPr txBox="1">
              <a:spLocks noChangeArrowheads="1"/>
            </p:cNvSpPr>
            <p:nvPr/>
          </p:nvSpPr>
          <p:spPr bwMode="auto">
            <a:xfrm>
              <a:off x="6971" y="3587"/>
              <a:ext cx="334" cy="43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More Frag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32"/>
            <p:cNvSpPr txBox="1">
              <a:spLocks noChangeArrowheads="1"/>
            </p:cNvSpPr>
            <p:nvPr/>
          </p:nvSpPr>
          <p:spPr bwMode="auto">
            <a:xfrm>
              <a:off x="7824" y="3587"/>
              <a:ext cx="447" cy="43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Pwr Mngmt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31"/>
            <p:cNvSpPr txBox="1">
              <a:spLocks noChangeArrowheads="1"/>
            </p:cNvSpPr>
            <p:nvPr/>
          </p:nvSpPr>
          <p:spPr bwMode="auto">
            <a:xfrm>
              <a:off x="7329" y="3668"/>
              <a:ext cx="447" cy="27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Retry</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0"/>
            <p:cNvSpPr txBox="1">
              <a:spLocks noChangeArrowheads="1"/>
            </p:cNvSpPr>
            <p:nvPr/>
          </p:nvSpPr>
          <p:spPr bwMode="auto">
            <a:xfrm>
              <a:off x="8271" y="3587"/>
              <a:ext cx="447" cy="43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More Data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29"/>
            <p:cNvSpPr txBox="1">
              <a:spLocks noChangeArrowheads="1"/>
            </p:cNvSpPr>
            <p:nvPr/>
          </p:nvSpPr>
          <p:spPr bwMode="auto">
            <a:xfrm>
              <a:off x="8718" y="3728"/>
              <a:ext cx="3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WEP</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8"/>
            <p:cNvSpPr txBox="1">
              <a:spLocks noChangeArrowheads="1"/>
            </p:cNvSpPr>
            <p:nvPr/>
          </p:nvSpPr>
          <p:spPr bwMode="auto">
            <a:xfrm>
              <a:off x="9067" y="3728"/>
              <a:ext cx="434" cy="24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Order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AutoShape 27"/>
            <p:cNvSpPr>
              <a:spLocks noChangeShapeType="1"/>
            </p:cNvSpPr>
            <p:nvPr/>
          </p:nvSpPr>
          <p:spPr bwMode="auto">
            <a:xfrm>
              <a:off x="2268" y="2929"/>
              <a:ext cx="551" cy="141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Text Box 26"/>
            <p:cNvSpPr txBox="1">
              <a:spLocks noChangeArrowheads="1"/>
            </p:cNvSpPr>
            <p:nvPr/>
          </p:nvSpPr>
          <p:spPr bwMode="auto">
            <a:xfrm>
              <a:off x="3803" y="46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5"/>
            <p:cNvSpPr txBox="1">
              <a:spLocks noChangeArrowheads="1"/>
            </p:cNvSpPr>
            <p:nvPr/>
          </p:nvSpPr>
          <p:spPr bwMode="auto">
            <a:xfrm>
              <a:off x="4217" y="46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4"/>
            <p:cNvSpPr txBox="1">
              <a:spLocks noChangeArrowheads="1"/>
            </p:cNvSpPr>
            <p:nvPr/>
          </p:nvSpPr>
          <p:spPr bwMode="auto">
            <a:xfrm>
              <a:off x="4643" y="46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48" name="Text Box 23"/>
            <p:cNvSpPr txBox="1">
              <a:spLocks noChangeArrowheads="1"/>
            </p:cNvSpPr>
            <p:nvPr/>
          </p:nvSpPr>
          <p:spPr bwMode="auto">
            <a:xfrm>
              <a:off x="5057" y="46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49" name="Text Box 22"/>
            <p:cNvSpPr txBox="1">
              <a:spLocks noChangeArrowheads="1"/>
            </p:cNvSpPr>
            <p:nvPr/>
          </p:nvSpPr>
          <p:spPr bwMode="auto">
            <a:xfrm>
              <a:off x="5459" y="462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0" name="Text Box 21"/>
            <p:cNvSpPr txBox="1">
              <a:spLocks noChangeArrowheads="1"/>
            </p:cNvSpPr>
            <p:nvPr/>
          </p:nvSpPr>
          <p:spPr bwMode="auto">
            <a:xfrm>
              <a:off x="5873" y="462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3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 y="5409"/>
              <a:ext cx="6997" cy="1189"/>
            </a:xfrm>
            <a:prstGeom prst="rect">
              <a:avLst/>
            </a:prstGeom>
            <a:noFill/>
            <a:extLst>
              <a:ext uri="{909E8E84-426E-40DD-AFC4-6F175D3DCCD1}">
                <a14:hiddenFill xmlns:a14="http://schemas.microsoft.com/office/drawing/2010/main">
                  <a:solidFill>
                    <a:srgbClr val="FFFFFF"/>
                  </a:solidFill>
                </a14:hiddenFill>
              </a:ext>
            </a:extLst>
          </p:spPr>
        </p:pic>
        <p:sp>
          <p:nvSpPr>
            <p:cNvPr id="9251" name="Text Box 19"/>
            <p:cNvSpPr txBox="1">
              <a:spLocks noChangeArrowheads="1"/>
            </p:cNvSpPr>
            <p:nvPr/>
          </p:nvSpPr>
          <p:spPr bwMode="auto">
            <a:xfrm>
              <a:off x="3815" y="58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2" name="Text Box 18"/>
            <p:cNvSpPr txBox="1">
              <a:spLocks noChangeArrowheads="1"/>
            </p:cNvSpPr>
            <p:nvPr/>
          </p:nvSpPr>
          <p:spPr bwMode="auto">
            <a:xfrm>
              <a:off x="4229" y="581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3" name="Text Box 17"/>
            <p:cNvSpPr txBox="1">
              <a:spLocks noChangeArrowheads="1"/>
            </p:cNvSpPr>
            <p:nvPr/>
          </p:nvSpPr>
          <p:spPr bwMode="auto">
            <a:xfrm>
              <a:off x="4655" y="5831"/>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54" name="Text Box 16"/>
            <p:cNvSpPr txBox="1">
              <a:spLocks noChangeArrowheads="1"/>
            </p:cNvSpPr>
            <p:nvPr/>
          </p:nvSpPr>
          <p:spPr bwMode="auto">
            <a:xfrm>
              <a:off x="5069" y="582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5" name="Text Box 15"/>
            <p:cNvSpPr txBox="1">
              <a:spLocks noChangeArrowheads="1"/>
            </p:cNvSpPr>
            <p:nvPr/>
          </p:nvSpPr>
          <p:spPr bwMode="auto">
            <a:xfrm>
              <a:off x="5471" y="582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56" name="Text Box 14"/>
            <p:cNvSpPr txBox="1">
              <a:spLocks noChangeArrowheads="1"/>
            </p:cNvSpPr>
            <p:nvPr/>
          </p:nvSpPr>
          <p:spPr bwMode="auto">
            <a:xfrm>
              <a:off x="5885" y="582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 y="6669"/>
              <a:ext cx="6997" cy="1189"/>
            </a:xfrm>
            <a:prstGeom prst="rect">
              <a:avLst/>
            </a:prstGeom>
            <a:noFill/>
            <a:extLst>
              <a:ext uri="{909E8E84-426E-40DD-AFC4-6F175D3DCCD1}">
                <a14:hiddenFill xmlns:a14="http://schemas.microsoft.com/office/drawing/2010/main">
                  <a:solidFill>
                    <a:srgbClr val="FFFFFF"/>
                  </a:solidFill>
                </a14:hiddenFill>
              </a:ext>
            </a:extLst>
          </p:spPr>
        </p:pic>
        <p:sp>
          <p:nvSpPr>
            <p:cNvPr id="9257" name="Text Box 12"/>
            <p:cNvSpPr txBox="1">
              <a:spLocks noChangeArrowheads="1"/>
            </p:cNvSpPr>
            <p:nvPr/>
          </p:nvSpPr>
          <p:spPr bwMode="auto">
            <a:xfrm>
              <a:off x="3767" y="707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8" name="Text Box 11"/>
            <p:cNvSpPr txBox="1">
              <a:spLocks noChangeArrowheads="1"/>
            </p:cNvSpPr>
            <p:nvPr/>
          </p:nvSpPr>
          <p:spPr bwMode="auto">
            <a:xfrm>
              <a:off x="4181" y="707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59" name="Text Box 10"/>
            <p:cNvSpPr txBox="1">
              <a:spLocks noChangeArrowheads="1"/>
            </p:cNvSpPr>
            <p:nvPr/>
          </p:nvSpPr>
          <p:spPr bwMode="auto">
            <a:xfrm>
              <a:off x="4607" y="707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0" name="Text Box 9"/>
            <p:cNvSpPr txBox="1">
              <a:spLocks noChangeArrowheads="1"/>
            </p:cNvSpPr>
            <p:nvPr/>
          </p:nvSpPr>
          <p:spPr bwMode="auto">
            <a:xfrm>
              <a:off x="5021" y="7076"/>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1" name="Text Box 8"/>
            <p:cNvSpPr txBox="1">
              <a:spLocks noChangeArrowheads="1"/>
            </p:cNvSpPr>
            <p:nvPr/>
          </p:nvSpPr>
          <p:spPr bwMode="auto">
            <a:xfrm>
              <a:off x="5423" y="708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2" name="Text Box 7"/>
            <p:cNvSpPr txBox="1">
              <a:spLocks noChangeArrowheads="1"/>
            </p:cNvSpPr>
            <p:nvPr/>
          </p:nvSpPr>
          <p:spPr bwMode="auto">
            <a:xfrm>
              <a:off x="5837" y="7088"/>
              <a:ext cx="249" cy="217"/>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4" name="Text Box 6"/>
            <p:cNvSpPr txBox="1">
              <a:spLocks noChangeArrowheads="1"/>
            </p:cNvSpPr>
            <p:nvPr/>
          </p:nvSpPr>
          <p:spPr bwMode="auto">
            <a:xfrm>
              <a:off x="9676" y="4628"/>
              <a:ext cx="784" cy="30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6" name="Text Box 5"/>
            <p:cNvSpPr txBox="1">
              <a:spLocks noChangeArrowheads="1"/>
            </p:cNvSpPr>
            <p:nvPr/>
          </p:nvSpPr>
          <p:spPr bwMode="auto">
            <a:xfrm>
              <a:off x="9783" y="5828"/>
              <a:ext cx="784" cy="30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CTS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7" name="Text Box 4"/>
            <p:cNvSpPr txBox="1">
              <a:spLocks noChangeArrowheads="1"/>
            </p:cNvSpPr>
            <p:nvPr/>
          </p:nvSpPr>
          <p:spPr bwMode="auto">
            <a:xfrm>
              <a:off x="9783" y="7076"/>
              <a:ext cx="784" cy="30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68" name="Text Box 3"/>
            <p:cNvSpPr txBox="1">
              <a:spLocks noChangeArrowheads="1"/>
            </p:cNvSpPr>
            <p:nvPr/>
          </p:nvSpPr>
          <p:spPr bwMode="auto">
            <a:xfrm>
              <a:off x="4513" y="1737"/>
              <a:ext cx="3356" cy="304"/>
            </a:xfrm>
            <a:prstGeom prst="rect">
              <a:avLst/>
            </a:prstGeom>
            <a:solidFill>
              <a:srgbClr val="FFFFFF"/>
            </a:solidFill>
            <a:ln w="12700">
              <a:solidFill>
                <a:srgbClr val="4F81BD"/>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 MAC FRAME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269" name="Text Box 2"/>
            <p:cNvSpPr txBox="1">
              <a:spLocks noChangeArrowheads="1"/>
            </p:cNvSpPr>
            <p:nvPr/>
          </p:nvSpPr>
          <p:spPr bwMode="auto">
            <a:xfrm>
              <a:off x="4478" y="3153"/>
              <a:ext cx="3356" cy="304"/>
            </a:xfrm>
            <a:prstGeom prst="rect">
              <a:avLst/>
            </a:prstGeom>
            <a:solidFill>
              <a:srgbClr val="FFFFFF"/>
            </a:solidFill>
            <a:ln w="12700">
              <a:solidFill>
                <a:srgbClr val="4F81BD"/>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 CONTROL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270" name="Dikdörtgen 9269"/>
          <p:cNvSpPr/>
          <p:nvPr/>
        </p:nvSpPr>
        <p:spPr>
          <a:xfrm>
            <a:off x="2665229" y="6076441"/>
            <a:ext cx="3331361" cy="338554"/>
          </a:xfrm>
          <a:prstGeom prst="rect">
            <a:avLst/>
          </a:prstGeom>
        </p:spPr>
        <p:txBody>
          <a:bodyPr wrap="none">
            <a:spAutoFit/>
          </a:bodyPr>
          <a:lstStyle/>
          <a:p>
            <a:r>
              <a:rPr lang="tr-TR" sz="1600" dirty="0"/>
              <a:t>MAC çerçevesi ve Çerçeve kontrol</a:t>
            </a:r>
          </a:p>
        </p:txBody>
      </p:sp>
    </p:spTree>
    <p:extLst>
      <p:ext uri="{BB962C8B-B14F-4D97-AF65-F5344CB8AC3E}">
        <p14:creationId xmlns:p14="http://schemas.microsoft.com/office/powerpoint/2010/main" val="1500608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1420" y="381000"/>
            <a:ext cx="5124521" cy="975638"/>
          </a:xfrm>
        </p:spPr>
        <p:txBody>
          <a:bodyPr>
            <a:normAutofit/>
          </a:bodyPr>
          <a:lstStyle/>
          <a:p>
            <a:r>
              <a:rPr lang="tr-TR" sz="2400" b="1" dirty="0"/>
              <a:t>802.11 İçinde Üst Kademe Protokollerinin </a:t>
            </a:r>
            <a:r>
              <a:rPr lang="tr-TR" sz="2400" b="1" dirty="0" smtClean="0"/>
              <a:t>İşlevi</a:t>
            </a:r>
            <a:endParaRPr lang="tr-TR" sz="2400" dirty="0"/>
          </a:p>
        </p:txBody>
      </p:sp>
      <p:sp>
        <p:nvSpPr>
          <p:cNvPr id="3" name="İçerik Yer Tutucusu 2"/>
          <p:cNvSpPr>
            <a:spLocks noGrp="1"/>
          </p:cNvSpPr>
          <p:nvPr>
            <p:ph idx="1"/>
          </p:nvPr>
        </p:nvSpPr>
        <p:spPr>
          <a:xfrm>
            <a:off x="464342" y="4653136"/>
            <a:ext cx="7620000" cy="2016224"/>
          </a:xfrm>
        </p:spPr>
        <p:txBody>
          <a:bodyPr>
            <a:normAutofit/>
          </a:bodyPr>
          <a:lstStyle/>
          <a:p>
            <a:pPr algn="just"/>
            <a:r>
              <a:rPr lang="tr-TR" b="0" dirty="0" smtClean="0"/>
              <a:t>   MAC </a:t>
            </a:r>
            <a:r>
              <a:rPr lang="tr-TR" b="0" dirty="0"/>
              <a:t>adresleri kapsül çerçevesine eklenir, ve o zaman bir alt servis network protokol (SNAP) başlığı eklenir. SNAP başlıkları bir hedef servis Access </a:t>
            </a:r>
            <a:r>
              <a:rPr lang="tr-TR" b="0" dirty="0" err="1"/>
              <a:t>point</a:t>
            </a:r>
            <a:r>
              <a:rPr lang="tr-TR" b="0" dirty="0"/>
              <a:t> (DSAP) ile ve bir kaynak servis Access </a:t>
            </a:r>
            <a:r>
              <a:rPr lang="tr-TR" b="0" dirty="0" err="1"/>
              <a:t>pointiyle</a:t>
            </a:r>
            <a:r>
              <a:rPr lang="tr-TR" b="0" dirty="0"/>
              <a:t> başlar. Adreslerden sonra, SNAP kontrol başlıkları içerir. Yüksek seviye data bağlantı kontrolü (HDLC)’ne benzemektedir ve kontrol alanı numaralandırılmamış bilgi (UI) için 0x03’e kurulur</a:t>
            </a:r>
            <a:r>
              <a:rPr lang="tr-TR" b="0" dirty="0" smtClean="0"/>
              <a:t>.</a:t>
            </a:r>
            <a:endParaRPr lang="tr-TR" dirty="0"/>
          </a:p>
        </p:txBody>
      </p:sp>
      <p:sp>
        <p:nvSpPr>
          <p:cNvPr id="4" name="Rectangle 3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935273" y="1569987"/>
            <a:ext cx="5483225" cy="2276475"/>
            <a:chOff x="2844" y="2315"/>
            <a:chExt cx="8636" cy="3584"/>
          </a:xfrm>
        </p:grpSpPr>
        <p:sp>
          <p:nvSpPr>
            <p:cNvPr id="6" name="AutoShape 34"/>
            <p:cNvSpPr>
              <a:spLocks noChangeAspect="1" noChangeArrowheads="1" noTextEdit="1"/>
            </p:cNvSpPr>
            <p:nvPr/>
          </p:nvSpPr>
          <p:spPr bwMode="auto">
            <a:xfrm>
              <a:off x="2844" y="2315"/>
              <a:ext cx="8636" cy="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33"/>
            <p:cNvSpPr>
              <a:spLocks noChangeArrowheads="1"/>
            </p:cNvSpPr>
            <p:nvPr/>
          </p:nvSpPr>
          <p:spPr bwMode="auto">
            <a:xfrm>
              <a:off x="4308" y="2832"/>
              <a:ext cx="1344"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Destination MAC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2"/>
            <p:cNvSpPr>
              <a:spLocks noChangeArrowheads="1"/>
            </p:cNvSpPr>
            <p:nvPr/>
          </p:nvSpPr>
          <p:spPr bwMode="auto">
            <a:xfrm>
              <a:off x="5569" y="2832"/>
              <a:ext cx="959"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Source MAC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1"/>
            <p:cNvSpPr>
              <a:spLocks noChangeArrowheads="1"/>
            </p:cNvSpPr>
            <p:nvPr/>
          </p:nvSpPr>
          <p:spPr bwMode="auto">
            <a:xfrm>
              <a:off x="6528" y="2833"/>
              <a:ext cx="1104" cy="8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Type 0x800 (IP) 0x806(ARP))</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0"/>
            <p:cNvSpPr>
              <a:spLocks noChangeArrowheads="1"/>
            </p:cNvSpPr>
            <p:nvPr/>
          </p:nvSpPr>
          <p:spPr bwMode="auto">
            <a:xfrm>
              <a:off x="7632" y="2833"/>
              <a:ext cx="1103" cy="8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IP Packet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9"/>
            <p:cNvSpPr>
              <a:spLocks noChangeArrowheads="1"/>
            </p:cNvSpPr>
            <p:nvPr/>
          </p:nvSpPr>
          <p:spPr bwMode="auto">
            <a:xfrm>
              <a:off x="8735" y="2833"/>
              <a:ext cx="1103" cy="8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8"/>
            <p:cNvSpPr>
              <a:spLocks noChangeArrowheads="1"/>
            </p:cNvSpPr>
            <p:nvPr/>
          </p:nvSpPr>
          <p:spPr bwMode="auto">
            <a:xfrm>
              <a:off x="3516" y="4380"/>
              <a:ext cx="1164"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 MAC başlıkları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7"/>
            <p:cNvSpPr>
              <a:spLocks noChangeArrowheads="1"/>
            </p:cNvSpPr>
            <p:nvPr/>
          </p:nvSpPr>
          <p:spPr bwMode="auto">
            <a:xfrm>
              <a:off x="4680" y="4380"/>
              <a:ext cx="708"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SNAP DSAP 0XAA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
            <p:cNvSpPr>
              <a:spLocks noChangeArrowheads="1"/>
            </p:cNvSpPr>
            <p:nvPr/>
          </p:nvSpPr>
          <p:spPr bwMode="auto">
            <a:xfrm>
              <a:off x="5389" y="4380"/>
              <a:ext cx="708"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SNAP SSAP 0XAA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
            <p:cNvSpPr>
              <a:spLocks noChangeArrowheads="1"/>
            </p:cNvSpPr>
            <p:nvPr/>
          </p:nvSpPr>
          <p:spPr bwMode="auto">
            <a:xfrm>
              <a:off x="6097" y="4380"/>
              <a:ext cx="875"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Control  0x03(UI)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
            <p:cNvSpPr>
              <a:spLocks noChangeArrowheads="1"/>
            </p:cNvSpPr>
            <p:nvPr/>
          </p:nvSpPr>
          <p:spPr bwMode="auto">
            <a:xfrm>
              <a:off x="6972" y="4380"/>
              <a:ext cx="1200"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RFC 1042 encapsuling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
            <p:cNvSpPr>
              <a:spLocks noChangeArrowheads="1"/>
            </p:cNvSpPr>
            <p:nvPr/>
          </p:nvSpPr>
          <p:spPr bwMode="auto">
            <a:xfrm>
              <a:off x="8172" y="4380"/>
              <a:ext cx="875"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Type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2"/>
            <p:cNvSpPr>
              <a:spLocks noChangeArrowheads="1"/>
            </p:cNvSpPr>
            <p:nvPr/>
          </p:nvSpPr>
          <p:spPr bwMode="auto">
            <a:xfrm>
              <a:off x="9047" y="4380"/>
              <a:ext cx="1055"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IP packet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10102" y="4380"/>
              <a:ext cx="1103" cy="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3684" y="4113"/>
              <a:ext cx="900"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24 veya 30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9"/>
            <p:cNvSpPr txBox="1">
              <a:spLocks noChangeArrowheads="1"/>
            </p:cNvSpPr>
            <p:nvPr/>
          </p:nvSpPr>
          <p:spPr bwMode="auto">
            <a:xfrm>
              <a:off x="2916" y="4639"/>
              <a:ext cx="546"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8"/>
            <p:cNvSpPr txBox="1">
              <a:spLocks noChangeArrowheads="1"/>
            </p:cNvSpPr>
            <p:nvPr/>
          </p:nvSpPr>
          <p:spPr bwMode="auto">
            <a:xfrm>
              <a:off x="3462" y="3091"/>
              <a:ext cx="720"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Ethernet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4950" y="2491"/>
              <a:ext cx="144"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6"/>
            <p:cNvSpPr txBox="1">
              <a:spLocks noChangeArrowheads="1"/>
            </p:cNvSpPr>
            <p:nvPr/>
          </p:nvSpPr>
          <p:spPr bwMode="auto">
            <a:xfrm>
              <a:off x="5953" y="2491"/>
              <a:ext cx="144"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5"/>
            <p:cNvSpPr txBox="1">
              <a:spLocks noChangeArrowheads="1"/>
            </p:cNvSpPr>
            <p:nvPr/>
          </p:nvSpPr>
          <p:spPr bwMode="auto">
            <a:xfrm>
              <a:off x="7038" y="2488"/>
              <a:ext cx="144"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14"/>
            <p:cNvSpPr txBox="1">
              <a:spLocks noChangeArrowheads="1"/>
            </p:cNvSpPr>
            <p:nvPr/>
          </p:nvSpPr>
          <p:spPr bwMode="auto">
            <a:xfrm>
              <a:off x="7878" y="2485"/>
              <a:ext cx="684" cy="246"/>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variable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13"/>
            <p:cNvSpPr txBox="1">
              <a:spLocks noChangeArrowheads="1"/>
            </p:cNvSpPr>
            <p:nvPr/>
          </p:nvSpPr>
          <p:spPr bwMode="auto">
            <a:xfrm>
              <a:off x="9126" y="2491"/>
              <a:ext cx="144"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AutoShape 12"/>
            <p:cNvSpPr>
              <a:spLocks noChangeShapeType="1"/>
            </p:cNvSpPr>
            <p:nvPr/>
          </p:nvSpPr>
          <p:spPr bwMode="auto">
            <a:xfrm flipH="1">
              <a:off x="3516" y="3617"/>
              <a:ext cx="768" cy="76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AutoShape 11"/>
            <p:cNvSpPr>
              <a:spLocks noChangeShapeType="1"/>
            </p:cNvSpPr>
            <p:nvPr/>
          </p:nvSpPr>
          <p:spPr bwMode="auto">
            <a:xfrm flipH="1">
              <a:off x="4716" y="3727"/>
              <a:ext cx="1770" cy="617"/>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AutoShape 10"/>
            <p:cNvSpPr>
              <a:spLocks noChangeShapeType="1"/>
            </p:cNvSpPr>
            <p:nvPr/>
          </p:nvSpPr>
          <p:spPr bwMode="auto">
            <a:xfrm>
              <a:off x="6528" y="3732"/>
              <a:ext cx="1554" cy="58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 name="AutoShape 9"/>
            <p:cNvSpPr>
              <a:spLocks noChangeShapeType="1"/>
            </p:cNvSpPr>
            <p:nvPr/>
          </p:nvSpPr>
          <p:spPr bwMode="auto">
            <a:xfrm>
              <a:off x="7607" y="3696"/>
              <a:ext cx="1464" cy="631"/>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 name="AutoShape 8"/>
            <p:cNvSpPr>
              <a:spLocks noChangeShapeType="1"/>
            </p:cNvSpPr>
            <p:nvPr/>
          </p:nvSpPr>
          <p:spPr bwMode="auto">
            <a:xfrm>
              <a:off x="8771" y="3732"/>
              <a:ext cx="1303" cy="607"/>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 name="AutoShape 7"/>
            <p:cNvSpPr>
              <a:spLocks noChangeShapeType="1"/>
            </p:cNvSpPr>
            <p:nvPr/>
          </p:nvSpPr>
          <p:spPr bwMode="auto">
            <a:xfrm>
              <a:off x="9898" y="3708"/>
              <a:ext cx="1280" cy="607"/>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 name="AutoShape 6"/>
            <p:cNvSpPr>
              <a:spLocks noChangeShapeType="1"/>
            </p:cNvSpPr>
            <p:nvPr/>
          </p:nvSpPr>
          <p:spPr bwMode="auto">
            <a:xfrm>
              <a:off x="4716" y="5683"/>
              <a:ext cx="3456"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5" name="Text Box 5"/>
            <p:cNvSpPr txBox="1">
              <a:spLocks noChangeArrowheads="1"/>
            </p:cNvSpPr>
            <p:nvPr/>
          </p:nvSpPr>
          <p:spPr bwMode="auto">
            <a:xfrm>
              <a:off x="5959" y="5376"/>
              <a:ext cx="1079"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SNAP Header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Text Box 4"/>
            <p:cNvSpPr txBox="1">
              <a:spLocks noChangeArrowheads="1"/>
            </p:cNvSpPr>
            <p:nvPr/>
          </p:nvSpPr>
          <p:spPr bwMode="auto">
            <a:xfrm>
              <a:off x="9432" y="3967"/>
              <a:ext cx="546"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Copy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3"/>
            <p:cNvSpPr txBox="1">
              <a:spLocks noChangeArrowheads="1"/>
            </p:cNvSpPr>
            <p:nvPr/>
          </p:nvSpPr>
          <p:spPr bwMode="auto">
            <a:xfrm>
              <a:off x="8336" y="3967"/>
              <a:ext cx="546" cy="243"/>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Copy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2"/>
            <p:cNvSpPr txBox="1">
              <a:spLocks noChangeArrowheads="1"/>
            </p:cNvSpPr>
            <p:nvPr/>
          </p:nvSpPr>
          <p:spPr bwMode="auto">
            <a:xfrm>
              <a:off x="10362" y="3732"/>
              <a:ext cx="690" cy="47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Tekrar Hesapla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9" name="Dikdörtgen 38"/>
          <p:cNvSpPr/>
          <p:nvPr/>
        </p:nvSpPr>
        <p:spPr>
          <a:xfrm>
            <a:off x="2463927" y="3973705"/>
            <a:ext cx="4607505" cy="369332"/>
          </a:xfrm>
          <a:prstGeom prst="rect">
            <a:avLst/>
          </a:prstGeom>
        </p:spPr>
        <p:txBody>
          <a:bodyPr wrap="square">
            <a:spAutoFit/>
          </a:bodyPr>
          <a:lstStyle/>
          <a:p>
            <a:r>
              <a:rPr lang="tr-TR" dirty="0"/>
              <a:t>802.11 içinde IP </a:t>
            </a:r>
            <a:r>
              <a:rPr lang="tr-TR" dirty="0" err="1" smtClean="0"/>
              <a:t>kapsüllemesi</a:t>
            </a:r>
            <a:r>
              <a:rPr lang="tr-TR" dirty="0" smtClean="0"/>
              <a:t> </a:t>
            </a:r>
            <a:r>
              <a:rPr lang="tr-TR" dirty="0"/>
              <a:t>(</a:t>
            </a:r>
            <a:r>
              <a:rPr lang="tr-TR" dirty="0" err="1"/>
              <a:t>Gast</a:t>
            </a:r>
            <a:r>
              <a:rPr lang="tr-TR" dirty="0"/>
              <a:t>, 2002)</a:t>
            </a:r>
            <a:endParaRPr lang="tr-TR" dirty="0"/>
          </a:p>
        </p:txBody>
      </p:sp>
    </p:spTree>
    <p:extLst>
      <p:ext uri="{BB962C8B-B14F-4D97-AF65-F5344CB8AC3E}">
        <p14:creationId xmlns:p14="http://schemas.microsoft.com/office/powerpoint/2010/main" val="1837707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7" name="Picture 2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056784"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 name="Dikdörtgen 235"/>
          <p:cNvSpPr/>
          <p:nvPr/>
        </p:nvSpPr>
        <p:spPr>
          <a:xfrm>
            <a:off x="683568" y="4265960"/>
            <a:ext cx="7776864" cy="1200329"/>
          </a:xfrm>
          <a:prstGeom prst="rect">
            <a:avLst/>
          </a:prstGeom>
        </p:spPr>
        <p:txBody>
          <a:bodyPr wrap="square">
            <a:spAutoFit/>
          </a:bodyPr>
          <a:lstStyle/>
          <a:p>
            <a:pPr algn="ctr"/>
            <a:r>
              <a:rPr lang="tr-TR" dirty="0"/>
              <a:t>Katmanlar arası veri akışı (</a:t>
            </a:r>
            <a:r>
              <a:rPr lang="tr-TR" dirty="0" err="1"/>
              <a:t>Lim</a:t>
            </a:r>
            <a:r>
              <a:rPr lang="tr-TR" dirty="0"/>
              <a:t>, </a:t>
            </a:r>
            <a:r>
              <a:rPr lang="tr-TR" dirty="0" err="1"/>
              <a:t>Luo</a:t>
            </a:r>
            <a:r>
              <a:rPr lang="tr-TR" dirty="0"/>
              <a:t> vd., 2006</a:t>
            </a:r>
            <a:r>
              <a:rPr lang="tr-TR" dirty="0" smtClean="0"/>
              <a:t>)</a:t>
            </a:r>
          </a:p>
          <a:p>
            <a:endParaRPr lang="tr-TR" dirty="0"/>
          </a:p>
          <a:p>
            <a:pPr algn="just"/>
            <a:r>
              <a:rPr lang="tr-TR" dirty="0"/>
              <a:t> </a:t>
            </a:r>
            <a:r>
              <a:rPr lang="tr-TR" dirty="0" smtClean="0"/>
              <a:t>  Yukarıdaki şekilde </a:t>
            </a:r>
            <a:r>
              <a:rPr lang="tr-TR" dirty="0"/>
              <a:t>ulaştırma katmanından yola çıkan verinin kablosuz </a:t>
            </a:r>
            <a:r>
              <a:rPr lang="tr-TR" dirty="0" err="1"/>
              <a:t>router’lardan</a:t>
            </a:r>
            <a:r>
              <a:rPr lang="tr-TR" dirty="0"/>
              <a:t> geçerek hedefe ulaşması gösterilmektedir.</a:t>
            </a:r>
          </a:p>
        </p:txBody>
      </p:sp>
    </p:spTree>
    <p:extLst>
      <p:ext uri="{BB962C8B-B14F-4D97-AF65-F5344CB8AC3E}">
        <p14:creationId xmlns:p14="http://schemas.microsoft.com/office/powerpoint/2010/main" val="4126162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355160" cy="831622"/>
          </a:xfrm>
        </p:spPr>
        <p:txBody>
          <a:bodyPr>
            <a:normAutofit/>
          </a:bodyPr>
          <a:lstStyle/>
          <a:p>
            <a:r>
              <a:rPr lang="tr-TR" sz="2400" cap="none" dirty="0" smtClean="0"/>
              <a:t>802.11e HİZMET BAKIŞ KALİTESİ ( QUALİTY OF SERVİCE OVERVİEW-</a:t>
            </a:r>
            <a:r>
              <a:rPr lang="tr-TR" sz="2400" cap="none" dirty="0" err="1" smtClean="0"/>
              <a:t>QoS</a:t>
            </a:r>
            <a:r>
              <a:rPr lang="tr-TR" sz="2400" cap="none" dirty="0" smtClean="0"/>
              <a:t>)</a:t>
            </a:r>
            <a:endParaRPr lang="tr-TR" sz="2400" cap="none" dirty="0"/>
          </a:p>
        </p:txBody>
      </p:sp>
      <p:sp>
        <p:nvSpPr>
          <p:cNvPr id="3" name="İçerik Yer Tutucusu 2"/>
          <p:cNvSpPr>
            <a:spLocks noGrp="1"/>
          </p:cNvSpPr>
          <p:nvPr>
            <p:ph idx="1"/>
          </p:nvPr>
        </p:nvSpPr>
        <p:spPr>
          <a:xfrm>
            <a:off x="467544" y="1412776"/>
            <a:ext cx="7620000" cy="668288"/>
          </a:xfrm>
        </p:spPr>
        <p:txBody>
          <a:bodyPr>
            <a:normAutofit lnSpcReduction="10000"/>
          </a:bodyPr>
          <a:lstStyle/>
          <a:p>
            <a:pPr algn="just"/>
            <a:r>
              <a:rPr lang="tr-TR" b="0" dirty="0" smtClean="0"/>
              <a:t>   Bu </a:t>
            </a:r>
            <a:r>
              <a:rPr lang="tr-TR" b="0" dirty="0"/>
              <a:t>konuda network sistemlerinde kalite servislerinin önemi üzerinde durulacaktır. </a:t>
            </a:r>
          </a:p>
        </p:txBody>
      </p:sp>
      <p:sp>
        <p:nvSpPr>
          <p:cNvPr id="4" name="Rectangle 1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510824" y="2186665"/>
            <a:ext cx="5400675" cy="1165225"/>
            <a:chOff x="2268" y="12755"/>
            <a:chExt cx="8504" cy="1834"/>
          </a:xfrm>
        </p:grpSpPr>
        <p:sp>
          <p:nvSpPr>
            <p:cNvPr id="6" name="AutoShape 18"/>
            <p:cNvSpPr>
              <a:spLocks noChangeAspect="1" noChangeArrowheads="1" noTextEdit="1"/>
            </p:cNvSpPr>
            <p:nvPr/>
          </p:nvSpPr>
          <p:spPr bwMode="auto">
            <a:xfrm>
              <a:off x="2268" y="12755"/>
              <a:ext cx="8504" cy="18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17"/>
            <p:cNvSpPr>
              <a:spLocks noChangeArrowheads="1"/>
            </p:cNvSpPr>
            <p:nvPr/>
          </p:nvSpPr>
          <p:spPr bwMode="auto">
            <a:xfrm>
              <a:off x="3121" y="12996"/>
              <a:ext cx="754"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 name="Rectangle 16"/>
            <p:cNvSpPr>
              <a:spLocks noChangeArrowheads="1"/>
            </p:cNvSpPr>
            <p:nvPr/>
          </p:nvSpPr>
          <p:spPr bwMode="auto">
            <a:xfrm>
              <a:off x="2773" y="13080"/>
              <a:ext cx="35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 name="Oval 15"/>
            <p:cNvSpPr>
              <a:spLocks noChangeArrowheads="1"/>
            </p:cNvSpPr>
            <p:nvPr/>
          </p:nvSpPr>
          <p:spPr bwMode="auto">
            <a:xfrm>
              <a:off x="2860" y="13704"/>
              <a:ext cx="478" cy="4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0" name="AutoShape 14"/>
            <p:cNvSpPr>
              <a:spLocks noChangeShapeType="1"/>
            </p:cNvSpPr>
            <p:nvPr/>
          </p:nvSpPr>
          <p:spPr bwMode="auto">
            <a:xfrm flipV="1">
              <a:off x="3099" y="13620"/>
              <a:ext cx="728" cy="8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3"/>
            <p:cNvSpPr>
              <a:spLocks noChangeShapeType="1"/>
            </p:cNvSpPr>
            <p:nvPr/>
          </p:nvSpPr>
          <p:spPr bwMode="auto">
            <a:xfrm flipV="1">
              <a:off x="3268" y="13836"/>
              <a:ext cx="620" cy="2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p:cNvSpPr>
              <a:spLocks noChangeShapeType="1"/>
            </p:cNvSpPr>
            <p:nvPr/>
          </p:nvSpPr>
          <p:spPr bwMode="auto">
            <a:xfrm>
              <a:off x="3827" y="13620"/>
              <a:ext cx="61" cy="21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Rectangle 11"/>
            <p:cNvSpPr>
              <a:spLocks noChangeArrowheads="1"/>
            </p:cNvSpPr>
            <p:nvPr/>
          </p:nvSpPr>
          <p:spPr bwMode="auto">
            <a:xfrm>
              <a:off x="5160" y="12996"/>
              <a:ext cx="2241" cy="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4" name="AutoShape 10"/>
            <p:cNvSpPr>
              <a:spLocks noChangeShapeType="1"/>
            </p:cNvSpPr>
            <p:nvPr/>
          </p:nvSpPr>
          <p:spPr bwMode="auto">
            <a:xfrm>
              <a:off x="3875" y="13170"/>
              <a:ext cx="1285" cy="15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9"/>
            <p:cNvSpPr>
              <a:spLocks noChangeShapeType="1"/>
            </p:cNvSpPr>
            <p:nvPr/>
          </p:nvSpPr>
          <p:spPr bwMode="auto">
            <a:xfrm flipV="1">
              <a:off x="3875" y="13321"/>
              <a:ext cx="1285" cy="3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Text Box 8"/>
            <p:cNvSpPr txBox="1">
              <a:spLocks noChangeArrowheads="1"/>
            </p:cNvSpPr>
            <p:nvPr/>
          </p:nvSpPr>
          <p:spPr bwMode="auto">
            <a:xfrm>
              <a:off x="5712" y="13170"/>
              <a:ext cx="1117" cy="246"/>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NETWORK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7"/>
            <p:cNvSpPr txBox="1">
              <a:spLocks noChangeArrowheads="1"/>
            </p:cNvSpPr>
            <p:nvPr/>
          </p:nvSpPr>
          <p:spPr bwMode="auto">
            <a:xfrm>
              <a:off x="4446" y="14202"/>
              <a:ext cx="1117" cy="246"/>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13620"/>
              <a:ext cx="586" cy="47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 y="13582"/>
              <a:ext cx="586" cy="4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
            <p:cNvSpPr txBox="1">
              <a:spLocks noChangeArrowheads="1"/>
            </p:cNvSpPr>
            <p:nvPr/>
          </p:nvSpPr>
          <p:spPr bwMode="auto">
            <a:xfrm>
              <a:off x="7542" y="14112"/>
              <a:ext cx="1117" cy="246"/>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3"/>
            <p:cNvSpPr>
              <a:spLocks noChangeShapeType="1"/>
            </p:cNvSpPr>
            <p:nvPr/>
          </p:nvSpPr>
          <p:spPr bwMode="auto">
            <a:xfrm>
              <a:off x="7401" y="13321"/>
              <a:ext cx="1113" cy="2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Rectangle 2"/>
            <p:cNvSpPr>
              <a:spLocks noChangeArrowheads="1"/>
            </p:cNvSpPr>
            <p:nvPr/>
          </p:nvSpPr>
          <p:spPr bwMode="auto">
            <a:xfrm>
              <a:off x="8517" y="12954"/>
              <a:ext cx="1056" cy="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Görüntü ve Ses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1" name="Dikdörtgen 20"/>
          <p:cNvSpPr/>
          <p:nvPr/>
        </p:nvSpPr>
        <p:spPr>
          <a:xfrm>
            <a:off x="1206266" y="3345265"/>
            <a:ext cx="7128792" cy="369332"/>
          </a:xfrm>
          <a:prstGeom prst="rect">
            <a:avLst/>
          </a:prstGeom>
        </p:spPr>
        <p:txBody>
          <a:bodyPr wrap="square">
            <a:spAutoFit/>
          </a:bodyPr>
          <a:lstStyle/>
          <a:p>
            <a:r>
              <a:rPr lang="tr-TR" dirty="0"/>
              <a:t>Multimedya bilgisinin kavramsal olarak modellenmesi (</a:t>
            </a:r>
            <a:r>
              <a:rPr lang="tr-TR" dirty="0" err="1"/>
              <a:t>Marsic</a:t>
            </a:r>
            <a:r>
              <a:rPr lang="tr-TR" dirty="0"/>
              <a:t>, 2010)</a:t>
            </a:r>
          </a:p>
        </p:txBody>
      </p:sp>
      <p:sp>
        <p:nvSpPr>
          <p:cNvPr id="22" name="Dikdörtgen 21"/>
          <p:cNvSpPr/>
          <p:nvPr/>
        </p:nvSpPr>
        <p:spPr>
          <a:xfrm>
            <a:off x="323528" y="4149080"/>
            <a:ext cx="8136904" cy="2308324"/>
          </a:xfrm>
          <a:prstGeom prst="rect">
            <a:avLst/>
          </a:prstGeom>
        </p:spPr>
        <p:txBody>
          <a:bodyPr wrap="square">
            <a:spAutoFit/>
          </a:bodyPr>
          <a:lstStyle/>
          <a:p>
            <a:pPr algn="just"/>
            <a:r>
              <a:rPr lang="tr-TR" dirty="0" smtClean="0"/>
              <a:t>   Şekilde network </a:t>
            </a:r>
            <a:r>
              <a:rPr lang="tr-TR" dirty="0"/>
              <a:t>üzerinde multimedya bilgisinin iletimi kavramsal olarak modellenmiştir. Burada kamera ve mikrofon gibi fiziksel ortamlardan alınan veriler network ortamında iletilmektedirler. İletim aşamasında kayıp vermeden yüksek veri oranıyla hedefe verileri iletmektir. Bu durumda kapasite ve gecikme sınırlamalarından servis kalitesi kavramı doğmuştur. Servis kalitesi ile veriler optimum dengeyle iletilmeye çalışılmaktadır. İlk başta bilgilerin nitelikleri değerlendirilir daha sonra ise servisler devreye girerek belirlenmiş öncelik sırasına göre hedefe iletilmektedir.</a:t>
            </a:r>
          </a:p>
        </p:txBody>
      </p:sp>
    </p:spTree>
    <p:extLst>
      <p:ext uri="{BB962C8B-B14F-4D97-AF65-F5344CB8AC3E}">
        <p14:creationId xmlns:p14="http://schemas.microsoft.com/office/powerpoint/2010/main" val="876294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789040"/>
            <a:ext cx="7620000" cy="2337123"/>
          </a:xfrm>
        </p:spPr>
        <p:txBody>
          <a:bodyPr/>
          <a:lstStyle/>
          <a:p>
            <a:pPr algn="just"/>
            <a:r>
              <a:rPr lang="tr-TR" b="0" dirty="0" err="1"/>
              <a:t>Wi</a:t>
            </a:r>
            <a:r>
              <a:rPr lang="tr-TR" b="0" dirty="0"/>
              <a:t>-Fi tarafından servis kalitesinin sağlanması için kablosuz medya (WMM) 802.11e standardı ile kullanılmaktadır. WMM, verileri ses, video, </a:t>
            </a:r>
            <a:r>
              <a:rPr lang="tr-TR" b="0" dirty="0" err="1"/>
              <a:t>best</a:t>
            </a:r>
            <a:r>
              <a:rPr lang="tr-TR" b="0" dirty="0"/>
              <a:t> </a:t>
            </a:r>
            <a:r>
              <a:rPr lang="tr-TR" b="0" dirty="0" err="1"/>
              <a:t>effort</a:t>
            </a:r>
            <a:r>
              <a:rPr lang="tr-TR" b="0" dirty="0"/>
              <a:t> ve arka plan olarak değerlendirerek öncelik sırasına göre veri trafiğini yönetir. Böylece IEEE 802.11e ile birlikte gelen yeni özellikler ile kablosuz ağlarda servis kalitesinin sağlanmaktadır</a:t>
            </a:r>
            <a:r>
              <a:rPr lang="tr-TR" dirty="0"/>
              <a:t>. </a:t>
            </a:r>
          </a:p>
          <a:p>
            <a:endParaRPr lang="tr-TR" dirty="0"/>
          </a:p>
        </p:txBody>
      </p:sp>
      <p:sp>
        <p:nvSpPr>
          <p:cNvPr id="4"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691680" y="836712"/>
            <a:ext cx="5400675" cy="2241550"/>
            <a:chOff x="2271" y="5711"/>
            <a:chExt cx="8504" cy="3530"/>
          </a:xfrm>
        </p:grpSpPr>
        <p:sp>
          <p:nvSpPr>
            <p:cNvPr id="6" name="AutoShape 11"/>
            <p:cNvSpPr>
              <a:spLocks noChangeAspect="1" noChangeArrowheads="1" noTextEdit="1"/>
            </p:cNvSpPr>
            <p:nvPr/>
          </p:nvSpPr>
          <p:spPr bwMode="auto">
            <a:xfrm>
              <a:off x="2271" y="5711"/>
              <a:ext cx="8504"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10"/>
            <p:cNvSpPr>
              <a:spLocks noChangeArrowheads="1"/>
            </p:cNvSpPr>
            <p:nvPr/>
          </p:nvSpPr>
          <p:spPr bwMode="auto">
            <a:xfrm>
              <a:off x="3072" y="6792"/>
              <a:ext cx="1104" cy="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Kaynak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9"/>
            <p:cNvSpPr>
              <a:spLocks noChangeArrowheads="1"/>
            </p:cNvSpPr>
            <p:nvPr/>
          </p:nvSpPr>
          <p:spPr bwMode="auto">
            <a:xfrm>
              <a:off x="4440" y="6960"/>
              <a:ext cx="913" cy="288"/>
            </a:xfrm>
            <a:prstGeom prst="rightArrow">
              <a:avLst>
                <a:gd name="adj1" fmla="val 50000"/>
                <a:gd name="adj2" fmla="val 7925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 name="Rectangle 8"/>
            <p:cNvSpPr>
              <a:spLocks noChangeArrowheads="1"/>
            </p:cNvSpPr>
            <p:nvPr/>
          </p:nvSpPr>
          <p:spPr bwMode="auto">
            <a:xfrm>
              <a:off x="5508" y="6792"/>
              <a:ext cx="1104" cy="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Ortam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5495" y="6000"/>
              <a:ext cx="1345" cy="504"/>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Örnek:</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İletim Kanalı</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6"/>
            <p:cNvSpPr>
              <a:spLocks noChangeArrowheads="1"/>
            </p:cNvSpPr>
            <p:nvPr/>
          </p:nvSpPr>
          <p:spPr bwMode="auto">
            <a:xfrm>
              <a:off x="6720" y="6960"/>
              <a:ext cx="913" cy="288"/>
            </a:xfrm>
            <a:prstGeom prst="rightArrow">
              <a:avLst>
                <a:gd name="adj1" fmla="val 50000"/>
                <a:gd name="adj2" fmla="val 7925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2" name="Rectangle 5"/>
            <p:cNvSpPr>
              <a:spLocks noChangeArrowheads="1"/>
            </p:cNvSpPr>
            <p:nvPr/>
          </p:nvSpPr>
          <p:spPr bwMode="auto">
            <a:xfrm>
              <a:off x="7764" y="6792"/>
              <a:ext cx="1104" cy="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Hedef</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4"/>
            <p:cNvSpPr txBox="1">
              <a:spLocks noChangeArrowheads="1"/>
            </p:cNvSpPr>
            <p:nvPr/>
          </p:nvSpPr>
          <p:spPr bwMode="auto">
            <a:xfrm>
              <a:off x="3008" y="7768"/>
              <a:ext cx="2245" cy="984"/>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Parametreler: </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Kaynak bilgi oranı</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İstatistiksel karakteristikler</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3"/>
            <p:cNvSpPr txBox="1">
              <a:spLocks noChangeArrowheads="1"/>
            </p:cNvSpPr>
            <p:nvPr/>
          </p:nvSpPr>
          <p:spPr bwMode="auto">
            <a:xfrm>
              <a:off x="5609" y="7828"/>
              <a:ext cx="2380" cy="1200"/>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Parametreler: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Servis kapasitesi</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Servis kalite listesi</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000" b="0" i="0" u="none" strike="noStrike" cap="none" normalizeH="0" baseline="0" dirty="0" smtClean="0">
                  <a:ln>
                    <a:noFill/>
                  </a:ln>
                  <a:solidFill>
                    <a:schemeClr val="tx1"/>
                  </a:solidFill>
                  <a:effectLst/>
                  <a:latin typeface="Arial" pitchFamily="34" charset="0"/>
                  <a:cs typeface="Arial" pitchFamily="34" charset="0"/>
                </a:rPr>
                <a:t>Bekletme seçimleri</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000" b="0" i="0" u="none" strike="noStrike" cap="none" normalizeH="0" baseline="0" dirty="0" smtClean="0">
                  <a:ln>
                    <a:noFill/>
                  </a:ln>
                  <a:solidFill>
                    <a:schemeClr val="tx1"/>
                  </a:solidFill>
                  <a:effectLst/>
                  <a:latin typeface="Arial" pitchFamily="34" charset="0"/>
                  <a:cs typeface="Arial" pitchFamily="34" charset="0"/>
                </a:rPr>
                <a:t>Bilgi kaybı seçimleri</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2"/>
            <p:cNvSpPr txBox="1">
              <a:spLocks noChangeArrowheads="1"/>
            </p:cNvSpPr>
            <p:nvPr/>
          </p:nvSpPr>
          <p:spPr bwMode="auto">
            <a:xfrm>
              <a:off x="7989" y="7768"/>
              <a:ext cx="2245" cy="984"/>
            </a:xfrm>
            <a:prstGeom prst="rect">
              <a:avLst/>
            </a:prstGeom>
            <a:solidFill>
              <a:srgbClr val="FFFFFF"/>
            </a:solidFill>
            <a:ln>
              <a:noFill/>
            </a:ln>
            <a:effectLst/>
            <a:extLst>
              <a:ext uri="{91240B29-F687-4F45-9708-019B960494DF}">
                <a14:hiddenLine xmlns:a14="http://schemas.microsoft.com/office/drawing/2010/main" w="63500" cmpd="thickThin">
                  <a:solidFill>
                    <a:srgbClr val="F79646"/>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Parametreler: </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Gecikme sınırlamaları</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Bilgi kaybı toleransı</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 name="Dikdörtgen 15"/>
          <p:cNvSpPr/>
          <p:nvPr/>
        </p:nvSpPr>
        <p:spPr>
          <a:xfrm>
            <a:off x="1655713" y="3205356"/>
            <a:ext cx="5472608" cy="369332"/>
          </a:xfrm>
          <a:prstGeom prst="rect">
            <a:avLst/>
          </a:prstGeom>
        </p:spPr>
        <p:txBody>
          <a:bodyPr wrap="square">
            <a:spAutoFit/>
          </a:bodyPr>
          <a:lstStyle/>
          <a:p>
            <a:r>
              <a:rPr lang="tr-TR" dirty="0"/>
              <a:t>Servis kalitesinde önemli faktörler (</a:t>
            </a:r>
            <a:r>
              <a:rPr lang="tr-TR" dirty="0" err="1"/>
              <a:t>Marsic</a:t>
            </a:r>
            <a:r>
              <a:rPr lang="tr-TR" dirty="0"/>
              <a:t>, 2010)</a:t>
            </a:r>
          </a:p>
        </p:txBody>
      </p:sp>
    </p:spTree>
    <p:extLst>
      <p:ext uri="{BB962C8B-B14F-4D97-AF65-F5344CB8AC3E}">
        <p14:creationId xmlns:p14="http://schemas.microsoft.com/office/powerpoint/2010/main" val="358580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060848"/>
            <a:ext cx="7620000" cy="2664296"/>
          </a:xfrm>
        </p:spPr>
        <p:txBody>
          <a:bodyPr>
            <a:normAutofit/>
          </a:bodyPr>
          <a:lstStyle/>
          <a:p>
            <a:pPr algn="just"/>
            <a:r>
              <a:rPr lang="tr-TR" dirty="0" smtClean="0"/>
              <a:t>	</a:t>
            </a:r>
            <a:r>
              <a:rPr lang="tr-TR" b="0" dirty="0" smtClean="0"/>
              <a:t>OSI </a:t>
            </a:r>
            <a:r>
              <a:rPr lang="tr-TR" b="0" dirty="0"/>
              <a:t>modeli, iki bilgisayar veya sistem arasındaki haberleşme için işlemler katmanlar (</a:t>
            </a:r>
            <a:r>
              <a:rPr lang="tr-TR" b="0" dirty="0" err="1"/>
              <a:t>layer</a:t>
            </a:r>
            <a:r>
              <a:rPr lang="tr-TR" b="0" dirty="0"/>
              <a:t>) vasıtasıyla açıklamaktadır. Katmanlı model sayesinde iş bölümü yapılarak daha fonksiyonel bir şekilde işlemler yönetilebilir hale getirilmektedir. OSI modeli bir donanıma göre tanımlanmış model yapısı değildir. </a:t>
            </a:r>
            <a:r>
              <a:rPr lang="tr-TR" b="0" dirty="0" err="1"/>
              <a:t>OSI’nin</a:t>
            </a:r>
            <a:r>
              <a:rPr lang="tr-TR" b="0" dirty="0"/>
              <a:t> amacı ağ mimarilerinin ve protokollerinin bir ağ bileşeni gibi kullanılmasını sağlamaktır. ISO standardı ağ yönetimini 7 katmana </a:t>
            </a:r>
            <a:r>
              <a:rPr lang="tr-TR" b="0" dirty="0" smtClean="0"/>
              <a:t>ayırmıştır</a:t>
            </a:r>
            <a:endParaRPr lang="tr-TR" b="0" dirty="0"/>
          </a:p>
        </p:txBody>
      </p:sp>
    </p:spTree>
    <p:extLst>
      <p:ext uri="{BB962C8B-B14F-4D97-AF65-F5344CB8AC3E}">
        <p14:creationId xmlns:p14="http://schemas.microsoft.com/office/powerpoint/2010/main" val="1386328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136904" cy="936104"/>
          </a:xfrm>
        </p:spPr>
        <p:txBody>
          <a:bodyPr>
            <a:normAutofit/>
          </a:bodyPr>
          <a:lstStyle/>
          <a:p>
            <a:r>
              <a:rPr lang="tr-TR" sz="2400" cap="none" dirty="0" smtClean="0"/>
              <a:t>BÜYÜKLÜKLERİNE GÖRE KABLOSUZ AĞLAR</a:t>
            </a:r>
            <a:endParaRPr lang="tr-TR" sz="2400" dirty="0"/>
          </a:p>
        </p:txBody>
      </p:sp>
      <p:sp>
        <p:nvSpPr>
          <p:cNvPr id="3" name="İçerik Yer Tutucusu 2"/>
          <p:cNvSpPr>
            <a:spLocks noGrp="1"/>
          </p:cNvSpPr>
          <p:nvPr>
            <p:ph idx="1"/>
          </p:nvPr>
        </p:nvSpPr>
        <p:spPr>
          <a:xfrm>
            <a:off x="467544" y="1412776"/>
            <a:ext cx="7620000" cy="4641379"/>
          </a:xfrm>
        </p:spPr>
        <p:txBody>
          <a:bodyPr>
            <a:normAutofit fontScale="92500"/>
          </a:bodyPr>
          <a:lstStyle/>
          <a:p>
            <a:pPr algn="just"/>
            <a:r>
              <a:rPr lang="tr-TR" b="0" dirty="0"/>
              <a:t> 	Kablosuz ağlar kapsama alanlarına </a:t>
            </a:r>
            <a:r>
              <a:rPr lang="tr-TR" b="0" dirty="0" smtClean="0"/>
              <a:t>göre sınıflandırılabilmektedirler</a:t>
            </a:r>
            <a:r>
              <a:rPr lang="tr-TR" b="0" dirty="0"/>
              <a:t>. Fakat Kablosuz ağ teknolojilerindeki gelişmeler ve kapsama alanını sınıflandırmadaki zorluklar nedeniyle sınırlandırma işlemini yapmayı zorlaştırmaktadır. Kablosuz iletişim ağları 4 sınıfa ayrılabilmektedir, bunlar:</a:t>
            </a:r>
          </a:p>
          <a:p>
            <a:r>
              <a:rPr lang="tr-TR" b="0" dirty="0"/>
              <a:t> </a:t>
            </a:r>
          </a:p>
          <a:p>
            <a:pPr lvl="0" algn="just"/>
            <a:r>
              <a:rPr lang="tr-TR" b="0" dirty="0"/>
              <a:t> Kablosuz Geniş Alan Ağları (Wireless </a:t>
            </a:r>
            <a:r>
              <a:rPr lang="tr-TR" b="0" dirty="0" err="1"/>
              <a:t>Wide</a:t>
            </a:r>
            <a:r>
              <a:rPr lang="tr-TR" b="0" dirty="0"/>
              <a:t> </a:t>
            </a:r>
            <a:r>
              <a:rPr lang="tr-TR" b="0" dirty="0" err="1"/>
              <a:t>Area</a:t>
            </a:r>
            <a:r>
              <a:rPr lang="tr-TR" b="0" dirty="0"/>
              <a:t> Networks, WWAN),</a:t>
            </a:r>
          </a:p>
          <a:p>
            <a:pPr lvl="0" algn="just"/>
            <a:r>
              <a:rPr lang="tr-TR" b="0" dirty="0"/>
              <a:t> Kablosuz Metropol Alan Ağları (Wireless </a:t>
            </a:r>
            <a:r>
              <a:rPr lang="tr-TR" b="0" dirty="0" err="1"/>
              <a:t>Metropolitan</a:t>
            </a:r>
            <a:r>
              <a:rPr lang="tr-TR" b="0" dirty="0"/>
              <a:t> </a:t>
            </a:r>
            <a:r>
              <a:rPr lang="tr-TR" b="0" dirty="0" err="1"/>
              <a:t>Area</a:t>
            </a:r>
            <a:r>
              <a:rPr lang="tr-TR" b="0" dirty="0"/>
              <a:t> </a:t>
            </a:r>
            <a:r>
              <a:rPr lang="tr-TR" b="0" dirty="0" err="1"/>
              <a:t>Networks,WMAN</a:t>
            </a:r>
            <a:r>
              <a:rPr lang="tr-TR" b="0" dirty="0"/>
              <a:t>)</a:t>
            </a:r>
          </a:p>
          <a:p>
            <a:pPr lvl="0" algn="just"/>
            <a:r>
              <a:rPr lang="tr-TR" b="0" dirty="0"/>
              <a:t> Kablosuz Yerel Alan Ağları (Wireless </a:t>
            </a:r>
            <a:r>
              <a:rPr lang="tr-TR" b="0" dirty="0" err="1"/>
              <a:t>Local</a:t>
            </a:r>
            <a:r>
              <a:rPr lang="tr-TR" b="0" dirty="0"/>
              <a:t> </a:t>
            </a:r>
            <a:r>
              <a:rPr lang="tr-TR" b="0" dirty="0" err="1"/>
              <a:t>Area</a:t>
            </a:r>
            <a:r>
              <a:rPr lang="tr-TR" b="0" dirty="0"/>
              <a:t> Networks, WLAN) ve</a:t>
            </a:r>
          </a:p>
          <a:p>
            <a:pPr lvl="0" algn="just"/>
            <a:r>
              <a:rPr lang="tr-TR" b="0" dirty="0"/>
              <a:t> Kablosuz Kişisel Alan Ağları (Wireless </a:t>
            </a:r>
            <a:r>
              <a:rPr lang="tr-TR" b="0" dirty="0" err="1"/>
              <a:t>Personal</a:t>
            </a:r>
            <a:r>
              <a:rPr lang="tr-TR" b="0" dirty="0"/>
              <a:t> </a:t>
            </a:r>
            <a:r>
              <a:rPr lang="tr-TR" b="0" dirty="0" err="1"/>
              <a:t>Area</a:t>
            </a:r>
            <a:r>
              <a:rPr lang="tr-TR" b="0" dirty="0"/>
              <a:t> Networks, WPAN</a:t>
            </a:r>
            <a:r>
              <a:rPr lang="tr-TR" b="0" dirty="0" smtClean="0"/>
              <a:t>)</a:t>
            </a:r>
            <a:r>
              <a:rPr lang="tr-TR" dirty="0"/>
              <a:t> </a:t>
            </a:r>
          </a:p>
          <a:p>
            <a:endParaRPr lang="tr-TR" dirty="0"/>
          </a:p>
        </p:txBody>
      </p:sp>
    </p:spTree>
    <p:extLst>
      <p:ext uri="{BB962C8B-B14F-4D97-AF65-F5344CB8AC3E}">
        <p14:creationId xmlns:p14="http://schemas.microsoft.com/office/powerpoint/2010/main" val="2950425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839661" y="456369"/>
            <a:ext cx="5199063" cy="5368925"/>
            <a:chOff x="2090" y="2089"/>
            <a:chExt cx="8187" cy="8454"/>
          </a:xfrm>
        </p:grpSpPr>
        <p:sp>
          <p:nvSpPr>
            <p:cNvPr id="6" name="AutoShape 9"/>
            <p:cNvSpPr>
              <a:spLocks noChangeAspect="1" noChangeArrowheads="1" noTextEdit="1"/>
            </p:cNvSpPr>
            <p:nvPr/>
          </p:nvSpPr>
          <p:spPr bwMode="auto">
            <a:xfrm>
              <a:off x="2090" y="2089"/>
              <a:ext cx="8187" cy="84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Oval 8"/>
            <p:cNvSpPr>
              <a:spLocks noChangeArrowheads="1"/>
            </p:cNvSpPr>
            <p:nvPr/>
          </p:nvSpPr>
          <p:spPr bwMode="auto">
            <a:xfrm>
              <a:off x="2267" y="2214"/>
              <a:ext cx="7880" cy="8192"/>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7"/>
            <p:cNvSpPr>
              <a:spLocks noChangeArrowheads="1"/>
            </p:cNvSpPr>
            <p:nvPr/>
          </p:nvSpPr>
          <p:spPr bwMode="auto">
            <a:xfrm>
              <a:off x="2580" y="3814"/>
              <a:ext cx="7180" cy="6632"/>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6"/>
            <p:cNvSpPr>
              <a:spLocks noChangeArrowheads="1"/>
            </p:cNvSpPr>
            <p:nvPr/>
          </p:nvSpPr>
          <p:spPr bwMode="auto">
            <a:xfrm>
              <a:off x="3807" y="5516"/>
              <a:ext cx="4620" cy="493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5"/>
            <p:cNvSpPr>
              <a:spLocks noChangeArrowheads="1"/>
            </p:cNvSpPr>
            <p:nvPr/>
          </p:nvSpPr>
          <p:spPr bwMode="auto">
            <a:xfrm>
              <a:off x="4547" y="6955"/>
              <a:ext cx="3300" cy="3491"/>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&lt;10m</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Bluetooth-802.15.1</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 Mb/s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Zigbee – 802.15.4</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250 kb/s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WiMedia-802.15.3</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100-500mb/s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4"/>
            <p:cNvSpPr txBox="1">
              <a:spLocks noChangeArrowheads="1"/>
            </p:cNvSpPr>
            <p:nvPr/>
          </p:nvSpPr>
          <p:spPr bwMode="auto">
            <a:xfrm>
              <a:off x="4940" y="2354"/>
              <a:ext cx="2340" cy="126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&lt;15 km</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MobileFi -802.20</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 Mb/s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3"/>
            <p:cNvSpPr txBox="1">
              <a:spLocks noChangeArrowheads="1"/>
            </p:cNvSpPr>
            <p:nvPr/>
          </p:nvSpPr>
          <p:spPr bwMode="auto">
            <a:xfrm>
              <a:off x="5040" y="4094"/>
              <a:ext cx="2487" cy="126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&lt;5 km</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WiMAX – 802.16 a / 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70 Mb/s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
            <p:cNvSpPr txBox="1">
              <a:spLocks noChangeArrowheads="1"/>
            </p:cNvSpPr>
            <p:nvPr/>
          </p:nvSpPr>
          <p:spPr bwMode="auto">
            <a:xfrm>
              <a:off x="4992" y="5582"/>
              <a:ext cx="2487" cy="126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LAN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&lt;100m</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WiFi – 802.11 a/b/g/n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1-300 Mb/s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Dikdörtgen 13"/>
          <p:cNvSpPr/>
          <p:nvPr/>
        </p:nvSpPr>
        <p:spPr>
          <a:xfrm>
            <a:off x="947139" y="5932326"/>
            <a:ext cx="7554522" cy="646331"/>
          </a:xfrm>
          <a:prstGeom prst="rect">
            <a:avLst/>
          </a:prstGeom>
        </p:spPr>
        <p:txBody>
          <a:bodyPr wrap="square">
            <a:spAutoFit/>
          </a:bodyPr>
          <a:lstStyle/>
          <a:p>
            <a:pPr algn="ctr"/>
            <a:r>
              <a:rPr lang="tr-TR" dirty="0"/>
              <a:t>Kablosuz ağların büyüklüklerine göre sınıflandırılması (</a:t>
            </a:r>
            <a:r>
              <a:rPr lang="tr-TR" dirty="0" err="1"/>
              <a:t>Howlader</a:t>
            </a:r>
            <a:r>
              <a:rPr lang="tr-TR" dirty="0"/>
              <a:t> ve </a:t>
            </a:r>
            <a:r>
              <a:rPr lang="tr-TR" dirty="0" err="1"/>
              <a:t>Kiger</a:t>
            </a:r>
            <a:r>
              <a:rPr lang="tr-TR" dirty="0"/>
              <a:t>, 2007)</a:t>
            </a:r>
          </a:p>
        </p:txBody>
      </p:sp>
    </p:spTree>
    <p:extLst>
      <p:ext uri="{BB962C8B-B14F-4D97-AF65-F5344CB8AC3E}">
        <p14:creationId xmlns:p14="http://schemas.microsoft.com/office/powerpoint/2010/main" val="796086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6388" y="260648"/>
            <a:ext cx="7931224" cy="471582"/>
          </a:xfrm>
        </p:spPr>
        <p:txBody>
          <a:bodyPr>
            <a:normAutofit/>
          </a:bodyPr>
          <a:lstStyle/>
          <a:p>
            <a:r>
              <a:rPr lang="tr-TR" sz="2400" b="1" cap="none" dirty="0" smtClean="0"/>
              <a:t>KABLOSUZ LAN STANDARTLARI</a:t>
            </a:r>
            <a:endParaRPr lang="tr-TR" sz="2400" cap="none" dirty="0"/>
          </a:p>
        </p:txBody>
      </p:sp>
      <p:sp>
        <p:nvSpPr>
          <p:cNvPr id="3" name="İçerik Yer Tutucusu 2"/>
          <p:cNvSpPr>
            <a:spLocks noGrp="1"/>
          </p:cNvSpPr>
          <p:nvPr>
            <p:ph idx="1"/>
          </p:nvPr>
        </p:nvSpPr>
        <p:spPr>
          <a:xfrm>
            <a:off x="611560" y="836712"/>
            <a:ext cx="7620000" cy="2232248"/>
          </a:xfrm>
        </p:spPr>
        <p:txBody>
          <a:bodyPr>
            <a:normAutofit fontScale="85000" lnSpcReduction="10000"/>
          </a:bodyPr>
          <a:lstStyle/>
          <a:p>
            <a:pPr algn="just"/>
            <a:r>
              <a:rPr lang="tr-TR" b="0" dirty="0" smtClean="0"/>
              <a:t>    </a:t>
            </a:r>
            <a:r>
              <a:rPr lang="tr-TR" b="0" dirty="0"/>
              <a:t>Kablosuz ağlar içinde önemli bir yere sahip olan </a:t>
            </a:r>
            <a:r>
              <a:rPr lang="tr-TR" b="0" dirty="0" err="1"/>
              <a:t>LAN’lar</a:t>
            </a:r>
            <a:r>
              <a:rPr lang="tr-TR" b="0" dirty="0"/>
              <a:t> genelde kafeterya, bina içi, iş yerleri vb. alanlarda 0-100m kapsama alanına bağlı olarak çalışmaktadırlar.  İki yönlü olarak veri iletişim desteği sağlamaktadırlar. Fiziksel donanım olarak fiber optik veya bakır kablo yerine radyo frekansı veya kızılötesi ışınları kullanarak belirlenmiş alanda iletişim sağlamaktadırlar. WLAN sistemleri günümüzde hızlı bir şekilde gelişmekte ve yeni fonksiyonlar eklenmektedir.  Kablosuz yerel ağlar, yaygın olarak </a:t>
            </a:r>
            <a:r>
              <a:rPr lang="tr-TR" b="0" dirty="0" err="1"/>
              <a:t>Wi</a:t>
            </a:r>
            <a:r>
              <a:rPr lang="tr-TR" b="0" dirty="0"/>
              <a:t>-Fi olarak adlandırılmaktadır (Wireless- </a:t>
            </a:r>
            <a:r>
              <a:rPr lang="tr-TR" b="0" dirty="0" err="1"/>
              <a:t>Fidelity</a:t>
            </a:r>
            <a:r>
              <a:rPr lang="tr-TR" b="0" dirty="0"/>
              <a:t> – Kablosuz Bağlılık), RLAN (</a:t>
            </a:r>
            <a:r>
              <a:rPr lang="tr-TR" b="0" dirty="0" err="1"/>
              <a:t>Radio</a:t>
            </a:r>
            <a:r>
              <a:rPr lang="tr-TR" b="0" dirty="0"/>
              <a:t> </a:t>
            </a:r>
            <a:r>
              <a:rPr lang="tr-TR" b="0" dirty="0" err="1"/>
              <a:t>Local</a:t>
            </a:r>
            <a:r>
              <a:rPr lang="tr-TR" b="0" dirty="0"/>
              <a:t> </a:t>
            </a:r>
            <a:r>
              <a:rPr lang="tr-TR" b="0" dirty="0" err="1"/>
              <a:t>Area</a:t>
            </a:r>
            <a:r>
              <a:rPr lang="tr-TR" b="0" dirty="0"/>
              <a:t> Network), WLAN(Wireless LAN) olarak adlandırılmaktadırlar. 	</a:t>
            </a:r>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6408712" cy="3145155"/>
          </a:xfrm>
          <a:prstGeom prst="rect">
            <a:avLst/>
          </a:prstGeom>
          <a:noFill/>
          <a:ln>
            <a:noFill/>
          </a:ln>
        </p:spPr>
      </p:pic>
      <p:sp>
        <p:nvSpPr>
          <p:cNvPr id="5" name="Dikdörtgen 4"/>
          <p:cNvSpPr/>
          <p:nvPr/>
        </p:nvSpPr>
        <p:spPr>
          <a:xfrm>
            <a:off x="3203848" y="6237312"/>
            <a:ext cx="2236510" cy="369332"/>
          </a:xfrm>
          <a:prstGeom prst="rect">
            <a:avLst/>
          </a:prstGeom>
        </p:spPr>
        <p:txBody>
          <a:bodyPr wrap="none">
            <a:spAutoFit/>
          </a:bodyPr>
          <a:lstStyle/>
          <a:p>
            <a:r>
              <a:rPr lang="tr-TR" dirty="0"/>
              <a:t>Kablosuz ağ sistemi</a:t>
            </a:r>
          </a:p>
        </p:txBody>
      </p:sp>
    </p:spTree>
    <p:extLst>
      <p:ext uri="{BB962C8B-B14F-4D97-AF65-F5344CB8AC3E}">
        <p14:creationId xmlns:p14="http://schemas.microsoft.com/office/powerpoint/2010/main" val="3060116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7620000" cy="5760639"/>
          </a:xfrm>
        </p:spPr>
        <p:txBody>
          <a:bodyPr>
            <a:normAutofit fontScale="92500" lnSpcReduction="20000"/>
          </a:bodyPr>
          <a:lstStyle/>
          <a:p>
            <a:pPr algn="just"/>
            <a:r>
              <a:rPr lang="tr-TR" b="0" dirty="0" smtClean="0"/>
              <a:t>     </a:t>
            </a:r>
            <a:r>
              <a:rPr lang="tr-TR" b="0" dirty="0"/>
              <a:t>WLAN sistemlerinde farklı teknolojilerde göze çarpmaktadır. Bunların başında, az da olsa kızılötesi (</a:t>
            </a:r>
            <a:r>
              <a:rPr lang="tr-TR" b="0" dirty="0" err="1"/>
              <a:t>Infrared</a:t>
            </a:r>
            <a:r>
              <a:rPr lang="tr-TR" b="0" dirty="0"/>
              <a:t>, </a:t>
            </a:r>
            <a:r>
              <a:rPr lang="tr-TR" b="0" dirty="0" err="1"/>
              <a:t>Irda</a:t>
            </a:r>
            <a:r>
              <a:rPr lang="tr-TR" b="0" dirty="0"/>
              <a:t>) teknolojisi de kullanılmaktadır. Kızılötesi sistemler; görünür ışığın hemen altındaki kızılötesi ışınları kullanarak veri iletişimi gerçekleştiren teknolojiye sahiptir. WLAN alanında kullanılan kızılötesi sistemi ile çalışan cihazlar muhakkak birbirlerinin görmelidirler. Ayrıca iletişim mesafesi de yaklaşık 10 metre olduğundan oldukça kısadır. Bu tür sorunları nedeniyle kızılötesi sistemler yaygın olarak kullanılmamaktadır. </a:t>
            </a:r>
          </a:p>
          <a:p>
            <a:pPr algn="just"/>
            <a:endParaRPr lang="tr-TR" b="0" dirty="0"/>
          </a:p>
          <a:p>
            <a:pPr algn="just"/>
            <a:r>
              <a:rPr lang="tr-TR" b="0" dirty="0"/>
              <a:t>Kablosuz WLAN çalışmalarında IEEE (Elektrik ve Elektronik Mühendisleri Enstitüsü-</a:t>
            </a:r>
            <a:r>
              <a:rPr lang="tr-TR" b="0" dirty="0" err="1"/>
              <a:t>Institute</a:t>
            </a:r>
            <a:r>
              <a:rPr lang="tr-TR" b="0" dirty="0"/>
              <a:t> of </a:t>
            </a:r>
            <a:r>
              <a:rPr lang="tr-TR" b="0" dirty="0" err="1"/>
              <a:t>Electrical</a:t>
            </a:r>
            <a:r>
              <a:rPr lang="tr-TR" b="0" dirty="0"/>
              <a:t> </a:t>
            </a:r>
            <a:r>
              <a:rPr lang="tr-TR" b="0" dirty="0" err="1"/>
              <a:t>and</a:t>
            </a:r>
            <a:r>
              <a:rPr lang="tr-TR" b="0" dirty="0"/>
              <a:t> Electronic </a:t>
            </a:r>
            <a:r>
              <a:rPr lang="tr-TR" b="0" dirty="0" err="1"/>
              <a:t>Engineers</a:t>
            </a:r>
            <a:r>
              <a:rPr lang="tr-TR" b="0" dirty="0"/>
              <a:t>) standart geliştirerek bu teknolojinin daha fonksiyonel olarak kullanılmasını sağlamıştır. İlk olarak IEEE 802 LAN/MAN standart komitesi 1997’de IEEE 802.11 standardını yayımlamıştır. Bu standarda göre 2.4 GHZ frekans bandında çalışmaktaydı. Aynı zamanda, FHSS(</a:t>
            </a:r>
            <a:r>
              <a:rPr lang="tr-TR" b="0" dirty="0" err="1"/>
              <a:t>Frenquency</a:t>
            </a:r>
            <a:r>
              <a:rPr lang="tr-TR" b="0" dirty="0"/>
              <a:t> </a:t>
            </a:r>
            <a:r>
              <a:rPr lang="tr-TR" b="0" dirty="0" err="1"/>
              <a:t>Hopping</a:t>
            </a:r>
            <a:r>
              <a:rPr lang="tr-TR" b="0" dirty="0"/>
              <a:t> Spread </a:t>
            </a:r>
            <a:r>
              <a:rPr lang="tr-TR" b="0" dirty="0" err="1"/>
              <a:t>Spectrum</a:t>
            </a:r>
            <a:r>
              <a:rPr lang="tr-TR" b="0" dirty="0"/>
              <a:t>) ve DSSS (Direct </a:t>
            </a:r>
            <a:r>
              <a:rPr lang="tr-TR" b="0" dirty="0" err="1"/>
              <a:t>Sequence</a:t>
            </a:r>
            <a:r>
              <a:rPr lang="tr-TR" b="0" dirty="0"/>
              <a:t> Spread) kullanmaktaydı ve 2 </a:t>
            </a:r>
            <a:r>
              <a:rPr lang="tr-TR" b="0" dirty="0" err="1"/>
              <a:t>Mbps’e</a:t>
            </a:r>
            <a:r>
              <a:rPr lang="tr-TR" b="0" dirty="0"/>
              <a:t> kadar data iletişimi gerçekleştirebilmekteydi </a:t>
            </a:r>
            <a:r>
              <a:rPr lang="tr-TR" dirty="0"/>
              <a:t>(</a:t>
            </a:r>
            <a:r>
              <a:rPr lang="tr-TR" dirty="0" err="1"/>
              <a:t>Agilent</a:t>
            </a:r>
            <a:r>
              <a:rPr lang="tr-TR" dirty="0"/>
              <a:t> Technologies, 2005). </a:t>
            </a:r>
            <a:r>
              <a:rPr lang="tr-TR" b="0" dirty="0"/>
              <a:t>802.11 standardındaki temel amaç mevcut kablolu </a:t>
            </a:r>
            <a:r>
              <a:rPr lang="tr-TR" b="0" dirty="0" err="1"/>
              <a:t>LAN’ların</a:t>
            </a:r>
            <a:r>
              <a:rPr lang="tr-TR" b="0" dirty="0"/>
              <a:t> kablosuz hale gelmesini sağlamak ve kablolu sistemlerle mobil sistemleri uyumlu olarak çalıştırmaktır. Zaman içerisinde IEEE tarafından yayımlanan standardın başarılı olması ile 802.11x ile yeni standartlar yayımlanmıştır. </a:t>
            </a:r>
          </a:p>
        </p:txBody>
      </p:sp>
    </p:spTree>
    <p:extLst>
      <p:ext uri="{BB962C8B-B14F-4D97-AF65-F5344CB8AC3E}">
        <p14:creationId xmlns:p14="http://schemas.microsoft.com/office/powerpoint/2010/main" val="1944229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620000" cy="2016224"/>
          </a:xfrm>
        </p:spPr>
        <p:txBody>
          <a:bodyPr/>
          <a:lstStyle/>
          <a:p>
            <a:pPr algn="just"/>
            <a:r>
              <a:rPr lang="tr-TR" b="0" dirty="0" smtClean="0"/>
              <a:t>    802.11 </a:t>
            </a:r>
            <a:r>
              <a:rPr lang="tr-TR" b="0" dirty="0"/>
              <a:t>cihazları ISM bantlarını kullanmaktadır. İlk ISM bandı 900 </a:t>
            </a:r>
            <a:r>
              <a:rPr lang="tr-TR" b="0" dirty="0" err="1"/>
              <a:t>MHz’di</a:t>
            </a:r>
            <a:r>
              <a:rPr lang="tr-TR" b="0" dirty="0"/>
              <a:t>. Buna karşın ilk defa </a:t>
            </a:r>
            <a:r>
              <a:rPr lang="tr-TR" b="0" dirty="0" err="1"/>
              <a:t>US’de</a:t>
            </a:r>
            <a:r>
              <a:rPr lang="tr-TR" b="0" dirty="0"/>
              <a:t> kullanıldı. 2.4 GHz ISM </a:t>
            </a:r>
            <a:r>
              <a:rPr lang="tr-TR" b="0" dirty="0" err="1"/>
              <a:t>band</a:t>
            </a:r>
            <a:r>
              <a:rPr lang="tr-TR" b="0" dirty="0"/>
              <a:t> 802.11b ve 802.11g aygıtlarında kullanıldı. </a:t>
            </a:r>
            <a:r>
              <a:rPr lang="tr-TR" b="0" dirty="0" err="1"/>
              <a:t>US’de</a:t>
            </a:r>
            <a:r>
              <a:rPr lang="tr-TR" b="0" dirty="0"/>
              <a:t> 11 kanal tanımlamasına karşın, Avrupa 13 kanal tanımladı. Her bir kanalın bant genişliği her bir bandın merkezleri arasından 5 MHz olarak dağılmış 22 </a:t>
            </a:r>
            <a:r>
              <a:rPr lang="tr-TR" b="0" dirty="0" err="1"/>
              <a:t>MHz’lik</a:t>
            </a:r>
            <a:r>
              <a:rPr lang="tr-TR" b="0" dirty="0"/>
              <a:t> dağılıma sahiptir. </a:t>
            </a:r>
            <a:endParaRPr lang="tr-TR" dirty="0"/>
          </a:p>
        </p:txBody>
      </p:sp>
      <p:sp>
        <p:nvSpPr>
          <p:cNvPr id="4" name="Dikdörtgen 3"/>
          <p:cNvSpPr/>
          <p:nvPr/>
        </p:nvSpPr>
        <p:spPr>
          <a:xfrm>
            <a:off x="4067944" y="5107032"/>
            <a:ext cx="4572000" cy="523220"/>
          </a:xfrm>
          <a:prstGeom prst="rect">
            <a:avLst/>
          </a:prstGeom>
        </p:spPr>
        <p:txBody>
          <a:bodyPr>
            <a:spAutoFit/>
          </a:bodyPr>
          <a:lstStyle/>
          <a:p>
            <a:pPr algn="ctr"/>
            <a:r>
              <a:rPr lang="tr-TR" sz="1400" dirty="0" smtClean="0"/>
              <a:t>2.4 </a:t>
            </a:r>
            <a:r>
              <a:rPr lang="tr-TR" sz="1400" dirty="0"/>
              <a:t>GHz </a:t>
            </a:r>
            <a:r>
              <a:rPr lang="tr-TR" sz="1400" dirty="0" err="1"/>
              <a:t>bandda</a:t>
            </a:r>
            <a:r>
              <a:rPr lang="tr-TR" sz="1400" dirty="0"/>
              <a:t> 802.11 kanal tahsisi (</a:t>
            </a:r>
            <a:r>
              <a:rPr lang="tr-TR" sz="1400" dirty="0" err="1"/>
              <a:t>Holt</a:t>
            </a:r>
            <a:r>
              <a:rPr lang="tr-TR" sz="1400" dirty="0"/>
              <a:t> ve </a:t>
            </a:r>
            <a:r>
              <a:rPr lang="tr-TR" sz="1400" dirty="0" err="1"/>
              <a:t>Huang</a:t>
            </a:r>
            <a:r>
              <a:rPr lang="tr-TR" sz="1400" dirty="0"/>
              <a:t>, 2010)</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924944"/>
            <a:ext cx="4176464" cy="2016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1229546122"/>
              </p:ext>
            </p:extLst>
          </p:nvPr>
        </p:nvGraphicFramePr>
        <p:xfrm>
          <a:off x="1115616" y="3212976"/>
          <a:ext cx="2304255" cy="3154680"/>
        </p:xfrm>
        <a:graphic>
          <a:graphicData uri="http://schemas.openxmlformats.org/drawingml/2006/table">
            <a:tbl>
              <a:tblPr firstRow="1" firstCol="1" bandRow="1">
                <a:tableStyleId>{5C22544A-7EE6-4342-B048-85BDC9FD1C3A}</a:tableStyleId>
              </a:tblPr>
              <a:tblGrid>
                <a:gridCol w="768085"/>
                <a:gridCol w="768085"/>
                <a:gridCol w="768085"/>
              </a:tblGrid>
              <a:tr h="165258">
                <a:tc rowSpan="2">
                  <a:txBody>
                    <a:bodyPr/>
                    <a:lstStyle/>
                    <a:p>
                      <a:pPr algn="ctr">
                        <a:lnSpc>
                          <a:spcPct val="115000"/>
                        </a:lnSpc>
                        <a:spcAft>
                          <a:spcPts val="0"/>
                        </a:spcAft>
                      </a:pPr>
                      <a:r>
                        <a:rPr lang="tr-TR" sz="1200">
                          <a:effectLst/>
                        </a:rPr>
                        <a:t>Kanal</a:t>
                      </a:r>
                      <a:endParaRPr lang="tr-TR" sz="1100">
                        <a:effectLst/>
                        <a:latin typeface="Calibri"/>
                        <a:ea typeface="Calibri"/>
                        <a:cs typeface="Times New Roman"/>
                      </a:endParaRPr>
                    </a:p>
                  </a:txBody>
                  <a:tcPr marL="53975" marR="68580" marT="0" marB="0" anchor="ctr"/>
                </a:tc>
                <a:tc gridSpan="2">
                  <a:txBody>
                    <a:bodyPr/>
                    <a:lstStyle/>
                    <a:p>
                      <a:pPr algn="ctr">
                        <a:lnSpc>
                          <a:spcPct val="115000"/>
                        </a:lnSpc>
                        <a:spcAft>
                          <a:spcPts val="0"/>
                        </a:spcAft>
                      </a:pPr>
                      <a:r>
                        <a:rPr lang="tr-TR" sz="1200">
                          <a:effectLst/>
                        </a:rPr>
                        <a:t>Frekans</a:t>
                      </a:r>
                      <a:endParaRPr lang="tr-TR" sz="1100">
                        <a:effectLst/>
                        <a:latin typeface="Calibri"/>
                        <a:ea typeface="Calibri"/>
                        <a:cs typeface="Times New Roman"/>
                      </a:endParaRPr>
                    </a:p>
                  </a:txBody>
                  <a:tcPr marL="53975" marR="68580" marT="0" marB="0"/>
                </a:tc>
                <a:tc hMerge="1">
                  <a:txBody>
                    <a:bodyPr/>
                    <a:lstStyle/>
                    <a:p>
                      <a:endParaRPr lang="tr-TR"/>
                    </a:p>
                  </a:txBody>
                  <a:tcPr/>
                </a:tc>
              </a:tr>
              <a:tr h="165258">
                <a:tc vMerge="1">
                  <a:txBody>
                    <a:bodyPr/>
                    <a:lstStyle/>
                    <a:p>
                      <a:endParaRPr lang="tr-TR"/>
                    </a:p>
                  </a:txBody>
                  <a:tcPr/>
                </a:tc>
                <a:tc>
                  <a:txBody>
                    <a:bodyPr/>
                    <a:lstStyle/>
                    <a:p>
                      <a:pPr algn="ctr">
                        <a:lnSpc>
                          <a:spcPct val="115000"/>
                        </a:lnSpc>
                        <a:spcAft>
                          <a:spcPts val="0"/>
                        </a:spcAft>
                      </a:pPr>
                      <a:r>
                        <a:rPr lang="tr-TR" sz="1200">
                          <a:effectLst/>
                        </a:rPr>
                        <a:t>Düşük</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Yüksek</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2.401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2.423</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2</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2.406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2.428</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3</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2.411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2.433</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4</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2.416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2.438</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5</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2.421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dirty="0">
                          <a:effectLst/>
                        </a:rPr>
                        <a:t>2.433</a:t>
                      </a:r>
                      <a:endParaRPr lang="tr-TR" sz="1100" dirty="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2.426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dirty="0">
                          <a:effectLst/>
                        </a:rPr>
                        <a:t>2.448</a:t>
                      </a:r>
                      <a:endParaRPr lang="tr-TR" sz="1100" dirty="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7</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2.431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2.453</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8</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2.436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2.458</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9</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2.441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dirty="0">
                          <a:effectLst/>
                        </a:rPr>
                        <a:t>2.463</a:t>
                      </a:r>
                      <a:endParaRPr lang="tr-TR" sz="1100" dirty="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10</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2.446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2.468</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11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2.451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2.473</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12</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2.456</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2.478</a:t>
                      </a:r>
                      <a:endParaRPr lang="tr-TR" sz="1100">
                        <a:effectLst/>
                        <a:latin typeface="Calibri"/>
                        <a:ea typeface="Calibri"/>
                        <a:cs typeface="Times New Roman"/>
                      </a:endParaRPr>
                    </a:p>
                  </a:txBody>
                  <a:tcPr marL="53975" marR="68580" marT="0" marB="0"/>
                </a:tc>
              </a:tr>
              <a:tr h="165258">
                <a:tc>
                  <a:txBody>
                    <a:bodyPr/>
                    <a:lstStyle/>
                    <a:p>
                      <a:pPr algn="ctr">
                        <a:lnSpc>
                          <a:spcPct val="115000"/>
                        </a:lnSpc>
                        <a:spcAft>
                          <a:spcPts val="0"/>
                        </a:spcAft>
                      </a:pPr>
                      <a:r>
                        <a:rPr lang="tr-TR" sz="1200">
                          <a:effectLst/>
                        </a:rPr>
                        <a:t>13</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a:effectLst/>
                        </a:rPr>
                        <a:t>2.461</a:t>
                      </a:r>
                      <a:endParaRPr lang="tr-TR" sz="1100">
                        <a:effectLst/>
                        <a:latin typeface="Calibri"/>
                        <a:ea typeface="Calibri"/>
                        <a:cs typeface="Times New Roman"/>
                      </a:endParaRPr>
                    </a:p>
                  </a:txBody>
                  <a:tcPr marL="53975" marR="68580" marT="0" marB="0"/>
                </a:tc>
                <a:tc>
                  <a:txBody>
                    <a:bodyPr/>
                    <a:lstStyle/>
                    <a:p>
                      <a:pPr algn="ctr">
                        <a:lnSpc>
                          <a:spcPct val="115000"/>
                        </a:lnSpc>
                        <a:spcAft>
                          <a:spcPts val="0"/>
                        </a:spcAft>
                      </a:pPr>
                      <a:r>
                        <a:rPr lang="tr-TR" sz="1200" dirty="0">
                          <a:effectLst/>
                        </a:rPr>
                        <a:t>2.483</a:t>
                      </a:r>
                      <a:endParaRPr lang="tr-TR" sz="1100" dirty="0">
                        <a:effectLst/>
                        <a:latin typeface="Calibri"/>
                        <a:ea typeface="Calibri"/>
                        <a:cs typeface="Times New Roman"/>
                      </a:endParaRPr>
                    </a:p>
                  </a:txBody>
                  <a:tcPr marL="53975" marR="68580" marT="0" marB="0"/>
                </a:tc>
              </a:tr>
            </a:tbl>
          </a:graphicData>
        </a:graphic>
      </p:graphicFrame>
      <p:sp>
        <p:nvSpPr>
          <p:cNvPr id="6" name="Dikdörtgen 5"/>
          <p:cNvSpPr/>
          <p:nvPr/>
        </p:nvSpPr>
        <p:spPr>
          <a:xfrm>
            <a:off x="1057039" y="2663334"/>
            <a:ext cx="2592288" cy="523220"/>
          </a:xfrm>
          <a:prstGeom prst="rect">
            <a:avLst/>
          </a:prstGeom>
        </p:spPr>
        <p:txBody>
          <a:bodyPr wrap="square">
            <a:spAutoFit/>
          </a:bodyPr>
          <a:lstStyle/>
          <a:p>
            <a:r>
              <a:rPr lang="tr-TR" sz="1400" dirty="0"/>
              <a:t>2.4 GHz </a:t>
            </a:r>
            <a:r>
              <a:rPr lang="tr-TR" sz="1400" dirty="0" err="1"/>
              <a:t>bandda</a:t>
            </a:r>
            <a:r>
              <a:rPr lang="tr-TR" sz="1400" dirty="0"/>
              <a:t> kanal tahsisi (</a:t>
            </a:r>
            <a:r>
              <a:rPr lang="tr-TR" sz="1400" dirty="0" err="1"/>
              <a:t>Holt</a:t>
            </a:r>
            <a:r>
              <a:rPr lang="tr-TR" sz="1400" dirty="0"/>
              <a:t> ve </a:t>
            </a:r>
            <a:r>
              <a:rPr lang="tr-TR" sz="1400" dirty="0" err="1"/>
              <a:t>Huang</a:t>
            </a:r>
            <a:r>
              <a:rPr lang="tr-TR" sz="1400" dirty="0"/>
              <a:t>, 2010)</a:t>
            </a:r>
          </a:p>
        </p:txBody>
      </p:sp>
    </p:spTree>
    <p:extLst>
      <p:ext uri="{BB962C8B-B14F-4D97-AF65-F5344CB8AC3E}">
        <p14:creationId xmlns:p14="http://schemas.microsoft.com/office/powerpoint/2010/main" val="4169576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499176" cy="831622"/>
          </a:xfrm>
        </p:spPr>
        <p:txBody>
          <a:bodyPr>
            <a:normAutofit/>
          </a:bodyPr>
          <a:lstStyle/>
          <a:p>
            <a:r>
              <a:rPr lang="tr-TR" sz="2400" cap="none" dirty="0" smtClean="0"/>
              <a:t>ÇİZELGE 5.2. </a:t>
            </a:r>
            <a:r>
              <a:rPr lang="tr-TR" sz="2400" cap="none" dirty="0" smtClean="0"/>
              <a:t>802.11x </a:t>
            </a:r>
            <a:r>
              <a:rPr lang="tr-TR" sz="2400" cap="none" dirty="0" smtClean="0"/>
              <a:t>STANDARDININ SINIRLARI VE BAZI ÖZELLİKLERİ </a:t>
            </a:r>
            <a:endParaRPr lang="tr-TR" sz="2400" cap="none" dirty="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904" y="2420888"/>
            <a:ext cx="5933777" cy="38877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p:cNvCxnSpPr/>
          <p:nvPr/>
        </p:nvCxnSpPr>
        <p:spPr>
          <a:xfrm>
            <a:off x="7345785" y="2420888"/>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277888" y="1506888"/>
            <a:ext cx="6768752" cy="738664"/>
          </a:xfrm>
          <a:prstGeom prst="rect">
            <a:avLst/>
          </a:prstGeom>
        </p:spPr>
        <p:txBody>
          <a:bodyPr wrap="square">
            <a:spAutoFit/>
          </a:bodyPr>
          <a:lstStyle/>
          <a:p>
            <a:r>
              <a:rPr lang="tr-TR" sz="1400" dirty="0" smtClean="0"/>
              <a:t> </a:t>
            </a:r>
            <a:r>
              <a:rPr lang="tr-TR" sz="1400" b="1" dirty="0" smtClean="0"/>
              <a:t>802.11 </a:t>
            </a:r>
            <a:r>
              <a:rPr lang="tr-TR" sz="1400" b="1" dirty="0"/>
              <a:t>x standardının sınırları ve bazı özellikleri </a:t>
            </a:r>
            <a:r>
              <a:rPr lang="tr-TR" sz="1400" dirty="0"/>
              <a:t>(</a:t>
            </a:r>
            <a:r>
              <a:rPr lang="tr-TR" sz="1400" baseline="30000" dirty="0"/>
              <a:t>1</a:t>
            </a:r>
            <a:r>
              <a:rPr lang="tr-TR" sz="1400" dirty="0"/>
              <a:t>Holt ve </a:t>
            </a:r>
            <a:r>
              <a:rPr lang="tr-TR" sz="1400" dirty="0" err="1"/>
              <a:t>Huang</a:t>
            </a:r>
            <a:r>
              <a:rPr lang="tr-TR" sz="1400" dirty="0"/>
              <a:t>, 2010, 2CISCO Technical Presentation, 2007, </a:t>
            </a:r>
            <a:r>
              <a:rPr lang="tr-TR" sz="1400" baseline="30000" dirty="0"/>
              <a:t>3</a:t>
            </a:r>
            <a:r>
              <a:rPr lang="tr-TR" sz="1400" dirty="0"/>
              <a:t>Agilent Technologies, 2005, </a:t>
            </a:r>
            <a:r>
              <a:rPr lang="tr-TR" sz="1400" baseline="30000" dirty="0"/>
              <a:t>4</a:t>
            </a:r>
            <a:r>
              <a:rPr lang="tr-TR" sz="1400" dirty="0"/>
              <a:t>Redpine </a:t>
            </a:r>
            <a:r>
              <a:rPr lang="tr-TR" sz="1400" dirty="0" err="1"/>
              <a:t>Signals</a:t>
            </a:r>
            <a:r>
              <a:rPr lang="tr-TR" sz="1400" dirty="0"/>
              <a:t>,  2011)</a:t>
            </a:r>
          </a:p>
        </p:txBody>
      </p:sp>
    </p:spTree>
    <p:extLst>
      <p:ext uri="{BB962C8B-B14F-4D97-AF65-F5344CB8AC3E}">
        <p14:creationId xmlns:p14="http://schemas.microsoft.com/office/powerpoint/2010/main" val="4181487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7620000" cy="5328591"/>
          </a:xfrm>
        </p:spPr>
        <p:txBody>
          <a:bodyPr>
            <a:noAutofit/>
          </a:bodyPr>
          <a:lstStyle/>
          <a:p>
            <a:pPr algn="just"/>
            <a:r>
              <a:rPr lang="tr-TR" dirty="0"/>
              <a:t>DSSS</a:t>
            </a:r>
            <a:r>
              <a:rPr lang="tr-TR" b="0" dirty="0"/>
              <a:t> (Direct </a:t>
            </a:r>
            <a:r>
              <a:rPr lang="tr-TR" b="0" dirty="0" err="1"/>
              <a:t>Sequence</a:t>
            </a:r>
            <a:r>
              <a:rPr lang="tr-TR" b="0" dirty="0"/>
              <a:t> Spread </a:t>
            </a:r>
            <a:r>
              <a:rPr lang="tr-TR" b="0" dirty="0" err="1"/>
              <a:t>Spectrum</a:t>
            </a:r>
            <a:r>
              <a:rPr lang="tr-TR" b="0" dirty="0"/>
              <a:t>) İletilen veriye, rastlantısal olarak belirlenmiş bir bit dizisi ile XOR(Özel-veya)  işlemi uygulanır. DSSS tekniği 802.11b standardında kullanılan kodlama ve modülasyon yöntemidir. 802.11b standardında maksimum 11 </a:t>
            </a:r>
            <a:r>
              <a:rPr lang="tr-TR" b="0" dirty="0" err="1"/>
              <a:t>Mbps</a:t>
            </a:r>
            <a:r>
              <a:rPr lang="tr-TR" b="0" dirty="0"/>
              <a:t> veri oranında kodlama yapabilmektedir.</a:t>
            </a:r>
          </a:p>
          <a:p>
            <a:pPr algn="just"/>
            <a:r>
              <a:rPr lang="tr-TR" dirty="0"/>
              <a:t>FHSS </a:t>
            </a:r>
            <a:r>
              <a:rPr lang="tr-TR" b="0" dirty="0"/>
              <a:t>(</a:t>
            </a:r>
            <a:r>
              <a:rPr lang="tr-TR" b="0" dirty="0" err="1"/>
              <a:t>Frequency</a:t>
            </a:r>
            <a:r>
              <a:rPr lang="tr-TR" b="0" dirty="0"/>
              <a:t> </a:t>
            </a:r>
            <a:r>
              <a:rPr lang="tr-TR" b="0" dirty="0" err="1"/>
              <a:t>Hopping</a:t>
            </a:r>
            <a:r>
              <a:rPr lang="tr-TR" b="0" dirty="0"/>
              <a:t> Spread </a:t>
            </a:r>
            <a:r>
              <a:rPr lang="tr-TR" b="0" dirty="0" err="1"/>
              <a:t>Spectrum</a:t>
            </a:r>
            <a:r>
              <a:rPr lang="tr-TR" b="0" dirty="0"/>
              <a:t>), frekans atlamalı dağılmış spektrum olarak Türkçeye çevrilebilmektedir.  802.11 standardında FHSS ve DSSS teknikleri kullanılabilmektedir. Fakat, dezavantajlarından dolayı sonraki standartlarda tercih edilmemiştir. FHSS yayılmış kod modülasyonu için frekans kaydırmalı anahtar (FSK) kullanmaktadır.  Aygıtlar kısa bir periyot için(bekleme süresi olarak bilinen) ortak bir frekans üzerinde iletmekte/almaktadırlar. Aygıtlar (iletim ve alımda) </a:t>
            </a:r>
            <a:r>
              <a:rPr lang="tr-TR" b="0" dirty="0" err="1"/>
              <a:t>pseudo-random</a:t>
            </a:r>
            <a:r>
              <a:rPr lang="tr-TR" b="0" dirty="0"/>
              <a:t> dizi içinde kanaldan kanala atlamaktadır. Farklı alıcı/iletici çiftleri aynı kanalda çarpışmaları en aza indirgemek için farklı bir </a:t>
            </a:r>
            <a:r>
              <a:rPr lang="tr-TR" b="0" dirty="0" err="1"/>
              <a:t>pseudo-random</a:t>
            </a:r>
            <a:r>
              <a:rPr lang="tr-TR" b="0" dirty="0"/>
              <a:t> dizi kullanmaktadır. . (</a:t>
            </a:r>
            <a:r>
              <a:rPr lang="tr-TR" b="0" dirty="0" err="1"/>
              <a:t>Holt</a:t>
            </a:r>
            <a:r>
              <a:rPr lang="tr-TR" b="0" dirty="0"/>
              <a:t> ve </a:t>
            </a:r>
            <a:r>
              <a:rPr lang="tr-TR" b="0" dirty="0" err="1"/>
              <a:t>Huang</a:t>
            </a:r>
            <a:r>
              <a:rPr lang="tr-TR" b="0" dirty="0"/>
              <a:t>, 2010</a:t>
            </a:r>
            <a:r>
              <a:rPr lang="tr-TR" b="0" dirty="0" smtClean="0"/>
              <a:t>)</a:t>
            </a:r>
            <a:endParaRPr lang="tr-TR" b="0" dirty="0"/>
          </a:p>
        </p:txBody>
      </p:sp>
    </p:spTree>
    <p:extLst>
      <p:ext uri="{BB962C8B-B14F-4D97-AF65-F5344CB8AC3E}">
        <p14:creationId xmlns:p14="http://schemas.microsoft.com/office/powerpoint/2010/main" val="3749977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7620000" cy="5661248"/>
          </a:xfrm>
        </p:spPr>
        <p:txBody>
          <a:bodyPr>
            <a:normAutofit lnSpcReduction="10000"/>
          </a:bodyPr>
          <a:lstStyle/>
          <a:p>
            <a:pPr algn="just"/>
            <a:r>
              <a:rPr lang="tr-TR" dirty="0"/>
              <a:t>OFDM </a:t>
            </a:r>
            <a:r>
              <a:rPr lang="tr-TR" b="0" dirty="0"/>
              <a:t>(</a:t>
            </a:r>
            <a:r>
              <a:rPr lang="tr-TR" b="0" dirty="0" err="1"/>
              <a:t>Orthogonal</a:t>
            </a:r>
            <a:r>
              <a:rPr lang="tr-TR" b="0" dirty="0"/>
              <a:t> </a:t>
            </a:r>
            <a:r>
              <a:rPr lang="tr-TR" b="0" dirty="0" err="1"/>
              <a:t>Frequency</a:t>
            </a:r>
            <a:r>
              <a:rPr lang="tr-TR" b="0" dirty="0"/>
              <a:t> </a:t>
            </a:r>
            <a:r>
              <a:rPr lang="tr-TR" b="0" dirty="0" err="1"/>
              <a:t>Division</a:t>
            </a:r>
            <a:r>
              <a:rPr lang="tr-TR" b="0" dirty="0"/>
              <a:t> </a:t>
            </a:r>
            <a:r>
              <a:rPr lang="tr-TR" b="0" dirty="0" err="1"/>
              <a:t>Multiplexing</a:t>
            </a:r>
            <a:r>
              <a:rPr lang="tr-TR" b="0" dirty="0"/>
              <a:t>) Dikey frekans bölümleme </a:t>
            </a:r>
            <a:r>
              <a:rPr lang="tr-TR" b="0" dirty="0" err="1"/>
              <a:t>çoğullama</a:t>
            </a:r>
            <a:r>
              <a:rPr lang="tr-TR" b="0" dirty="0"/>
              <a:t> olarak ifade edilebilmektedir.  Kanal sayısının fazla olduğu kablosuz ağ kurulumunda önemli bir tekniktir. Çünkü her bir kanal aslında bağımsız bir iletişim ortamıdır. </a:t>
            </a:r>
            <a:r>
              <a:rPr lang="tr-TR" b="0" dirty="0" err="1"/>
              <a:t>OFDM’de</a:t>
            </a:r>
            <a:r>
              <a:rPr lang="tr-TR" b="0" dirty="0"/>
              <a:t> 20 </a:t>
            </a:r>
            <a:r>
              <a:rPr lang="tr-TR" b="0" dirty="0" err="1"/>
              <a:t>MHz’lik</a:t>
            </a:r>
            <a:r>
              <a:rPr lang="tr-TR" b="0" dirty="0"/>
              <a:t> 8 tane çakışmayan kanal tanımlanmıştır. Kanalların her biri 52 alt taşıyıcıya bölünmüştür. Böylece belirli bir zamanda yapılabilecek bağımsız aktarım sayısı artırılmıştır. 54 </a:t>
            </a:r>
            <a:r>
              <a:rPr lang="tr-TR" b="0" dirty="0" err="1"/>
              <a:t>Mpbs</a:t>
            </a:r>
            <a:r>
              <a:rPr lang="tr-TR" b="0" dirty="0"/>
              <a:t> hıza ulaşmak için 64 QAM adlı mekanizma kullanılmaktadır.</a:t>
            </a:r>
          </a:p>
          <a:p>
            <a:pPr algn="just"/>
            <a:r>
              <a:rPr lang="tr-TR" dirty="0"/>
              <a:t>MIMO</a:t>
            </a:r>
            <a:r>
              <a:rPr lang="tr-TR" b="0" dirty="0"/>
              <a:t> (</a:t>
            </a:r>
            <a:r>
              <a:rPr lang="tr-TR" b="0" dirty="0" err="1"/>
              <a:t>Multiplie</a:t>
            </a:r>
            <a:r>
              <a:rPr lang="tr-TR" b="0" dirty="0"/>
              <a:t> </a:t>
            </a:r>
            <a:r>
              <a:rPr lang="tr-TR" b="0" dirty="0" err="1"/>
              <a:t>Input</a:t>
            </a:r>
            <a:r>
              <a:rPr lang="tr-TR" b="0" dirty="0"/>
              <a:t> </a:t>
            </a:r>
            <a:r>
              <a:rPr lang="tr-TR" b="0" dirty="0" err="1"/>
              <a:t>Multiplie</a:t>
            </a:r>
            <a:r>
              <a:rPr lang="tr-TR" b="0" dirty="0"/>
              <a:t> </a:t>
            </a:r>
            <a:r>
              <a:rPr lang="tr-TR" b="0" dirty="0" err="1"/>
              <a:t>Output</a:t>
            </a:r>
            <a:r>
              <a:rPr lang="tr-TR" b="0" dirty="0"/>
              <a:t>) Kablosuz haberleşme sistemlerinde gönderici ve alıcıda çoklu antenler sayesinde yüksek data hızlarına ulaşılabilmektedir.  MIMO sistemleri çoklu antenleri ve iletici/alıcıda RF dizisini gerektirmektedir. Vericide anten/RF dizilerinin sayısı (</a:t>
            </a:r>
            <a:r>
              <a:rPr lang="tr-TR" b="0" dirty="0" err="1"/>
              <a:t>nT</a:t>
            </a:r>
            <a:r>
              <a:rPr lang="tr-TR" b="0" dirty="0"/>
              <a:t>) alıcıda (</a:t>
            </a:r>
            <a:r>
              <a:rPr lang="tr-TR" b="0" dirty="0" err="1"/>
              <a:t>nR</a:t>
            </a:r>
            <a:r>
              <a:rPr lang="tr-TR" b="0" dirty="0"/>
              <a:t>) aynı sayıda olmasını gerektirmemektedir. MIMO teknolojisi OFDM sistemlerinin çoklu dar bantları içinde iletilen sinyalleriyle uyumludur. MIMO-OFDM, yüksek veri oranları arayışı için araştırmacılar için önemli bir ilgi alanıdır. (</a:t>
            </a:r>
            <a:r>
              <a:rPr lang="tr-TR" b="0" dirty="0" err="1"/>
              <a:t>Holt</a:t>
            </a:r>
            <a:r>
              <a:rPr lang="tr-TR" b="0" dirty="0"/>
              <a:t> ve </a:t>
            </a:r>
            <a:r>
              <a:rPr lang="tr-TR" b="0" dirty="0" err="1"/>
              <a:t>Huang</a:t>
            </a:r>
            <a:r>
              <a:rPr lang="tr-TR" b="0" dirty="0"/>
              <a:t>, 2010)</a:t>
            </a:r>
          </a:p>
          <a:p>
            <a:endParaRPr lang="tr-TR" b="0" dirty="0"/>
          </a:p>
        </p:txBody>
      </p:sp>
    </p:spTree>
    <p:extLst>
      <p:ext uri="{BB962C8B-B14F-4D97-AF65-F5344CB8AC3E}">
        <p14:creationId xmlns:p14="http://schemas.microsoft.com/office/powerpoint/2010/main" val="4052363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5791200" cy="399574"/>
          </a:xfrm>
        </p:spPr>
        <p:txBody>
          <a:bodyPr>
            <a:normAutofit fontScale="90000"/>
          </a:bodyPr>
          <a:lstStyle/>
          <a:p>
            <a:r>
              <a:rPr lang="tr-TR" sz="2400" cap="none" dirty="0" smtClean="0"/>
              <a:t>IEEE 802.11b STANDARDI</a:t>
            </a:r>
            <a:endParaRPr lang="tr-TR" sz="2400" cap="none" dirty="0"/>
          </a:p>
        </p:txBody>
      </p:sp>
      <p:sp>
        <p:nvSpPr>
          <p:cNvPr id="3" name="İçerik Yer Tutucusu 2"/>
          <p:cNvSpPr>
            <a:spLocks noGrp="1"/>
          </p:cNvSpPr>
          <p:nvPr>
            <p:ph idx="1"/>
          </p:nvPr>
        </p:nvSpPr>
        <p:spPr>
          <a:xfrm>
            <a:off x="467544" y="1700808"/>
            <a:ext cx="7620000" cy="3024336"/>
          </a:xfrm>
        </p:spPr>
        <p:txBody>
          <a:bodyPr>
            <a:normAutofit/>
          </a:bodyPr>
          <a:lstStyle/>
          <a:p>
            <a:pPr algn="just"/>
            <a:r>
              <a:rPr lang="tr-TR" b="0" dirty="0"/>
              <a:t>802.11b, 802.11a ile aynı tarihte çıkmıştır. DSSS modülasyon tekniğini kullanmaktadır. 2.4 </a:t>
            </a:r>
            <a:r>
              <a:rPr lang="tr-TR" b="0" dirty="0" err="1"/>
              <a:t>Ghz</a:t>
            </a:r>
            <a:r>
              <a:rPr lang="tr-TR" b="0" dirty="0"/>
              <a:t> bandında 2400-2483.5 </a:t>
            </a:r>
            <a:r>
              <a:rPr lang="tr-TR" b="0" dirty="0" err="1"/>
              <a:t>Mhz</a:t>
            </a:r>
            <a:r>
              <a:rPr lang="tr-TR" b="0" dirty="0"/>
              <a:t> aralığında 11 </a:t>
            </a:r>
            <a:r>
              <a:rPr lang="tr-TR" b="0" dirty="0" err="1"/>
              <a:t>Mbps’a</a:t>
            </a:r>
            <a:r>
              <a:rPr lang="tr-TR" b="0" dirty="0"/>
              <a:t> kadar veri iletişim hızlarına sahip olabilmektedir. Dizüstü ve masaüstü bilgisayarlar da yaygın bir şekilde kullanılmıştır. Ancak zaman içerisinde diğer standartların üstün özellikleri kullanım oranlarını düşürmüştür. 802.11b standardının en büyük problemlerinden biriside </a:t>
            </a:r>
            <a:r>
              <a:rPr lang="tr-TR" b="0" dirty="0" err="1"/>
              <a:t>enterferasyon</a:t>
            </a:r>
            <a:r>
              <a:rPr lang="tr-TR" b="0" dirty="0"/>
              <a:t> olasılığıdır. Bu durum veri iletişim hızını düşürmekte yâda kopmalara neden olabilmektedir. </a:t>
            </a:r>
            <a:endParaRPr lang="tr-TR" b="0" dirty="0"/>
          </a:p>
        </p:txBody>
      </p:sp>
    </p:spTree>
    <p:extLst>
      <p:ext uri="{BB962C8B-B14F-4D97-AF65-F5344CB8AC3E}">
        <p14:creationId xmlns:p14="http://schemas.microsoft.com/office/powerpoint/2010/main" val="3833725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l" rtl="0">
              <a:spcBef>
                <a:spcPct val="0"/>
              </a:spcBef>
            </a:pPr>
            <a:r>
              <a:rPr lang="tr-TR" sz="2200" kern="1200" spc="-60" dirty="0" smtClean="0">
                <a:solidFill>
                  <a:schemeClr val="tx2"/>
                </a:solidFill>
                <a:latin typeface="+mj-lt"/>
                <a:ea typeface="+mj-ea"/>
                <a:cs typeface="+mj-cs"/>
              </a:rPr>
              <a:t>IEEE 802.11a STANDARDI</a:t>
            </a:r>
            <a:r>
              <a:rPr lang="tr-TR" sz="1600" dirty="0"/>
              <a:t/>
            </a:r>
            <a:br>
              <a:rPr lang="tr-TR" sz="1600" dirty="0"/>
            </a:br>
            <a:endParaRPr lang="tr-TR" dirty="0"/>
          </a:p>
        </p:txBody>
      </p:sp>
      <p:sp>
        <p:nvSpPr>
          <p:cNvPr id="3" name="İçerik Yer Tutucusu 2"/>
          <p:cNvSpPr>
            <a:spLocks noGrp="1"/>
          </p:cNvSpPr>
          <p:nvPr>
            <p:ph idx="1"/>
          </p:nvPr>
        </p:nvSpPr>
        <p:spPr>
          <a:xfrm>
            <a:off x="457200" y="1484784"/>
            <a:ext cx="7620000" cy="5184576"/>
          </a:xfrm>
        </p:spPr>
        <p:txBody>
          <a:bodyPr>
            <a:normAutofit fontScale="92500" lnSpcReduction="10000"/>
          </a:bodyPr>
          <a:lstStyle/>
          <a:p>
            <a:pPr algn="just"/>
            <a:r>
              <a:rPr lang="tr-TR" b="0" dirty="0" smtClean="0"/>
              <a:t>   OFDM </a:t>
            </a:r>
            <a:r>
              <a:rPr lang="tr-TR" b="0" dirty="0"/>
              <a:t>modülasyon tekniği kullanarak 5 GHz frekans bandında 54 </a:t>
            </a:r>
            <a:r>
              <a:rPr lang="tr-TR" b="0" dirty="0" err="1"/>
              <a:t>Mbps</a:t>
            </a:r>
            <a:r>
              <a:rPr lang="tr-TR" b="0" dirty="0"/>
              <a:t> veri iletişim hızına sahiptir. Bu teknoloji 802.11b’ye göre daha üstün bir standarttır. 802.11b’de 11Mbps olan veri iletişim hızı 802.11a’da 54 </a:t>
            </a:r>
            <a:r>
              <a:rPr lang="tr-TR" b="0" dirty="0" err="1"/>
              <a:t>Mbps’e</a:t>
            </a:r>
            <a:r>
              <a:rPr lang="tr-TR" b="0" dirty="0"/>
              <a:t> çıkmıştır. Hızın artması ise videolarda kesintisiz görüntü elde etmede önemli olduğundan 802.11a standardında daha etkili sonuçlar elde edilebilmiştir. Radyo frekansları vericiden alıcıya doğru giderken OFDM tekniği sinyal iletiminde daha verimli sonuçlar doğurmaktadır. Çünkü OFDM sinyal yansımalarından daha az etkilenmektedir. 802.11b’ye göre kapasitesi daha yüksektir. 5 </a:t>
            </a:r>
            <a:r>
              <a:rPr lang="tr-TR" b="0" dirty="0" err="1"/>
              <a:t>Ghz</a:t>
            </a:r>
            <a:r>
              <a:rPr lang="tr-TR" b="0" dirty="0"/>
              <a:t> bandında </a:t>
            </a:r>
            <a:r>
              <a:rPr lang="tr-TR" b="0" dirty="0" err="1"/>
              <a:t>enterferans</a:t>
            </a:r>
            <a:r>
              <a:rPr lang="tr-TR" b="0" dirty="0"/>
              <a:t> yapmayan 12 kanal WLAN sistemleri için ayrılmıştır.  2,4 </a:t>
            </a:r>
            <a:r>
              <a:rPr lang="tr-TR" b="0" dirty="0" err="1"/>
              <a:t>Ghz</a:t>
            </a:r>
            <a:r>
              <a:rPr lang="tr-TR" b="0" dirty="0"/>
              <a:t> bandında ise sadece 3 kanal bulunmaktadır. </a:t>
            </a:r>
          </a:p>
          <a:p>
            <a:pPr algn="just"/>
            <a:endParaRPr lang="tr-TR" b="0" dirty="0"/>
          </a:p>
          <a:p>
            <a:pPr algn="just"/>
            <a:r>
              <a:rPr lang="tr-TR" b="0" dirty="0" smtClean="0"/>
              <a:t>   802.11a’da </a:t>
            </a:r>
            <a:r>
              <a:rPr lang="tr-TR" b="0" dirty="0"/>
              <a:t>veri iletişim hızı 54 </a:t>
            </a:r>
            <a:r>
              <a:rPr lang="tr-TR" b="0" dirty="0" err="1"/>
              <a:t>Mbps</a:t>
            </a:r>
            <a:r>
              <a:rPr lang="tr-TR" b="0" dirty="0"/>
              <a:t> olduğu için 802.11b’ye göre 5 kat daha hızlıdır. 802.11b, </a:t>
            </a:r>
            <a:r>
              <a:rPr lang="tr-TR" b="0" dirty="0" err="1"/>
              <a:t>Orthogonal</a:t>
            </a:r>
            <a:r>
              <a:rPr lang="tr-TR" b="0" dirty="0"/>
              <a:t> </a:t>
            </a:r>
            <a:r>
              <a:rPr lang="tr-TR" b="0" dirty="0" err="1"/>
              <a:t>Frequency</a:t>
            </a:r>
            <a:r>
              <a:rPr lang="tr-TR" b="0" dirty="0"/>
              <a:t> </a:t>
            </a:r>
            <a:r>
              <a:rPr lang="tr-TR" b="0" dirty="0" err="1"/>
              <a:t>Division</a:t>
            </a:r>
            <a:r>
              <a:rPr lang="tr-TR" b="0" dirty="0"/>
              <a:t> </a:t>
            </a:r>
            <a:r>
              <a:rPr lang="tr-TR" b="0" dirty="0" err="1"/>
              <a:t>Multiplexing</a:t>
            </a:r>
            <a:r>
              <a:rPr lang="tr-TR" b="0" dirty="0"/>
              <a:t> (OFDM) modülasyon tekniğini kullanmakta ve 5 </a:t>
            </a:r>
            <a:r>
              <a:rPr lang="tr-TR" b="0" dirty="0" err="1"/>
              <a:t>Ghz</a:t>
            </a:r>
            <a:r>
              <a:rPr lang="tr-TR" b="0" dirty="0"/>
              <a:t> frekans bandında çalışmaktadır. Bu durum </a:t>
            </a:r>
            <a:r>
              <a:rPr lang="tr-TR" b="0" dirty="0" err="1"/>
              <a:t>enterferans</a:t>
            </a:r>
            <a:r>
              <a:rPr lang="tr-TR" b="0" dirty="0"/>
              <a:t> riskini 802.11b’ye göre düşürmektedir.</a:t>
            </a:r>
          </a:p>
        </p:txBody>
      </p:sp>
    </p:spTree>
    <p:extLst>
      <p:ext uri="{BB962C8B-B14F-4D97-AF65-F5344CB8AC3E}">
        <p14:creationId xmlns:p14="http://schemas.microsoft.com/office/powerpoint/2010/main" val="6933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60238"/>
          <a:stretch/>
        </p:blipFill>
        <p:spPr bwMode="auto">
          <a:xfrm>
            <a:off x="2555776" y="980728"/>
            <a:ext cx="33123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048821" y="5445224"/>
            <a:ext cx="2326278" cy="369332"/>
          </a:xfrm>
          <a:prstGeom prst="rect">
            <a:avLst/>
          </a:prstGeom>
        </p:spPr>
        <p:txBody>
          <a:bodyPr wrap="none">
            <a:spAutoFit/>
          </a:bodyPr>
          <a:lstStyle/>
          <a:p>
            <a:r>
              <a:rPr lang="tr-TR" dirty="0" smtClean="0"/>
              <a:t>OSI Referans Modeli</a:t>
            </a:r>
            <a:endParaRPr lang="tr-TR" dirty="0"/>
          </a:p>
        </p:txBody>
      </p:sp>
    </p:spTree>
    <p:extLst>
      <p:ext uri="{BB962C8B-B14F-4D97-AF65-F5344CB8AC3E}">
        <p14:creationId xmlns:p14="http://schemas.microsoft.com/office/powerpoint/2010/main" val="1258796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7139136" cy="471582"/>
          </a:xfrm>
        </p:spPr>
        <p:txBody>
          <a:bodyPr>
            <a:normAutofit/>
          </a:bodyPr>
          <a:lstStyle/>
          <a:p>
            <a:r>
              <a:rPr lang="tr-TR" sz="2400" cap="none" dirty="0" smtClean="0"/>
              <a:t>IEEE 802.11g STANDARDI</a:t>
            </a:r>
            <a:endParaRPr lang="tr-TR" sz="2400" cap="none" dirty="0"/>
          </a:p>
        </p:txBody>
      </p:sp>
      <p:sp>
        <p:nvSpPr>
          <p:cNvPr id="3" name="İçerik Yer Tutucusu 2"/>
          <p:cNvSpPr>
            <a:spLocks noGrp="1"/>
          </p:cNvSpPr>
          <p:nvPr>
            <p:ph idx="1"/>
          </p:nvPr>
        </p:nvSpPr>
        <p:spPr>
          <a:xfrm>
            <a:off x="467544" y="1916832"/>
            <a:ext cx="7620000" cy="2612504"/>
          </a:xfrm>
        </p:spPr>
        <p:txBody>
          <a:bodyPr/>
          <a:lstStyle/>
          <a:p>
            <a:pPr algn="just"/>
            <a:r>
              <a:rPr lang="tr-TR" b="0" dirty="0"/>
              <a:t>802.11b gibi 2.4 GHz bandında çalışmaktadır. Bu standart toplam 54 </a:t>
            </a:r>
            <a:r>
              <a:rPr lang="tr-TR" b="0" dirty="0" err="1"/>
              <a:t>Mbps</a:t>
            </a:r>
            <a:r>
              <a:rPr lang="tr-TR" b="0" dirty="0"/>
              <a:t> bant genişliği sunar. OFDM modülasyonunu kullandığından yüksek hızda çalışmaktadır. Bu modülasyon 802.11a standardında da kullanılmaktadır. 802.11g'nin dezavantajları 802.11b benzerleri ile aynı olup üst üste binmeyen sadece üç kanal kullanılması ayrıca yüksek frekans yayılımı yapan mikrodalga fırın gibi sistemlerden etkilenmesidir.</a:t>
            </a:r>
            <a:endParaRPr lang="tr-TR" b="0" dirty="0"/>
          </a:p>
        </p:txBody>
      </p:sp>
    </p:spTree>
    <p:extLst>
      <p:ext uri="{BB962C8B-B14F-4D97-AF65-F5344CB8AC3E}">
        <p14:creationId xmlns:p14="http://schemas.microsoft.com/office/powerpoint/2010/main" val="3962925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5791200" cy="615598"/>
          </a:xfrm>
        </p:spPr>
        <p:txBody>
          <a:bodyPr>
            <a:normAutofit/>
          </a:bodyPr>
          <a:lstStyle/>
          <a:p>
            <a:r>
              <a:rPr lang="tr-TR" sz="2400" cap="none" dirty="0" smtClean="0"/>
              <a:t>IEEE 802.11n STANDARDI </a:t>
            </a:r>
            <a:endParaRPr lang="tr-TR" sz="2400" cap="none" dirty="0"/>
          </a:p>
        </p:txBody>
      </p:sp>
      <p:sp>
        <p:nvSpPr>
          <p:cNvPr id="3" name="İçerik Yer Tutucusu 2"/>
          <p:cNvSpPr>
            <a:spLocks noGrp="1"/>
          </p:cNvSpPr>
          <p:nvPr>
            <p:ph idx="1"/>
          </p:nvPr>
        </p:nvSpPr>
        <p:spPr>
          <a:xfrm>
            <a:off x="467544" y="1628801"/>
            <a:ext cx="7620000" cy="1944215"/>
          </a:xfrm>
        </p:spPr>
        <p:txBody>
          <a:bodyPr>
            <a:normAutofit fontScale="92500" lnSpcReduction="10000"/>
          </a:bodyPr>
          <a:lstStyle/>
          <a:p>
            <a:r>
              <a:rPr lang="tr-TR" b="0" dirty="0"/>
              <a:t>Yüksek bant genişlikli data, ses ve video uygulamaları için çok iyi sonuç veren bir standarttır. </a:t>
            </a:r>
          </a:p>
          <a:p>
            <a:pPr marL="342900" lvl="0" indent="-342900">
              <a:buFont typeface="Arial" pitchFamily="34" charset="0"/>
              <a:buChar char="•"/>
            </a:pPr>
            <a:r>
              <a:rPr lang="tr-TR" b="0" dirty="0"/>
              <a:t>5 kat daha yüksek veri hızı</a:t>
            </a:r>
          </a:p>
          <a:p>
            <a:pPr marL="342900" lvl="0" indent="-342900">
              <a:buFont typeface="Arial" pitchFamily="34" charset="0"/>
              <a:buChar char="•"/>
            </a:pPr>
            <a:r>
              <a:rPr lang="tr-TR" b="0" dirty="0"/>
              <a:t>Daha güvenilir ve tahmin edilebilir yorumlama</a:t>
            </a:r>
          </a:p>
          <a:p>
            <a:r>
              <a:rPr lang="tr-TR" b="0" dirty="0"/>
              <a:t> </a:t>
            </a:r>
            <a:r>
              <a:rPr lang="tr-TR" b="0" dirty="0" smtClean="0"/>
              <a:t>  802.11 </a:t>
            </a:r>
            <a:r>
              <a:rPr lang="tr-TR" b="0" dirty="0"/>
              <a:t>a/b/g alıcılarıyla uygunluk sağlayabilmektedir.</a:t>
            </a:r>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743498939"/>
              </p:ext>
            </p:extLst>
          </p:nvPr>
        </p:nvGraphicFramePr>
        <p:xfrm>
          <a:off x="1475656" y="3717032"/>
          <a:ext cx="5488940" cy="2743200"/>
        </p:xfrm>
        <a:graphic>
          <a:graphicData uri="http://schemas.openxmlformats.org/drawingml/2006/table">
            <a:tbl>
              <a:tblPr firstRow="1" firstCol="1" bandRow="1">
                <a:tableStyleId>{2D5ABB26-0587-4C30-8999-92F81FD0307C}</a:tableStyleId>
              </a:tblPr>
              <a:tblGrid>
                <a:gridCol w="1829435"/>
                <a:gridCol w="1829435"/>
                <a:gridCol w="1830070"/>
              </a:tblGrid>
              <a:tr h="0">
                <a:tc gridSpan="3">
                  <a:txBody>
                    <a:bodyPr/>
                    <a:lstStyle/>
                    <a:p>
                      <a:pPr algn="ctr">
                        <a:lnSpc>
                          <a:spcPct val="150000"/>
                        </a:lnSpc>
                        <a:spcAft>
                          <a:spcPts val="1000"/>
                        </a:spcAft>
                      </a:pPr>
                      <a:r>
                        <a:rPr lang="tr-TR" sz="1200" dirty="0">
                          <a:effectLst/>
                        </a:rPr>
                        <a:t>Temel olarak 802.11n Bileşenleri</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0">
                <a:tc>
                  <a:txBody>
                    <a:bodyPr/>
                    <a:lstStyle/>
                    <a:p>
                      <a:pPr marL="342900" lvl="0" indent="-342900" algn="just">
                        <a:lnSpc>
                          <a:spcPct val="150000"/>
                        </a:lnSpc>
                        <a:spcAft>
                          <a:spcPts val="0"/>
                        </a:spcAft>
                        <a:buFont typeface="Symbol"/>
                        <a:buChar char=""/>
                      </a:pPr>
                      <a:r>
                        <a:rPr lang="tr-TR" sz="1200" dirty="0" err="1">
                          <a:effectLst/>
                        </a:rPr>
                        <a:t>Multiplie</a:t>
                      </a:r>
                      <a:r>
                        <a:rPr lang="tr-TR" sz="1200" dirty="0">
                          <a:effectLst/>
                        </a:rPr>
                        <a:t> </a:t>
                      </a:r>
                      <a:r>
                        <a:rPr lang="tr-TR" sz="1200" dirty="0" err="1">
                          <a:effectLst/>
                        </a:rPr>
                        <a:t>Input</a:t>
                      </a:r>
                      <a:r>
                        <a:rPr lang="tr-TR" sz="1200" dirty="0">
                          <a:effectLst/>
                        </a:rPr>
                        <a:t> </a:t>
                      </a:r>
                      <a:r>
                        <a:rPr lang="tr-TR" sz="1200" dirty="0" err="1">
                          <a:effectLst/>
                        </a:rPr>
                        <a:t>Multiplie</a:t>
                      </a:r>
                      <a:r>
                        <a:rPr lang="tr-TR" sz="1200" dirty="0">
                          <a:effectLst/>
                        </a:rPr>
                        <a:t> </a:t>
                      </a:r>
                      <a:r>
                        <a:rPr lang="tr-TR" sz="1200" dirty="0" err="1">
                          <a:effectLst/>
                        </a:rPr>
                        <a:t>Output</a:t>
                      </a:r>
                      <a:r>
                        <a:rPr lang="tr-TR" sz="1200" dirty="0">
                          <a:effectLst/>
                        </a:rPr>
                        <a:t> (MIMO)</a:t>
                      </a:r>
                      <a:endParaRPr lang="tr-TR" sz="1100" dirty="0">
                        <a:effectLst/>
                      </a:endParaRPr>
                    </a:p>
                    <a:p>
                      <a:pPr marL="270510" indent="89535" algn="just">
                        <a:lnSpc>
                          <a:spcPct val="150000"/>
                        </a:lnSpc>
                        <a:spcAft>
                          <a:spcPts val="0"/>
                        </a:spcAft>
                      </a:pPr>
                      <a:r>
                        <a:rPr lang="tr-TR" sz="1200" dirty="0">
                          <a:effectLst/>
                        </a:rPr>
                        <a:t>Maksimum oranlı birleştirme (MRC)</a:t>
                      </a:r>
                      <a:endParaRPr lang="tr-TR" sz="1100" dirty="0">
                        <a:effectLst/>
                      </a:endParaRPr>
                    </a:p>
                    <a:p>
                      <a:pPr marL="270510" indent="89535" algn="just">
                        <a:lnSpc>
                          <a:spcPct val="150000"/>
                        </a:lnSpc>
                        <a:spcAft>
                          <a:spcPts val="0"/>
                        </a:spcAft>
                      </a:pPr>
                      <a:r>
                        <a:rPr lang="tr-TR" sz="1200" dirty="0">
                          <a:effectLst/>
                        </a:rPr>
                        <a:t>Radyo sinyalini şekillendirme</a:t>
                      </a:r>
                      <a:endParaRPr lang="tr-TR" sz="1100" dirty="0">
                        <a:effectLst/>
                      </a:endParaRPr>
                    </a:p>
                    <a:p>
                      <a:pPr marL="270510" indent="89535" algn="just">
                        <a:lnSpc>
                          <a:spcPct val="150000"/>
                        </a:lnSpc>
                        <a:spcAft>
                          <a:spcPts val="0"/>
                        </a:spcAft>
                      </a:pPr>
                      <a:r>
                        <a:rPr lang="tr-TR" sz="1200" dirty="0">
                          <a:effectLst/>
                        </a:rPr>
                        <a:t>Uzaysal </a:t>
                      </a:r>
                      <a:r>
                        <a:rPr lang="tr-TR" sz="1200" dirty="0" err="1">
                          <a:effectLst/>
                        </a:rPr>
                        <a:t>çoklama</a:t>
                      </a:r>
                      <a:endParaRPr lang="tr-TR" sz="1100" dirty="0">
                        <a:effectLst/>
                      </a:endParaRPr>
                    </a:p>
                    <a:p>
                      <a:pPr marL="180340" algn="just">
                        <a:lnSpc>
                          <a:spcPct val="150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1000"/>
                        </a:spcAft>
                        <a:buFont typeface="Symbol"/>
                        <a:buChar char=""/>
                      </a:pPr>
                      <a:r>
                        <a:rPr lang="tr-TR" sz="1200" dirty="0">
                          <a:effectLst/>
                        </a:rPr>
                        <a:t>40 MHz kanallar</a:t>
                      </a:r>
                      <a:endParaRPr lang="tr-TR" sz="1100" dirty="0">
                        <a:effectLst/>
                      </a:endParaRPr>
                    </a:p>
                    <a:p>
                      <a:pPr marL="330835" indent="102235" algn="just">
                        <a:lnSpc>
                          <a:spcPct val="150000"/>
                        </a:lnSpc>
                        <a:spcAft>
                          <a:spcPts val="1000"/>
                        </a:spcAft>
                      </a:pPr>
                      <a:r>
                        <a:rPr lang="tr-TR" sz="1200" dirty="0">
                          <a:effectLst/>
                        </a:rPr>
                        <a:t> İki bitişik 20 MHz kanal tekil bir 40 MHz kanal oluşturmak için birleştirilmektedir.</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Symbol"/>
                        <a:buChar char=""/>
                      </a:pPr>
                      <a:r>
                        <a:rPr lang="tr-TR" sz="1200" dirty="0">
                          <a:effectLst/>
                        </a:rPr>
                        <a:t>Geliştirilmiş MAC verimi</a:t>
                      </a:r>
                      <a:endParaRPr lang="tr-TR" sz="1100" dirty="0">
                        <a:effectLst/>
                      </a:endParaRPr>
                    </a:p>
                    <a:p>
                      <a:pPr marL="481965" indent="114935" algn="just">
                        <a:lnSpc>
                          <a:spcPct val="150000"/>
                        </a:lnSpc>
                        <a:spcAft>
                          <a:spcPts val="0"/>
                        </a:spcAft>
                      </a:pPr>
                      <a:r>
                        <a:rPr lang="tr-TR" sz="1200" dirty="0">
                          <a:effectLst/>
                        </a:rPr>
                        <a:t>Tekil bir iletim içinde, paket toplama- paketleri birleştirme . </a:t>
                      </a:r>
                      <a:endParaRPr lang="tr-TR" sz="1100" dirty="0">
                        <a:effectLst/>
                      </a:endParaRPr>
                    </a:p>
                    <a:p>
                      <a:pPr marL="572135" algn="just">
                        <a:lnSpc>
                          <a:spcPct val="150000"/>
                        </a:lnSpc>
                        <a:spcAft>
                          <a:spcPts val="0"/>
                        </a:spcAft>
                      </a:pPr>
                      <a:r>
                        <a:rPr lang="tr-TR" sz="1200" dirty="0">
                          <a:effectLst/>
                        </a:rPr>
                        <a:t>Blok tanıma</a:t>
                      </a:r>
                      <a:endParaRPr lang="tr-TR" sz="1100" dirty="0">
                        <a:effectLst/>
                      </a:endParaRPr>
                    </a:p>
                    <a:p>
                      <a:pPr marL="457200" algn="just">
                        <a:lnSpc>
                          <a:spcPct val="150000"/>
                        </a:lnSpc>
                        <a:spcAft>
                          <a:spcPts val="1000"/>
                        </a:spcAft>
                      </a:pPr>
                      <a:r>
                        <a:rPr lang="tr-TR" sz="1200" dirty="0">
                          <a:effectLst/>
                        </a:rPr>
                        <a:t> </a:t>
                      </a:r>
                      <a:endParaRPr lang="tr-T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1874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6912768" cy="3102476"/>
          </a:xfrm>
          <a:prstGeom prst="rect">
            <a:avLst/>
          </a:prstGeom>
          <a:noFill/>
          <a:ln>
            <a:noFill/>
          </a:ln>
        </p:spPr>
      </p:pic>
      <p:sp>
        <p:nvSpPr>
          <p:cNvPr id="5" name="Dikdörtgen 4"/>
          <p:cNvSpPr/>
          <p:nvPr/>
        </p:nvSpPr>
        <p:spPr>
          <a:xfrm>
            <a:off x="819370" y="4221088"/>
            <a:ext cx="7569054" cy="1477328"/>
          </a:xfrm>
          <a:prstGeom prst="rect">
            <a:avLst/>
          </a:prstGeom>
        </p:spPr>
        <p:txBody>
          <a:bodyPr wrap="square">
            <a:spAutoFit/>
          </a:bodyPr>
          <a:lstStyle/>
          <a:p>
            <a:pPr algn="just"/>
            <a:r>
              <a:rPr lang="tr-TR" dirty="0" smtClean="0"/>
              <a:t>   Yukarıda SISO </a:t>
            </a:r>
            <a:r>
              <a:rPr lang="tr-TR" dirty="0"/>
              <a:t>ve MIMO türü haberleşme modülasyon türleri farklılığı ortaya koyulmuştur. </a:t>
            </a:r>
            <a:r>
              <a:rPr lang="tr-TR" dirty="0" err="1"/>
              <a:t>SISO’ta</a:t>
            </a:r>
            <a:r>
              <a:rPr lang="tr-TR" dirty="0"/>
              <a:t> tekil gelen tekil çıkar sistemiyle çalışmaktadır. </a:t>
            </a:r>
            <a:r>
              <a:rPr lang="tr-TR" dirty="0" err="1"/>
              <a:t>MIMO’da</a:t>
            </a:r>
            <a:r>
              <a:rPr lang="tr-TR" dirty="0"/>
              <a:t> gelen sinyallerinin </a:t>
            </a:r>
            <a:r>
              <a:rPr lang="tr-TR" dirty="0" smtClean="0"/>
              <a:t>hepsinin de </a:t>
            </a:r>
            <a:r>
              <a:rPr lang="tr-TR" dirty="0"/>
              <a:t>işleme tabi tutulacağı temsili olarak gösterilmiştir. (CISCO Technical Presentation, 2007)</a:t>
            </a:r>
          </a:p>
        </p:txBody>
      </p:sp>
    </p:spTree>
    <p:extLst>
      <p:ext uri="{BB962C8B-B14F-4D97-AF65-F5344CB8AC3E}">
        <p14:creationId xmlns:p14="http://schemas.microsoft.com/office/powerpoint/2010/main" val="2604825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02" name="Picture 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92696"/>
            <a:ext cx="7488832" cy="5112568"/>
          </a:xfrm>
          <a:prstGeom prst="rect">
            <a:avLst/>
          </a:prstGeom>
          <a:noFill/>
          <a:extLst>
            <a:ext uri="{909E8E84-426E-40DD-AFC4-6F175D3DCCD1}">
              <a14:hiddenFill xmlns:a14="http://schemas.microsoft.com/office/drawing/2010/main">
                <a:solidFill>
                  <a:srgbClr val="FFFFFF"/>
                </a:solidFill>
              </a14:hiddenFill>
            </a:ext>
          </a:extLst>
        </p:spPr>
      </p:pic>
      <p:sp>
        <p:nvSpPr>
          <p:cNvPr id="18487" name="Dikdörtgen 18486"/>
          <p:cNvSpPr/>
          <p:nvPr/>
        </p:nvSpPr>
        <p:spPr>
          <a:xfrm>
            <a:off x="3453745" y="5949280"/>
            <a:ext cx="2236510" cy="369332"/>
          </a:xfrm>
          <a:prstGeom prst="rect">
            <a:avLst/>
          </a:prstGeom>
        </p:spPr>
        <p:txBody>
          <a:bodyPr wrap="none">
            <a:spAutoFit/>
          </a:bodyPr>
          <a:lstStyle/>
          <a:p>
            <a:r>
              <a:rPr lang="tr-TR" dirty="0"/>
              <a:t>MIMO Sinyal İletimi </a:t>
            </a:r>
          </a:p>
        </p:txBody>
      </p:sp>
    </p:spTree>
    <p:extLst>
      <p:ext uri="{BB962C8B-B14F-4D97-AF65-F5344CB8AC3E}">
        <p14:creationId xmlns:p14="http://schemas.microsoft.com/office/powerpoint/2010/main" val="3448052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7704856" cy="903630"/>
          </a:xfrm>
        </p:spPr>
        <p:txBody>
          <a:bodyPr>
            <a:normAutofit/>
          </a:bodyPr>
          <a:lstStyle/>
          <a:p>
            <a:pPr lvl="0"/>
            <a:r>
              <a:rPr lang="tr-TR" sz="2400" b="1" cap="none" dirty="0" smtClean="0"/>
              <a:t>MIMO TÜM İSTEMCİLER İÇİN PHY DATA ORANLARI</a:t>
            </a:r>
            <a:endParaRPr lang="tr-TR" sz="2400" cap="none" dirty="0"/>
          </a:p>
        </p:txBody>
      </p:sp>
      <p:sp>
        <p:nvSpPr>
          <p:cNvPr id="4" name="Rectangle 1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755576" y="1585815"/>
            <a:ext cx="7126090" cy="1401763"/>
            <a:chOff x="2271" y="9777"/>
            <a:chExt cx="8504" cy="2207"/>
          </a:xfrm>
        </p:grpSpPr>
        <p:sp>
          <p:nvSpPr>
            <p:cNvPr id="6" name="AutoShape 9"/>
            <p:cNvSpPr>
              <a:spLocks noChangeAspect="1" noChangeArrowheads="1" noTextEdit="1"/>
            </p:cNvSpPr>
            <p:nvPr/>
          </p:nvSpPr>
          <p:spPr bwMode="auto">
            <a:xfrm>
              <a:off x="2271" y="9777"/>
              <a:ext cx="8504" cy="2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ext Box 8"/>
            <p:cNvSpPr txBox="1">
              <a:spLocks noChangeArrowheads="1"/>
            </p:cNvSpPr>
            <p:nvPr/>
          </p:nvSpPr>
          <p:spPr bwMode="auto">
            <a:xfrm>
              <a:off x="2996" y="10128"/>
              <a:ext cx="2114" cy="6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Maksimum Oranda </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Birleştirme (MRC)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3044" y="10740"/>
              <a:ext cx="1672"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Işın Birleştirme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3080" y="11196"/>
              <a:ext cx="1804"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Uzaysal Çoklama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 y="10231"/>
              <a:ext cx="5549" cy="137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 y="11265"/>
              <a:ext cx="300" cy="25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 y="10329"/>
              <a:ext cx="300" cy="25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 y="10824"/>
              <a:ext cx="300" cy="2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1" name="Group 14"/>
          <p:cNvGrpSpPr>
            <a:grpSpLocks noChangeAspect="1"/>
          </p:cNvGrpSpPr>
          <p:nvPr/>
        </p:nvGrpSpPr>
        <p:grpSpPr bwMode="auto">
          <a:xfrm>
            <a:off x="793152" y="4669909"/>
            <a:ext cx="7307239" cy="1372373"/>
            <a:chOff x="2271" y="9983"/>
            <a:chExt cx="8504" cy="2001"/>
          </a:xfrm>
        </p:grpSpPr>
        <p:sp>
          <p:nvSpPr>
            <p:cNvPr id="12" name="AutoShape 22"/>
            <p:cNvSpPr>
              <a:spLocks noChangeAspect="1" noChangeArrowheads="1" noTextEdit="1"/>
            </p:cNvSpPr>
            <p:nvPr/>
          </p:nvSpPr>
          <p:spPr bwMode="auto">
            <a:xfrm>
              <a:off x="2271" y="9983"/>
              <a:ext cx="8504" cy="2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Text Box 21"/>
            <p:cNvSpPr txBox="1">
              <a:spLocks noChangeArrowheads="1"/>
            </p:cNvSpPr>
            <p:nvPr/>
          </p:nvSpPr>
          <p:spPr bwMode="auto">
            <a:xfrm>
              <a:off x="2996" y="10128"/>
              <a:ext cx="2114" cy="6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Maksimum Oranda </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Birleştirme (MRC)</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0"/>
            <p:cNvSpPr txBox="1">
              <a:spLocks noChangeArrowheads="1"/>
            </p:cNvSpPr>
            <p:nvPr/>
          </p:nvSpPr>
          <p:spPr bwMode="auto">
            <a:xfrm>
              <a:off x="3044" y="10740"/>
              <a:ext cx="1672"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Işın Birleştirme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9"/>
            <p:cNvSpPr txBox="1">
              <a:spLocks noChangeArrowheads="1"/>
            </p:cNvSpPr>
            <p:nvPr/>
          </p:nvSpPr>
          <p:spPr bwMode="auto">
            <a:xfrm>
              <a:off x="3032" y="11196"/>
              <a:ext cx="1804"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Uzaysal Çoklama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7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 y="10248"/>
              <a:ext cx="278" cy="250"/>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 y="10824"/>
              <a:ext cx="300" cy="270"/>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 y="11254"/>
              <a:ext cx="315" cy="285"/>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0" y="10164"/>
              <a:ext cx="5549" cy="148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3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2" name="Dikdörtgen 21"/>
          <p:cNvSpPr/>
          <p:nvPr/>
        </p:nvSpPr>
        <p:spPr>
          <a:xfrm>
            <a:off x="4447607" y="3244334"/>
            <a:ext cx="248786" cy="369332"/>
          </a:xfrm>
          <a:prstGeom prst="rect">
            <a:avLst/>
          </a:prstGeom>
        </p:spPr>
        <p:txBody>
          <a:bodyPr wrap="none">
            <a:spAutoFit/>
          </a:bodyPr>
          <a:lstStyle/>
          <a:p>
            <a:r>
              <a:rPr lang="tr-TR" dirty="0"/>
              <a:t> </a:t>
            </a:r>
          </a:p>
        </p:txBody>
      </p:sp>
      <p:sp>
        <p:nvSpPr>
          <p:cNvPr id="23" name="Rectangle 5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24" name="Group 41"/>
          <p:cNvGrpSpPr>
            <a:grpSpLocks noChangeAspect="1"/>
          </p:cNvGrpSpPr>
          <p:nvPr/>
        </p:nvGrpSpPr>
        <p:grpSpPr bwMode="auto">
          <a:xfrm>
            <a:off x="755577" y="3244334"/>
            <a:ext cx="7200799" cy="1270000"/>
            <a:chOff x="2271" y="9983"/>
            <a:chExt cx="8504" cy="2001"/>
          </a:xfrm>
        </p:grpSpPr>
        <p:sp>
          <p:nvSpPr>
            <p:cNvPr id="25" name="AutoShape 49"/>
            <p:cNvSpPr>
              <a:spLocks noChangeAspect="1" noChangeArrowheads="1" noTextEdit="1"/>
            </p:cNvSpPr>
            <p:nvPr/>
          </p:nvSpPr>
          <p:spPr bwMode="auto">
            <a:xfrm>
              <a:off x="2271" y="9983"/>
              <a:ext cx="8504" cy="2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Text Box 48"/>
            <p:cNvSpPr txBox="1">
              <a:spLocks noChangeArrowheads="1"/>
            </p:cNvSpPr>
            <p:nvPr/>
          </p:nvSpPr>
          <p:spPr bwMode="auto">
            <a:xfrm>
              <a:off x="2996" y="10128"/>
              <a:ext cx="2114" cy="6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Maksimum Oranda </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Birleştirme (MRC)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47"/>
            <p:cNvSpPr txBox="1">
              <a:spLocks noChangeArrowheads="1"/>
            </p:cNvSpPr>
            <p:nvPr/>
          </p:nvSpPr>
          <p:spPr bwMode="auto">
            <a:xfrm>
              <a:off x="3044" y="10740"/>
              <a:ext cx="1672"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Işın Birleştirme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46"/>
            <p:cNvSpPr txBox="1">
              <a:spLocks noChangeArrowheads="1"/>
            </p:cNvSpPr>
            <p:nvPr/>
          </p:nvSpPr>
          <p:spPr bwMode="auto">
            <a:xfrm>
              <a:off x="3032" y="11196"/>
              <a:ext cx="1804"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Uzaysal Çoklama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50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 y="10248"/>
              <a:ext cx="278" cy="250"/>
            </a:xfrm>
            <a:prstGeom prst="rect">
              <a:avLst/>
            </a:prstGeom>
            <a:noFill/>
            <a:extLst>
              <a:ext uri="{909E8E84-426E-40DD-AFC4-6F175D3DCCD1}">
                <a14:hiddenFill xmlns:a14="http://schemas.microsoft.com/office/drawing/2010/main">
                  <a:solidFill>
                    <a:srgbClr val="FFFFFF"/>
                  </a:solidFill>
                </a14:hiddenFill>
              </a:ext>
            </a:extLst>
          </p:spPr>
        </p:pic>
        <p:pic>
          <p:nvPicPr>
            <p:cNvPr id="1950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 y="10824"/>
              <a:ext cx="300" cy="270"/>
            </a:xfrm>
            <a:prstGeom prst="rect">
              <a:avLst/>
            </a:prstGeom>
            <a:noFill/>
            <a:extLst>
              <a:ext uri="{909E8E84-426E-40DD-AFC4-6F175D3DCCD1}">
                <a14:hiddenFill xmlns:a14="http://schemas.microsoft.com/office/drawing/2010/main">
                  <a:solidFill>
                    <a:srgbClr val="FFFFFF"/>
                  </a:solidFill>
                </a14:hiddenFill>
              </a:ext>
            </a:extLst>
          </p:spPr>
        </p:pic>
        <p:pic>
          <p:nvPicPr>
            <p:cNvPr id="19499"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 y="11284"/>
              <a:ext cx="300" cy="255"/>
            </a:xfrm>
            <a:prstGeom prst="rect">
              <a:avLst/>
            </a:prstGeom>
            <a:noFill/>
            <a:extLst>
              <a:ext uri="{909E8E84-426E-40DD-AFC4-6F175D3DCCD1}">
                <a14:hiddenFill xmlns:a14="http://schemas.microsoft.com/office/drawing/2010/main">
                  <a:solidFill>
                    <a:srgbClr val="FFFFFF"/>
                  </a:solidFill>
                </a14:hiddenFill>
              </a:ext>
            </a:extLst>
          </p:spPr>
        </p:pic>
        <p:pic>
          <p:nvPicPr>
            <p:cNvPr id="19498"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4" y="10185"/>
              <a:ext cx="5501" cy="135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Dikdörtgen 28"/>
          <p:cNvSpPr/>
          <p:nvPr/>
        </p:nvSpPr>
        <p:spPr>
          <a:xfrm>
            <a:off x="1625975" y="6097556"/>
            <a:ext cx="6264695" cy="307777"/>
          </a:xfrm>
          <a:prstGeom prst="rect">
            <a:avLst/>
          </a:prstGeom>
        </p:spPr>
        <p:txBody>
          <a:bodyPr wrap="square">
            <a:spAutoFit/>
          </a:bodyPr>
          <a:lstStyle/>
          <a:p>
            <a:r>
              <a:rPr lang="tr-TR" sz="1400" dirty="0"/>
              <a:t>MIMO Seçenekleriyle iletim hız </a:t>
            </a:r>
            <a:r>
              <a:rPr lang="tr-TR" sz="1400" dirty="0" smtClean="0"/>
              <a:t>değişimi (Cisco Technical Presentation, 2007)</a:t>
            </a:r>
            <a:endParaRPr lang="tr-TR" sz="1400" dirty="0"/>
          </a:p>
        </p:txBody>
      </p:sp>
    </p:spTree>
    <p:extLst>
      <p:ext uri="{BB962C8B-B14F-4D97-AF65-F5344CB8AC3E}">
        <p14:creationId xmlns:p14="http://schemas.microsoft.com/office/powerpoint/2010/main" val="998093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499176" cy="900018"/>
          </a:xfrm>
        </p:spPr>
        <p:txBody>
          <a:bodyPr>
            <a:normAutofit fontScale="90000"/>
          </a:bodyPr>
          <a:lstStyle/>
          <a:p>
            <a:pPr lvl="0"/>
            <a:r>
              <a:rPr lang="tr-TR" sz="2700" b="1" dirty="0"/>
              <a:t>40 MHz Kanallar ve Paket </a:t>
            </a:r>
            <a:r>
              <a:rPr lang="tr-TR" sz="2700" b="1" dirty="0" smtClean="0"/>
              <a:t>Toplama</a:t>
            </a:r>
            <a:endParaRPr lang="tr-TR" dirty="0"/>
          </a:p>
        </p:txBody>
      </p:sp>
      <p:sp>
        <p:nvSpPr>
          <p:cNvPr id="3" name="İçerik Yer Tutucusu 2"/>
          <p:cNvSpPr>
            <a:spLocks noGrp="1"/>
          </p:cNvSpPr>
          <p:nvPr>
            <p:ph idx="1"/>
          </p:nvPr>
        </p:nvSpPr>
        <p:spPr>
          <a:xfrm>
            <a:off x="467544" y="1484784"/>
            <a:ext cx="7620000" cy="1316360"/>
          </a:xfrm>
        </p:spPr>
        <p:txBody>
          <a:bodyPr>
            <a:normAutofit lnSpcReduction="10000"/>
          </a:bodyPr>
          <a:lstStyle/>
          <a:p>
            <a:pPr algn="just"/>
            <a:r>
              <a:rPr lang="tr-TR" b="0" i="1" dirty="0" smtClean="0"/>
              <a:t>   40-MHz </a:t>
            </a:r>
            <a:r>
              <a:rPr lang="tr-TR" b="0" i="1" dirty="0"/>
              <a:t>Kanallar:</a:t>
            </a:r>
            <a:r>
              <a:rPr lang="tr-TR" b="0" dirty="0"/>
              <a:t> 802.11n 20 MHz ve 40 MHz genişlikte kanalları desteklemektedir. Geniş kanallar, AP başına daha fazla BW anlamına gelmektedir Bu durum yolun tek şeritten iki şeride çıkmasına da benzetilebilir.</a:t>
            </a:r>
          </a:p>
          <a:p>
            <a:endParaRPr lang="tr-TR" dirty="0"/>
          </a:p>
        </p:txBody>
      </p:sp>
      <p:sp>
        <p:nvSpPr>
          <p:cNvPr id="4"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621262" y="2979086"/>
            <a:ext cx="5400675" cy="3162863"/>
            <a:chOff x="2268" y="5355"/>
            <a:chExt cx="8504" cy="7133"/>
          </a:xfrm>
        </p:grpSpPr>
        <p:sp>
          <p:nvSpPr>
            <p:cNvPr id="6" name="AutoShape 27"/>
            <p:cNvSpPr>
              <a:spLocks noChangeAspect="1" noChangeArrowheads="1" noTextEdit="1"/>
            </p:cNvSpPr>
            <p:nvPr/>
          </p:nvSpPr>
          <p:spPr bwMode="auto">
            <a:xfrm>
              <a:off x="2268" y="5355"/>
              <a:ext cx="8504" cy="71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26"/>
            <p:cNvSpPr>
              <a:spLocks noChangeShapeType="1"/>
            </p:cNvSpPr>
            <p:nvPr/>
          </p:nvSpPr>
          <p:spPr bwMode="auto">
            <a:xfrm>
              <a:off x="3324" y="5688"/>
              <a:ext cx="52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5"/>
            <p:cNvSpPr>
              <a:spLocks noChangeShapeType="1"/>
            </p:cNvSpPr>
            <p:nvPr/>
          </p:nvSpPr>
          <p:spPr bwMode="auto">
            <a:xfrm>
              <a:off x="7200" y="5688"/>
              <a:ext cx="12" cy="100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 y="6695"/>
              <a:ext cx="5263" cy="44"/>
            </a:xfrm>
            <a:prstGeom prst="rect">
              <a:avLst/>
            </a:prstGeom>
            <a:noFill/>
            <a:extLst>
              <a:ext uri="{909E8E84-426E-40DD-AFC4-6F175D3DCCD1}">
                <a14:hiddenFill xmlns:a14="http://schemas.microsoft.com/office/drawing/2010/main">
                  <a:solidFill>
                    <a:srgbClr val="FFFFFF"/>
                  </a:solidFill>
                </a14:hiddenFill>
              </a:ext>
            </a:extLst>
          </p:spPr>
        </p:pic>
        <p:pic>
          <p:nvPicPr>
            <p:cNvPr id="205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 y="6727"/>
              <a:ext cx="211" cy="1080"/>
            </a:xfrm>
            <a:prstGeom prst="rect">
              <a:avLst/>
            </a:prstGeom>
            <a:noFill/>
            <a:extLst>
              <a:ext uri="{909E8E84-426E-40DD-AFC4-6F175D3DCCD1}">
                <a14:hiddenFill xmlns:a14="http://schemas.microsoft.com/office/drawing/2010/main">
                  <a:solidFill>
                    <a:srgbClr val="FFFFFF"/>
                  </a:solidFill>
                </a14:hiddenFill>
              </a:ext>
            </a:extLst>
          </p:spPr>
        </p:pic>
        <p:pic>
          <p:nvPicPr>
            <p:cNvPr id="2050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7747"/>
              <a:ext cx="5279" cy="6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1"/>
            <p:cNvSpPr>
              <a:spLocks/>
            </p:cNvSpPr>
            <p:nvPr/>
          </p:nvSpPr>
          <p:spPr bwMode="auto">
            <a:xfrm>
              <a:off x="8779" y="5604"/>
              <a:ext cx="341" cy="2203"/>
            </a:xfrm>
            <a:prstGeom prst="rightBrace">
              <a:avLst>
                <a:gd name="adj1" fmla="val 5383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Text Box 20"/>
            <p:cNvSpPr txBox="1">
              <a:spLocks noChangeArrowheads="1"/>
            </p:cNvSpPr>
            <p:nvPr/>
          </p:nvSpPr>
          <p:spPr bwMode="auto">
            <a:xfrm>
              <a:off x="9244" y="6480"/>
              <a:ext cx="1058"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 MHz</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9"/>
            <p:cNvSpPr txBox="1">
              <a:spLocks noChangeArrowheads="1"/>
            </p:cNvSpPr>
            <p:nvPr/>
          </p:nvSpPr>
          <p:spPr bwMode="auto">
            <a:xfrm>
              <a:off x="6070" y="6052"/>
              <a:ext cx="1058"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 MHz</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8"/>
            <p:cNvSpPr txBox="1">
              <a:spLocks noChangeArrowheads="1"/>
            </p:cNvSpPr>
            <p:nvPr/>
          </p:nvSpPr>
          <p:spPr bwMode="auto">
            <a:xfrm>
              <a:off x="6070" y="7024"/>
              <a:ext cx="1058"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 MHz</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7"/>
            <p:cNvSpPr>
              <a:spLocks noChangeArrowheads="1"/>
            </p:cNvSpPr>
            <p:nvPr/>
          </p:nvSpPr>
          <p:spPr bwMode="auto">
            <a:xfrm>
              <a:off x="2430" y="8352"/>
              <a:ext cx="2677"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Üst başlığı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6"/>
            <p:cNvSpPr>
              <a:spLocks noChangeArrowheads="1"/>
            </p:cNvSpPr>
            <p:nvPr/>
          </p:nvSpPr>
          <p:spPr bwMode="auto">
            <a:xfrm>
              <a:off x="3606" y="8364"/>
              <a:ext cx="1501" cy="924"/>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 Ünitesi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4" y="8852"/>
              <a:ext cx="1380"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5226" y="8364"/>
              <a:ext cx="2677"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Üst başlığı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6402" y="8376"/>
              <a:ext cx="1501" cy="924"/>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Ünitesi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2"/>
            <p:cNvSpPr>
              <a:spLocks noChangeArrowheads="1"/>
            </p:cNvSpPr>
            <p:nvPr/>
          </p:nvSpPr>
          <p:spPr bwMode="auto">
            <a:xfrm>
              <a:off x="6462" y="8846"/>
              <a:ext cx="1380"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8068" y="8364"/>
              <a:ext cx="2677"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Üst başlığı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0"/>
            <p:cNvSpPr>
              <a:spLocks noChangeArrowheads="1"/>
            </p:cNvSpPr>
            <p:nvPr/>
          </p:nvSpPr>
          <p:spPr bwMode="auto">
            <a:xfrm>
              <a:off x="9244" y="8376"/>
              <a:ext cx="1501" cy="924"/>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 Ünitesi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9"/>
            <p:cNvSpPr>
              <a:spLocks noChangeArrowheads="1"/>
            </p:cNvSpPr>
            <p:nvPr/>
          </p:nvSpPr>
          <p:spPr bwMode="auto">
            <a:xfrm>
              <a:off x="9316" y="8868"/>
              <a:ext cx="1380"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8"/>
            <p:cNvSpPr>
              <a:spLocks noChangeArrowheads="1"/>
            </p:cNvSpPr>
            <p:nvPr/>
          </p:nvSpPr>
          <p:spPr bwMode="auto">
            <a:xfrm>
              <a:off x="2514" y="10536"/>
              <a:ext cx="2677"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Üst başlığı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7"/>
            <p:cNvSpPr>
              <a:spLocks noChangeArrowheads="1"/>
            </p:cNvSpPr>
            <p:nvPr/>
          </p:nvSpPr>
          <p:spPr bwMode="auto">
            <a:xfrm>
              <a:off x="3690" y="10548"/>
              <a:ext cx="6972" cy="912"/>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 Ünitesi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6"/>
            <p:cNvSpPr>
              <a:spLocks noChangeArrowheads="1"/>
            </p:cNvSpPr>
            <p:nvPr/>
          </p:nvSpPr>
          <p:spPr bwMode="auto">
            <a:xfrm>
              <a:off x="3876" y="10956"/>
              <a:ext cx="1998"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5"/>
            <p:cNvSpPr>
              <a:spLocks noChangeArrowheads="1"/>
            </p:cNvSpPr>
            <p:nvPr/>
          </p:nvSpPr>
          <p:spPr bwMode="auto">
            <a:xfrm>
              <a:off x="5874" y="10956"/>
              <a:ext cx="2538"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4"/>
            <p:cNvSpPr>
              <a:spLocks noChangeArrowheads="1"/>
            </p:cNvSpPr>
            <p:nvPr/>
          </p:nvSpPr>
          <p:spPr bwMode="auto">
            <a:xfrm>
              <a:off x="8412" y="10956"/>
              <a:ext cx="2118" cy="40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3"/>
            <p:cNvSpPr txBox="1">
              <a:spLocks noChangeArrowheads="1"/>
            </p:cNvSpPr>
            <p:nvPr/>
          </p:nvSpPr>
          <p:spPr bwMode="auto">
            <a:xfrm>
              <a:off x="5503" y="9709"/>
              <a:ext cx="256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 birleşimi olmadan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
            <p:cNvSpPr txBox="1">
              <a:spLocks noChangeArrowheads="1"/>
            </p:cNvSpPr>
            <p:nvPr/>
          </p:nvSpPr>
          <p:spPr bwMode="auto">
            <a:xfrm>
              <a:off x="6007" y="11700"/>
              <a:ext cx="1704"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 birleşimli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9" name="Dikdörtgen 28"/>
          <p:cNvSpPr/>
          <p:nvPr/>
        </p:nvSpPr>
        <p:spPr>
          <a:xfrm>
            <a:off x="3162400" y="6263947"/>
            <a:ext cx="2571281" cy="307777"/>
          </a:xfrm>
          <a:prstGeom prst="rect">
            <a:avLst/>
          </a:prstGeom>
        </p:spPr>
        <p:txBody>
          <a:bodyPr wrap="none">
            <a:spAutoFit/>
          </a:bodyPr>
          <a:lstStyle/>
          <a:p>
            <a:r>
              <a:rPr lang="tr-TR" sz="1400" b="1" dirty="0"/>
              <a:t>802.11n’de paket birleştirme</a:t>
            </a:r>
          </a:p>
        </p:txBody>
      </p:sp>
    </p:spTree>
    <p:extLst>
      <p:ext uri="{BB962C8B-B14F-4D97-AF65-F5344CB8AC3E}">
        <p14:creationId xmlns:p14="http://schemas.microsoft.com/office/powerpoint/2010/main" val="2409616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365104"/>
            <a:ext cx="7620000" cy="1761059"/>
          </a:xfrm>
        </p:spPr>
        <p:txBody>
          <a:bodyPr/>
          <a:lstStyle/>
          <a:p>
            <a:pPr algn="just"/>
            <a:r>
              <a:rPr lang="tr-TR" b="0" dirty="0" smtClean="0"/>
              <a:t>   802.11n </a:t>
            </a:r>
            <a:r>
              <a:rPr lang="tr-TR" b="0" dirty="0"/>
              <a:t>standardında iki bitişik 20 MHz kanal tekil bir 40 MHz kanal oluşturmak için birleştirilmektedir. </a:t>
            </a:r>
            <a:r>
              <a:rPr lang="tr-TR" b="0" dirty="0" smtClean="0"/>
              <a:t>Yukarıdaki şekilde </a:t>
            </a:r>
            <a:r>
              <a:rPr lang="tr-TR" b="0" dirty="0"/>
              <a:t>bu yapı anlatılmaktadır. Görüldüğü gibi frekans 20 </a:t>
            </a:r>
            <a:r>
              <a:rPr lang="tr-TR" b="0" dirty="0" err="1"/>
              <a:t>MHz’de</a:t>
            </a:r>
            <a:r>
              <a:rPr lang="tr-TR" b="0" dirty="0"/>
              <a:t> ise üst kısım devrede, 40 </a:t>
            </a:r>
            <a:r>
              <a:rPr lang="tr-TR" b="0" dirty="0" err="1"/>
              <a:t>MHz’ye</a:t>
            </a:r>
            <a:r>
              <a:rPr lang="tr-TR" b="0" dirty="0"/>
              <a:t> geçildiğinde ise iki frekans bölgesi birleştirilerek 40 MHz bandına geçilecektir. </a:t>
            </a:r>
          </a:p>
          <a:p>
            <a:endParaRPr lang="tr-TR" dirty="0"/>
          </a:p>
        </p:txBody>
      </p:sp>
      <p:pic>
        <p:nvPicPr>
          <p:cNvPr id="2154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381" y="260648"/>
            <a:ext cx="6408712" cy="3397250"/>
          </a:xfrm>
          <a:prstGeom prst="rect">
            <a:avLst/>
          </a:prstGeom>
          <a:noFill/>
          <a:extLst>
            <a:ext uri="{909E8E84-426E-40DD-AFC4-6F175D3DCCD1}">
              <a14:hiddenFill xmlns:a14="http://schemas.microsoft.com/office/drawing/2010/main">
                <a:solidFill>
                  <a:srgbClr val="FFFFFF"/>
                </a:solidFill>
              </a14:hiddenFill>
            </a:ext>
          </a:extLst>
        </p:spPr>
      </p:pic>
      <p:sp>
        <p:nvSpPr>
          <p:cNvPr id="31" name="Dikdörtgen 30"/>
          <p:cNvSpPr/>
          <p:nvPr/>
        </p:nvSpPr>
        <p:spPr>
          <a:xfrm>
            <a:off x="1809269" y="3640586"/>
            <a:ext cx="5338936" cy="369332"/>
          </a:xfrm>
          <a:prstGeom prst="rect">
            <a:avLst/>
          </a:prstGeom>
        </p:spPr>
        <p:txBody>
          <a:bodyPr wrap="square">
            <a:spAutoFit/>
          </a:bodyPr>
          <a:lstStyle/>
          <a:p>
            <a:r>
              <a:rPr lang="tr-TR" dirty="0"/>
              <a:t>802.11n’de 20/40 MHz operasyon (</a:t>
            </a:r>
            <a:r>
              <a:rPr lang="tr-TR" dirty="0" err="1"/>
              <a:t>Marsic</a:t>
            </a:r>
            <a:r>
              <a:rPr lang="tr-TR" dirty="0"/>
              <a:t>, 2010)</a:t>
            </a:r>
          </a:p>
        </p:txBody>
      </p:sp>
    </p:spTree>
    <p:extLst>
      <p:ext uri="{BB962C8B-B14F-4D97-AF65-F5344CB8AC3E}">
        <p14:creationId xmlns:p14="http://schemas.microsoft.com/office/powerpoint/2010/main" val="13884256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7268" y="4149080"/>
            <a:ext cx="7620000" cy="1656184"/>
          </a:xfrm>
        </p:spPr>
        <p:txBody>
          <a:bodyPr>
            <a:normAutofit lnSpcReduction="10000"/>
          </a:bodyPr>
          <a:lstStyle/>
          <a:p>
            <a:pPr algn="just"/>
            <a:r>
              <a:rPr lang="tr-TR" b="0" dirty="0" smtClean="0"/>
              <a:t>   Yukarıdaki şekilde 802.11 </a:t>
            </a:r>
            <a:r>
              <a:rPr lang="tr-TR" b="0" dirty="0"/>
              <a:t>ve 802.11n için link katmanı çerçeve formatları verilmiştir. 802.11’in link katmanı ile karşılaştırıldığında </a:t>
            </a:r>
            <a:r>
              <a:rPr lang="tr-TR" b="0" i="1" dirty="0"/>
              <a:t>HT Control</a:t>
            </a:r>
            <a:r>
              <a:rPr lang="tr-TR" b="0" dirty="0"/>
              <a:t> alanının eklendiği ve çerçeve data kalıbının değiştiği göze çarpmaktadır. Çerçeve yapısının maksimum uzunluğu 7955 </a:t>
            </a:r>
            <a:r>
              <a:rPr lang="tr-TR" b="0" dirty="0" err="1"/>
              <a:t>byte’dır</a:t>
            </a:r>
            <a:r>
              <a:rPr lang="tr-TR" b="0" dirty="0"/>
              <a:t> ve tüm </a:t>
            </a:r>
            <a:r>
              <a:rPr lang="tr-TR" b="0" dirty="0" err="1"/>
              <a:t>tüm</a:t>
            </a:r>
            <a:r>
              <a:rPr lang="tr-TR" b="0" dirty="0"/>
              <a:t> 802.11n çerçeve uzunluğu 8Kbyte’dır.</a:t>
            </a:r>
          </a:p>
          <a:p>
            <a:endParaRPr lang="tr-TR" dirty="0"/>
          </a:p>
        </p:txBody>
      </p:sp>
      <p:sp>
        <p:nvSpPr>
          <p:cNvPr id="4" name="Rectangle 5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551562" y="950666"/>
            <a:ext cx="6103938" cy="2535238"/>
            <a:chOff x="2271" y="7491"/>
            <a:chExt cx="9612" cy="3992"/>
          </a:xfrm>
        </p:grpSpPr>
        <p:sp>
          <p:nvSpPr>
            <p:cNvPr id="6" name="AutoShape 49"/>
            <p:cNvSpPr>
              <a:spLocks noChangeAspect="1" noChangeArrowheads="1" noTextEdit="1"/>
            </p:cNvSpPr>
            <p:nvPr/>
          </p:nvSpPr>
          <p:spPr bwMode="auto">
            <a:xfrm>
              <a:off x="2271" y="7491"/>
              <a:ext cx="9612" cy="3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48"/>
            <p:cNvSpPr>
              <a:spLocks noChangeArrowheads="1"/>
            </p:cNvSpPr>
            <p:nvPr/>
          </p:nvSpPr>
          <p:spPr bwMode="auto">
            <a:xfrm>
              <a:off x="2373" y="10520"/>
              <a:ext cx="541"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47"/>
            <p:cNvSpPr txBox="1">
              <a:spLocks noChangeArrowheads="1"/>
            </p:cNvSpPr>
            <p:nvPr/>
          </p:nvSpPr>
          <p:spPr bwMode="auto">
            <a:xfrm>
              <a:off x="2598"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46"/>
            <p:cNvSpPr>
              <a:spLocks noChangeArrowheads="1"/>
            </p:cNvSpPr>
            <p:nvPr/>
          </p:nvSpPr>
          <p:spPr bwMode="auto">
            <a:xfrm>
              <a:off x="2913" y="10520"/>
              <a:ext cx="54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45"/>
            <p:cNvSpPr txBox="1">
              <a:spLocks noChangeArrowheads="1"/>
            </p:cNvSpPr>
            <p:nvPr/>
          </p:nvSpPr>
          <p:spPr bwMode="auto">
            <a:xfrm>
              <a:off x="3093" y="10205"/>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44"/>
            <p:cNvSpPr>
              <a:spLocks noChangeArrowheads="1"/>
            </p:cNvSpPr>
            <p:nvPr/>
          </p:nvSpPr>
          <p:spPr bwMode="auto">
            <a:xfrm>
              <a:off x="3459" y="10520"/>
              <a:ext cx="93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43"/>
            <p:cNvSpPr txBox="1">
              <a:spLocks noChangeArrowheads="1"/>
            </p:cNvSpPr>
            <p:nvPr/>
          </p:nvSpPr>
          <p:spPr bwMode="auto">
            <a:xfrm>
              <a:off x="3857"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2"/>
            <p:cNvSpPr>
              <a:spLocks noChangeArrowheads="1"/>
            </p:cNvSpPr>
            <p:nvPr/>
          </p:nvSpPr>
          <p:spPr bwMode="auto">
            <a:xfrm>
              <a:off x="4389" y="10520"/>
              <a:ext cx="96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41"/>
            <p:cNvSpPr>
              <a:spLocks noChangeArrowheads="1"/>
            </p:cNvSpPr>
            <p:nvPr/>
          </p:nvSpPr>
          <p:spPr bwMode="auto">
            <a:xfrm>
              <a:off x="5352" y="10520"/>
              <a:ext cx="93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Adress-3</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40"/>
            <p:cNvSpPr>
              <a:spLocks noChangeArrowheads="1"/>
            </p:cNvSpPr>
            <p:nvPr/>
          </p:nvSpPr>
          <p:spPr bwMode="auto">
            <a:xfrm>
              <a:off x="6282" y="10520"/>
              <a:ext cx="54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39"/>
            <p:cNvSpPr>
              <a:spLocks noChangeArrowheads="1"/>
            </p:cNvSpPr>
            <p:nvPr/>
          </p:nvSpPr>
          <p:spPr bwMode="auto">
            <a:xfrm>
              <a:off x="6822" y="10520"/>
              <a:ext cx="93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Adress-4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8"/>
            <p:cNvSpPr>
              <a:spLocks noChangeArrowheads="1"/>
            </p:cNvSpPr>
            <p:nvPr/>
          </p:nvSpPr>
          <p:spPr bwMode="auto">
            <a:xfrm>
              <a:off x="7752" y="10520"/>
              <a:ext cx="54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QC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37"/>
            <p:cNvSpPr>
              <a:spLocks noChangeArrowheads="1"/>
            </p:cNvSpPr>
            <p:nvPr/>
          </p:nvSpPr>
          <p:spPr bwMode="auto">
            <a:xfrm>
              <a:off x="8292" y="10520"/>
              <a:ext cx="1095"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HT CONTROL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6"/>
            <p:cNvSpPr>
              <a:spLocks noChangeArrowheads="1"/>
            </p:cNvSpPr>
            <p:nvPr/>
          </p:nvSpPr>
          <p:spPr bwMode="auto">
            <a:xfrm>
              <a:off x="9387" y="10520"/>
              <a:ext cx="1095"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5"/>
            <p:cNvSpPr>
              <a:spLocks noChangeArrowheads="1"/>
            </p:cNvSpPr>
            <p:nvPr/>
          </p:nvSpPr>
          <p:spPr bwMode="auto">
            <a:xfrm>
              <a:off x="10482" y="10520"/>
              <a:ext cx="540" cy="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34"/>
            <p:cNvSpPr txBox="1">
              <a:spLocks noChangeArrowheads="1"/>
            </p:cNvSpPr>
            <p:nvPr/>
          </p:nvSpPr>
          <p:spPr bwMode="auto">
            <a:xfrm>
              <a:off x="4788"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33"/>
            <p:cNvSpPr txBox="1">
              <a:spLocks noChangeArrowheads="1"/>
            </p:cNvSpPr>
            <p:nvPr/>
          </p:nvSpPr>
          <p:spPr bwMode="auto">
            <a:xfrm>
              <a:off x="5730"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32"/>
            <p:cNvSpPr txBox="1">
              <a:spLocks noChangeArrowheads="1"/>
            </p:cNvSpPr>
            <p:nvPr/>
          </p:nvSpPr>
          <p:spPr bwMode="auto">
            <a:xfrm>
              <a:off x="6462"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31"/>
            <p:cNvSpPr txBox="1">
              <a:spLocks noChangeArrowheads="1"/>
            </p:cNvSpPr>
            <p:nvPr/>
          </p:nvSpPr>
          <p:spPr bwMode="auto">
            <a:xfrm>
              <a:off x="7212" y="10220"/>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30"/>
            <p:cNvSpPr txBox="1">
              <a:spLocks noChangeArrowheads="1"/>
            </p:cNvSpPr>
            <p:nvPr/>
          </p:nvSpPr>
          <p:spPr bwMode="auto">
            <a:xfrm>
              <a:off x="7922" y="10205"/>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29"/>
            <p:cNvSpPr txBox="1">
              <a:spLocks noChangeArrowheads="1"/>
            </p:cNvSpPr>
            <p:nvPr/>
          </p:nvSpPr>
          <p:spPr bwMode="auto">
            <a:xfrm>
              <a:off x="8702" y="10266"/>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8"/>
            <p:cNvSpPr txBox="1">
              <a:spLocks noChangeArrowheads="1"/>
            </p:cNvSpPr>
            <p:nvPr/>
          </p:nvSpPr>
          <p:spPr bwMode="auto">
            <a:xfrm>
              <a:off x="9498" y="10244"/>
              <a:ext cx="96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0’dan  7955’e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7"/>
            <p:cNvSpPr txBox="1">
              <a:spLocks noChangeArrowheads="1"/>
            </p:cNvSpPr>
            <p:nvPr/>
          </p:nvSpPr>
          <p:spPr bwMode="auto">
            <a:xfrm>
              <a:off x="10620" y="10243"/>
              <a:ext cx="120" cy="17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AutoShape 26"/>
            <p:cNvSpPr>
              <a:spLocks noChangeShapeType="1"/>
            </p:cNvSpPr>
            <p:nvPr/>
          </p:nvSpPr>
          <p:spPr bwMode="auto">
            <a:xfrm>
              <a:off x="2372" y="9967"/>
              <a:ext cx="1" cy="2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AutoShape 25"/>
            <p:cNvSpPr>
              <a:spLocks noChangeShapeType="1"/>
            </p:cNvSpPr>
            <p:nvPr/>
          </p:nvSpPr>
          <p:spPr bwMode="auto">
            <a:xfrm>
              <a:off x="2457" y="10079"/>
              <a:ext cx="693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 name="AutoShape 24"/>
            <p:cNvSpPr>
              <a:spLocks noChangeShapeType="1"/>
            </p:cNvSpPr>
            <p:nvPr/>
          </p:nvSpPr>
          <p:spPr bwMode="auto">
            <a:xfrm>
              <a:off x="9381" y="9875"/>
              <a:ext cx="1"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 name="AutoShape 23"/>
            <p:cNvSpPr>
              <a:spLocks noChangeShapeType="1"/>
            </p:cNvSpPr>
            <p:nvPr/>
          </p:nvSpPr>
          <p:spPr bwMode="auto">
            <a:xfrm>
              <a:off x="9453" y="10078"/>
              <a:ext cx="1005"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 name="AutoShape 22"/>
            <p:cNvSpPr>
              <a:spLocks noChangeShapeType="1"/>
            </p:cNvSpPr>
            <p:nvPr/>
          </p:nvSpPr>
          <p:spPr bwMode="auto">
            <a:xfrm>
              <a:off x="10460" y="9887"/>
              <a:ext cx="1" cy="28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 name="Rectangle 21"/>
            <p:cNvSpPr>
              <a:spLocks noChangeArrowheads="1"/>
            </p:cNvSpPr>
            <p:nvPr/>
          </p:nvSpPr>
          <p:spPr bwMode="auto">
            <a:xfrm>
              <a:off x="6341" y="8894"/>
              <a:ext cx="1695" cy="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20"/>
            <p:cNvSpPr>
              <a:spLocks noChangeArrowheads="1"/>
            </p:cNvSpPr>
            <p:nvPr/>
          </p:nvSpPr>
          <p:spPr bwMode="auto">
            <a:xfrm>
              <a:off x="8024" y="8894"/>
              <a:ext cx="660" cy="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AutoShape 19"/>
            <p:cNvSpPr>
              <a:spLocks noChangeShapeType="1"/>
            </p:cNvSpPr>
            <p:nvPr/>
          </p:nvSpPr>
          <p:spPr bwMode="auto">
            <a:xfrm flipV="1">
              <a:off x="8670" y="8208"/>
              <a:ext cx="2" cy="6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7" name="AutoShape 18"/>
            <p:cNvSpPr>
              <a:spLocks noChangeShapeType="1"/>
            </p:cNvSpPr>
            <p:nvPr/>
          </p:nvSpPr>
          <p:spPr bwMode="auto">
            <a:xfrm>
              <a:off x="5175" y="8298"/>
              <a:ext cx="3507"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8" name="AutoShape 17"/>
            <p:cNvSpPr>
              <a:spLocks noChangeShapeType="1"/>
            </p:cNvSpPr>
            <p:nvPr/>
          </p:nvSpPr>
          <p:spPr bwMode="auto">
            <a:xfrm>
              <a:off x="6341" y="8667"/>
              <a:ext cx="1695"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9" name="Text Box 16"/>
            <p:cNvSpPr txBox="1">
              <a:spLocks noChangeArrowheads="1"/>
            </p:cNvSpPr>
            <p:nvPr/>
          </p:nvSpPr>
          <p:spPr bwMode="auto">
            <a:xfrm>
              <a:off x="6867" y="8346"/>
              <a:ext cx="630"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MSDU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15"/>
            <p:cNvSpPr>
              <a:spLocks noChangeArrowheads="1"/>
            </p:cNvSpPr>
            <p:nvPr/>
          </p:nvSpPr>
          <p:spPr bwMode="auto">
            <a:xfrm>
              <a:off x="5187" y="8894"/>
              <a:ext cx="1154" cy="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MAC</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HEADER</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14"/>
            <p:cNvSpPr>
              <a:spLocks noChangeArrowheads="1"/>
            </p:cNvSpPr>
            <p:nvPr/>
          </p:nvSpPr>
          <p:spPr bwMode="auto">
            <a:xfrm>
              <a:off x="4032" y="8894"/>
              <a:ext cx="1155" cy="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HEADER</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3"/>
            <p:cNvSpPr>
              <a:spLocks noChangeArrowheads="1"/>
            </p:cNvSpPr>
            <p:nvPr/>
          </p:nvSpPr>
          <p:spPr bwMode="auto">
            <a:xfrm>
              <a:off x="2832" y="8894"/>
              <a:ext cx="1200" cy="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PREAMBLE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12"/>
            <p:cNvSpPr>
              <a:spLocks noChangeShapeType="1"/>
            </p:cNvSpPr>
            <p:nvPr/>
          </p:nvSpPr>
          <p:spPr bwMode="auto">
            <a:xfrm flipV="1">
              <a:off x="5186" y="8196"/>
              <a:ext cx="1" cy="6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4" name="AutoShape 11"/>
            <p:cNvSpPr>
              <a:spLocks noChangeShapeType="1"/>
            </p:cNvSpPr>
            <p:nvPr/>
          </p:nvSpPr>
          <p:spPr bwMode="auto">
            <a:xfrm flipV="1">
              <a:off x="6337" y="8565"/>
              <a:ext cx="2" cy="59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5" name="AutoShape 10"/>
            <p:cNvSpPr>
              <a:spLocks noChangeShapeType="1"/>
            </p:cNvSpPr>
            <p:nvPr/>
          </p:nvSpPr>
          <p:spPr bwMode="auto">
            <a:xfrm flipV="1">
              <a:off x="8021" y="8553"/>
              <a:ext cx="2" cy="59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6" name="Text Box 9"/>
            <p:cNvSpPr txBox="1">
              <a:spLocks noChangeArrowheads="1"/>
            </p:cNvSpPr>
            <p:nvPr/>
          </p:nvSpPr>
          <p:spPr bwMode="auto">
            <a:xfrm>
              <a:off x="6174" y="7957"/>
              <a:ext cx="1158"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PSDU=MPDUMSDU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8"/>
            <p:cNvSpPr txBox="1">
              <a:spLocks noChangeArrowheads="1"/>
            </p:cNvSpPr>
            <p:nvPr/>
          </p:nvSpPr>
          <p:spPr bwMode="auto">
            <a:xfrm>
              <a:off x="5187" y="9626"/>
              <a:ext cx="2943" cy="341"/>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(a)802.11 için çerçeve yapısı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Text Box 7"/>
            <p:cNvSpPr txBox="1">
              <a:spLocks noChangeArrowheads="1"/>
            </p:cNvSpPr>
            <p:nvPr/>
          </p:nvSpPr>
          <p:spPr bwMode="auto">
            <a:xfrm>
              <a:off x="5286" y="11142"/>
              <a:ext cx="4883" cy="341"/>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 802.11 n link katmanı çerçeve formatı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Text Box 6"/>
            <p:cNvSpPr txBox="1">
              <a:spLocks noChangeArrowheads="1"/>
            </p:cNvSpPr>
            <p:nvPr/>
          </p:nvSpPr>
          <p:spPr bwMode="auto">
            <a:xfrm>
              <a:off x="8952" y="7621"/>
              <a:ext cx="2931" cy="167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PPDU= PLCP protocol data unit</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PSDU= PLCP service data unit</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MPDU=MAC protocol data unit</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MSDU= MAC service data unit</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PLCP= physical (PHY) layer converange procedure</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MAC=medium Access control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AutoShape 5"/>
            <p:cNvSpPr>
              <a:spLocks noChangeShapeType="1"/>
            </p:cNvSpPr>
            <p:nvPr/>
          </p:nvSpPr>
          <p:spPr bwMode="auto">
            <a:xfrm flipV="1">
              <a:off x="8678" y="7755"/>
              <a:ext cx="1" cy="57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1" name="AutoShape 4"/>
            <p:cNvSpPr>
              <a:spLocks noChangeShapeType="1"/>
            </p:cNvSpPr>
            <p:nvPr/>
          </p:nvSpPr>
          <p:spPr bwMode="auto">
            <a:xfrm>
              <a:off x="2844" y="7847"/>
              <a:ext cx="585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2" name="AutoShape 3"/>
            <p:cNvSpPr>
              <a:spLocks noChangeShapeType="1"/>
            </p:cNvSpPr>
            <p:nvPr/>
          </p:nvSpPr>
          <p:spPr bwMode="auto">
            <a:xfrm flipV="1">
              <a:off x="2832" y="7755"/>
              <a:ext cx="1" cy="11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3" name="Text Box 2"/>
            <p:cNvSpPr txBox="1">
              <a:spLocks noChangeArrowheads="1"/>
            </p:cNvSpPr>
            <p:nvPr/>
          </p:nvSpPr>
          <p:spPr bwMode="auto">
            <a:xfrm>
              <a:off x="5466" y="7525"/>
              <a:ext cx="528"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PPDU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4" name="Dikdörtgen 53"/>
          <p:cNvSpPr/>
          <p:nvPr/>
        </p:nvSpPr>
        <p:spPr>
          <a:xfrm>
            <a:off x="3209777" y="449146"/>
            <a:ext cx="2274982" cy="369332"/>
          </a:xfrm>
          <a:prstGeom prst="rect">
            <a:avLst/>
          </a:prstGeom>
        </p:spPr>
        <p:txBody>
          <a:bodyPr wrap="none">
            <a:spAutoFit/>
          </a:bodyPr>
          <a:lstStyle/>
          <a:p>
            <a:r>
              <a:rPr lang="tr-TR" b="1" dirty="0"/>
              <a:t>Çerçeve </a:t>
            </a:r>
            <a:r>
              <a:rPr lang="tr-TR" b="1" dirty="0" smtClean="0"/>
              <a:t>Formatları</a:t>
            </a:r>
            <a:endParaRPr lang="tr-TR" b="1" dirty="0"/>
          </a:p>
        </p:txBody>
      </p:sp>
    </p:spTree>
    <p:extLst>
      <p:ext uri="{BB962C8B-B14F-4D97-AF65-F5344CB8AC3E}">
        <p14:creationId xmlns:p14="http://schemas.microsoft.com/office/powerpoint/2010/main" val="32859375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581128"/>
            <a:ext cx="7620000" cy="1545035"/>
          </a:xfrm>
        </p:spPr>
        <p:txBody>
          <a:bodyPr/>
          <a:lstStyle/>
          <a:p>
            <a:pPr algn="just"/>
            <a:r>
              <a:rPr lang="tr-TR" dirty="0"/>
              <a:t> </a:t>
            </a:r>
            <a:r>
              <a:rPr lang="tr-TR" dirty="0" smtClean="0"/>
              <a:t>   </a:t>
            </a:r>
            <a:r>
              <a:rPr lang="tr-TR" b="0" dirty="0" smtClean="0"/>
              <a:t>Çerçeve </a:t>
            </a:r>
            <a:r>
              <a:rPr lang="tr-TR" b="0" dirty="0"/>
              <a:t>yapıları karşılaştırıldığında 802.11n’de yaklaşık 64 </a:t>
            </a:r>
            <a:r>
              <a:rPr lang="tr-TR" b="0" dirty="0" err="1"/>
              <a:t>kByte’a</a:t>
            </a:r>
            <a:r>
              <a:rPr lang="tr-TR" b="0" dirty="0"/>
              <a:t> çıkan veri miktarı dikkati çekmektedir. Bu faktör kendisini saniyede iletilen veri miktarının yüksekliği ile göstermektedir.</a:t>
            </a:r>
          </a:p>
          <a:p>
            <a:pPr algn="just"/>
            <a:endParaRPr lang="tr-TR" b="0" dirty="0"/>
          </a:p>
        </p:txBody>
      </p:sp>
      <p:pic>
        <p:nvPicPr>
          <p:cNvPr id="2356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3448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3491880" y="332656"/>
            <a:ext cx="1963102" cy="369332"/>
          </a:xfrm>
          <a:prstGeom prst="rect">
            <a:avLst/>
          </a:prstGeom>
        </p:spPr>
        <p:txBody>
          <a:bodyPr wrap="none">
            <a:spAutoFit/>
          </a:bodyPr>
          <a:lstStyle/>
          <a:p>
            <a:r>
              <a:rPr lang="tr-TR" b="1" dirty="0"/>
              <a:t>Çerçeve Yapıları</a:t>
            </a:r>
          </a:p>
        </p:txBody>
      </p:sp>
    </p:spTree>
    <p:extLst>
      <p:ext uri="{BB962C8B-B14F-4D97-AF65-F5344CB8AC3E}">
        <p14:creationId xmlns:p14="http://schemas.microsoft.com/office/powerpoint/2010/main" val="3056718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7643192" cy="903630"/>
          </a:xfrm>
        </p:spPr>
        <p:txBody>
          <a:bodyPr>
            <a:normAutofit/>
          </a:bodyPr>
          <a:lstStyle/>
          <a:p>
            <a:pPr lvl="0"/>
            <a:r>
              <a:rPr lang="tr-TR" sz="2400" b="1" dirty="0"/>
              <a:t>MAC </a:t>
            </a:r>
            <a:r>
              <a:rPr lang="tr-TR" sz="2400" b="1" dirty="0" err="1" smtClean="0"/>
              <a:t>Servİs</a:t>
            </a:r>
            <a:r>
              <a:rPr lang="tr-TR" sz="2400" b="1" dirty="0" smtClean="0"/>
              <a:t> </a:t>
            </a:r>
            <a:r>
              <a:rPr lang="tr-TR" sz="2400" b="1" dirty="0"/>
              <a:t>Data </a:t>
            </a:r>
            <a:r>
              <a:rPr lang="tr-TR" sz="2400" b="1" dirty="0" err="1" smtClean="0"/>
              <a:t>Ünitesİ</a:t>
            </a:r>
            <a:r>
              <a:rPr lang="tr-TR" sz="2400" b="1" dirty="0" smtClean="0"/>
              <a:t> </a:t>
            </a:r>
            <a:r>
              <a:rPr lang="tr-TR" sz="2400" b="1" dirty="0"/>
              <a:t>(MAC Service Data </a:t>
            </a:r>
            <a:r>
              <a:rPr lang="tr-TR" sz="2400" b="1" dirty="0" err="1"/>
              <a:t>Units</a:t>
            </a:r>
            <a:r>
              <a:rPr lang="tr-TR" sz="2400" b="1" dirty="0"/>
              <a:t>(</a:t>
            </a:r>
            <a:r>
              <a:rPr lang="tr-TR" sz="2400" b="1" dirty="0" err="1"/>
              <a:t>MSDUs</a:t>
            </a:r>
            <a:r>
              <a:rPr lang="tr-TR" sz="2400" b="1" dirty="0"/>
              <a:t>)) </a:t>
            </a:r>
            <a:r>
              <a:rPr lang="tr-TR" sz="2400" b="1" dirty="0" err="1" smtClean="0"/>
              <a:t>Kümesİ</a:t>
            </a:r>
            <a:endParaRPr lang="tr-TR" sz="2400" dirty="0"/>
          </a:p>
        </p:txBody>
      </p:sp>
      <p:sp>
        <p:nvSpPr>
          <p:cNvPr id="3" name="İçerik Yer Tutucusu 2"/>
          <p:cNvSpPr>
            <a:spLocks noGrp="1"/>
          </p:cNvSpPr>
          <p:nvPr>
            <p:ph idx="1"/>
          </p:nvPr>
        </p:nvSpPr>
        <p:spPr/>
        <p:txBody>
          <a:bodyPr>
            <a:normAutofit lnSpcReduction="10000"/>
          </a:bodyPr>
          <a:lstStyle/>
          <a:p>
            <a:pPr algn="just"/>
            <a:r>
              <a:rPr lang="tr-TR" b="0" dirty="0" smtClean="0"/>
              <a:t>   MSDU </a:t>
            </a:r>
            <a:r>
              <a:rPr lang="tr-TR" b="0" dirty="0"/>
              <a:t>kümesinin çerçeve formatları aslında çoğu mobil Access </a:t>
            </a:r>
            <a:r>
              <a:rPr lang="tr-TR" b="0" dirty="0" err="1"/>
              <a:t>point’de</a:t>
            </a:r>
            <a:r>
              <a:rPr lang="tr-TR" b="0" dirty="0"/>
              <a:t> kullanılmaktadır ve çoğu mobil alıcı protokol yığınları doğal çerçeve formatı olarak Ethernet kullanmaktadır.  MSDU, 802.11n çerçevesi içinde paketler ve tekil bir hedefe ulaştırmak için Ethernet çerçevesinde toplar. Bu çok verimlidir çünkü Ethernet başlıkları 802.11 başlığından çok daha kısadır. Bu nedenle MSDU </a:t>
            </a:r>
            <a:r>
              <a:rPr lang="tr-TR" b="0" dirty="0" err="1"/>
              <a:t>MPDU’dan</a:t>
            </a:r>
            <a:r>
              <a:rPr lang="tr-TR" b="0" dirty="0"/>
              <a:t> daha verimlidir. MSDU kümesi A-MSDU ‘ya bağlanmış birkaç </a:t>
            </a:r>
            <a:r>
              <a:rPr lang="tr-TR" b="0" dirty="0" err="1"/>
              <a:t>MSDUs’ya</a:t>
            </a:r>
            <a:r>
              <a:rPr lang="tr-TR" b="0" dirty="0"/>
              <a:t> izin vermektedir. (</a:t>
            </a:r>
            <a:r>
              <a:rPr lang="tr-TR" b="0" dirty="0" err="1"/>
              <a:t>Marsic</a:t>
            </a:r>
            <a:r>
              <a:rPr lang="tr-TR" b="0" dirty="0"/>
              <a:t>, 2010)</a:t>
            </a:r>
          </a:p>
          <a:p>
            <a:pPr algn="just"/>
            <a:endParaRPr lang="tr-TR" b="0" dirty="0"/>
          </a:p>
          <a:p>
            <a:pPr algn="just"/>
            <a:r>
              <a:rPr lang="tr-TR" b="0" dirty="0" smtClean="0"/>
              <a:t>   Kaynak </a:t>
            </a:r>
            <a:r>
              <a:rPr lang="tr-TR" b="0" dirty="0"/>
              <a:t>mobil bir aygıt olduğunda, toplanmış çerçeve Access </a:t>
            </a:r>
            <a:r>
              <a:rPr lang="tr-TR" b="0" dirty="0" err="1"/>
              <a:t>pointe</a:t>
            </a:r>
            <a:r>
              <a:rPr lang="tr-TR" b="0" dirty="0"/>
              <a:t> gönderilir, burada Ethernet çerçeveleri bileşenleri onların nihai hedeflerine sevk edilmektedir. </a:t>
            </a:r>
          </a:p>
          <a:p>
            <a:endParaRPr lang="tr-TR" dirty="0"/>
          </a:p>
        </p:txBody>
      </p:sp>
    </p:spTree>
    <p:extLst>
      <p:ext uri="{BB962C8B-B14F-4D97-AF65-F5344CB8AC3E}">
        <p14:creationId xmlns:p14="http://schemas.microsoft.com/office/powerpoint/2010/main" val="7438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katmanlar</a:t>
            </a:r>
            <a:endParaRPr lang="tr-TR" dirty="0"/>
          </a:p>
        </p:txBody>
      </p:sp>
      <p:sp>
        <p:nvSpPr>
          <p:cNvPr id="3" name="İçerik Yer Tutucusu 2"/>
          <p:cNvSpPr>
            <a:spLocks noGrp="1"/>
          </p:cNvSpPr>
          <p:nvPr>
            <p:ph idx="1"/>
          </p:nvPr>
        </p:nvSpPr>
        <p:spPr/>
        <p:txBody>
          <a:bodyPr/>
          <a:lstStyle/>
          <a:p>
            <a:r>
              <a:rPr lang="tr-TR" dirty="0" smtClean="0"/>
              <a:t> Uygulama </a:t>
            </a:r>
            <a:r>
              <a:rPr lang="tr-TR" dirty="0"/>
              <a:t>Katmanı (</a:t>
            </a:r>
            <a:r>
              <a:rPr lang="tr-TR" dirty="0" err="1"/>
              <a:t>Aplication</a:t>
            </a:r>
            <a:r>
              <a:rPr lang="tr-TR" dirty="0"/>
              <a:t> </a:t>
            </a:r>
            <a:r>
              <a:rPr lang="tr-TR" dirty="0" err="1"/>
              <a:t>Layer</a:t>
            </a:r>
            <a:r>
              <a:rPr lang="tr-TR" dirty="0" smtClean="0"/>
              <a:t>)</a:t>
            </a:r>
          </a:p>
          <a:p>
            <a:endParaRPr lang="tr-TR" dirty="0"/>
          </a:p>
          <a:p>
            <a:pPr algn="just"/>
            <a:r>
              <a:rPr lang="tr-TR" b="0" dirty="0" smtClean="0"/>
              <a:t>   Uygulama </a:t>
            </a:r>
            <a:r>
              <a:rPr lang="tr-TR" b="0" dirty="0"/>
              <a:t>programı ile bağlantı kuran katmandır. En üst kısımda bulunduğundan iletişim için kullanıcıya en yakın olan katmandır. Uygulama katmanı tanımlama bilgilerini ve tahsisini, aynı anda çalışan programların eş zamanlı olarak çalışmasını, hata düzeltmeleri için gerekli adımları içermektedir. Uygulama katmanı, ağ uygulamaları kullanan programlara </a:t>
            </a:r>
            <a:r>
              <a:rPr lang="tr-TR" b="0" dirty="0" err="1"/>
              <a:t>arayüz</a:t>
            </a:r>
            <a:r>
              <a:rPr lang="tr-TR" b="0" dirty="0"/>
              <a:t> desteği vermektedir. </a:t>
            </a:r>
            <a:endParaRPr lang="tr-TR" b="0" dirty="0"/>
          </a:p>
        </p:txBody>
      </p:sp>
    </p:spTree>
    <p:extLst>
      <p:ext uri="{BB962C8B-B14F-4D97-AF65-F5344CB8AC3E}">
        <p14:creationId xmlns:p14="http://schemas.microsoft.com/office/powerpoint/2010/main" val="1199972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8219256" cy="1371600"/>
          </a:xfrm>
        </p:spPr>
        <p:txBody>
          <a:bodyPr>
            <a:normAutofit/>
          </a:bodyPr>
          <a:lstStyle/>
          <a:p>
            <a:pPr lvl="0"/>
            <a:r>
              <a:rPr lang="tr-TR" sz="2400" b="1" dirty="0"/>
              <a:t>MAC Protokol Data </a:t>
            </a:r>
            <a:r>
              <a:rPr lang="tr-TR" sz="2400" b="1" dirty="0" err="1" smtClean="0"/>
              <a:t>Ünİtelerİ</a:t>
            </a:r>
            <a:r>
              <a:rPr lang="tr-TR" sz="2400" b="1" dirty="0" smtClean="0"/>
              <a:t> </a:t>
            </a:r>
            <a:r>
              <a:rPr lang="tr-TR" sz="2400" b="1" dirty="0"/>
              <a:t>(MAC Protokol Data </a:t>
            </a:r>
            <a:r>
              <a:rPr lang="tr-TR" sz="2400" b="1" dirty="0" err="1"/>
              <a:t>Units</a:t>
            </a:r>
            <a:r>
              <a:rPr lang="tr-TR" sz="2400" b="1" dirty="0"/>
              <a:t>(</a:t>
            </a:r>
            <a:r>
              <a:rPr lang="tr-TR" sz="2400" b="1" dirty="0" err="1"/>
              <a:t>MPDUs</a:t>
            </a:r>
            <a:r>
              <a:rPr lang="tr-TR" sz="2400" b="1" dirty="0"/>
              <a:t>)) </a:t>
            </a:r>
            <a:endParaRPr lang="tr-TR" sz="2400" dirty="0"/>
          </a:p>
        </p:txBody>
      </p:sp>
      <p:sp>
        <p:nvSpPr>
          <p:cNvPr id="3" name="İçerik Yer Tutucusu 2"/>
          <p:cNvSpPr>
            <a:spLocks noGrp="1"/>
          </p:cNvSpPr>
          <p:nvPr>
            <p:ph idx="1"/>
          </p:nvPr>
        </p:nvSpPr>
        <p:spPr>
          <a:xfrm>
            <a:off x="539552" y="2420888"/>
            <a:ext cx="7620000" cy="2036440"/>
          </a:xfrm>
        </p:spPr>
        <p:txBody>
          <a:bodyPr/>
          <a:lstStyle/>
          <a:p>
            <a:pPr algn="just"/>
            <a:r>
              <a:rPr lang="tr-TR" dirty="0" smtClean="0"/>
              <a:t> </a:t>
            </a:r>
            <a:r>
              <a:rPr lang="tr-TR" dirty="0" smtClean="0"/>
              <a:t>  </a:t>
            </a:r>
            <a:r>
              <a:rPr lang="tr-TR" b="0" dirty="0" smtClean="0"/>
              <a:t>MPDU </a:t>
            </a:r>
            <a:r>
              <a:rPr lang="tr-TR" b="0" dirty="0"/>
              <a:t>kümesi de tekil bir alıcıya iletmek için Ethernet çerçeveleri ekler, fakat 802.11n çerçeveleri içinde verileri dönüştürür. Normalde bu MSDU kümesinden daha az verimlidir, ama yüksek veri oranlarıyla daha verimli olabilmektedir, çünkü tasarlanan mekanizma blok onay çağırma özelliğine sahiptir.  </a:t>
            </a:r>
          </a:p>
          <a:p>
            <a:endParaRPr lang="tr-TR" dirty="0"/>
          </a:p>
        </p:txBody>
      </p:sp>
    </p:spTree>
    <p:extLst>
      <p:ext uri="{BB962C8B-B14F-4D97-AF65-F5344CB8AC3E}">
        <p14:creationId xmlns:p14="http://schemas.microsoft.com/office/powerpoint/2010/main" val="41966652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7702" y="5085184"/>
            <a:ext cx="7952730" cy="1657622"/>
          </a:xfrm>
        </p:spPr>
        <p:txBody>
          <a:bodyPr>
            <a:normAutofit fontScale="92500" lnSpcReduction="20000"/>
          </a:bodyPr>
          <a:lstStyle/>
          <a:p>
            <a:pPr algn="just"/>
            <a:r>
              <a:rPr lang="tr-TR" b="0" dirty="0" smtClean="0"/>
              <a:t>   MPDU </a:t>
            </a:r>
            <a:r>
              <a:rPr lang="tr-TR" b="0" dirty="0"/>
              <a:t>kümesi tekil bir PPDU(PHY </a:t>
            </a:r>
            <a:r>
              <a:rPr lang="tr-TR" b="0" dirty="0" err="1"/>
              <a:t>layer</a:t>
            </a:r>
            <a:r>
              <a:rPr lang="tr-TR" b="0" dirty="0"/>
              <a:t> </a:t>
            </a:r>
            <a:r>
              <a:rPr lang="tr-TR" b="0" dirty="0" err="1"/>
              <a:t>protocol</a:t>
            </a:r>
            <a:r>
              <a:rPr lang="tr-TR" b="0" dirty="0"/>
              <a:t> data </a:t>
            </a:r>
            <a:r>
              <a:rPr lang="tr-TR" b="0" dirty="0" err="1"/>
              <a:t>unit</a:t>
            </a:r>
            <a:r>
              <a:rPr lang="tr-TR" b="0" dirty="0"/>
              <a:t>) içine birkaç </a:t>
            </a:r>
            <a:r>
              <a:rPr lang="tr-TR" b="0" dirty="0" err="1"/>
              <a:t>MPDUs</a:t>
            </a:r>
            <a:r>
              <a:rPr lang="tr-TR" b="0" dirty="0"/>
              <a:t> kümesi dahile edebilir. </a:t>
            </a:r>
            <a:r>
              <a:rPr lang="tr-TR" b="0" dirty="0" smtClean="0"/>
              <a:t>MPDU çerçeve kümesi şeklinden de </a:t>
            </a:r>
            <a:r>
              <a:rPr lang="tr-TR" b="0" dirty="0"/>
              <a:t>görüldüğü gibi A-MPDU, MPDU sınırlayıcıların (</a:t>
            </a:r>
            <a:r>
              <a:rPr lang="tr-TR" b="0" dirty="0" err="1"/>
              <a:t>delimiters</a:t>
            </a:r>
            <a:r>
              <a:rPr lang="tr-TR" b="0" dirty="0"/>
              <a:t>) sayısı kadardır. Bunun haricinde bir A-MPDU içinde A-MPDU alt çerçevesinde son sırada bulunan </a:t>
            </a:r>
            <a:r>
              <a:rPr lang="tr-TR" b="0" dirty="0" err="1"/>
              <a:t>padding</a:t>
            </a:r>
            <a:r>
              <a:rPr lang="tr-TR" b="0" dirty="0"/>
              <a:t> </a:t>
            </a:r>
            <a:r>
              <a:rPr lang="tr-TR" b="0" dirty="0" err="1"/>
              <a:t>byte</a:t>
            </a:r>
            <a:r>
              <a:rPr lang="tr-TR" b="0" dirty="0"/>
              <a:t>, alıcının tarifini yapmayı </a:t>
            </a:r>
            <a:r>
              <a:rPr lang="tr-TR" b="0" dirty="0" err="1"/>
              <a:t>kolaylaştıcı</a:t>
            </a:r>
            <a:r>
              <a:rPr lang="tr-TR" b="0" dirty="0"/>
              <a:t> 4 </a:t>
            </a:r>
            <a:r>
              <a:rPr lang="tr-TR" b="0" dirty="0" err="1"/>
              <a:t>byte</a:t>
            </a:r>
            <a:r>
              <a:rPr lang="tr-TR" b="0" dirty="0"/>
              <a:t> uzunluğuna sahip olarak eklenmektedir.</a:t>
            </a:r>
          </a:p>
          <a:p>
            <a:endParaRPr lang="tr-TR" dirty="0"/>
          </a:p>
        </p:txBody>
      </p:sp>
      <p:sp>
        <p:nvSpPr>
          <p:cNvPr id="4" name="Rectangle 6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741846" y="152400"/>
            <a:ext cx="5521325" cy="4859338"/>
            <a:chOff x="2166" y="5697"/>
            <a:chExt cx="8694" cy="7653"/>
          </a:xfrm>
        </p:grpSpPr>
        <p:sp>
          <p:nvSpPr>
            <p:cNvPr id="6" name="AutoShape 65"/>
            <p:cNvSpPr>
              <a:spLocks noChangeAspect="1" noChangeArrowheads="1" noTextEdit="1"/>
            </p:cNvSpPr>
            <p:nvPr/>
          </p:nvSpPr>
          <p:spPr bwMode="auto">
            <a:xfrm>
              <a:off x="2166" y="5697"/>
              <a:ext cx="8694" cy="76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ext Box 64"/>
            <p:cNvSpPr txBox="1">
              <a:spLocks noChangeArrowheads="1"/>
            </p:cNvSpPr>
            <p:nvPr/>
          </p:nvSpPr>
          <p:spPr bwMode="auto">
            <a:xfrm>
              <a:off x="7524" y="10580"/>
              <a:ext cx="408" cy="34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63"/>
            <p:cNvSpPr>
              <a:spLocks noChangeShapeType="1"/>
            </p:cNvSpPr>
            <p:nvPr/>
          </p:nvSpPr>
          <p:spPr bwMode="auto">
            <a:xfrm>
              <a:off x="2268" y="7372"/>
              <a:ext cx="850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Text Box 62"/>
            <p:cNvSpPr txBox="1">
              <a:spLocks noChangeArrowheads="1"/>
            </p:cNvSpPr>
            <p:nvPr/>
          </p:nvSpPr>
          <p:spPr bwMode="auto">
            <a:xfrm>
              <a:off x="2928" y="6728"/>
              <a:ext cx="397"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1"/>
            <p:cNvSpPr>
              <a:spLocks noChangeArrowheads="1"/>
            </p:cNvSpPr>
            <p:nvPr/>
          </p:nvSpPr>
          <p:spPr bwMode="auto">
            <a:xfrm>
              <a:off x="3993" y="6600"/>
              <a:ext cx="945"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 preamble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60"/>
            <p:cNvSpPr>
              <a:spLocks noChangeArrowheads="1"/>
            </p:cNvSpPr>
            <p:nvPr/>
          </p:nvSpPr>
          <p:spPr bwMode="auto">
            <a:xfrm>
              <a:off x="6732" y="6602"/>
              <a:ext cx="98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Subframe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59"/>
            <p:cNvSpPr>
              <a:spLocks noChangeArrowheads="1"/>
            </p:cNvSpPr>
            <p:nvPr/>
          </p:nvSpPr>
          <p:spPr bwMode="auto">
            <a:xfrm>
              <a:off x="2310" y="6602"/>
              <a:ext cx="618"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Busy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utoShape 58"/>
            <p:cNvSpPr>
              <a:spLocks noChangeShapeType="1"/>
            </p:cNvSpPr>
            <p:nvPr/>
          </p:nvSpPr>
          <p:spPr bwMode="auto">
            <a:xfrm flipV="1">
              <a:off x="3444" y="7026"/>
              <a:ext cx="120"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57"/>
            <p:cNvSpPr>
              <a:spLocks noChangeShapeType="1"/>
            </p:cNvSpPr>
            <p:nvPr/>
          </p:nvSpPr>
          <p:spPr bwMode="auto">
            <a:xfrm>
              <a:off x="3576" y="7025"/>
              <a:ext cx="3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56"/>
            <p:cNvSpPr>
              <a:spLocks noChangeShapeType="1"/>
            </p:cNvSpPr>
            <p:nvPr/>
          </p:nvSpPr>
          <p:spPr bwMode="auto">
            <a:xfrm flipH="1">
              <a:off x="3879" y="7028"/>
              <a:ext cx="90"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Rectangle 55"/>
            <p:cNvSpPr>
              <a:spLocks noChangeArrowheads="1"/>
            </p:cNvSpPr>
            <p:nvPr/>
          </p:nvSpPr>
          <p:spPr bwMode="auto">
            <a:xfrm>
              <a:off x="4926" y="6600"/>
              <a:ext cx="810"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 header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54"/>
            <p:cNvSpPr>
              <a:spLocks noChangeArrowheads="1"/>
            </p:cNvSpPr>
            <p:nvPr/>
          </p:nvSpPr>
          <p:spPr bwMode="auto">
            <a:xfrm>
              <a:off x="5712" y="6600"/>
              <a:ext cx="1020"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MAC header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53"/>
            <p:cNvSpPr>
              <a:spLocks noChangeArrowheads="1"/>
            </p:cNvSpPr>
            <p:nvPr/>
          </p:nvSpPr>
          <p:spPr bwMode="auto">
            <a:xfrm>
              <a:off x="8184" y="6602"/>
              <a:ext cx="98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Subframe 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52"/>
            <p:cNvSpPr>
              <a:spLocks noChangeArrowheads="1"/>
            </p:cNvSpPr>
            <p:nvPr/>
          </p:nvSpPr>
          <p:spPr bwMode="auto">
            <a:xfrm>
              <a:off x="9168" y="6602"/>
              <a:ext cx="618"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51"/>
            <p:cNvSpPr>
              <a:spLocks noChangeArrowheads="1"/>
            </p:cNvSpPr>
            <p:nvPr/>
          </p:nvSpPr>
          <p:spPr bwMode="auto">
            <a:xfrm>
              <a:off x="10188" y="7373"/>
              <a:ext cx="58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utoShape 50"/>
            <p:cNvSpPr>
              <a:spLocks noChangeShapeType="1"/>
            </p:cNvSpPr>
            <p:nvPr/>
          </p:nvSpPr>
          <p:spPr bwMode="auto">
            <a:xfrm>
              <a:off x="9810" y="7164"/>
              <a:ext cx="324"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AutoShape 49"/>
            <p:cNvSpPr>
              <a:spLocks noChangeShapeType="1"/>
            </p:cNvSpPr>
            <p:nvPr/>
          </p:nvSpPr>
          <p:spPr bwMode="auto">
            <a:xfrm flipH="1" flipV="1">
              <a:off x="10176" y="7028"/>
              <a:ext cx="4"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Text Box 48"/>
            <p:cNvSpPr txBox="1">
              <a:spLocks noChangeArrowheads="1"/>
            </p:cNvSpPr>
            <p:nvPr/>
          </p:nvSpPr>
          <p:spPr bwMode="auto">
            <a:xfrm>
              <a:off x="9810" y="6669"/>
              <a:ext cx="397"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47"/>
            <p:cNvSpPr txBox="1">
              <a:spLocks noChangeArrowheads="1"/>
            </p:cNvSpPr>
            <p:nvPr/>
          </p:nvSpPr>
          <p:spPr bwMode="auto">
            <a:xfrm>
              <a:off x="7788" y="6726"/>
              <a:ext cx="327"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46"/>
            <p:cNvSpPr>
              <a:spLocks noChangeArrowheads="1"/>
            </p:cNvSpPr>
            <p:nvPr/>
          </p:nvSpPr>
          <p:spPr bwMode="auto">
            <a:xfrm>
              <a:off x="5640" y="7863"/>
              <a:ext cx="1020" cy="6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Ethernet header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45"/>
            <p:cNvSpPr>
              <a:spLocks noChangeArrowheads="1"/>
            </p:cNvSpPr>
            <p:nvPr/>
          </p:nvSpPr>
          <p:spPr bwMode="auto">
            <a:xfrm>
              <a:off x="6660" y="7863"/>
              <a:ext cx="1020" cy="6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44"/>
            <p:cNvSpPr>
              <a:spLocks noChangeArrowheads="1"/>
            </p:cNvSpPr>
            <p:nvPr/>
          </p:nvSpPr>
          <p:spPr bwMode="auto">
            <a:xfrm>
              <a:off x="7680" y="7863"/>
              <a:ext cx="1020" cy="6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Padding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AutoShape 43"/>
            <p:cNvSpPr>
              <a:spLocks noChangeShapeType="1"/>
            </p:cNvSpPr>
            <p:nvPr/>
          </p:nvSpPr>
          <p:spPr bwMode="auto">
            <a:xfrm flipH="1">
              <a:off x="5628" y="7384"/>
              <a:ext cx="1104" cy="4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AutoShape 42"/>
            <p:cNvSpPr>
              <a:spLocks noChangeShapeType="1"/>
            </p:cNvSpPr>
            <p:nvPr/>
          </p:nvSpPr>
          <p:spPr bwMode="auto">
            <a:xfrm>
              <a:off x="7716" y="7371"/>
              <a:ext cx="972" cy="45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AutoShape 41"/>
            <p:cNvSpPr>
              <a:spLocks noChangeShapeType="1"/>
            </p:cNvSpPr>
            <p:nvPr/>
          </p:nvSpPr>
          <p:spPr bwMode="auto">
            <a:xfrm>
              <a:off x="2242" y="11176"/>
              <a:ext cx="850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1" name="Text Box 40"/>
            <p:cNvSpPr txBox="1">
              <a:spLocks noChangeArrowheads="1"/>
            </p:cNvSpPr>
            <p:nvPr/>
          </p:nvSpPr>
          <p:spPr bwMode="auto">
            <a:xfrm>
              <a:off x="2902" y="10532"/>
              <a:ext cx="397"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9"/>
            <p:cNvSpPr>
              <a:spLocks noChangeArrowheads="1"/>
            </p:cNvSpPr>
            <p:nvPr/>
          </p:nvSpPr>
          <p:spPr bwMode="auto">
            <a:xfrm>
              <a:off x="3967" y="10404"/>
              <a:ext cx="945"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 preamble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8"/>
            <p:cNvSpPr>
              <a:spLocks noChangeArrowheads="1"/>
            </p:cNvSpPr>
            <p:nvPr/>
          </p:nvSpPr>
          <p:spPr bwMode="auto">
            <a:xfrm>
              <a:off x="5710" y="10406"/>
              <a:ext cx="98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Subframe 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7"/>
            <p:cNvSpPr>
              <a:spLocks noChangeArrowheads="1"/>
            </p:cNvSpPr>
            <p:nvPr/>
          </p:nvSpPr>
          <p:spPr bwMode="auto">
            <a:xfrm>
              <a:off x="2284" y="10406"/>
              <a:ext cx="618"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Busy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AutoShape 36"/>
            <p:cNvSpPr>
              <a:spLocks noChangeShapeType="1"/>
            </p:cNvSpPr>
            <p:nvPr/>
          </p:nvSpPr>
          <p:spPr bwMode="auto">
            <a:xfrm flipV="1">
              <a:off x="3418" y="10830"/>
              <a:ext cx="120"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6" name="AutoShape 35"/>
            <p:cNvSpPr>
              <a:spLocks noChangeShapeType="1"/>
            </p:cNvSpPr>
            <p:nvPr/>
          </p:nvSpPr>
          <p:spPr bwMode="auto">
            <a:xfrm>
              <a:off x="3550" y="10829"/>
              <a:ext cx="3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7" name="AutoShape 34"/>
            <p:cNvSpPr>
              <a:spLocks noChangeShapeType="1"/>
            </p:cNvSpPr>
            <p:nvPr/>
          </p:nvSpPr>
          <p:spPr bwMode="auto">
            <a:xfrm flipH="1">
              <a:off x="3853" y="10832"/>
              <a:ext cx="90"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8" name="Rectangle 33"/>
            <p:cNvSpPr>
              <a:spLocks noChangeArrowheads="1"/>
            </p:cNvSpPr>
            <p:nvPr/>
          </p:nvSpPr>
          <p:spPr bwMode="auto">
            <a:xfrm>
              <a:off x="4900" y="10404"/>
              <a:ext cx="810"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PHY header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2"/>
            <p:cNvSpPr>
              <a:spLocks noChangeArrowheads="1"/>
            </p:cNvSpPr>
            <p:nvPr/>
          </p:nvSpPr>
          <p:spPr bwMode="auto">
            <a:xfrm>
              <a:off x="7858" y="10410"/>
              <a:ext cx="98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Subframe 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1"/>
            <p:cNvSpPr>
              <a:spLocks noChangeArrowheads="1"/>
            </p:cNvSpPr>
            <p:nvPr/>
          </p:nvSpPr>
          <p:spPr bwMode="auto">
            <a:xfrm>
              <a:off x="9234" y="11177"/>
              <a:ext cx="1044"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Block ACK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AutoShape 30"/>
            <p:cNvSpPr>
              <a:spLocks noChangeShapeType="1"/>
            </p:cNvSpPr>
            <p:nvPr/>
          </p:nvSpPr>
          <p:spPr bwMode="auto">
            <a:xfrm>
              <a:off x="6732" y="10956"/>
              <a:ext cx="324"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2" name="AutoShape 29"/>
            <p:cNvSpPr>
              <a:spLocks noChangeShapeType="1"/>
            </p:cNvSpPr>
            <p:nvPr/>
          </p:nvSpPr>
          <p:spPr bwMode="auto">
            <a:xfrm flipH="1" flipV="1">
              <a:off x="10150" y="10832"/>
              <a:ext cx="4"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3" name="Text Box 28"/>
            <p:cNvSpPr txBox="1">
              <a:spLocks noChangeArrowheads="1"/>
            </p:cNvSpPr>
            <p:nvPr/>
          </p:nvSpPr>
          <p:spPr bwMode="auto">
            <a:xfrm>
              <a:off x="6732" y="10532"/>
              <a:ext cx="408" cy="34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7"/>
            <p:cNvSpPr>
              <a:spLocks noChangeArrowheads="1"/>
            </p:cNvSpPr>
            <p:nvPr/>
          </p:nvSpPr>
          <p:spPr bwMode="auto">
            <a:xfrm>
              <a:off x="4618" y="11667"/>
              <a:ext cx="1020" cy="7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802.11n MAC header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6"/>
            <p:cNvSpPr>
              <a:spLocks noChangeArrowheads="1"/>
            </p:cNvSpPr>
            <p:nvPr/>
          </p:nvSpPr>
          <p:spPr bwMode="auto">
            <a:xfrm>
              <a:off x="5638" y="11667"/>
              <a:ext cx="704" cy="7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5"/>
            <p:cNvSpPr>
              <a:spLocks noChangeArrowheads="1"/>
            </p:cNvSpPr>
            <p:nvPr/>
          </p:nvSpPr>
          <p:spPr bwMode="auto">
            <a:xfrm>
              <a:off x="6342" y="11667"/>
              <a:ext cx="608" cy="7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FCS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AutoShape 24"/>
            <p:cNvSpPr>
              <a:spLocks noChangeShapeType="1"/>
            </p:cNvSpPr>
            <p:nvPr/>
          </p:nvSpPr>
          <p:spPr bwMode="auto">
            <a:xfrm flipH="1">
              <a:off x="3654" y="11188"/>
              <a:ext cx="2056" cy="4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8" name="AutoShape 23"/>
            <p:cNvSpPr>
              <a:spLocks noChangeShapeType="1"/>
            </p:cNvSpPr>
            <p:nvPr/>
          </p:nvSpPr>
          <p:spPr bwMode="auto">
            <a:xfrm>
              <a:off x="6694" y="11175"/>
              <a:ext cx="1022" cy="45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9" name="Text Box 22"/>
            <p:cNvSpPr txBox="1">
              <a:spLocks noChangeArrowheads="1"/>
            </p:cNvSpPr>
            <p:nvPr/>
          </p:nvSpPr>
          <p:spPr bwMode="auto">
            <a:xfrm>
              <a:off x="7140" y="10734"/>
              <a:ext cx="327"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AutoShape 21"/>
            <p:cNvSpPr>
              <a:spLocks noChangeShapeType="1"/>
            </p:cNvSpPr>
            <p:nvPr/>
          </p:nvSpPr>
          <p:spPr bwMode="auto">
            <a:xfrm flipH="1" flipV="1">
              <a:off x="7056" y="10832"/>
              <a:ext cx="4"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1" name="AutoShape 20"/>
            <p:cNvSpPr>
              <a:spLocks noChangeShapeType="1"/>
            </p:cNvSpPr>
            <p:nvPr/>
          </p:nvSpPr>
          <p:spPr bwMode="auto">
            <a:xfrm flipH="1" flipV="1">
              <a:off x="7484" y="10829"/>
              <a:ext cx="4"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2" name="AutoShape 19"/>
            <p:cNvSpPr>
              <a:spLocks noChangeShapeType="1"/>
            </p:cNvSpPr>
            <p:nvPr/>
          </p:nvSpPr>
          <p:spPr bwMode="auto">
            <a:xfrm>
              <a:off x="7524" y="11004"/>
              <a:ext cx="324"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3" name="AutoShape 18"/>
            <p:cNvSpPr>
              <a:spLocks noChangeShapeType="1"/>
            </p:cNvSpPr>
            <p:nvPr/>
          </p:nvSpPr>
          <p:spPr bwMode="auto">
            <a:xfrm>
              <a:off x="8880" y="10920"/>
              <a:ext cx="324"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4" name="Text Box 17"/>
            <p:cNvSpPr txBox="1">
              <a:spLocks noChangeArrowheads="1"/>
            </p:cNvSpPr>
            <p:nvPr/>
          </p:nvSpPr>
          <p:spPr bwMode="auto">
            <a:xfrm>
              <a:off x="8880" y="10496"/>
              <a:ext cx="408" cy="34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SIFS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AutoShape 16"/>
            <p:cNvSpPr>
              <a:spLocks noChangeShapeType="1"/>
            </p:cNvSpPr>
            <p:nvPr/>
          </p:nvSpPr>
          <p:spPr bwMode="auto">
            <a:xfrm flipH="1" flipV="1">
              <a:off x="9204" y="10796"/>
              <a:ext cx="4" cy="3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Rectangle 15"/>
            <p:cNvSpPr>
              <a:spLocks noChangeArrowheads="1"/>
            </p:cNvSpPr>
            <p:nvPr/>
          </p:nvSpPr>
          <p:spPr bwMode="auto">
            <a:xfrm>
              <a:off x="6950" y="11667"/>
              <a:ext cx="838" cy="7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Padding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14"/>
            <p:cNvSpPr>
              <a:spLocks noChangeArrowheads="1"/>
            </p:cNvSpPr>
            <p:nvPr/>
          </p:nvSpPr>
          <p:spPr bwMode="auto">
            <a:xfrm>
              <a:off x="3654" y="11667"/>
              <a:ext cx="964" cy="7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MPDU Delimiter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AutoShape 13"/>
            <p:cNvSpPr>
              <a:spLocks noChangeShapeType="1"/>
            </p:cNvSpPr>
            <p:nvPr/>
          </p:nvSpPr>
          <p:spPr bwMode="auto">
            <a:xfrm flipV="1">
              <a:off x="4618" y="11382"/>
              <a:ext cx="1" cy="2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9" name="AutoShape 12"/>
            <p:cNvSpPr>
              <a:spLocks noChangeShapeType="1"/>
            </p:cNvSpPr>
            <p:nvPr/>
          </p:nvSpPr>
          <p:spPr bwMode="auto">
            <a:xfrm>
              <a:off x="4619" y="11562"/>
              <a:ext cx="2331"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0" name="AutoShape 11"/>
            <p:cNvSpPr>
              <a:spLocks noChangeShapeType="1"/>
            </p:cNvSpPr>
            <p:nvPr/>
          </p:nvSpPr>
          <p:spPr bwMode="auto">
            <a:xfrm>
              <a:off x="6951" y="11418"/>
              <a:ext cx="1" cy="2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1" name="Text Box 10"/>
            <p:cNvSpPr txBox="1">
              <a:spLocks noChangeArrowheads="1"/>
            </p:cNvSpPr>
            <p:nvPr/>
          </p:nvSpPr>
          <p:spPr bwMode="auto">
            <a:xfrm>
              <a:off x="5502" y="11263"/>
              <a:ext cx="612"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MPDU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Text Box 9"/>
            <p:cNvSpPr txBox="1">
              <a:spLocks noChangeArrowheads="1"/>
            </p:cNvSpPr>
            <p:nvPr/>
          </p:nvSpPr>
          <p:spPr bwMode="auto">
            <a:xfrm>
              <a:off x="2242" y="11948"/>
              <a:ext cx="1296"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A-MPDU subframe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AutoShape 8"/>
            <p:cNvSpPr>
              <a:spLocks/>
            </p:cNvSpPr>
            <p:nvPr/>
          </p:nvSpPr>
          <p:spPr bwMode="auto">
            <a:xfrm rot="5400000">
              <a:off x="7878" y="5209"/>
              <a:ext cx="143" cy="2436"/>
            </a:xfrm>
            <a:prstGeom prst="leftBrace">
              <a:avLst>
                <a:gd name="adj1" fmla="val 14195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4" name="Text Box 7"/>
            <p:cNvSpPr txBox="1">
              <a:spLocks noChangeArrowheads="1"/>
            </p:cNvSpPr>
            <p:nvPr/>
          </p:nvSpPr>
          <p:spPr bwMode="auto">
            <a:xfrm>
              <a:off x="5628" y="6056"/>
              <a:ext cx="4899"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A-MSDU = Ethernet çerçevesi kümesi (=PSDU 8 KB’a kadar)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 Box 6"/>
            <p:cNvSpPr txBox="1">
              <a:spLocks noChangeArrowheads="1"/>
            </p:cNvSpPr>
            <p:nvPr/>
          </p:nvSpPr>
          <p:spPr bwMode="auto">
            <a:xfrm>
              <a:off x="2928" y="8024"/>
              <a:ext cx="2427" cy="23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MSDU subframe=Ethernet çerçevesi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AutoShape 5"/>
            <p:cNvSpPr>
              <a:spLocks/>
            </p:cNvSpPr>
            <p:nvPr/>
          </p:nvSpPr>
          <p:spPr bwMode="auto">
            <a:xfrm rot="5400000">
              <a:off x="7223" y="8573"/>
              <a:ext cx="143" cy="3094"/>
            </a:xfrm>
            <a:prstGeom prst="leftBrace">
              <a:avLst>
                <a:gd name="adj1" fmla="val 18030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7" name="Text Box 4"/>
            <p:cNvSpPr txBox="1">
              <a:spLocks noChangeArrowheads="1"/>
            </p:cNvSpPr>
            <p:nvPr/>
          </p:nvSpPr>
          <p:spPr bwMode="auto">
            <a:xfrm>
              <a:off x="4911" y="9666"/>
              <a:ext cx="4899"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A-MPDU = 802.11n çerçeve kümesi (=PSDU 64 KB’a kadar)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3"/>
            <p:cNvSpPr txBox="1">
              <a:spLocks noChangeArrowheads="1"/>
            </p:cNvSpPr>
            <p:nvPr/>
          </p:nvSpPr>
          <p:spPr bwMode="auto">
            <a:xfrm>
              <a:off x="5861" y="12870"/>
              <a:ext cx="2254"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200" b="0" i="0" u="none" strike="noStrike" cap="none" normalizeH="0" baseline="0" smtClean="0">
                  <a:ln>
                    <a:noFill/>
                  </a:ln>
                  <a:solidFill>
                    <a:schemeClr val="tx1"/>
                  </a:solidFill>
                  <a:effectLst/>
                  <a:latin typeface="Arial" pitchFamily="34" charset="0"/>
                  <a:cs typeface="Arial" pitchFamily="34" charset="0"/>
                </a:rPr>
                <a:t>MPDU kümesi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2"/>
            <p:cNvSpPr txBox="1">
              <a:spLocks noChangeArrowheads="1"/>
            </p:cNvSpPr>
            <p:nvPr/>
          </p:nvSpPr>
          <p:spPr bwMode="auto">
            <a:xfrm>
              <a:off x="5958" y="8951"/>
              <a:ext cx="2254" cy="299"/>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200" b="0" i="0" u="none" strike="noStrike" cap="none" normalizeH="0" baseline="0" dirty="0" smtClean="0">
                  <a:ln>
                    <a:noFill/>
                  </a:ln>
                  <a:solidFill>
                    <a:schemeClr val="tx1"/>
                  </a:solidFill>
                  <a:effectLst/>
                  <a:latin typeface="Arial" pitchFamily="34" charset="0"/>
                  <a:cs typeface="Arial" pitchFamily="34" charset="0"/>
                </a:rPr>
                <a:t>MSDU kümesi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016552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2974"/>
            <a:ext cx="377877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9" name="Group 8"/>
          <p:cNvGrpSpPr>
            <a:grpSpLocks noChangeAspect="1"/>
          </p:cNvGrpSpPr>
          <p:nvPr/>
        </p:nvGrpSpPr>
        <p:grpSpPr bwMode="auto">
          <a:xfrm>
            <a:off x="4211885" y="2229645"/>
            <a:ext cx="5400675" cy="1773238"/>
            <a:chOff x="2984" y="11187"/>
            <a:chExt cx="8504" cy="2793"/>
          </a:xfrm>
        </p:grpSpPr>
        <p:sp>
          <p:nvSpPr>
            <p:cNvPr id="10" name="AutoShape 17"/>
            <p:cNvSpPr>
              <a:spLocks noChangeAspect="1" noChangeArrowheads="1" noTextEdit="1"/>
            </p:cNvSpPr>
            <p:nvPr/>
          </p:nvSpPr>
          <p:spPr bwMode="auto">
            <a:xfrm>
              <a:off x="2984" y="11187"/>
              <a:ext cx="8504" cy="27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6"/>
            <p:cNvSpPr>
              <a:spLocks noChangeArrowheads="1"/>
            </p:cNvSpPr>
            <p:nvPr/>
          </p:nvSpPr>
          <p:spPr bwMode="auto">
            <a:xfrm>
              <a:off x="5097" y="11526"/>
              <a:ext cx="4829" cy="219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 name="AutoShape 15"/>
            <p:cNvSpPr>
              <a:spLocks noChangeShapeType="1"/>
            </p:cNvSpPr>
            <p:nvPr/>
          </p:nvSpPr>
          <p:spPr bwMode="auto">
            <a:xfrm>
              <a:off x="5629" y="11766"/>
              <a:ext cx="1" cy="151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14"/>
            <p:cNvSpPr>
              <a:spLocks noChangeShapeType="1"/>
            </p:cNvSpPr>
            <p:nvPr/>
          </p:nvSpPr>
          <p:spPr bwMode="auto">
            <a:xfrm>
              <a:off x="9362" y="11840"/>
              <a:ext cx="1" cy="144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13"/>
            <p:cNvSpPr>
              <a:spLocks noChangeShapeType="1"/>
            </p:cNvSpPr>
            <p:nvPr/>
          </p:nvSpPr>
          <p:spPr bwMode="auto">
            <a:xfrm>
              <a:off x="5673" y="11928"/>
              <a:ext cx="3683" cy="46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12"/>
            <p:cNvSpPr>
              <a:spLocks noChangeShapeType="1"/>
            </p:cNvSpPr>
            <p:nvPr/>
          </p:nvSpPr>
          <p:spPr bwMode="auto">
            <a:xfrm flipH="1">
              <a:off x="5618" y="12652"/>
              <a:ext cx="3696" cy="4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Text Box 11"/>
            <p:cNvSpPr txBox="1">
              <a:spLocks noChangeArrowheads="1"/>
            </p:cNvSpPr>
            <p:nvPr/>
          </p:nvSpPr>
          <p:spPr bwMode="auto">
            <a:xfrm>
              <a:off x="6894" y="11748"/>
              <a:ext cx="1013" cy="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DelBA</a:t>
              </a:r>
              <a:r>
                <a:rPr kumimoji="0" lang="tr-T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İsteği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0"/>
            <p:cNvSpPr txBox="1">
              <a:spLocks noChangeArrowheads="1"/>
            </p:cNvSpPr>
            <p:nvPr/>
          </p:nvSpPr>
          <p:spPr bwMode="auto">
            <a:xfrm>
              <a:off x="7354" y="13010"/>
              <a:ext cx="524"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ACK</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9"/>
            <p:cNvSpPr txBox="1">
              <a:spLocks noChangeArrowheads="1"/>
            </p:cNvSpPr>
            <p:nvPr/>
          </p:nvSpPr>
          <p:spPr bwMode="auto">
            <a:xfrm>
              <a:off x="3532" y="12330"/>
              <a:ext cx="1172" cy="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Ack Bloğu Teardown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 name="Dikdörtgen 18"/>
          <p:cNvSpPr/>
          <p:nvPr/>
        </p:nvSpPr>
        <p:spPr>
          <a:xfrm>
            <a:off x="1043609" y="332656"/>
            <a:ext cx="7362874" cy="369332"/>
          </a:xfrm>
          <a:prstGeom prst="rect">
            <a:avLst/>
          </a:prstGeom>
        </p:spPr>
        <p:txBody>
          <a:bodyPr wrap="square">
            <a:spAutoFit/>
          </a:bodyPr>
          <a:lstStyle/>
          <a:p>
            <a:r>
              <a:rPr lang="tr-TR" b="1" dirty="0" smtClean="0"/>
              <a:t>Haberleşmeye başlama</a:t>
            </a:r>
            <a:r>
              <a:rPr lang="tr-TR" b="1" dirty="0"/>
              <a:t>, </a:t>
            </a:r>
            <a:r>
              <a:rPr lang="tr-TR" b="1" dirty="0" smtClean="0"/>
              <a:t>data iletimi </a:t>
            </a:r>
            <a:r>
              <a:rPr lang="tr-TR" b="1" dirty="0"/>
              <a:t>ve 802.11n blok onayın </a:t>
            </a:r>
            <a:r>
              <a:rPr lang="tr-TR" b="1" dirty="0" smtClean="0"/>
              <a:t>iptali</a:t>
            </a:r>
            <a:endParaRPr lang="tr-TR" b="1" dirty="0"/>
          </a:p>
        </p:txBody>
      </p:sp>
      <p:sp>
        <p:nvSpPr>
          <p:cNvPr id="20" name="Dikdörtgen 19"/>
          <p:cNvSpPr/>
          <p:nvPr/>
        </p:nvSpPr>
        <p:spPr>
          <a:xfrm>
            <a:off x="7097784" y="4064098"/>
            <a:ext cx="1497526" cy="338554"/>
          </a:xfrm>
          <a:prstGeom prst="rect">
            <a:avLst/>
          </a:prstGeom>
        </p:spPr>
        <p:txBody>
          <a:bodyPr wrap="none">
            <a:spAutoFit/>
          </a:bodyPr>
          <a:lstStyle/>
          <a:p>
            <a:r>
              <a:rPr lang="tr-TR" sz="1600" dirty="0"/>
              <a:t>(</a:t>
            </a:r>
            <a:r>
              <a:rPr lang="tr-TR" sz="1600" dirty="0" err="1"/>
              <a:t>Marsic</a:t>
            </a:r>
            <a:r>
              <a:rPr lang="tr-TR" sz="1600" dirty="0"/>
              <a:t>, 2010)</a:t>
            </a:r>
          </a:p>
        </p:txBody>
      </p:sp>
    </p:spTree>
    <p:extLst>
      <p:ext uri="{BB962C8B-B14F-4D97-AF65-F5344CB8AC3E}">
        <p14:creationId xmlns:p14="http://schemas.microsoft.com/office/powerpoint/2010/main" val="31399865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211144" cy="903630"/>
          </a:xfrm>
        </p:spPr>
        <p:txBody>
          <a:bodyPr>
            <a:normAutofit/>
          </a:bodyPr>
          <a:lstStyle/>
          <a:p>
            <a:r>
              <a:rPr lang="tr-TR" sz="2400" b="1" cap="none" dirty="0" smtClean="0"/>
              <a:t>802.11 KABLOSUZ AĞLARINDA GÜVENLİK PROTOKOLÜ</a:t>
            </a:r>
            <a:endParaRPr lang="tr-TR" sz="2400" cap="none" dirty="0"/>
          </a:p>
        </p:txBody>
      </p:sp>
      <p:sp>
        <p:nvSpPr>
          <p:cNvPr id="3" name="İçerik Yer Tutucusu 2"/>
          <p:cNvSpPr>
            <a:spLocks noGrp="1"/>
          </p:cNvSpPr>
          <p:nvPr>
            <p:ph idx="1"/>
          </p:nvPr>
        </p:nvSpPr>
        <p:spPr/>
        <p:txBody>
          <a:bodyPr>
            <a:normAutofit/>
          </a:bodyPr>
          <a:lstStyle/>
          <a:p>
            <a:pPr algn="just"/>
            <a:r>
              <a:rPr lang="tr-TR" b="0" dirty="0" smtClean="0"/>
              <a:t>   802.11 </a:t>
            </a:r>
            <a:r>
              <a:rPr lang="tr-TR" b="0" dirty="0"/>
              <a:t>standardına sahip kablosuz ağların kullanımları giderek yaygınlaşmaktadır. Bununla birlikte bu ağları kullanan sistemlerde zaman içerisinde güvenlik problemleri ortaya çıkmaya başlamıştır. Bunun için güvenlik konusunda farklı şifreleme algoritmaları geliştirilmiş olup çeşitli kablosuz ağ uygulamalarında kullanılmaya başlanmıştır.  Kablosuz ağ kullanan sistemlerde güvenlik önlemleri konusunda, </a:t>
            </a:r>
            <a:r>
              <a:rPr lang="tr-TR" b="0" i="1" dirty="0"/>
              <a:t>IEEE, 802.11i </a:t>
            </a:r>
            <a:r>
              <a:rPr lang="tr-TR" b="0" dirty="0"/>
              <a:t>standardı geliştirilmiş. Bu standart çerçevesinde çeşitli şifreleme algoritmaları geliştirilmiş, yetersiz algoritmaların yerini daha kuvvetli algoritmalar almıştır. Böylece kablosuz ağlarda güvenli bir ortam sağlamaya çalışılmaktadır.  Bu güvenlik politikaları, WEP, WPA, WPA2, 802.1X kimlik doğrulaması olmak üzeredir. Kablosuz güvenlik protokolleri Data Link katmanında bulunmaktadır. </a:t>
            </a:r>
          </a:p>
          <a:p>
            <a:endParaRPr lang="tr-TR" dirty="0"/>
          </a:p>
        </p:txBody>
      </p:sp>
    </p:spTree>
    <p:extLst>
      <p:ext uri="{BB962C8B-B14F-4D97-AF65-F5344CB8AC3E}">
        <p14:creationId xmlns:p14="http://schemas.microsoft.com/office/powerpoint/2010/main" val="2988588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732573" y="789727"/>
            <a:ext cx="5400675" cy="4178300"/>
            <a:chOff x="2988" y="6669"/>
            <a:chExt cx="8504" cy="6579"/>
          </a:xfrm>
        </p:grpSpPr>
        <p:sp>
          <p:nvSpPr>
            <p:cNvPr id="6" name="AutoShape 37"/>
            <p:cNvSpPr>
              <a:spLocks noChangeAspect="1" noChangeArrowheads="1" noTextEdit="1"/>
            </p:cNvSpPr>
            <p:nvPr/>
          </p:nvSpPr>
          <p:spPr bwMode="auto">
            <a:xfrm>
              <a:off x="2988" y="6669"/>
              <a:ext cx="8504" cy="6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Rectangle 36"/>
            <p:cNvSpPr>
              <a:spLocks noChangeArrowheads="1"/>
            </p:cNvSpPr>
            <p:nvPr/>
          </p:nvSpPr>
          <p:spPr bwMode="auto">
            <a:xfrm>
              <a:off x="3365" y="11124"/>
              <a:ext cx="8127" cy="1824"/>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8" name="Rectangle 35"/>
            <p:cNvSpPr>
              <a:spLocks noChangeArrowheads="1"/>
            </p:cNvSpPr>
            <p:nvPr/>
          </p:nvSpPr>
          <p:spPr bwMode="auto">
            <a:xfrm>
              <a:off x="3480" y="7632"/>
              <a:ext cx="7848" cy="3384"/>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9" name="Rectangle 34"/>
            <p:cNvSpPr>
              <a:spLocks noChangeArrowheads="1"/>
            </p:cNvSpPr>
            <p:nvPr/>
          </p:nvSpPr>
          <p:spPr bwMode="auto">
            <a:xfrm>
              <a:off x="3414" y="6732"/>
              <a:ext cx="7914" cy="779"/>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10" name="Rectangle 33"/>
            <p:cNvSpPr>
              <a:spLocks noChangeArrowheads="1"/>
            </p:cNvSpPr>
            <p:nvPr/>
          </p:nvSpPr>
          <p:spPr bwMode="auto">
            <a:xfrm>
              <a:off x="3414" y="11267"/>
              <a:ext cx="915" cy="7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FHSS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   2M bps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32"/>
            <p:cNvSpPr>
              <a:spLocks noChangeArrowheads="1"/>
            </p:cNvSpPr>
            <p:nvPr/>
          </p:nvSpPr>
          <p:spPr bwMode="auto">
            <a:xfrm>
              <a:off x="4434" y="11280"/>
              <a:ext cx="943"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DSSS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    2 M bps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31"/>
            <p:cNvSpPr>
              <a:spLocks noChangeArrowheads="1"/>
            </p:cNvSpPr>
            <p:nvPr/>
          </p:nvSpPr>
          <p:spPr bwMode="auto">
            <a:xfrm>
              <a:off x="5442" y="11267"/>
              <a:ext cx="970"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HR/DSSS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802.11b</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30"/>
            <p:cNvSpPr>
              <a:spLocks noChangeArrowheads="1"/>
            </p:cNvSpPr>
            <p:nvPr/>
          </p:nvSpPr>
          <p:spPr bwMode="auto">
            <a:xfrm>
              <a:off x="6456" y="11267"/>
              <a:ext cx="1050"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HR/DSSS                 802.11g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9"/>
            <p:cNvSpPr>
              <a:spLocks noChangeArrowheads="1"/>
            </p:cNvSpPr>
            <p:nvPr/>
          </p:nvSpPr>
          <p:spPr bwMode="auto">
            <a:xfrm>
              <a:off x="7584" y="11267"/>
              <a:ext cx="1050"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OFDM                 802.11g</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54 Mbps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8"/>
            <p:cNvSpPr>
              <a:spLocks noChangeArrowheads="1"/>
            </p:cNvSpPr>
            <p:nvPr/>
          </p:nvSpPr>
          <p:spPr bwMode="auto">
            <a:xfrm>
              <a:off x="8699" y="11267"/>
              <a:ext cx="1050"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MIMO                 802.11n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300 Mbps</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9886" y="11267"/>
              <a:ext cx="1050" cy="7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OFDM                 802.11a</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54 Mbps</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
            <p:cNvSpPr>
              <a:spLocks noChangeArrowheads="1"/>
            </p:cNvSpPr>
            <p:nvPr/>
          </p:nvSpPr>
          <p:spPr bwMode="auto">
            <a:xfrm>
              <a:off x="3768" y="12360"/>
              <a:ext cx="5376" cy="3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2.4 GHz ISM Band</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
            <p:cNvSpPr>
              <a:spLocks noChangeArrowheads="1"/>
            </p:cNvSpPr>
            <p:nvPr/>
          </p:nvSpPr>
          <p:spPr bwMode="auto">
            <a:xfrm>
              <a:off x="9420" y="12360"/>
              <a:ext cx="1403" cy="3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 GHz ISM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24"/>
            <p:cNvSpPr>
              <a:spLocks noChangeShapeType="1"/>
            </p:cNvSpPr>
            <p:nvPr/>
          </p:nvSpPr>
          <p:spPr bwMode="auto">
            <a:xfrm>
              <a:off x="3900" y="12060"/>
              <a:ext cx="1"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AutoShape 23"/>
            <p:cNvSpPr>
              <a:spLocks noChangeShapeType="1"/>
            </p:cNvSpPr>
            <p:nvPr/>
          </p:nvSpPr>
          <p:spPr bwMode="auto">
            <a:xfrm>
              <a:off x="4907" y="12060"/>
              <a:ext cx="1"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AutoShape 22"/>
            <p:cNvSpPr>
              <a:spLocks noChangeShapeType="1"/>
            </p:cNvSpPr>
            <p:nvPr/>
          </p:nvSpPr>
          <p:spPr bwMode="auto">
            <a:xfrm>
              <a:off x="5892" y="12036"/>
              <a:ext cx="2"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AutoShape 21"/>
            <p:cNvSpPr>
              <a:spLocks noChangeShapeType="1"/>
            </p:cNvSpPr>
            <p:nvPr/>
          </p:nvSpPr>
          <p:spPr bwMode="auto">
            <a:xfrm>
              <a:off x="6936" y="12036"/>
              <a:ext cx="2"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AutoShape 20"/>
            <p:cNvSpPr>
              <a:spLocks noChangeShapeType="1"/>
            </p:cNvSpPr>
            <p:nvPr/>
          </p:nvSpPr>
          <p:spPr bwMode="auto">
            <a:xfrm>
              <a:off x="8040" y="12023"/>
              <a:ext cx="1"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AutoShape 19"/>
            <p:cNvSpPr>
              <a:spLocks noChangeShapeType="1"/>
            </p:cNvSpPr>
            <p:nvPr/>
          </p:nvSpPr>
          <p:spPr bwMode="auto">
            <a:xfrm>
              <a:off x="8974" y="12060"/>
              <a:ext cx="1"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AutoShape 18"/>
            <p:cNvSpPr>
              <a:spLocks noChangeShapeType="1"/>
            </p:cNvSpPr>
            <p:nvPr/>
          </p:nvSpPr>
          <p:spPr bwMode="auto">
            <a:xfrm>
              <a:off x="9551" y="12023"/>
              <a:ext cx="2"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17"/>
            <p:cNvSpPr>
              <a:spLocks noChangeShapeType="1"/>
            </p:cNvSpPr>
            <p:nvPr/>
          </p:nvSpPr>
          <p:spPr bwMode="auto">
            <a:xfrm>
              <a:off x="10344" y="11952"/>
              <a:ext cx="1"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Rectangle 16"/>
            <p:cNvSpPr>
              <a:spLocks noChangeArrowheads="1"/>
            </p:cNvSpPr>
            <p:nvPr/>
          </p:nvSpPr>
          <p:spPr bwMode="auto">
            <a:xfrm>
              <a:off x="3768" y="10452"/>
              <a:ext cx="1860" cy="4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WEP</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15"/>
            <p:cNvSpPr>
              <a:spLocks noChangeArrowheads="1"/>
            </p:cNvSpPr>
            <p:nvPr/>
          </p:nvSpPr>
          <p:spPr bwMode="auto">
            <a:xfrm>
              <a:off x="5894" y="10452"/>
              <a:ext cx="1846" cy="4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WPA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4"/>
            <p:cNvSpPr>
              <a:spLocks noChangeArrowheads="1"/>
            </p:cNvSpPr>
            <p:nvPr/>
          </p:nvSpPr>
          <p:spPr bwMode="auto">
            <a:xfrm>
              <a:off x="7956" y="10452"/>
              <a:ext cx="1793" cy="4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WPA2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3"/>
            <p:cNvSpPr>
              <a:spLocks noChangeArrowheads="1"/>
            </p:cNvSpPr>
            <p:nvPr/>
          </p:nvSpPr>
          <p:spPr bwMode="auto">
            <a:xfrm>
              <a:off x="3684" y="9708"/>
              <a:ext cx="6661" cy="4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IEEE 802.11 Media Access Sub-Layer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12"/>
            <p:cNvSpPr>
              <a:spLocks noChangeArrowheads="1"/>
            </p:cNvSpPr>
            <p:nvPr/>
          </p:nvSpPr>
          <p:spPr bwMode="auto">
            <a:xfrm>
              <a:off x="3684" y="9156"/>
              <a:ext cx="666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IEEE 802.1  Bridging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11"/>
            <p:cNvSpPr>
              <a:spLocks noChangeArrowheads="1"/>
            </p:cNvSpPr>
            <p:nvPr/>
          </p:nvSpPr>
          <p:spPr bwMode="auto">
            <a:xfrm>
              <a:off x="3682" y="8568"/>
              <a:ext cx="6662" cy="5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IEEE 802.2 Lojik Bağlantı Kontrolü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10"/>
            <p:cNvSpPr>
              <a:spLocks noChangeArrowheads="1"/>
            </p:cNvSpPr>
            <p:nvPr/>
          </p:nvSpPr>
          <p:spPr bwMode="auto">
            <a:xfrm>
              <a:off x="3682" y="7704"/>
              <a:ext cx="3254"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IP/ARP Encapsulation</a:t>
              </a:r>
              <a:endParaRPr kumimoji="0" lang="tr-T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(RFC 1024)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9"/>
            <p:cNvSpPr>
              <a:spLocks noChangeArrowheads="1"/>
            </p:cNvSpPr>
            <p:nvPr/>
          </p:nvSpPr>
          <p:spPr bwMode="auto">
            <a:xfrm>
              <a:off x="7164" y="7848"/>
              <a:ext cx="3180" cy="5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IEEE 802.11H Bridge Tunneling</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AutoShape 8"/>
            <p:cNvSpPr>
              <a:spLocks noChangeArrowheads="1"/>
            </p:cNvSpPr>
            <p:nvPr/>
          </p:nvSpPr>
          <p:spPr bwMode="auto">
            <a:xfrm>
              <a:off x="3768" y="6973"/>
              <a:ext cx="1932" cy="731"/>
            </a:xfrm>
            <a:prstGeom prst="downArrowCallout">
              <a:avLst>
                <a:gd name="adj1" fmla="val 66074"/>
                <a:gd name="adj2" fmla="val 66074"/>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TCP/IP</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AutoShape 7"/>
            <p:cNvSpPr>
              <a:spLocks noChangeArrowheads="1"/>
            </p:cNvSpPr>
            <p:nvPr/>
          </p:nvSpPr>
          <p:spPr bwMode="auto">
            <a:xfrm>
              <a:off x="5832" y="6973"/>
              <a:ext cx="1752" cy="730"/>
            </a:xfrm>
            <a:prstGeom prst="downArrowCallout">
              <a:avLst>
                <a:gd name="adj1" fmla="val 60000"/>
                <a:gd name="adj2" fmla="val 6000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IPX</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AutoShape 6"/>
            <p:cNvSpPr>
              <a:spLocks noChangeArrowheads="1"/>
            </p:cNvSpPr>
            <p:nvPr/>
          </p:nvSpPr>
          <p:spPr bwMode="auto">
            <a:xfrm>
              <a:off x="7956" y="6975"/>
              <a:ext cx="1751" cy="729"/>
            </a:xfrm>
            <a:prstGeom prst="downArrowCallout">
              <a:avLst>
                <a:gd name="adj1" fmla="val 60048"/>
                <a:gd name="adj2" fmla="val 60048"/>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Apple/Talk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AutoShape 5"/>
            <p:cNvSpPr>
              <a:spLocks noChangeArrowheads="1"/>
            </p:cNvSpPr>
            <p:nvPr/>
          </p:nvSpPr>
          <p:spPr bwMode="auto">
            <a:xfrm>
              <a:off x="10140" y="10248"/>
              <a:ext cx="311" cy="1019"/>
            </a:xfrm>
            <a:prstGeom prst="downArrow">
              <a:avLst>
                <a:gd name="adj1" fmla="val 50000"/>
                <a:gd name="adj2" fmla="val 8191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39" name="Text Box 4"/>
            <p:cNvSpPr txBox="1">
              <a:spLocks noChangeArrowheads="1"/>
            </p:cNvSpPr>
            <p:nvPr/>
          </p:nvSpPr>
          <p:spPr bwMode="auto">
            <a:xfrm>
              <a:off x="9886" y="6973"/>
              <a:ext cx="122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Üst Katman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3"/>
            <p:cNvSpPr txBox="1">
              <a:spLocks noChangeArrowheads="1"/>
            </p:cNvSpPr>
            <p:nvPr/>
          </p:nvSpPr>
          <p:spPr bwMode="auto">
            <a:xfrm>
              <a:off x="10346" y="8401"/>
              <a:ext cx="982"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Data Link Katmanı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 Box 2"/>
            <p:cNvSpPr txBox="1">
              <a:spLocks noChangeArrowheads="1"/>
            </p:cNvSpPr>
            <p:nvPr/>
          </p:nvSpPr>
          <p:spPr bwMode="auto">
            <a:xfrm>
              <a:off x="10605" y="12060"/>
              <a:ext cx="887"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Fiziksel Katman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 name="Dikdörtgen 41"/>
          <p:cNvSpPr/>
          <p:nvPr/>
        </p:nvSpPr>
        <p:spPr>
          <a:xfrm>
            <a:off x="1593688" y="5036234"/>
            <a:ext cx="6236859" cy="307777"/>
          </a:xfrm>
          <a:prstGeom prst="rect">
            <a:avLst/>
          </a:prstGeom>
        </p:spPr>
        <p:txBody>
          <a:bodyPr wrap="square">
            <a:spAutoFit/>
          </a:bodyPr>
          <a:lstStyle/>
          <a:p>
            <a:r>
              <a:rPr lang="tr-TR" sz="1400" dirty="0"/>
              <a:t>Güvenlik protokollerinin OSI modelindeki yeri (</a:t>
            </a:r>
            <a:r>
              <a:rPr lang="tr-TR" sz="1400" dirty="0" err="1"/>
              <a:t>Lashkari</a:t>
            </a:r>
            <a:r>
              <a:rPr lang="tr-TR" sz="1400" dirty="0"/>
              <a:t>, </a:t>
            </a:r>
            <a:r>
              <a:rPr lang="tr-TR" sz="1400" dirty="0" err="1"/>
              <a:t>Danesh</a:t>
            </a:r>
            <a:r>
              <a:rPr lang="tr-TR" sz="1400" dirty="0"/>
              <a:t>, vd., 2009)</a:t>
            </a:r>
          </a:p>
        </p:txBody>
      </p:sp>
    </p:spTree>
    <p:extLst>
      <p:ext uri="{BB962C8B-B14F-4D97-AF65-F5344CB8AC3E}">
        <p14:creationId xmlns:p14="http://schemas.microsoft.com/office/powerpoint/2010/main" val="31511192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l" rtl="0">
              <a:spcBef>
                <a:spcPct val="0"/>
              </a:spcBef>
            </a:pPr>
            <a:r>
              <a:rPr lang="tr-TR" sz="2400" b="1" kern="1200" spc="-60" dirty="0">
                <a:solidFill>
                  <a:schemeClr val="tx2"/>
                </a:solidFill>
                <a:latin typeface="+mj-lt"/>
                <a:ea typeface="+mj-ea"/>
                <a:cs typeface="+mj-cs"/>
              </a:rPr>
              <a:t>WEP (</a:t>
            </a:r>
            <a:r>
              <a:rPr lang="tr-TR" sz="2400" b="1" kern="1200" spc="-60" dirty="0" err="1">
                <a:solidFill>
                  <a:schemeClr val="tx2"/>
                </a:solidFill>
                <a:latin typeface="+mj-lt"/>
                <a:ea typeface="+mj-ea"/>
                <a:cs typeface="+mj-cs"/>
              </a:rPr>
              <a:t>Wired</a:t>
            </a:r>
            <a:r>
              <a:rPr lang="tr-TR" sz="2400" b="1" kern="1200" spc="-60" dirty="0">
                <a:solidFill>
                  <a:schemeClr val="tx2"/>
                </a:solidFill>
                <a:latin typeface="+mj-lt"/>
                <a:ea typeface="+mj-ea"/>
                <a:cs typeface="+mj-cs"/>
              </a:rPr>
              <a:t> </a:t>
            </a:r>
            <a:r>
              <a:rPr lang="tr-TR" sz="2400" b="1" kern="1200" spc="-60" dirty="0" err="1">
                <a:solidFill>
                  <a:schemeClr val="tx2"/>
                </a:solidFill>
                <a:latin typeface="+mj-lt"/>
                <a:ea typeface="+mj-ea"/>
                <a:cs typeface="+mj-cs"/>
              </a:rPr>
              <a:t>Equivalent</a:t>
            </a:r>
            <a:r>
              <a:rPr lang="tr-TR" sz="2400" b="1" kern="1200" spc="-60" dirty="0">
                <a:solidFill>
                  <a:schemeClr val="tx2"/>
                </a:solidFill>
                <a:latin typeface="+mj-lt"/>
                <a:ea typeface="+mj-ea"/>
                <a:cs typeface="+mj-cs"/>
              </a:rPr>
              <a:t> </a:t>
            </a:r>
            <a:r>
              <a:rPr lang="tr-TR" sz="2400" b="1" kern="1200" spc="-60" dirty="0" err="1" smtClean="0">
                <a:solidFill>
                  <a:schemeClr val="tx2"/>
                </a:solidFill>
                <a:latin typeface="+mj-lt"/>
                <a:ea typeface="+mj-ea"/>
                <a:cs typeface="+mj-cs"/>
              </a:rPr>
              <a:t>Privacy</a:t>
            </a:r>
            <a:r>
              <a:rPr lang="tr-TR" sz="2400" b="1" kern="1200" spc="-60" dirty="0" smtClean="0">
                <a:solidFill>
                  <a:schemeClr val="tx2"/>
                </a:solidFill>
                <a:latin typeface="+mj-lt"/>
                <a:ea typeface="+mj-ea"/>
                <a:cs typeface="+mj-cs"/>
              </a:rPr>
              <a:t>)</a:t>
            </a:r>
            <a:r>
              <a:rPr lang="tr-TR" sz="1600" dirty="0"/>
              <a:t/>
            </a:r>
            <a:br>
              <a:rPr lang="tr-TR" sz="1600" dirty="0"/>
            </a:br>
            <a:endParaRPr lang="tr-TR" dirty="0"/>
          </a:p>
        </p:txBody>
      </p:sp>
      <p:sp>
        <p:nvSpPr>
          <p:cNvPr id="3" name="İçerik Yer Tutucusu 2"/>
          <p:cNvSpPr>
            <a:spLocks noGrp="1"/>
          </p:cNvSpPr>
          <p:nvPr>
            <p:ph idx="1"/>
          </p:nvPr>
        </p:nvSpPr>
        <p:spPr/>
        <p:txBody>
          <a:bodyPr>
            <a:normAutofit/>
          </a:bodyPr>
          <a:lstStyle/>
          <a:p>
            <a:pPr algn="just"/>
            <a:r>
              <a:rPr lang="tr-TR" b="0" dirty="0"/>
              <a:t> </a:t>
            </a:r>
            <a:r>
              <a:rPr lang="tr-TR" b="0" dirty="0" smtClean="0"/>
              <a:t>  WEP</a:t>
            </a:r>
            <a:r>
              <a:rPr lang="tr-TR" b="0" dirty="0"/>
              <a:t>, 802.11 kablosuz ağ güvenlik standartlarındandır. </a:t>
            </a:r>
            <a:r>
              <a:rPr lang="tr-TR" b="0" dirty="0" err="1"/>
              <a:t>WEP’in</a:t>
            </a:r>
            <a:r>
              <a:rPr lang="tr-TR" b="0" dirty="0"/>
              <a:t> temel görevi radyo dalgaları üzerinden bilgilerin kurulan algoritma ile şifrelenmesini sağlamaktır. WEP, eylül 1999’da 802.11 standardının bir parçası olarak onaylanmıştır. </a:t>
            </a:r>
            <a:r>
              <a:rPr lang="tr-TR" b="0" dirty="0" err="1"/>
              <a:t>WEP’te</a:t>
            </a:r>
            <a:r>
              <a:rPr lang="tr-TR" b="0" dirty="0"/>
              <a:t> kullanılan anahtar veri uzunluğu 40 yada 104 bittir. </a:t>
            </a:r>
          </a:p>
          <a:p>
            <a:pPr algn="just"/>
            <a:r>
              <a:rPr lang="tr-TR" b="0" dirty="0" smtClean="0"/>
              <a:t>   Sonraki slayttaki şekilde </a:t>
            </a:r>
            <a:r>
              <a:rPr lang="tr-TR" b="0" dirty="0"/>
              <a:t>örnek bir WEP </a:t>
            </a:r>
            <a:r>
              <a:rPr lang="tr-TR" b="0" dirty="0" err="1"/>
              <a:t>şifreleyicisi</a:t>
            </a:r>
            <a:r>
              <a:rPr lang="tr-TR" b="0" dirty="0"/>
              <a:t> ve çözücüsü görülmektedir. Burada, 24 bitlik başlangıç vektörü (IV), 40 bitlik paylaşılan anahtara eklenir.  Bu anahtar bilgisi ile RC4 algoritması kullanılarak şifrelenecek veriyle aynı boyutta akış şifresi elde edilmektedir. IV vektörünün değişmesi ile her seferinde farklı akış şifreleri elde edilmektedir. Elde edilen akış şifresi ile Paket </a:t>
            </a:r>
            <a:r>
              <a:rPr lang="tr-TR" b="0" dirty="0" err="1"/>
              <a:t>ex-or</a:t>
            </a:r>
            <a:r>
              <a:rPr lang="tr-TR" b="0" dirty="0"/>
              <a:t> işleminden geçirilerek şifreli metin hazırlanmış olur. Böylece gönderilecek veri hazırlanmış olur.</a:t>
            </a:r>
          </a:p>
          <a:p>
            <a:endParaRPr lang="tr-TR" dirty="0"/>
          </a:p>
        </p:txBody>
      </p:sp>
    </p:spTree>
    <p:extLst>
      <p:ext uri="{BB962C8B-B14F-4D97-AF65-F5344CB8AC3E}">
        <p14:creationId xmlns:p14="http://schemas.microsoft.com/office/powerpoint/2010/main" val="1463103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517232"/>
            <a:ext cx="7620000" cy="1224136"/>
          </a:xfrm>
        </p:spPr>
        <p:txBody>
          <a:bodyPr>
            <a:normAutofit fontScale="77500" lnSpcReduction="20000"/>
          </a:bodyPr>
          <a:lstStyle/>
          <a:p>
            <a:pPr algn="just"/>
            <a:r>
              <a:rPr lang="tr-TR" b="0" dirty="0" smtClean="0"/>
              <a:t>   </a:t>
            </a:r>
            <a:r>
              <a:rPr lang="tr-TR" b="0" dirty="0" err="1" smtClean="0"/>
              <a:t>WEP’te</a:t>
            </a:r>
            <a:r>
              <a:rPr lang="tr-TR" b="0" dirty="0" smtClean="0"/>
              <a:t> </a:t>
            </a:r>
            <a:r>
              <a:rPr lang="tr-TR" b="0" dirty="0"/>
              <a:t>kullanılan RC4 şifreleme algoritmasındaki zayıflıklar, anahtar yönetim mekanizmasının olmaması ve 24-bit </a:t>
            </a:r>
            <a:r>
              <a:rPr lang="tr-TR" b="0" dirty="0" err="1"/>
              <a:t>initialization</a:t>
            </a:r>
            <a:r>
              <a:rPr lang="tr-TR" b="0" dirty="0"/>
              <a:t> </a:t>
            </a:r>
            <a:r>
              <a:rPr lang="tr-TR" b="0" dirty="0" err="1"/>
              <a:t>Vector</a:t>
            </a:r>
            <a:r>
              <a:rPr lang="tr-TR" b="0" dirty="0"/>
              <a:t>(IV) kullanımının tekrarlanan şifreleme dizilerinde kullanılması yeterince gizlilik </a:t>
            </a:r>
            <a:r>
              <a:rPr lang="tr-TR" b="0" dirty="0" smtClean="0"/>
              <a:t>sağlayamamaktadır. Bu </a:t>
            </a:r>
            <a:r>
              <a:rPr lang="tr-TR" b="0" dirty="0"/>
              <a:t>ve benzeri açıklardan dolayı WEP artık önerilmemektedir. Çünkü WEP güvenliğini kırmak göreli olarak daha kolaydır. (www.microsoft.com)</a:t>
            </a:r>
          </a:p>
          <a:p>
            <a:endParaRPr lang="tr-TR" dirty="0"/>
          </a:p>
        </p:txBody>
      </p:sp>
      <p:sp>
        <p:nvSpPr>
          <p:cNvPr id="5" name="Rectangle 5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6" name="Group 3"/>
          <p:cNvGrpSpPr>
            <a:grpSpLocks noChangeAspect="1"/>
          </p:cNvGrpSpPr>
          <p:nvPr/>
        </p:nvGrpSpPr>
        <p:grpSpPr bwMode="auto">
          <a:xfrm>
            <a:off x="1649904" y="270417"/>
            <a:ext cx="5400675" cy="4635500"/>
            <a:chOff x="2271" y="2046"/>
            <a:chExt cx="8504" cy="7299"/>
          </a:xfrm>
        </p:grpSpPr>
        <p:sp>
          <p:nvSpPr>
            <p:cNvPr id="7" name="AutoShape 54"/>
            <p:cNvSpPr>
              <a:spLocks noChangeAspect="1" noChangeArrowheads="1"/>
            </p:cNvSpPr>
            <p:nvPr/>
          </p:nvSpPr>
          <p:spPr bwMode="auto">
            <a:xfrm>
              <a:off x="2271" y="2046"/>
              <a:ext cx="8504" cy="7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53"/>
            <p:cNvSpPr>
              <a:spLocks noChangeArrowheads="1"/>
            </p:cNvSpPr>
            <p:nvPr/>
          </p:nvSpPr>
          <p:spPr bwMode="auto">
            <a:xfrm>
              <a:off x="6661" y="2046"/>
              <a:ext cx="4114" cy="72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9" name="Rectangle 52"/>
            <p:cNvSpPr>
              <a:spLocks noChangeArrowheads="1"/>
            </p:cNvSpPr>
            <p:nvPr/>
          </p:nvSpPr>
          <p:spPr bwMode="auto">
            <a:xfrm>
              <a:off x="2271" y="2046"/>
              <a:ext cx="4242" cy="72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tr-TR"/>
            </a:p>
          </p:txBody>
        </p:sp>
        <p:sp>
          <p:nvSpPr>
            <p:cNvPr id="10" name="Rectangle 51"/>
            <p:cNvSpPr>
              <a:spLocks noChangeArrowheads="1"/>
            </p:cNvSpPr>
            <p:nvPr/>
          </p:nvSpPr>
          <p:spPr bwMode="auto">
            <a:xfrm>
              <a:off x="3456" y="7698"/>
              <a:ext cx="660"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Yük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0"/>
            <p:cNvSpPr>
              <a:spLocks noChangeArrowheads="1"/>
            </p:cNvSpPr>
            <p:nvPr/>
          </p:nvSpPr>
          <p:spPr bwMode="auto">
            <a:xfrm>
              <a:off x="2663" y="7698"/>
              <a:ext cx="790"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CRC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9"/>
            <p:cNvSpPr>
              <a:spLocks noChangeArrowheads="1"/>
            </p:cNvSpPr>
            <p:nvPr/>
          </p:nvSpPr>
          <p:spPr bwMode="auto">
            <a:xfrm>
              <a:off x="2451" y="6570"/>
              <a:ext cx="1182"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CRC Algoritma Üreteci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8"/>
            <p:cNvSpPr>
              <a:spLocks noChangeArrowheads="1"/>
            </p:cNvSpPr>
            <p:nvPr/>
          </p:nvSpPr>
          <p:spPr bwMode="auto">
            <a:xfrm>
              <a:off x="2757" y="5459"/>
              <a:ext cx="576"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Yük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47"/>
            <p:cNvSpPr>
              <a:spLocks noChangeArrowheads="1"/>
            </p:cNvSpPr>
            <p:nvPr/>
          </p:nvSpPr>
          <p:spPr bwMode="auto">
            <a:xfrm>
              <a:off x="2378" y="4261"/>
              <a:ext cx="1005"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Paylaşılan anahtar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46"/>
            <p:cNvSpPr>
              <a:spLocks noChangeArrowheads="1"/>
            </p:cNvSpPr>
            <p:nvPr/>
          </p:nvSpPr>
          <p:spPr bwMode="auto">
            <a:xfrm>
              <a:off x="3438" y="2832"/>
              <a:ext cx="1061"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IV Jenerasyon Algoritma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45"/>
            <p:cNvSpPr>
              <a:spLocks noChangeArrowheads="1"/>
            </p:cNvSpPr>
            <p:nvPr/>
          </p:nvSpPr>
          <p:spPr bwMode="auto">
            <a:xfrm>
              <a:off x="3547" y="4261"/>
              <a:ext cx="823"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Sıralanmış IV ve Key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4"/>
            <p:cNvSpPr>
              <a:spLocks noChangeArrowheads="1"/>
            </p:cNvSpPr>
            <p:nvPr/>
          </p:nvSpPr>
          <p:spPr bwMode="auto">
            <a:xfrm>
              <a:off x="4578" y="4261"/>
              <a:ext cx="855"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 Başına Anahtar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3"/>
            <p:cNvSpPr>
              <a:spLocks noChangeArrowheads="1"/>
            </p:cNvSpPr>
            <p:nvPr/>
          </p:nvSpPr>
          <p:spPr bwMode="auto">
            <a:xfrm>
              <a:off x="5609" y="4261"/>
              <a:ext cx="751"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RC4 Algoritması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42"/>
            <p:cNvSpPr>
              <a:spLocks noChangeArrowheads="1"/>
            </p:cNvSpPr>
            <p:nvPr/>
          </p:nvSpPr>
          <p:spPr bwMode="auto">
            <a:xfrm>
              <a:off x="6661" y="4261"/>
              <a:ext cx="839"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RC4 Algoritması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41"/>
            <p:cNvSpPr>
              <a:spLocks noChangeArrowheads="1"/>
            </p:cNvSpPr>
            <p:nvPr/>
          </p:nvSpPr>
          <p:spPr bwMode="auto">
            <a:xfrm>
              <a:off x="7685" y="4261"/>
              <a:ext cx="855"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 Başına Anahtar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40"/>
            <p:cNvSpPr>
              <a:spLocks noChangeArrowheads="1"/>
            </p:cNvSpPr>
            <p:nvPr/>
          </p:nvSpPr>
          <p:spPr bwMode="auto">
            <a:xfrm>
              <a:off x="8748" y="4261"/>
              <a:ext cx="823"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Sıralanmış IV ve Key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utoShape 39"/>
            <p:cNvSpPr>
              <a:spLocks noChangeShapeType="1"/>
            </p:cNvSpPr>
            <p:nvPr/>
          </p:nvSpPr>
          <p:spPr bwMode="auto">
            <a:xfrm flipV="1">
              <a:off x="3333" y="5879"/>
              <a:ext cx="48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Rectangle 38"/>
            <p:cNvSpPr>
              <a:spLocks noChangeArrowheads="1"/>
            </p:cNvSpPr>
            <p:nvPr/>
          </p:nvSpPr>
          <p:spPr bwMode="auto">
            <a:xfrm>
              <a:off x="9756" y="4261"/>
              <a:ext cx="982" cy="8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Paylaşılan anahtar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AutoShape 37"/>
            <p:cNvSpPr>
              <a:spLocks noChangeShapeType="1"/>
            </p:cNvSpPr>
            <p:nvPr/>
          </p:nvSpPr>
          <p:spPr bwMode="auto">
            <a:xfrm>
              <a:off x="3842" y="5880"/>
              <a:ext cx="1" cy="181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AutoShape 36"/>
            <p:cNvSpPr>
              <a:spLocks noChangeShapeType="1"/>
            </p:cNvSpPr>
            <p:nvPr/>
          </p:nvSpPr>
          <p:spPr bwMode="auto">
            <a:xfrm flipH="1">
              <a:off x="3042" y="6300"/>
              <a:ext cx="3" cy="27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35"/>
            <p:cNvSpPr>
              <a:spLocks noChangeShapeType="1"/>
            </p:cNvSpPr>
            <p:nvPr/>
          </p:nvSpPr>
          <p:spPr bwMode="auto">
            <a:xfrm>
              <a:off x="3042" y="7411"/>
              <a:ext cx="16" cy="2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AutoShape 34"/>
            <p:cNvSpPr>
              <a:spLocks noChangeShapeType="1"/>
            </p:cNvSpPr>
            <p:nvPr/>
          </p:nvSpPr>
          <p:spPr bwMode="auto">
            <a:xfrm>
              <a:off x="3383" y="4682"/>
              <a:ext cx="164"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 name="AutoShape 33"/>
            <p:cNvSpPr>
              <a:spLocks noChangeShapeType="1"/>
            </p:cNvSpPr>
            <p:nvPr/>
          </p:nvSpPr>
          <p:spPr bwMode="auto">
            <a:xfrm>
              <a:off x="4370" y="4682"/>
              <a:ext cx="208"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AutoShape 32"/>
            <p:cNvSpPr>
              <a:spLocks noChangeShapeType="1"/>
            </p:cNvSpPr>
            <p:nvPr/>
          </p:nvSpPr>
          <p:spPr bwMode="auto">
            <a:xfrm>
              <a:off x="5433" y="4682"/>
              <a:ext cx="176"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0" name="Oval 31"/>
            <p:cNvSpPr>
              <a:spLocks noChangeArrowheads="1"/>
            </p:cNvSpPr>
            <p:nvPr/>
          </p:nvSpPr>
          <p:spPr bwMode="auto">
            <a:xfrm>
              <a:off x="5787" y="7911"/>
              <a:ext cx="468" cy="43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AutoShape 30"/>
            <p:cNvSpPr>
              <a:spLocks noChangeShapeType="1"/>
            </p:cNvSpPr>
            <p:nvPr/>
          </p:nvSpPr>
          <p:spPr bwMode="auto">
            <a:xfrm>
              <a:off x="4116" y="8118"/>
              <a:ext cx="1671" cy="1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2" name="AutoShape 29"/>
            <p:cNvSpPr>
              <a:spLocks noChangeShapeType="1"/>
            </p:cNvSpPr>
            <p:nvPr/>
          </p:nvSpPr>
          <p:spPr bwMode="auto">
            <a:xfrm>
              <a:off x="5985" y="5102"/>
              <a:ext cx="36" cy="28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3" name="AutoShape 28"/>
            <p:cNvSpPr>
              <a:spLocks noChangeShapeType="1"/>
            </p:cNvSpPr>
            <p:nvPr/>
          </p:nvSpPr>
          <p:spPr bwMode="auto">
            <a:xfrm flipH="1">
              <a:off x="3959" y="3673"/>
              <a:ext cx="10" cy="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4" name="AutoShape 27"/>
            <p:cNvSpPr>
              <a:spLocks noChangeShapeType="1"/>
            </p:cNvSpPr>
            <p:nvPr/>
          </p:nvSpPr>
          <p:spPr bwMode="auto">
            <a:xfrm>
              <a:off x="7056" y="5102"/>
              <a:ext cx="36" cy="280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5" name="Oval 26"/>
            <p:cNvSpPr>
              <a:spLocks noChangeArrowheads="1"/>
            </p:cNvSpPr>
            <p:nvPr/>
          </p:nvSpPr>
          <p:spPr bwMode="auto">
            <a:xfrm>
              <a:off x="6864" y="7911"/>
              <a:ext cx="468" cy="43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AutoShape 25"/>
            <p:cNvSpPr>
              <a:spLocks noChangeShapeType="1"/>
            </p:cNvSpPr>
            <p:nvPr/>
          </p:nvSpPr>
          <p:spPr bwMode="auto">
            <a:xfrm>
              <a:off x="6255" y="8129"/>
              <a:ext cx="609"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7" name="AutoShape 24"/>
            <p:cNvSpPr>
              <a:spLocks noChangeShapeType="1"/>
            </p:cNvSpPr>
            <p:nvPr/>
          </p:nvSpPr>
          <p:spPr bwMode="auto">
            <a:xfrm flipV="1">
              <a:off x="7332" y="8118"/>
              <a:ext cx="1588" cy="1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8" name="AutoShape 23"/>
            <p:cNvSpPr>
              <a:spLocks/>
            </p:cNvSpPr>
            <p:nvPr/>
          </p:nvSpPr>
          <p:spPr bwMode="auto">
            <a:xfrm rot="5400000">
              <a:off x="3429" y="8091"/>
              <a:ext cx="150" cy="1176"/>
            </a:xfrm>
            <a:prstGeom prst="rightBracket">
              <a:avLst>
                <a:gd name="adj" fmla="val 11353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9" name="Text Box 22"/>
            <p:cNvSpPr txBox="1">
              <a:spLocks noChangeArrowheads="1"/>
            </p:cNvSpPr>
            <p:nvPr/>
          </p:nvSpPr>
          <p:spPr bwMode="auto">
            <a:xfrm>
              <a:off x="3051" y="8795"/>
              <a:ext cx="873" cy="415"/>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21"/>
            <p:cNvSpPr>
              <a:spLocks noChangeArrowheads="1"/>
            </p:cNvSpPr>
            <p:nvPr/>
          </p:nvSpPr>
          <p:spPr bwMode="auto">
            <a:xfrm>
              <a:off x="9815" y="7698"/>
              <a:ext cx="660"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Yük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20"/>
            <p:cNvSpPr>
              <a:spLocks noChangeArrowheads="1"/>
            </p:cNvSpPr>
            <p:nvPr/>
          </p:nvSpPr>
          <p:spPr bwMode="auto">
            <a:xfrm>
              <a:off x="8920" y="7698"/>
              <a:ext cx="790"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CRC</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AutoShape 19"/>
            <p:cNvSpPr>
              <a:spLocks/>
            </p:cNvSpPr>
            <p:nvPr/>
          </p:nvSpPr>
          <p:spPr bwMode="auto">
            <a:xfrm rot="5400000">
              <a:off x="9686" y="8091"/>
              <a:ext cx="150" cy="1176"/>
            </a:xfrm>
            <a:prstGeom prst="rightBracket">
              <a:avLst>
                <a:gd name="adj" fmla="val 11353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3" name="AutoShape 18"/>
            <p:cNvSpPr>
              <a:spLocks noChangeShapeType="1"/>
            </p:cNvSpPr>
            <p:nvPr/>
          </p:nvSpPr>
          <p:spPr bwMode="auto">
            <a:xfrm flipH="1">
              <a:off x="7500" y="4682"/>
              <a:ext cx="185"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4" name="AutoShape 17"/>
            <p:cNvSpPr>
              <a:spLocks noChangeShapeType="1"/>
            </p:cNvSpPr>
            <p:nvPr/>
          </p:nvSpPr>
          <p:spPr bwMode="auto">
            <a:xfrm flipH="1">
              <a:off x="8540" y="4682"/>
              <a:ext cx="208"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5" name="AutoShape 16"/>
            <p:cNvSpPr>
              <a:spLocks noChangeShapeType="1"/>
            </p:cNvSpPr>
            <p:nvPr/>
          </p:nvSpPr>
          <p:spPr bwMode="auto">
            <a:xfrm flipH="1">
              <a:off x="9571" y="4682"/>
              <a:ext cx="185"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6" name="AutoShape 15"/>
            <p:cNvSpPr>
              <a:spLocks noChangeShapeType="1"/>
            </p:cNvSpPr>
            <p:nvPr/>
          </p:nvSpPr>
          <p:spPr bwMode="auto">
            <a:xfrm flipV="1">
              <a:off x="3963" y="3906"/>
              <a:ext cx="5210" cy="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7" name="AutoShape 14"/>
            <p:cNvSpPr>
              <a:spLocks noChangeShapeType="1"/>
            </p:cNvSpPr>
            <p:nvPr/>
          </p:nvSpPr>
          <p:spPr bwMode="auto">
            <a:xfrm flipH="1">
              <a:off x="9160" y="3906"/>
              <a:ext cx="13" cy="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8" name="Text Box 13"/>
            <p:cNvSpPr txBox="1">
              <a:spLocks noChangeArrowheads="1"/>
            </p:cNvSpPr>
            <p:nvPr/>
          </p:nvSpPr>
          <p:spPr bwMode="auto">
            <a:xfrm>
              <a:off x="7170" y="6066"/>
              <a:ext cx="117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Anahtar akışı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Text Box 12"/>
            <p:cNvSpPr txBox="1">
              <a:spLocks noChangeArrowheads="1"/>
            </p:cNvSpPr>
            <p:nvPr/>
          </p:nvSpPr>
          <p:spPr bwMode="auto">
            <a:xfrm>
              <a:off x="4649" y="7659"/>
              <a:ext cx="960" cy="387"/>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Düz giriş</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Text Box 11"/>
            <p:cNvSpPr txBox="1">
              <a:spLocks noChangeArrowheads="1"/>
            </p:cNvSpPr>
            <p:nvPr/>
          </p:nvSpPr>
          <p:spPr bwMode="auto">
            <a:xfrm>
              <a:off x="7500" y="7659"/>
              <a:ext cx="104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Düz çıkış</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Text Box 10"/>
            <p:cNvSpPr txBox="1">
              <a:spLocks noChangeArrowheads="1"/>
            </p:cNvSpPr>
            <p:nvPr/>
          </p:nvSpPr>
          <p:spPr bwMode="auto">
            <a:xfrm>
              <a:off x="6106" y="7283"/>
              <a:ext cx="873" cy="415"/>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Şifreli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Text Box 9"/>
            <p:cNvSpPr txBox="1">
              <a:spLocks noChangeArrowheads="1"/>
            </p:cNvSpPr>
            <p:nvPr/>
          </p:nvSpPr>
          <p:spPr bwMode="auto">
            <a:xfrm>
              <a:off x="4848" y="6066"/>
              <a:ext cx="1173" cy="390"/>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Anahtar akışı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 Box 8"/>
            <p:cNvSpPr txBox="1">
              <a:spLocks noChangeArrowheads="1"/>
            </p:cNvSpPr>
            <p:nvPr/>
          </p:nvSpPr>
          <p:spPr bwMode="auto">
            <a:xfrm>
              <a:off x="4933" y="3400"/>
              <a:ext cx="1427" cy="390"/>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24 bitlik IV</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 Box 7"/>
            <p:cNvSpPr txBox="1">
              <a:spLocks noChangeArrowheads="1"/>
            </p:cNvSpPr>
            <p:nvPr/>
          </p:nvSpPr>
          <p:spPr bwMode="auto">
            <a:xfrm>
              <a:off x="4649" y="8346"/>
              <a:ext cx="1711" cy="900"/>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Yüklü bitler anahtar akışıyla XOR işlemine tabi tutulur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 Box 6"/>
            <p:cNvSpPr txBox="1">
              <a:spLocks noChangeArrowheads="1"/>
            </p:cNvSpPr>
            <p:nvPr/>
          </p:nvSpPr>
          <p:spPr bwMode="auto">
            <a:xfrm>
              <a:off x="3767" y="2218"/>
              <a:ext cx="1326" cy="485"/>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Radyo vericisi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 Box 5"/>
            <p:cNvSpPr txBox="1">
              <a:spLocks noChangeArrowheads="1"/>
            </p:cNvSpPr>
            <p:nvPr/>
          </p:nvSpPr>
          <p:spPr bwMode="auto">
            <a:xfrm>
              <a:off x="8142" y="2218"/>
              <a:ext cx="1326" cy="396"/>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AP</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Text Box 4"/>
            <p:cNvSpPr txBox="1">
              <a:spLocks noChangeArrowheads="1"/>
            </p:cNvSpPr>
            <p:nvPr/>
          </p:nvSpPr>
          <p:spPr bwMode="auto">
            <a:xfrm>
              <a:off x="9275" y="8831"/>
              <a:ext cx="873" cy="415"/>
            </a:xfrm>
            <a:prstGeom prst="rect">
              <a:avLst/>
            </a:prstGeom>
            <a:solidFill>
              <a:srgbClr val="FFFFFF">
                <a:alpha val="0"/>
              </a:srgbClr>
            </a:solidFill>
            <a:ln>
              <a:noFill/>
            </a:ln>
            <a:extLs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Paket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8" name="Dikdörtgen 57"/>
          <p:cNvSpPr/>
          <p:nvPr/>
        </p:nvSpPr>
        <p:spPr>
          <a:xfrm>
            <a:off x="2391036" y="5019786"/>
            <a:ext cx="4259445" cy="307777"/>
          </a:xfrm>
          <a:prstGeom prst="rect">
            <a:avLst/>
          </a:prstGeom>
        </p:spPr>
        <p:txBody>
          <a:bodyPr wrap="square">
            <a:spAutoFit/>
          </a:bodyPr>
          <a:lstStyle/>
          <a:p>
            <a:r>
              <a:rPr lang="tr-TR" sz="1400" dirty="0"/>
              <a:t>WPA ile </a:t>
            </a:r>
            <a:r>
              <a:rPr lang="tr-TR" sz="1400" dirty="0" err="1"/>
              <a:t>text’in</a:t>
            </a:r>
            <a:r>
              <a:rPr lang="tr-TR" sz="1400" dirty="0"/>
              <a:t> </a:t>
            </a:r>
            <a:r>
              <a:rPr lang="tr-TR" sz="1400" dirty="0" smtClean="0"/>
              <a:t>şifrelenmesi</a:t>
            </a:r>
            <a:r>
              <a:rPr lang="tr-TR" sz="1400" dirty="0"/>
              <a:t>(</a:t>
            </a:r>
            <a:r>
              <a:rPr lang="tr-TR" sz="1400" dirty="0" err="1"/>
              <a:t>Scarfone</a:t>
            </a:r>
            <a:r>
              <a:rPr lang="tr-TR" sz="1400" dirty="0"/>
              <a:t>, </a:t>
            </a:r>
            <a:r>
              <a:rPr lang="tr-TR" sz="1400" dirty="0" err="1"/>
              <a:t>Dicoi</a:t>
            </a:r>
            <a:r>
              <a:rPr lang="tr-TR" sz="1400" dirty="0"/>
              <a:t>, 2008)</a:t>
            </a:r>
            <a:endParaRPr lang="tr-TR" sz="1400" dirty="0"/>
          </a:p>
        </p:txBody>
      </p:sp>
    </p:spTree>
    <p:extLst>
      <p:ext uri="{BB962C8B-B14F-4D97-AF65-F5344CB8AC3E}">
        <p14:creationId xmlns:p14="http://schemas.microsoft.com/office/powerpoint/2010/main" val="24079180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5791200" cy="687606"/>
          </a:xfrm>
        </p:spPr>
        <p:txBody>
          <a:bodyPr>
            <a:normAutofit/>
          </a:bodyPr>
          <a:lstStyle/>
          <a:p>
            <a:pPr lvl="2" algn="l" rtl="0">
              <a:spcBef>
                <a:spcPct val="0"/>
              </a:spcBef>
            </a:pPr>
            <a:r>
              <a:rPr lang="tr-TR" sz="2400" b="1" kern="1200" spc="-60" dirty="0" err="1">
                <a:solidFill>
                  <a:schemeClr val="tx2"/>
                </a:solidFill>
                <a:latin typeface="+mj-lt"/>
                <a:ea typeface="+mj-ea"/>
                <a:cs typeface="+mj-cs"/>
              </a:rPr>
              <a:t>Wi</a:t>
            </a:r>
            <a:r>
              <a:rPr lang="tr-TR" sz="2400" b="1" kern="1200" spc="-60" dirty="0">
                <a:solidFill>
                  <a:schemeClr val="tx2"/>
                </a:solidFill>
                <a:latin typeface="+mj-lt"/>
                <a:ea typeface="+mj-ea"/>
                <a:cs typeface="+mj-cs"/>
              </a:rPr>
              <a:t>-Fi Korumalı Erişim (WPA) </a:t>
            </a:r>
            <a:endParaRPr lang="tr-TR" dirty="0"/>
          </a:p>
        </p:txBody>
      </p:sp>
      <p:sp>
        <p:nvSpPr>
          <p:cNvPr id="3" name="İçerik Yer Tutucusu 2"/>
          <p:cNvSpPr>
            <a:spLocks noGrp="1"/>
          </p:cNvSpPr>
          <p:nvPr>
            <p:ph idx="1"/>
          </p:nvPr>
        </p:nvSpPr>
        <p:spPr>
          <a:xfrm>
            <a:off x="467544" y="1484784"/>
            <a:ext cx="7620000" cy="4373563"/>
          </a:xfrm>
        </p:spPr>
        <p:txBody>
          <a:bodyPr>
            <a:normAutofit fontScale="92500" lnSpcReduction="10000"/>
          </a:bodyPr>
          <a:lstStyle/>
          <a:p>
            <a:pPr algn="just"/>
            <a:r>
              <a:rPr lang="tr-TR" b="0" dirty="0" smtClean="0"/>
              <a:t>    WEP </a:t>
            </a:r>
            <a:r>
              <a:rPr lang="tr-TR" b="0" dirty="0"/>
              <a:t>standartlarından RC4 algoritmasında bulunan güvenlik açıklarını kapatmak için </a:t>
            </a:r>
            <a:r>
              <a:rPr lang="tr-TR" b="0" dirty="0" err="1"/>
              <a:t>Wi</a:t>
            </a:r>
            <a:r>
              <a:rPr lang="tr-TR" b="0" dirty="0"/>
              <a:t>-Fi </a:t>
            </a:r>
            <a:r>
              <a:rPr lang="tr-TR" b="0" dirty="0" err="1"/>
              <a:t>Alliance</a:t>
            </a:r>
            <a:r>
              <a:rPr lang="tr-TR" b="0" dirty="0"/>
              <a:t> </a:t>
            </a:r>
            <a:r>
              <a:rPr lang="tr-TR" b="0" dirty="0" err="1"/>
              <a:t>WPA’yı</a:t>
            </a:r>
            <a:r>
              <a:rPr lang="tr-TR" b="0" dirty="0"/>
              <a:t> oluşturmuştur. WPA bilgiyi şifreler ve ayrıca ağ güvenliği anahtarının değiştirilip değiştirilmediğini de denetler. Ayrıca WPA, yalnızca yetkili kişilerin ağa erişebilmesini sağlamaya yardımcı olmak için kullanıcıların kimliğini de doğrular. WPA, TKIP (</a:t>
            </a:r>
            <a:r>
              <a:rPr lang="tr-TR" b="0" dirty="0" err="1"/>
              <a:t>Temporal</a:t>
            </a:r>
            <a:r>
              <a:rPr lang="tr-TR" b="0" dirty="0"/>
              <a:t> </a:t>
            </a:r>
            <a:r>
              <a:rPr lang="tr-TR" b="0" dirty="0" err="1"/>
              <a:t>Key</a:t>
            </a:r>
            <a:r>
              <a:rPr lang="tr-TR" b="0" dirty="0"/>
              <a:t> </a:t>
            </a:r>
            <a:r>
              <a:rPr lang="tr-TR" b="0" dirty="0" err="1"/>
              <a:t>Integrity</a:t>
            </a:r>
            <a:r>
              <a:rPr lang="tr-TR" b="0" dirty="0"/>
              <a:t> Protocol- Tekli şifrelemede Geçici Anahtar Bütünlüğü Protokolü) ‘i desteklemektedir. TKIP, kablosuz aygıtların şifreleme işlemlerini daha güçlü bir şekilde gerçekleştirmektedir. TKIP şifreleme anahtarları belirlendikten sonra, güvenlik yapılandırmasının doğrulanması, şifreleme anahtarının eşzamanlı olarak değiştirilmesi özellikleri ile </a:t>
            </a:r>
            <a:r>
              <a:rPr lang="tr-TR" b="0" dirty="0" err="1"/>
              <a:t>WEP’e</a:t>
            </a:r>
            <a:r>
              <a:rPr lang="tr-TR" b="0" dirty="0"/>
              <a:t> göre üstünlük sağlamaktadır. </a:t>
            </a:r>
            <a:r>
              <a:rPr lang="tr-TR" b="0" dirty="0" err="1"/>
              <a:t>WPA’da</a:t>
            </a:r>
            <a:r>
              <a:rPr lang="tr-TR" b="0" dirty="0"/>
              <a:t> Anahtar uzunluğu olarak 128 bit kullanılır. WPA’ da daha güçlü olan MIC(Message </a:t>
            </a:r>
            <a:r>
              <a:rPr lang="tr-TR" b="0" dirty="0" err="1"/>
              <a:t>Integraty</a:t>
            </a:r>
            <a:r>
              <a:rPr lang="tr-TR" b="0" dirty="0"/>
              <a:t> </a:t>
            </a:r>
            <a:r>
              <a:rPr lang="tr-TR" b="0" dirty="0" err="1"/>
              <a:t>Code</a:t>
            </a:r>
            <a:r>
              <a:rPr lang="tr-TR" b="0" dirty="0"/>
              <a:t>) mekanizması ile sağlanır. </a:t>
            </a:r>
            <a:r>
              <a:rPr lang="tr-TR" b="0" dirty="0" err="1"/>
              <a:t>WPA’da</a:t>
            </a:r>
            <a:r>
              <a:rPr lang="tr-TR" b="0" dirty="0"/>
              <a:t> anahtar yönetimi  için 802.1x kullanılır. Kimlik doğrulama için WPA, 802.1x EAP ile güçlü bir yöntem kullanılmıştır.</a:t>
            </a:r>
          </a:p>
          <a:p>
            <a:endParaRPr lang="tr-TR" dirty="0"/>
          </a:p>
        </p:txBody>
      </p:sp>
    </p:spTree>
    <p:extLst>
      <p:ext uri="{BB962C8B-B14F-4D97-AF65-F5344CB8AC3E}">
        <p14:creationId xmlns:p14="http://schemas.microsoft.com/office/powerpoint/2010/main" val="3321683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5373216"/>
            <a:ext cx="4042792" cy="576064"/>
          </a:xfrm>
        </p:spPr>
        <p:txBody>
          <a:bodyPr>
            <a:normAutofit fontScale="55000" lnSpcReduction="20000"/>
          </a:bodyPr>
          <a:lstStyle/>
          <a:p>
            <a:r>
              <a:rPr lang="tr-TR" i="1" dirty="0"/>
              <a:t>WEP IV: </a:t>
            </a:r>
            <a:r>
              <a:rPr lang="tr-TR" i="1" dirty="0" err="1"/>
              <a:t>Wired</a:t>
            </a:r>
            <a:r>
              <a:rPr lang="tr-TR" i="1" dirty="0"/>
              <a:t> </a:t>
            </a:r>
            <a:r>
              <a:rPr lang="tr-TR" i="1" dirty="0" err="1"/>
              <a:t>Equivalent</a:t>
            </a:r>
            <a:r>
              <a:rPr lang="tr-TR" i="1" dirty="0"/>
              <a:t> </a:t>
            </a:r>
            <a:r>
              <a:rPr lang="tr-TR" i="1" dirty="0" err="1"/>
              <a:t>Privacy</a:t>
            </a:r>
            <a:r>
              <a:rPr lang="tr-TR" i="1" dirty="0"/>
              <a:t> </a:t>
            </a:r>
            <a:r>
              <a:rPr lang="tr-TR" i="1" dirty="0" err="1"/>
              <a:t>Inıtialization</a:t>
            </a:r>
            <a:r>
              <a:rPr lang="tr-TR" i="1" dirty="0"/>
              <a:t> </a:t>
            </a:r>
            <a:r>
              <a:rPr lang="tr-TR" i="1" dirty="0" err="1"/>
              <a:t>Vector</a:t>
            </a:r>
            <a:r>
              <a:rPr lang="tr-TR" i="1" dirty="0"/>
              <a:t>, </a:t>
            </a:r>
            <a:endParaRPr lang="tr-TR" dirty="0"/>
          </a:p>
          <a:p>
            <a:r>
              <a:rPr lang="tr-TR" i="1" dirty="0"/>
              <a:t>MIC– Message </a:t>
            </a:r>
            <a:r>
              <a:rPr lang="tr-TR" i="1" dirty="0" err="1"/>
              <a:t>Integrity</a:t>
            </a:r>
            <a:r>
              <a:rPr lang="tr-TR" i="1" dirty="0"/>
              <a:t> </a:t>
            </a:r>
            <a:r>
              <a:rPr lang="tr-TR" i="1" dirty="0" err="1"/>
              <a:t>Check</a:t>
            </a:r>
            <a:endParaRPr lang="tr-TR" dirty="0"/>
          </a:p>
          <a:p>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163" y="764704"/>
            <a:ext cx="4968551"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483768" y="4581128"/>
            <a:ext cx="4032448" cy="307777"/>
          </a:xfrm>
          <a:prstGeom prst="rect">
            <a:avLst/>
          </a:prstGeom>
        </p:spPr>
        <p:txBody>
          <a:bodyPr wrap="square">
            <a:spAutoFit/>
          </a:bodyPr>
          <a:lstStyle/>
          <a:p>
            <a:r>
              <a:rPr lang="tr-TR" sz="1400" dirty="0"/>
              <a:t> </a:t>
            </a:r>
            <a:r>
              <a:rPr lang="tr-TR" sz="1400" dirty="0" err="1"/>
              <a:t>TKIP’de</a:t>
            </a:r>
            <a:r>
              <a:rPr lang="tr-TR" sz="1400" dirty="0"/>
              <a:t> veri şifreleme (</a:t>
            </a:r>
            <a:r>
              <a:rPr lang="tr-TR" sz="1400" dirty="0" err="1"/>
              <a:t>Mertkan</a:t>
            </a:r>
            <a:r>
              <a:rPr lang="tr-TR" sz="1400" dirty="0"/>
              <a:t> ve Buluş, 2009)</a:t>
            </a:r>
            <a:endParaRPr lang="tr-TR" sz="1400" dirty="0"/>
          </a:p>
        </p:txBody>
      </p:sp>
    </p:spTree>
    <p:extLst>
      <p:ext uri="{BB962C8B-B14F-4D97-AF65-F5344CB8AC3E}">
        <p14:creationId xmlns:p14="http://schemas.microsoft.com/office/powerpoint/2010/main" val="9738969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7620000" cy="5904655"/>
          </a:xfrm>
        </p:spPr>
        <p:txBody>
          <a:bodyPr>
            <a:normAutofit fontScale="85000" lnSpcReduction="20000"/>
          </a:bodyPr>
          <a:lstStyle/>
          <a:p>
            <a:pPr>
              <a:spcAft>
                <a:spcPts val="1800"/>
              </a:spcAft>
            </a:pPr>
            <a:r>
              <a:rPr lang="tr-TR" b="0" dirty="0" err="1"/>
              <a:t>TKIP’in</a:t>
            </a:r>
            <a:r>
              <a:rPr lang="tr-TR" b="0" dirty="0"/>
              <a:t> temel özellikleri</a:t>
            </a:r>
            <a:r>
              <a:rPr lang="tr-TR" b="0" dirty="0" smtClean="0"/>
              <a:t>:</a:t>
            </a:r>
            <a:endParaRPr lang="tr-TR" b="0" dirty="0"/>
          </a:p>
          <a:p>
            <a:pPr marL="342900" lvl="0" indent="-342900" algn="just">
              <a:buFont typeface="Arial" pitchFamily="34" charset="0"/>
              <a:buChar char="•"/>
            </a:pPr>
            <a:r>
              <a:rPr lang="tr-TR" b="0" dirty="0" err="1"/>
              <a:t>TKIP’te</a:t>
            </a:r>
            <a:r>
              <a:rPr lang="tr-TR" b="0" dirty="0"/>
              <a:t> her çerçeve için bir RC4 anahtarı üretmektedir. Her bir anahtarın üretildiği sürece, anahtar karıştırma denmektedir,</a:t>
            </a:r>
          </a:p>
          <a:p>
            <a:pPr marL="342900" lvl="0" indent="-342900">
              <a:buFont typeface="Arial" pitchFamily="34" charset="0"/>
              <a:buChar char="•"/>
            </a:pPr>
            <a:r>
              <a:rPr lang="tr-TR" b="0" dirty="0"/>
              <a:t>Çerçevelerin sıra sayaçları vardır,</a:t>
            </a:r>
          </a:p>
          <a:p>
            <a:pPr marL="342900" lvl="0" indent="-342900">
              <a:buFont typeface="Arial" pitchFamily="34" charset="0"/>
              <a:buChar char="•"/>
            </a:pPr>
            <a:r>
              <a:rPr lang="tr-TR" b="0" dirty="0"/>
              <a:t>TKIP, Michael denilen </a:t>
            </a:r>
            <a:r>
              <a:rPr lang="tr-TR" b="0" dirty="0" err="1"/>
              <a:t>hashing</a:t>
            </a:r>
            <a:r>
              <a:rPr lang="tr-TR" b="0" dirty="0"/>
              <a:t> algoritması kullanmaktadır,</a:t>
            </a:r>
          </a:p>
          <a:p>
            <a:pPr marL="342900" lvl="0" indent="-342900" algn="just">
              <a:buFont typeface="Arial" pitchFamily="34" charset="0"/>
              <a:buChar char="•"/>
            </a:pPr>
            <a:r>
              <a:rPr lang="tr-TR" b="0" dirty="0"/>
              <a:t>Çerçevelerin çalınmasına karşı güvenlik için geliştirilmiş önlemlerde içermektedir,</a:t>
            </a:r>
          </a:p>
          <a:p>
            <a:pPr marL="342900" lvl="0" indent="-342900">
              <a:buFont typeface="Arial" pitchFamily="34" charset="0"/>
              <a:buChar char="•"/>
            </a:pPr>
            <a:r>
              <a:rPr lang="tr-TR" b="0" dirty="0" err="1"/>
              <a:t>TKIP’te</a:t>
            </a:r>
            <a:r>
              <a:rPr lang="tr-TR" b="0" dirty="0"/>
              <a:t> anahtarlar güçlüdür ve IV 48 bite çıkarılmıştır,</a:t>
            </a:r>
          </a:p>
          <a:p>
            <a:pPr marL="342900" lvl="0" indent="-342900" algn="just">
              <a:buFont typeface="Arial" pitchFamily="34" charset="0"/>
              <a:buChar char="•"/>
            </a:pPr>
            <a:r>
              <a:rPr lang="tr-TR" b="0" dirty="0"/>
              <a:t>IV(</a:t>
            </a:r>
            <a:r>
              <a:rPr lang="tr-TR" b="0" dirty="0" err="1"/>
              <a:t>Initialization</a:t>
            </a:r>
            <a:r>
              <a:rPr lang="tr-TR" b="0" dirty="0"/>
              <a:t> </a:t>
            </a:r>
            <a:r>
              <a:rPr lang="tr-TR" b="0" dirty="0" err="1"/>
              <a:t>Vector</a:t>
            </a:r>
            <a:r>
              <a:rPr lang="tr-TR" b="0" dirty="0"/>
              <a:t>) hem paketlere sıra numarası vermek, hem de her paket için tek kullanımlık anahtar üretmede de kullanılmaktadır, </a:t>
            </a:r>
          </a:p>
          <a:p>
            <a:pPr marL="342900" lvl="0" indent="-342900">
              <a:buFont typeface="Arial" pitchFamily="34" charset="0"/>
              <a:buChar char="•"/>
            </a:pPr>
            <a:r>
              <a:rPr lang="tr-TR" b="0" dirty="0"/>
              <a:t>Anahtar uzunluğu 128 bite çıkarılmıştır</a:t>
            </a:r>
          </a:p>
          <a:p>
            <a:pPr marL="342900" lvl="0" indent="-342900" algn="just">
              <a:buFont typeface="Arial" pitchFamily="34" charset="0"/>
              <a:buChar char="•"/>
            </a:pPr>
            <a:r>
              <a:rPr lang="tr-TR" b="0" dirty="0"/>
              <a:t>Bir MIC anahtarı </a:t>
            </a:r>
            <a:r>
              <a:rPr lang="tr-TR" b="0" dirty="0" err="1"/>
              <a:t>michael’le</a:t>
            </a:r>
            <a:r>
              <a:rPr lang="tr-TR" b="0" dirty="0"/>
              <a:t>, yapısal içeriğini korumaktadır. Kurulmuş olan bu sistemle, MIC anahtarı ile AP’den istemci arasındaki MIC anahtarından farklıdır. Verici adresi, </a:t>
            </a:r>
            <a:r>
              <a:rPr lang="tr-TR" b="0" dirty="0" err="1"/>
              <a:t>TKIP’e</a:t>
            </a:r>
            <a:r>
              <a:rPr lang="tr-TR" b="0" dirty="0"/>
              <a:t> bir giriş rolü oynar. Verici adresi çerçeveden sağlanmaktadır. </a:t>
            </a:r>
            <a:r>
              <a:rPr lang="tr-TR" b="0" dirty="0" smtClean="0"/>
              <a:t>Giriş </a:t>
            </a:r>
            <a:r>
              <a:rPr lang="tr-TR" b="0" dirty="0"/>
              <a:t>sinyalleri ile devrede işlenir ve WEP bloğundan geçirilerek güçlü bir şifreleme sağlanır</a:t>
            </a:r>
            <a:r>
              <a:rPr lang="tr-TR" b="0" dirty="0"/>
              <a:t>. (</a:t>
            </a:r>
            <a:r>
              <a:rPr lang="tr-TR" b="0" dirty="0" err="1"/>
              <a:t>Mertkan</a:t>
            </a:r>
            <a:r>
              <a:rPr lang="tr-TR" b="0" dirty="0"/>
              <a:t> ve Buluş, 2009)</a:t>
            </a:r>
            <a:endParaRPr lang="tr-TR" b="0" dirty="0"/>
          </a:p>
          <a:p>
            <a:r>
              <a:rPr lang="tr-TR" b="0" dirty="0"/>
              <a:t> </a:t>
            </a:r>
          </a:p>
          <a:p>
            <a:pPr algn="just"/>
            <a:r>
              <a:rPr lang="tr-TR" b="0" dirty="0"/>
              <a:t> </a:t>
            </a:r>
            <a:r>
              <a:rPr lang="tr-TR" b="0" dirty="0" smtClean="0"/>
              <a:t>  İki </a:t>
            </a:r>
            <a:r>
              <a:rPr lang="tr-TR" b="0" dirty="0"/>
              <a:t>tür WPA kimlik doğrulaması vardır: WPA ve WPA2. WPA tüm kablosuz ağ bağdaştırıcıları ile çalışmak üzere tasarlanmıştır, ancak eski yönlendiriciler veya erişim noktalarıyla çalışmayabilir</a:t>
            </a:r>
            <a:r>
              <a:rPr lang="tr-TR" b="0" dirty="0" smtClean="0"/>
              <a:t>.</a:t>
            </a:r>
            <a:endParaRPr lang="tr-TR" b="0" dirty="0"/>
          </a:p>
        </p:txBody>
      </p:sp>
    </p:spTree>
    <p:extLst>
      <p:ext uri="{BB962C8B-B14F-4D97-AF65-F5344CB8AC3E}">
        <p14:creationId xmlns:p14="http://schemas.microsoft.com/office/powerpoint/2010/main" val="262049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6"/>
            <a:ext cx="7620000" cy="5589240"/>
          </a:xfrm>
        </p:spPr>
        <p:txBody>
          <a:bodyPr>
            <a:normAutofit/>
          </a:bodyPr>
          <a:lstStyle/>
          <a:p>
            <a:pPr lvl="0">
              <a:spcBef>
                <a:spcPts val="0"/>
              </a:spcBef>
              <a:spcAft>
                <a:spcPts val="1200"/>
              </a:spcAft>
            </a:pPr>
            <a:r>
              <a:rPr lang="tr-TR" dirty="0" smtClean="0"/>
              <a:t>Sunum </a:t>
            </a:r>
            <a:r>
              <a:rPr lang="tr-TR" dirty="0"/>
              <a:t>Katmanı (</a:t>
            </a:r>
            <a:r>
              <a:rPr lang="tr-TR" dirty="0" err="1"/>
              <a:t>Presentatiton</a:t>
            </a:r>
            <a:r>
              <a:rPr lang="tr-TR" dirty="0"/>
              <a:t> </a:t>
            </a:r>
            <a:r>
              <a:rPr lang="tr-TR" dirty="0" err="1"/>
              <a:t>Layer</a:t>
            </a:r>
            <a:r>
              <a:rPr lang="tr-TR" dirty="0" smtClean="0"/>
              <a:t>)</a:t>
            </a:r>
            <a:endParaRPr lang="tr-TR" dirty="0"/>
          </a:p>
          <a:p>
            <a:pPr algn="just"/>
            <a:r>
              <a:rPr lang="tr-TR" b="0" dirty="0" smtClean="0"/>
              <a:t>   Bu </a:t>
            </a:r>
            <a:r>
              <a:rPr lang="tr-TR" b="0" dirty="0"/>
              <a:t>katman sunulacak olan veriyi biçimsel olarak uygun şekle sokmakla sorumludur.  Veri üzerinde biçimsel dönüşümler gerçekleştirmekle sorumlu bir katmandır. Sunum katmanı bir üstünde bulunan uygulama katmanından gerekli olan bilgiyi alır işledikten sonra ilgili katmana bilgiyi gönderir. Sunum katmanında temel olarak üç işlev gerçekleştirilir:</a:t>
            </a:r>
          </a:p>
          <a:p>
            <a:pPr algn="just"/>
            <a:r>
              <a:rPr lang="tr-TR" b="0" dirty="0"/>
              <a:t>• Verinin formatlanması </a:t>
            </a:r>
          </a:p>
          <a:p>
            <a:pPr algn="just"/>
            <a:r>
              <a:rPr lang="tr-TR" b="0" dirty="0"/>
              <a:t>• Verinin kodlanması </a:t>
            </a:r>
          </a:p>
          <a:p>
            <a:pPr algn="just"/>
            <a:r>
              <a:rPr lang="tr-TR" b="0" dirty="0"/>
              <a:t>• Verinin sıkıştırılması  (lerningnetwork.cisco.com, OSI Model </a:t>
            </a:r>
            <a:r>
              <a:rPr lang="tr-TR" b="0" dirty="0" err="1"/>
              <a:t>Concepts</a:t>
            </a:r>
            <a:r>
              <a:rPr lang="tr-TR" b="0" dirty="0"/>
              <a:t>)</a:t>
            </a:r>
          </a:p>
          <a:p>
            <a:pPr algn="just"/>
            <a:r>
              <a:rPr lang="tr-TR" b="0" dirty="0" smtClean="0"/>
              <a:t>   Bir </a:t>
            </a:r>
            <a:r>
              <a:rPr lang="tr-TR" b="0" dirty="0"/>
              <a:t>üst katmandan veriyi aldıktan sonra belirtilen fonksiyonlardan birisi yâda birkaçı veriye uygulanabilmektedir. İşlenmiş olan veri bir üst yâda alt katmana yönlendirilmektedir.</a:t>
            </a:r>
          </a:p>
          <a:p>
            <a:endParaRPr lang="tr-TR" b="0" dirty="0"/>
          </a:p>
        </p:txBody>
      </p:sp>
    </p:spTree>
    <p:extLst>
      <p:ext uri="{BB962C8B-B14F-4D97-AF65-F5344CB8AC3E}">
        <p14:creationId xmlns:p14="http://schemas.microsoft.com/office/powerpoint/2010/main" val="3102617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l" rtl="0">
              <a:spcBef>
                <a:spcPct val="0"/>
              </a:spcBef>
            </a:pPr>
            <a:r>
              <a:rPr lang="tr-TR" sz="2400" b="1" kern="1200" spc="-60" dirty="0">
                <a:solidFill>
                  <a:schemeClr val="tx2"/>
                </a:solidFill>
                <a:latin typeface="+mj-lt"/>
                <a:ea typeface="+mj-ea"/>
                <a:cs typeface="+mj-cs"/>
              </a:rPr>
              <a:t>802.1x</a:t>
            </a:r>
            <a:r>
              <a:rPr lang="tr-TR" sz="1600" dirty="0"/>
              <a:t/>
            </a:r>
            <a:br>
              <a:rPr lang="tr-TR" sz="1600" dirty="0"/>
            </a:br>
            <a:endParaRPr lang="tr-TR" dirty="0"/>
          </a:p>
        </p:txBody>
      </p:sp>
      <p:sp>
        <p:nvSpPr>
          <p:cNvPr id="3" name="İçerik Yer Tutucusu 2"/>
          <p:cNvSpPr>
            <a:spLocks noGrp="1"/>
          </p:cNvSpPr>
          <p:nvPr>
            <p:ph idx="1"/>
          </p:nvPr>
        </p:nvSpPr>
        <p:spPr>
          <a:xfrm>
            <a:off x="467544" y="1772816"/>
            <a:ext cx="7620000" cy="2232248"/>
          </a:xfrm>
        </p:spPr>
        <p:txBody>
          <a:bodyPr>
            <a:normAutofit lnSpcReduction="10000"/>
          </a:bodyPr>
          <a:lstStyle/>
          <a:p>
            <a:pPr algn="just"/>
            <a:r>
              <a:rPr lang="tr-TR" b="0" dirty="0" smtClean="0"/>
              <a:t>   802.1X </a:t>
            </a:r>
            <a:r>
              <a:rPr lang="tr-TR" b="0" dirty="0"/>
              <a:t>kimlik doğrulaması 802.11 kablosuz ağlarının ve kablolu Ethernet ağlarının güvenliğini artırmaya yardımcı olabilir. 802.1X kullanıcıları doğrulamak ve ağ erişimi sağlamak için bir kimlik doğrulama sunucusu kullanır. 802.1X, kablosuz ağlarda, Kabloluya Eşdeğer Gizlilik (WEP) veya </a:t>
            </a:r>
            <a:r>
              <a:rPr lang="tr-TR" b="0" dirty="0" err="1"/>
              <a:t>Wi</a:t>
            </a:r>
            <a:r>
              <a:rPr lang="tr-TR" b="0" dirty="0"/>
              <a:t>-Fi Korumalı Erişim (WPA) anahtarlarıyla birlikte çalışabilir. Bu kimlik doğrulama türü genellikle çalışma alanı ağına bağlanırken kullanılır</a:t>
            </a:r>
          </a:p>
          <a:p>
            <a:endParaRPr lang="tr-TR" dirty="0"/>
          </a:p>
        </p:txBody>
      </p:sp>
    </p:spTree>
    <p:extLst>
      <p:ext uri="{BB962C8B-B14F-4D97-AF65-F5344CB8AC3E}">
        <p14:creationId xmlns:p14="http://schemas.microsoft.com/office/powerpoint/2010/main" val="31232813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l" rtl="0">
              <a:spcBef>
                <a:spcPct val="0"/>
              </a:spcBef>
            </a:pPr>
            <a:r>
              <a:rPr lang="tr-TR" sz="2400" b="1" kern="1200" spc="-60" dirty="0">
                <a:solidFill>
                  <a:schemeClr val="tx2"/>
                </a:solidFill>
                <a:latin typeface="+mj-lt"/>
                <a:ea typeface="+mj-ea"/>
                <a:cs typeface="+mj-cs"/>
              </a:rPr>
              <a:t>WPA-2 Şifrelemesi (IEEE </a:t>
            </a:r>
            <a:r>
              <a:rPr lang="tr-TR" sz="2400" b="1" kern="1200" spc="-60" dirty="0" smtClean="0">
                <a:solidFill>
                  <a:schemeClr val="tx2"/>
                </a:solidFill>
                <a:latin typeface="+mj-lt"/>
                <a:ea typeface="+mj-ea"/>
                <a:cs typeface="+mj-cs"/>
              </a:rPr>
              <a:t>802.11i)</a:t>
            </a:r>
            <a:r>
              <a:rPr lang="tr-TR" sz="1600" dirty="0"/>
              <a:t/>
            </a:r>
            <a:br>
              <a:rPr lang="tr-TR" sz="1600" dirty="0"/>
            </a:br>
            <a:endParaRPr lang="tr-TR" dirty="0"/>
          </a:p>
        </p:txBody>
      </p:sp>
      <p:sp>
        <p:nvSpPr>
          <p:cNvPr id="3" name="İçerik Yer Tutucusu 2"/>
          <p:cNvSpPr>
            <a:spLocks noGrp="1"/>
          </p:cNvSpPr>
          <p:nvPr>
            <p:ph idx="1"/>
          </p:nvPr>
        </p:nvSpPr>
        <p:spPr>
          <a:xfrm>
            <a:off x="395536" y="1484784"/>
            <a:ext cx="7620000" cy="4373563"/>
          </a:xfrm>
        </p:spPr>
        <p:txBody>
          <a:bodyPr>
            <a:normAutofit lnSpcReduction="10000"/>
          </a:bodyPr>
          <a:lstStyle/>
          <a:p>
            <a:pPr algn="just"/>
            <a:r>
              <a:rPr lang="tr-TR" b="0" dirty="0" smtClean="0"/>
              <a:t>   IEEE </a:t>
            </a:r>
            <a:r>
              <a:rPr lang="tr-TR" b="0" dirty="0"/>
              <a:t>802i güvenlik standardı,  </a:t>
            </a:r>
            <a:r>
              <a:rPr lang="tr-TR" b="0" dirty="0" err="1"/>
              <a:t>WEP’in</a:t>
            </a:r>
            <a:r>
              <a:rPr lang="tr-TR" b="0" dirty="0"/>
              <a:t> zayıf noktalarına önlem olarak ortadan kaldırmaya yöneliktir. AES (Advanced </a:t>
            </a:r>
            <a:r>
              <a:rPr lang="tr-TR" b="0" dirty="0" err="1"/>
              <a:t>Encryption</a:t>
            </a:r>
            <a:r>
              <a:rPr lang="tr-TR" b="0" dirty="0"/>
              <a:t> </a:t>
            </a:r>
            <a:r>
              <a:rPr lang="tr-TR" b="0" dirty="0" err="1"/>
              <a:t>Standard</a:t>
            </a:r>
            <a:r>
              <a:rPr lang="tr-TR" b="0" dirty="0"/>
              <a:t>) şifreleme algoritmasının Counter </a:t>
            </a:r>
            <a:r>
              <a:rPr lang="tr-TR" b="0" dirty="0" err="1"/>
              <a:t>Mode</a:t>
            </a:r>
            <a:r>
              <a:rPr lang="tr-TR" b="0" dirty="0"/>
              <a:t> </a:t>
            </a:r>
            <a:r>
              <a:rPr lang="tr-TR" b="0" dirty="0" err="1"/>
              <a:t>with</a:t>
            </a:r>
            <a:r>
              <a:rPr lang="tr-TR" b="0" dirty="0"/>
              <a:t> </a:t>
            </a:r>
            <a:r>
              <a:rPr lang="tr-TR" b="0" dirty="0" err="1"/>
              <a:t>Cipher</a:t>
            </a:r>
            <a:r>
              <a:rPr lang="tr-TR" b="0" dirty="0"/>
              <a:t> </a:t>
            </a:r>
            <a:r>
              <a:rPr lang="tr-TR" b="0" dirty="0" err="1"/>
              <a:t>Block</a:t>
            </a:r>
            <a:r>
              <a:rPr lang="tr-TR" b="0" dirty="0"/>
              <a:t> </a:t>
            </a:r>
            <a:r>
              <a:rPr lang="tr-TR" b="0" dirty="0" err="1"/>
              <a:t>Chaining</a:t>
            </a:r>
            <a:r>
              <a:rPr lang="tr-TR" b="0" dirty="0"/>
              <a:t> Message </a:t>
            </a:r>
            <a:r>
              <a:rPr lang="tr-TR" b="0" dirty="0" err="1"/>
              <a:t>Authentication</a:t>
            </a:r>
            <a:r>
              <a:rPr lang="tr-TR" b="0" dirty="0"/>
              <a:t> </a:t>
            </a:r>
            <a:r>
              <a:rPr lang="tr-TR" b="0" dirty="0" err="1"/>
              <a:t>Code</a:t>
            </a:r>
            <a:r>
              <a:rPr lang="tr-TR" b="0" dirty="0"/>
              <a:t> Protocol (CCMP) </a:t>
            </a:r>
            <a:r>
              <a:rPr lang="tr-TR" b="0" dirty="0" err="1"/>
              <a:t>modunda</a:t>
            </a:r>
            <a:r>
              <a:rPr lang="tr-TR" b="0" dirty="0"/>
              <a:t> şifreleme ve kimlik doğrulama/yetkilendirme için 802.1x’in kullanımını önermektedir. AES şifreleme algoritması RC4 algoritmasıyla kıyaslandığından çok daha güvenlidir. </a:t>
            </a:r>
          </a:p>
          <a:p>
            <a:r>
              <a:rPr lang="tr-TR" b="0" dirty="0"/>
              <a:t> </a:t>
            </a:r>
          </a:p>
          <a:p>
            <a:pPr algn="just"/>
            <a:r>
              <a:rPr lang="tr-TR" b="0" dirty="0"/>
              <a:t> </a:t>
            </a:r>
            <a:r>
              <a:rPr lang="tr-TR" b="0" dirty="0" smtClean="0"/>
              <a:t>  WPA2</a:t>
            </a:r>
            <a:r>
              <a:rPr lang="tr-TR" b="0" dirty="0"/>
              <a:t>, </a:t>
            </a:r>
            <a:r>
              <a:rPr lang="tr-TR" b="0" dirty="0" err="1"/>
              <a:t>WPA'ya</a:t>
            </a:r>
            <a:r>
              <a:rPr lang="tr-TR" b="0" dirty="0"/>
              <a:t> göre daha güvenlidir, ancak bazı eski ağ bağdaştırıcılarıyla çalışmaz.  Bu, WPA-Kuruluş veya WPA2-Kuruluş olarak adlandırılır. Ayrıca, her kullanıcıya aynı parolanın verildiği önceden paylaştırılan anahtar (PSK) </a:t>
            </a:r>
            <a:r>
              <a:rPr lang="tr-TR" b="0" dirty="0" err="1"/>
              <a:t>modunda</a:t>
            </a:r>
            <a:r>
              <a:rPr lang="tr-TR" b="0" dirty="0"/>
              <a:t> da kullanılabilir. Bu, WPA-Kişisel veya WPA2-Kişisel olarak adlandırılır</a:t>
            </a:r>
          </a:p>
          <a:p>
            <a:endParaRPr lang="tr-TR" dirty="0"/>
          </a:p>
        </p:txBody>
      </p:sp>
    </p:spTree>
    <p:extLst>
      <p:ext uri="{BB962C8B-B14F-4D97-AF65-F5344CB8AC3E}">
        <p14:creationId xmlns:p14="http://schemas.microsoft.com/office/powerpoint/2010/main" val="4057249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6779096" cy="759614"/>
          </a:xfrm>
        </p:spPr>
        <p:txBody>
          <a:bodyPr>
            <a:normAutofit/>
          </a:bodyPr>
          <a:lstStyle/>
          <a:p>
            <a:r>
              <a:rPr lang="tr-TR" sz="2400" dirty="0" smtClean="0"/>
              <a:t>Diğer </a:t>
            </a:r>
            <a:r>
              <a:rPr lang="tr-TR" sz="2400" dirty="0"/>
              <a:t>Kablosuz Ağlar</a:t>
            </a:r>
          </a:p>
        </p:txBody>
      </p:sp>
      <p:sp>
        <p:nvSpPr>
          <p:cNvPr id="3" name="İçerik Yer Tutucusu 2"/>
          <p:cNvSpPr>
            <a:spLocks noGrp="1"/>
          </p:cNvSpPr>
          <p:nvPr>
            <p:ph idx="1"/>
          </p:nvPr>
        </p:nvSpPr>
        <p:spPr>
          <a:xfrm>
            <a:off x="467544" y="1556792"/>
            <a:ext cx="7620000" cy="4373563"/>
          </a:xfrm>
        </p:spPr>
        <p:txBody>
          <a:bodyPr>
            <a:normAutofit fontScale="92500" lnSpcReduction="10000"/>
          </a:bodyPr>
          <a:lstStyle/>
          <a:p>
            <a:r>
              <a:rPr lang="tr-TR" dirty="0" smtClean="0"/>
              <a:t>1. </a:t>
            </a:r>
            <a:r>
              <a:rPr lang="tr-TR" dirty="0" err="1" smtClean="0"/>
              <a:t>Zigbee</a:t>
            </a:r>
            <a:r>
              <a:rPr lang="tr-TR" dirty="0" smtClean="0"/>
              <a:t> </a:t>
            </a:r>
            <a:endParaRPr lang="tr-TR" dirty="0"/>
          </a:p>
          <a:p>
            <a:pPr algn="just"/>
            <a:r>
              <a:rPr lang="tr-TR" dirty="0"/>
              <a:t> </a:t>
            </a:r>
            <a:endParaRPr lang="tr-TR" b="0" dirty="0"/>
          </a:p>
          <a:p>
            <a:pPr algn="just"/>
            <a:r>
              <a:rPr lang="tr-TR" b="0" dirty="0" smtClean="0"/>
              <a:t>   IEEE </a:t>
            </a:r>
            <a:r>
              <a:rPr lang="tr-TR" b="0" dirty="0"/>
              <a:t>802.15.4 standardına bağlı olarak çalışan bir Kablosuz algılayıcı ağı  (Wireless Sensor Network, WSN) </a:t>
            </a:r>
            <a:r>
              <a:rPr lang="tr-TR" b="0" dirty="0" err="1"/>
              <a:t>teknolojisi’dir</a:t>
            </a:r>
            <a:r>
              <a:rPr lang="tr-TR" b="0" dirty="0"/>
              <a:t>. </a:t>
            </a:r>
            <a:r>
              <a:rPr lang="tr-TR" b="0" dirty="0" err="1"/>
              <a:t>Zigbee</a:t>
            </a:r>
            <a:r>
              <a:rPr lang="tr-TR" b="0" dirty="0"/>
              <a:t> bu standart tarafından belirlenmiş olan özellikleri taşımaktadır. </a:t>
            </a:r>
          </a:p>
          <a:p>
            <a:pPr algn="just"/>
            <a:r>
              <a:rPr lang="tr-TR" b="0" dirty="0"/>
              <a:t> </a:t>
            </a:r>
          </a:p>
          <a:p>
            <a:pPr algn="just"/>
            <a:r>
              <a:rPr lang="tr-TR" b="0" dirty="0" smtClean="0"/>
              <a:t>   </a:t>
            </a:r>
            <a:r>
              <a:rPr lang="tr-TR" b="0" dirty="0" err="1" smtClean="0"/>
              <a:t>PAN’lar</a:t>
            </a:r>
            <a:r>
              <a:rPr lang="tr-TR" b="0" dirty="0" smtClean="0"/>
              <a:t> </a:t>
            </a:r>
            <a:r>
              <a:rPr lang="tr-TR" b="0" dirty="0"/>
              <a:t>için geçtiğimiz yıllara kadar iki temel standart bulunmaktaydı. Bunlar: Bluetooth ve </a:t>
            </a:r>
            <a:r>
              <a:rPr lang="tr-TR" b="0" dirty="0" err="1"/>
              <a:t>WiFi</a:t>
            </a:r>
            <a:r>
              <a:rPr lang="tr-TR" b="0" dirty="0"/>
              <a:t> olmak üzereydi. Endüstride de temel olarak kablosuz iletişim sırasında daha az karmaşıklık ve birçok durumda pil ömrünün neden olduğu sorunlara çözüm getirmesi özellikleri ile öne çıkmaktadır. (Lee, Su, vd., 2007) Zaman içerisinde IEEE 802.15.4-2003 temel alınarak ve daha sonra </a:t>
            </a:r>
            <a:r>
              <a:rPr lang="tr-TR" b="0" dirty="0" err="1"/>
              <a:t>ZigBee</a:t>
            </a:r>
            <a:r>
              <a:rPr lang="tr-TR" b="0" dirty="0"/>
              <a:t> </a:t>
            </a:r>
            <a:r>
              <a:rPr lang="tr-TR" b="0" dirty="0" err="1"/>
              <a:t>Alliance’ın</a:t>
            </a:r>
            <a:r>
              <a:rPr lang="tr-TR" b="0" dirty="0"/>
              <a:t> aralık 2004’te devreye girmesiyle PAN ağlar içerisine girmiştir. </a:t>
            </a:r>
          </a:p>
          <a:p>
            <a:endParaRPr lang="tr-TR" dirty="0"/>
          </a:p>
        </p:txBody>
      </p:sp>
    </p:spTree>
    <p:extLst>
      <p:ext uri="{BB962C8B-B14F-4D97-AF65-F5344CB8AC3E}">
        <p14:creationId xmlns:p14="http://schemas.microsoft.com/office/powerpoint/2010/main" val="39511427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655727438"/>
              </p:ext>
            </p:extLst>
          </p:nvPr>
        </p:nvGraphicFramePr>
        <p:xfrm>
          <a:off x="1907704" y="1124744"/>
          <a:ext cx="4320480" cy="2149976"/>
        </p:xfrm>
        <a:graphic>
          <a:graphicData uri="http://schemas.openxmlformats.org/drawingml/2006/table">
            <a:tbl>
              <a:tblPr firstRow="1" firstCol="1" bandRow="1">
                <a:tableStyleId>{5C22544A-7EE6-4342-B048-85BDC9FD1C3A}</a:tableStyleId>
              </a:tblPr>
              <a:tblGrid>
                <a:gridCol w="1656559"/>
                <a:gridCol w="2663921"/>
              </a:tblGrid>
              <a:tr h="268747">
                <a:tc>
                  <a:txBody>
                    <a:bodyPr/>
                    <a:lstStyle/>
                    <a:p>
                      <a:pPr algn="just">
                        <a:lnSpc>
                          <a:spcPct val="150000"/>
                        </a:lnSpc>
                        <a:spcAft>
                          <a:spcPts val="0"/>
                        </a:spcAft>
                      </a:pPr>
                      <a:r>
                        <a:rPr lang="tr-TR" sz="900" dirty="0">
                          <a:effectLst/>
                        </a:rPr>
                        <a:t>Karakteristik</a:t>
                      </a:r>
                      <a:endParaRPr lang="tr-TR" sz="900" dirty="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dirty="0" err="1">
                          <a:effectLst/>
                        </a:rPr>
                        <a:t>ZigBee</a:t>
                      </a:r>
                      <a:endParaRPr lang="tr-TR" sz="900" dirty="0">
                        <a:solidFill>
                          <a:srgbClr val="000000"/>
                        </a:solidFill>
                        <a:effectLst/>
                        <a:latin typeface="Times New Roman"/>
                        <a:ea typeface="Calibri"/>
                        <a:cs typeface="Times New Roman"/>
                      </a:endParaRPr>
                    </a:p>
                  </a:txBody>
                  <a:tcPr marL="50552" marR="50552" marT="0" marB="0"/>
                </a:tc>
              </a:tr>
              <a:tr h="268747">
                <a:tc>
                  <a:txBody>
                    <a:bodyPr/>
                    <a:lstStyle/>
                    <a:p>
                      <a:pPr>
                        <a:lnSpc>
                          <a:spcPct val="150000"/>
                        </a:lnSpc>
                        <a:spcAft>
                          <a:spcPts val="0"/>
                        </a:spcAft>
                      </a:pPr>
                      <a:r>
                        <a:rPr lang="tr-TR" sz="900">
                          <a:effectLst/>
                        </a:rPr>
                        <a:t>IEEE tipi</a:t>
                      </a:r>
                      <a:endParaRPr lang="tr-TR" sz="90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a:effectLst/>
                        </a:rPr>
                        <a:t>802.15.4</a:t>
                      </a:r>
                      <a:endParaRPr lang="tr-TR" sz="900">
                        <a:solidFill>
                          <a:srgbClr val="000000"/>
                        </a:solidFill>
                        <a:effectLst/>
                        <a:latin typeface="Times New Roman"/>
                        <a:ea typeface="Calibri"/>
                        <a:cs typeface="Times New Roman"/>
                      </a:endParaRPr>
                    </a:p>
                  </a:txBody>
                  <a:tcPr marL="50552" marR="50552" marT="0" marB="0"/>
                </a:tc>
              </a:tr>
              <a:tr h="268747">
                <a:tc>
                  <a:txBody>
                    <a:bodyPr/>
                    <a:lstStyle/>
                    <a:p>
                      <a:pPr>
                        <a:lnSpc>
                          <a:spcPct val="150000"/>
                        </a:lnSpc>
                        <a:spcAft>
                          <a:spcPts val="0"/>
                        </a:spcAft>
                      </a:pPr>
                      <a:r>
                        <a:rPr lang="tr-TR" sz="900">
                          <a:effectLst/>
                        </a:rPr>
                        <a:t>İşlem Frekansı</a:t>
                      </a:r>
                      <a:endParaRPr lang="tr-TR" sz="90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a:effectLst/>
                        </a:rPr>
                        <a:t>868 MHz, 902- 928 MHz, 2.4 GHz- ISM</a:t>
                      </a:r>
                      <a:endParaRPr lang="tr-TR" sz="900">
                        <a:solidFill>
                          <a:srgbClr val="000000"/>
                        </a:solidFill>
                        <a:effectLst/>
                        <a:latin typeface="Times New Roman"/>
                        <a:ea typeface="Calibri"/>
                        <a:cs typeface="Times New Roman"/>
                      </a:endParaRPr>
                    </a:p>
                  </a:txBody>
                  <a:tcPr marL="50552" marR="50552" marT="0" marB="0"/>
                </a:tc>
              </a:tr>
              <a:tr h="268747">
                <a:tc>
                  <a:txBody>
                    <a:bodyPr/>
                    <a:lstStyle/>
                    <a:p>
                      <a:pPr>
                        <a:lnSpc>
                          <a:spcPct val="150000"/>
                        </a:lnSpc>
                        <a:spcAft>
                          <a:spcPts val="0"/>
                        </a:spcAft>
                      </a:pPr>
                      <a:r>
                        <a:rPr lang="tr-TR" sz="900">
                          <a:effectLst/>
                        </a:rPr>
                        <a:t>Data Oranı</a:t>
                      </a:r>
                      <a:endParaRPr lang="tr-TR" sz="90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dirty="0">
                          <a:effectLst/>
                        </a:rPr>
                        <a:t>20 -250 </a:t>
                      </a:r>
                      <a:r>
                        <a:rPr lang="tr-TR" sz="900" dirty="0" err="1">
                          <a:effectLst/>
                        </a:rPr>
                        <a:t>kb</a:t>
                      </a:r>
                      <a:r>
                        <a:rPr lang="tr-TR" sz="900" dirty="0">
                          <a:effectLst/>
                        </a:rPr>
                        <a:t>/s</a:t>
                      </a:r>
                      <a:endParaRPr lang="tr-TR" sz="900" dirty="0">
                        <a:solidFill>
                          <a:srgbClr val="000000"/>
                        </a:solidFill>
                        <a:effectLst/>
                        <a:latin typeface="Times New Roman"/>
                        <a:ea typeface="Calibri"/>
                        <a:cs typeface="Times New Roman"/>
                      </a:endParaRPr>
                    </a:p>
                  </a:txBody>
                  <a:tcPr marL="50552" marR="50552" marT="0" marB="0"/>
                </a:tc>
              </a:tr>
              <a:tr h="268747">
                <a:tc>
                  <a:txBody>
                    <a:bodyPr/>
                    <a:lstStyle/>
                    <a:p>
                      <a:pPr>
                        <a:lnSpc>
                          <a:spcPct val="150000"/>
                        </a:lnSpc>
                        <a:spcAft>
                          <a:spcPts val="0"/>
                        </a:spcAft>
                      </a:pPr>
                      <a:r>
                        <a:rPr lang="tr-TR" sz="900">
                          <a:effectLst/>
                        </a:rPr>
                        <a:t>Nominal TX gücü</a:t>
                      </a:r>
                      <a:endParaRPr lang="tr-TR" sz="900">
                        <a:solidFill>
                          <a:srgbClr val="000000"/>
                        </a:solidFill>
                        <a:effectLst/>
                        <a:latin typeface="Times New Roman"/>
                        <a:ea typeface="Calibri"/>
                        <a:cs typeface="Times New Roman"/>
                      </a:endParaRPr>
                    </a:p>
                  </a:txBody>
                  <a:tcPr marL="50552" marR="50552" marT="0" marB="0"/>
                </a:tc>
                <a:tc>
                  <a:txBody>
                    <a:bodyPr/>
                    <a:lstStyle/>
                    <a:p>
                      <a:pPr marL="228600" algn="ctr">
                        <a:lnSpc>
                          <a:spcPct val="150000"/>
                        </a:lnSpc>
                        <a:spcAft>
                          <a:spcPts val="0"/>
                        </a:spcAft>
                      </a:pPr>
                      <a:r>
                        <a:rPr lang="tr-TR" sz="900">
                          <a:effectLst/>
                        </a:rPr>
                        <a:t>-25-0 dBm</a:t>
                      </a:r>
                      <a:endParaRPr lang="tr-TR" sz="900">
                        <a:solidFill>
                          <a:srgbClr val="000000"/>
                        </a:solidFill>
                        <a:effectLst/>
                        <a:latin typeface="Times New Roman"/>
                        <a:ea typeface="Calibri"/>
                        <a:cs typeface="Times New Roman"/>
                      </a:endParaRPr>
                    </a:p>
                  </a:txBody>
                  <a:tcPr marL="50552" marR="50552" marT="0" marB="0"/>
                </a:tc>
              </a:tr>
              <a:tr h="268747">
                <a:tc>
                  <a:txBody>
                    <a:bodyPr/>
                    <a:lstStyle/>
                    <a:p>
                      <a:pPr>
                        <a:lnSpc>
                          <a:spcPct val="150000"/>
                        </a:lnSpc>
                        <a:spcAft>
                          <a:spcPts val="0"/>
                        </a:spcAft>
                      </a:pPr>
                      <a:r>
                        <a:rPr lang="tr-TR" sz="900">
                          <a:effectLst/>
                        </a:rPr>
                        <a:t>Nominal aralık</a:t>
                      </a:r>
                      <a:endParaRPr lang="tr-TR" sz="90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dirty="0">
                          <a:effectLst/>
                        </a:rPr>
                        <a:t>10-75 m</a:t>
                      </a:r>
                      <a:endParaRPr lang="tr-TR" sz="900" dirty="0">
                        <a:solidFill>
                          <a:srgbClr val="000000"/>
                        </a:solidFill>
                        <a:effectLst/>
                        <a:latin typeface="Times New Roman"/>
                        <a:ea typeface="Calibri"/>
                        <a:cs typeface="Times New Roman"/>
                      </a:endParaRPr>
                    </a:p>
                  </a:txBody>
                  <a:tcPr marL="50552" marR="50552" marT="0" marB="0"/>
                </a:tc>
              </a:tr>
              <a:tr h="537494">
                <a:tc>
                  <a:txBody>
                    <a:bodyPr/>
                    <a:lstStyle/>
                    <a:p>
                      <a:pPr>
                        <a:lnSpc>
                          <a:spcPct val="150000"/>
                        </a:lnSpc>
                        <a:spcAft>
                          <a:spcPts val="0"/>
                        </a:spcAft>
                      </a:pPr>
                      <a:r>
                        <a:rPr lang="tr-TR" sz="900">
                          <a:effectLst/>
                        </a:rPr>
                        <a:t>Hücre düğümleri’nin maksimum sayısı</a:t>
                      </a:r>
                      <a:endParaRPr lang="tr-TR" sz="900">
                        <a:solidFill>
                          <a:srgbClr val="000000"/>
                        </a:solidFill>
                        <a:effectLst/>
                        <a:latin typeface="Times New Roman"/>
                        <a:ea typeface="Calibri"/>
                        <a:cs typeface="Times New Roman"/>
                      </a:endParaRPr>
                    </a:p>
                  </a:txBody>
                  <a:tcPr marL="50552" marR="50552" marT="0" marB="0"/>
                </a:tc>
                <a:tc>
                  <a:txBody>
                    <a:bodyPr/>
                    <a:lstStyle/>
                    <a:p>
                      <a:pPr algn="ctr">
                        <a:lnSpc>
                          <a:spcPct val="150000"/>
                        </a:lnSpc>
                        <a:spcAft>
                          <a:spcPts val="0"/>
                        </a:spcAft>
                      </a:pPr>
                      <a:r>
                        <a:rPr lang="tr-TR" sz="900" dirty="0">
                          <a:effectLst/>
                        </a:rPr>
                        <a:t>65000</a:t>
                      </a:r>
                      <a:endParaRPr lang="tr-TR" sz="900" dirty="0">
                        <a:solidFill>
                          <a:srgbClr val="000000"/>
                        </a:solidFill>
                        <a:effectLst/>
                        <a:latin typeface="Times New Roman"/>
                        <a:ea typeface="Calibri"/>
                        <a:cs typeface="Times New Roman"/>
                      </a:endParaRPr>
                    </a:p>
                  </a:txBody>
                  <a:tcPr marL="50552" marR="50552" marT="0" marB="0"/>
                </a:tc>
              </a:tr>
            </a:tbl>
          </a:graphicData>
        </a:graphic>
      </p:graphicFrame>
      <p:sp>
        <p:nvSpPr>
          <p:cNvPr id="6" name="Dikdörtgen 5"/>
          <p:cNvSpPr/>
          <p:nvPr/>
        </p:nvSpPr>
        <p:spPr>
          <a:xfrm>
            <a:off x="1691680" y="715803"/>
            <a:ext cx="4572000" cy="307777"/>
          </a:xfrm>
          <a:prstGeom prst="rect">
            <a:avLst/>
          </a:prstGeom>
        </p:spPr>
        <p:txBody>
          <a:bodyPr>
            <a:spAutoFit/>
          </a:bodyPr>
          <a:lstStyle/>
          <a:p>
            <a:r>
              <a:rPr lang="tr-TR" sz="1400" dirty="0" err="1"/>
              <a:t>Zigbee</a:t>
            </a:r>
            <a:r>
              <a:rPr lang="tr-TR" sz="1400" dirty="0"/>
              <a:t> Karakteristik değerleri (</a:t>
            </a:r>
            <a:r>
              <a:rPr lang="tr-TR" sz="1400" dirty="0" err="1"/>
              <a:t>Qu</a:t>
            </a:r>
            <a:r>
              <a:rPr lang="tr-TR" sz="1400" dirty="0"/>
              <a:t>, </a:t>
            </a:r>
            <a:r>
              <a:rPr lang="tr-TR" sz="1400" dirty="0" err="1"/>
              <a:t>Wang</a:t>
            </a:r>
            <a:r>
              <a:rPr lang="tr-TR" sz="1400" dirty="0"/>
              <a:t> vd., 2010)</a:t>
            </a:r>
          </a:p>
        </p:txBody>
      </p:sp>
      <p:sp>
        <p:nvSpPr>
          <p:cNvPr id="7" name="Dikdörtgen 6"/>
          <p:cNvSpPr/>
          <p:nvPr/>
        </p:nvSpPr>
        <p:spPr>
          <a:xfrm>
            <a:off x="467544" y="3717032"/>
            <a:ext cx="8131745" cy="2308324"/>
          </a:xfrm>
          <a:prstGeom prst="rect">
            <a:avLst/>
          </a:prstGeom>
        </p:spPr>
        <p:txBody>
          <a:bodyPr wrap="square">
            <a:spAutoFit/>
          </a:bodyPr>
          <a:lstStyle/>
          <a:p>
            <a:pPr algn="just"/>
            <a:r>
              <a:rPr lang="tr-TR" dirty="0" smtClean="0"/>
              <a:t>   </a:t>
            </a:r>
            <a:r>
              <a:rPr lang="tr-TR" dirty="0" err="1" smtClean="0"/>
              <a:t>ZigBee</a:t>
            </a:r>
            <a:r>
              <a:rPr lang="tr-TR" dirty="0"/>
              <a:t>, </a:t>
            </a:r>
            <a:r>
              <a:rPr lang="tr-TR" dirty="0" err="1"/>
              <a:t>PAN’da</a:t>
            </a:r>
            <a:r>
              <a:rPr lang="tr-TR" dirty="0"/>
              <a:t> ki radyo iletişimi ile ara bağlantısı sağlanan cihazları ve temel alınan protokolü tanımlamaktadır. </a:t>
            </a:r>
            <a:r>
              <a:rPr lang="tr-TR" dirty="0" err="1"/>
              <a:t>ZigBee</a:t>
            </a:r>
            <a:r>
              <a:rPr lang="tr-TR" dirty="0"/>
              <a:t> CSMA/CA ortam erişimi mekanizmasını kullanmaktadır. (</a:t>
            </a:r>
            <a:r>
              <a:rPr lang="tr-TR" dirty="0" err="1"/>
              <a:t>Callaway</a:t>
            </a:r>
            <a:r>
              <a:rPr lang="tr-TR" dirty="0"/>
              <a:t>, </a:t>
            </a:r>
            <a:r>
              <a:rPr lang="tr-TR" dirty="0" err="1"/>
              <a:t>Gorday</a:t>
            </a:r>
            <a:r>
              <a:rPr lang="tr-TR" dirty="0"/>
              <a:t> vd., 2002) Çalışma menzili, 10 ile 75 metre arasında değişmektedir. (</a:t>
            </a:r>
            <a:r>
              <a:rPr lang="tr-TR" dirty="0" err="1"/>
              <a:t>Qu</a:t>
            </a:r>
            <a:r>
              <a:rPr lang="tr-TR" dirty="0"/>
              <a:t>, </a:t>
            </a:r>
            <a:r>
              <a:rPr lang="tr-TR" dirty="0" err="1"/>
              <a:t>Wang</a:t>
            </a:r>
            <a:r>
              <a:rPr lang="tr-TR" dirty="0"/>
              <a:t> vd., 2010)</a:t>
            </a:r>
          </a:p>
          <a:p>
            <a:r>
              <a:rPr lang="tr-TR" dirty="0"/>
              <a:t> </a:t>
            </a:r>
          </a:p>
          <a:p>
            <a:pPr algn="just"/>
            <a:r>
              <a:rPr lang="tr-TR" dirty="0" smtClean="0"/>
              <a:t>   </a:t>
            </a:r>
            <a:r>
              <a:rPr lang="tr-TR" dirty="0" err="1" smtClean="0"/>
              <a:t>ZigBee</a:t>
            </a:r>
            <a:r>
              <a:rPr lang="tr-TR" dirty="0" smtClean="0"/>
              <a:t> </a:t>
            </a:r>
            <a:r>
              <a:rPr lang="tr-TR" dirty="0"/>
              <a:t>teknolojisi temel olarak dört temel topolojiyi kullanır: Peer-</a:t>
            </a:r>
            <a:r>
              <a:rPr lang="tr-TR" dirty="0" err="1"/>
              <a:t>to</a:t>
            </a:r>
            <a:r>
              <a:rPr lang="tr-TR" dirty="0"/>
              <a:t> </a:t>
            </a:r>
            <a:r>
              <a:rPr lang="tr-TR" dirty="0" err="1"/>
              <a:t>to</a:t>
            </a:r>
            <a:r>
              <a:rPr lang="tr-TR" dirty="0"/>
              <a:t>-Peer (P2P), Star, Mesh ve Cluster </a:t>
            </a:r>
            <a:r>
              <a:rPr lang="tr-TR" dirty="0" err="1"/>
              <a:t>Tree</a:t>
            </a:r>
            <a:r>
              <a:rPr lang="tr-TR" dirty="0"/>
              <a:t> olmak üzeredir. Bunlar aşağıdaki şekilde de görülebilmektedir.</a:t>
            </a:r>
          </a:p>
        </p:txBody>
      </p:sp>
    </p:spTree>
    <p:extLst>
      <p:ext uri="{BB962C8B-B14F-4D97-AF65-F5344CB8AC3E}">
        <p14:creationId xmlns:p14="http://schemas.microsoft.com/office/powerpoint/2010/main" val="37942109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36912"/>
            <a:ext cx="7859216" cy="4104456"/>
          </a:xfrm>
        </p:spPr>
        <p:txBody>
          <a:bodyPr>
            <a:normAutofit fontScale="92500" lnSpcReduction="10000"/>
          </a:bodyPr>
          <a:lstStyle/>
          <a:p>
            <a:pPr algn="just">
              <a:spcAft>
                <a:spcPts val="1800"/>
              </a:spcAft>
            </a:pPr>
            <a:r>
              <a:rPr lang="tr-TR" b="0" dirty="0" smtClean="0"/>
              <a:t>   </a:t>
            </a:r>
            <a:r>
              <a:rPr lang="tr-TR" sz="2200" b="0" dirty="0" err="1"/>
              <a:t>ZigBee</a:t>
            </a:r>
            <a:r>
              <a:rPr lang="tr-TR" sz="2200" b="0" dirty="0"/>
              <a:t> teknolojisi geniş çaplı ağların daha düşük maliyetle kurulmasını sağlayabildiği gibi kontrol ağları uygulamalarında da kullanılabilmektedir. </a:t>
            </a:r>
            <a:r>
              <a:rPr lang="tr-TR" sz="2200" b="0" dirty="0" err="1"/>
              <a:t>Zigbee</a:t>
            </a:r>
            <a:r>
              <a:rPr lang="tr-TR" sz="2200" b="0" dirty="0"/>
              <a:t> teknolojisi mesh ağı teknolojisini de desteklemektedir.  </a:t>
            </a:r>
          </a:p>
          <a:p>
            <a:pPr algn="just">
              <a:spcAft>
                <a:spcPts val="1800"/>
              </a:spcAft>
            </a:pPr>
            <a:r>
              <a:rPr lang="tr-TR" sz="2200" b="0" dirty="0" smtClean="0"/>
              <a:t>   İlk </a:t>
            </a:r>
            <a:r>
              <a:rPr lang="tr-TR" sz="2200" b="0" dirty="0"/>
              <a:t>zamanlar askeri amaçla kullanılan kablosuz algılayıcılar; zamanla maliyetlerinin düşmesi ile birlikte çok yaygın olarak kullanılmaya başlamıştır. Algılayıcı ağlar temel olarak nem sıcaklık basınç, ışık ve hareketlilik gibi durumsal değişiklikleri takip etmek için değişik yapılara sahip olabilmektedir. Savunma sanayinde uçaklarda mevcut donanım bilgisine ulaşmak, düşman askerlerini izlemek, çevresel değişiklikleri izlemek gibi yerlerde kullanılabilmektedir. Bunlara ek olarak, bina içinde kablosuz haberleşmeyi gerçekleştirmek için kullanılabilir bir teknolojidir.</a:t>
            </a:r>
          </a:p>
        </p:txBody>
      </p:sp>
      <p:pic>
        <p:nvPicPr>
          <p:cNvPr id="4" name="Resim 3"/>
          <p:cNvPicPr/>
          <p:nvPr/>
        </p:nvPicPr>
        <p:blipFill>
          <a:blip r:embed="rId2"/>
          <a:srcRect/>
          <a:stretch>
            <a:fillRect/>
          </a:stretch>
        </p:blipFill>
        <p:spPr bwMode="auto">
          <a:xfrm>
            <a:off x="1691680" y="260648"/>
            <a:ext cx="5256584" cy="1728192"/>
          </a:xfrm>
          <a:prstGeom prst="rect">
            <a:avLst/>
          </a:prstGeom>
          <a:noFill/>
          <a:ln w="9525">
            <a:noFill/>
            <a:miter lim="800000"/>
            <a:headEnd/>
            <a:tailEnd/>
          </a:ln>
        </p:spPr>
      </p:pic>
      <p:sp>
        <p:nvSpPr>
          <p:cNvPr id="5" name="Dikdörtgen 4"/>
          <p:cNvSpPr/>
          <p:nvPr/>
        </p:nvSpPr>
        <p:spPr>
          <a:xfrm>
            <a:off x="2918676" y="2132856"/>
            <a:ext cx="3417923" cy="307777"/>
          </a:xfrm>
          <a:prstGeom prst="rect">
            <a:avLst/>
          </a:prstGeom>
        </p:spPr>
        <p:txBody>
          <a:bodyPr wrap="none">
            <a:spAutoFit/>
          </a:bodyPr>
          <a:lstStyle/>
          <a:p>
            <a:r>
              <a:rPr lang="tr-TR" sz="1400" dirty="0" err="1"/>
              <a:t>Zigbee</a:t>
            </a:r>
            <a:r>
              <a:rPr lang="tr-TR" sz="1400" dirty="0"/>
              <a:t> teknolojisinde kullanılan ağ türleri</a:t>
            </a:r>
          </a:p>
        </p:txBody>
      </p:sp>
    </p:spTree>
    <p:extLst>
      <p:ext uri="{BB962C8B-B14F-4D97-AF65-F5344CB8AC3E}">
        <p14:creationId xmlns:p14="http://schemas.microsoft.com/office/powerpoint/2010/main" val="3515969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5791200" cy="687606"/>
          </a:xfrm>
        </p:spPr>
        <p:txBody>
          <a:bodyPr>
            <a:normAutofit/>
          </a:bodyPr>
          <a:lstStyle/>
          <a:p>
            <a:r>
              <a:rPr lang="tr-TR" sz="2400" b="1" dirty="0"/>
              <a:t>Bluetooth</a:t>
            </a:r>
            <a:endParaRPr lang="tr-TR" sz="2400" dirty="0"/>
          </a:p>
        </p:txBody>
      </p:sp>
      <p:sp>
        <p:nvSpPr>
          <p:cNvPr id="3" name="İçerik Yer Tutucusu 2"/>
          <p:cNvSpPr>
            <a:spLocks noGrp="1"/>
          </p:cNvSpPr>
          <p:nvPr>
            <p:ph idx="1"/>
          </p:nvPr>
        </p:nvSpPr>
        <p:spPr>
          <a:xfrm>
            <a:off x="467544" y="1340768"/>
            <a:ext cx="7620000" cy="5040560"/>
          </a:xfrm>
        </p:spPr>
        <p:txBody>
          <a:bodyPr>
            <a:normAutofit fontScale="92500" lnSpcReduction="10000"/>
          </a:bodyPr>
          <a:lstStyle/>
          <a:p>
            <a:pPr algn="just">
              <a:spcAft>
                <a:spcPts val="1800"/>
              </a:spcAft>
            </a:pPr>
            <a:r>
              <a:rPr lang="tr-TR" b="0" dirty="0" smtClean="0"/>
              <a:t>   Bluetooth</a:t>
            </a:r>
            <a:r>
              <a:rPr lang="tr-TR" b="0" dirty="0"/>
              <a:t>, kablo bağlantısı ile veri iletişimini ortadan kaldıran kısa mesafe Radyo Frekansı (RF) teknolojisinin adıdır. (Lee, Su, vd., 2007) Kablosuz kişisel alan ağları (WPAN) içinde çalışmakta olup IEEE tarafından belirlenmiş olan 802.15.1 standardını kullanmaktadırlar.</a:t>
            </a:r>
          </a:p>
          <a:p>
            <a:pPr algn="just"/>
            <a:r>
              <a:rPr lang="tr-TR" b="0" dirty="0" smtClean="0"/>
              <a:t>   Bluetooth </a:t>
            </a:r>
            <a:r>
              <a:rPr lang="tr-TR" b="0" dirty="0"/>
              <a:t>sisteminin çalışması kumandalarda kullanılan sistem </a:t>
            </a:r>
            <a:r>
              <a:rPr lang="tr-TR" b="0" dirty="0" err="1"/>
              <a:t>infra-red</a:t>
            </a:r>
            <a:r>
              <a:rPr lang="tr-TR" b="0" dirty="0"/>
              <a:t> (</a:t>
            </a:r>
            <a:r>
              <a:rPr lang="tr-TR" b="0" dirty="0" smtClean="0"/>
              <a:t>IRDA- kızıl </a:t>
            </a:r>
            <a:r>
              <a:rPr lang="tr-TR" b="0" dirty="0"/>
              <a:t>ötesi olarak da bilinmektedir) teknolojisine dayanmaktadır.  Bluetooth teknolojisi sayesinde Mouse, klavye, printer gibi cihazlar kablosuz şekilde bilgi transferini gerçekleştirebilmektedirler.  2.4 </a:t>
            </a:r>
            <a:r>
              <a:rPr lang="tr-TR" b="0" dirty="0" err="1"/>
              <a:t>gigahertz</a:t>
            </a:r>
            <a:r>
              <a:rPr lang="tr-TR" b="0" dirty="0"/>
              <a:t> (GHz)’den  2.485 GHz’e  kadar giden aralıkta lisanssız olarak kullanılmaktadır. Bluetooth, modülasyon olarak FHSS(</a:t>
            </a:r>
            <a:r>
              <a:rPr lang="tr-TR" b="0" dirty="0" err="1"/>
              <a:t>frequency</a:t>
            </a:r>
            <a:r>
              <a:rPr lang="tr-TR" b="0" dirty="0"/>
              <a:t> </a:t>
            </a:r>
            <a:r>
              <a:rPr lang="tr-TR" b="0" dirty="0" err="1"/>
              <a:t>hopping</a:t>
            </a:r>
            <a:r>
              <a:rPr lang="tr-TR" b="0" dirty="0"/>
              <a:t> spread </a:t>
            </a:r>
            <a:r>
              <a:rPr lang="tr-TR" b="0" dirty="0" err="1"/>
              <a:t>spectrum</a:t>
            </a:r>
            <a:r>
              <a:rPr lang="tr-TR" b="0" dirty="0"/>
              <a:t>)’</a:t>
            </a:r>
            <a:r>
              <a:rPr lang="tr-TR" b="0" dirty="0" err="1"/>
              <a:t>yi</a:t>
            </a:r>
            <a:r>
              <a:rPr lang="tr-TR" b="0" dirty="0"/>
              <a:t> kullanmaktadır. FHSS ile </a:t>
            </a:r>
            <a:r>
              <a:rPr lang="tr-TR" b="0" dirty="0" err="1"/>
              <a:t>interferens</a:t>
            </a:r>
            <a:r>
              <a:rPr lang="tr-TR" b="0" dirty="0"/>
              <a:t> ve iletim hataları azalmakta ve iletim güvenliği artmaktadır. FHSS teknolojisiyle, Bluetooth cihazları arasında iletişim data/ses linklerinde saniyede 1600 kez ve sayfa taramalarında saniyede 3200 kez değişen frekans aracılığıyla, 79 farklı radyo kanalı </a:t>
            </a:r>
            <a:r>
              <a:rPr lang="tr-TR" b="0" dirty="0" smtClean="0"/>
              <a:t>kullanmaktadır( </a:t>
            </a:r>
            <a:r>
              <a:rPr lang="tr-TR" b="0" dirty="0" err="1"/>
              <a:t>Scarfone</a:t>
            </a:r>
            <a:r>
              <a:rPr lang="tr-TR" b="0" dirty="0"/>
              <a:t> ve </a:t>
            </a:r>
            <a:r>
              <a:rPr lang="tr-TR" b="0" dirty="0" err="1"/>
              <a:t>Padgette</a:t>
            </a:r>
            <a:r>
              <a:rPr lang="tr-TR" b="0" dirty="0"/>
              <a:t>, 2008</a:t>
            </a:r>
            <a:r>
              <a:rPr lang="tr-TR" b="0" dirty="0" smtClean="0"/>
              <a:t>).</a:t>
            </a:r>
            <a:endParaRPr lang="tr-TR" b="0" dirty="0"/>
          </a:p>
        </p:txBody>
      </p:sp>
    </p:spTree>
    <p:extLst>
      <p:ext uri="{BB962C8B-B14F-4D97-AF65-F5344CB8AC3E}">
        <p14:creationId xmlns:p14="http://schemas.microsoft.com/office/powerpoint/2010/main" val="3120826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788445341"/>
              </p:ext>
            </p:extLst>
          </p:nvPr>
        </p:nvGraphicFramePr>
        <p:xfrm>
          <a:off x="1380980" y="701983"/>
          <a:ext cx="5849620" cy="1371600"/>
        </p:xfrm>
        <a:graphic>
          <a:graphicData uri="http://schemas.openxmlformats.org/drawingml/2006/table">
            <a:tbl>
              <a:tblPr firstRow="1" firstCol="1" bandRow="1">
                <a:tableStyleId>{5C22544A-7EE6-4342-B048-85BDC9FD1C3A}</a:tableStyleId>
              </a:tblPr>
              <a:tblGrid>
                <a:gridCol w="1462405"/>
                <a:gridCol w="1462405"/>
                <a:gridCol w="1462405"/>
                <a:gridCol w="1462405"/>
              </a:tblGrid>
              <a:tr h="396875">
                <a:tc>
                  <a:txBody>
                    <a:bodyPr/>
                    <a:lstStyle/>
                    <a:p>
                      <a:pPr algn="just">
                        <a:lnSpc>
                          <a:spcPct val="150000"/>
                        </a:lnSpc>
                        <a:spcAft>
                          <a:spcPts val="0"/>
                        </a:spcAft>
                      </a:pPr>
                      <a:r>
                        <a:rPr lang="tr-TR" sz="1200" dirty="0">
                          <a:effectLst/>
                        </a:rPr>
                        <a:t>Tip</a:t>
                      </a:r>
                      <a:endParaRPr lang="tr-TR"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Güç</a:t>
                      </a:r>
                      <a:endParaRPr lang="tr-TR" sz="1100">
                        <a:effectLst/>
                        <a:latin typeface="Calibri"/>
                        <a:ea typeface="Calibri"/>
                        <a:cs typeface="Times New Roman"/>
                      </a:endParaRPr>
                    </a:p>
                  </a:txBody>
                  <a:tcPr marL="68580" marR="68580" marT="0" marB="0"/>
                </a:tc>
                <a:tc>
                  <a:txBody>
                    <a:bodyPr/>
                    <a:lstStyle/>
                    <a:p>
                      <a:pPr algn="ctr">
                        <a:lnSpc>
                          <a:spcPct val="150000"/>
                        </a:lnSpc>
                        <a:spcAft>
                          <a:spcPts val="0"/>
                        </a:spcAft>
                      </a:pPr>
                      <a:r>
                        <a:rPr lang="tr-TR" sz="1200" dirty="0">
                          <a:effectLst/>
                        </a:rPr>
                        <a:t>Güç Seviyesi</a:t>
                      </a:r>
                      <a:endParaRPr lang="tr-TR"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tr-TR" sz="1200">
                          <a:effectLst/>
                        </a:rPr>
                        <a:t>Kapsama Alan Sınırları</a:t>
                      </a:r>
                      <a:endParaRPr lang="tr-TR" sz="1100">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tr-TR" sz="1200">
                          <a:effectLst/>
                        </a:rPr>
                        <a:t>Sınıf 1</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Yüksek</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100 mW (20 dBm)</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91 metreye kadar</a:t>
                      </a:r>
                      <a:endParaRPr lang="tr-TR" sz="1100">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tr-TR" sz="1200">
                          <a:effectLst/>
                        </a:rPr>
                        <a:t>Sınıf 2</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Orta </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2.5 mW (4 dBm)</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9 metreye kadar</a:t>
                      </a:r>
                      <a:endParaRPr lang="tr-TR" sz="1100">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tr-TR" sz="1200">
                          <a:effectLst/>
                        </a:rPr>
                        <a:t>Sınıf 3</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Düşük</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1 mW (0 dBm)</a:t>
                      </a:r>
                      <a:endParaRPr lang="tr-T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dirty="0">
                          <a:effectLst/>
                        </a:rPr>
                        <a:t>1 metreye kadar</a:t>
                      </a:r>
                      <a:endParaRPr lang="tr-TR" sz="1100" dirty="0">
                        <a:effectLst/>
                        <a:latin typeface="Calibri"/>
                        <a:ea typeface="Calibri"/>
                        <a:cs typeface="Times New Roman"/>
                      </a:endParaRPr>
                    </a:p>
                  </a:txBody>
                  <a:tcPr marL="68580" marR="68580" marT="0" marB="0"/>
                </a:tc>
              </a:tr>
            </a:tbl>
          </a:graphicData>
        </a:graphic>
      </p:graphicFrame>
      <p:sp>
        <p:nvSpPr>
          <p:cNvPr id="5" name="Dikdörtgen 4"/>
          <p:cNvSpPr/>
          <p:nvPr/>
        </p:nvSpPr>
        <p:spPr>
          <a:xfrm>
            <a:off x="1974016" y="332656"/>
            <a:ext cx="5256584" cy="338554"/>
          </a:xfrm>
          <a:prstGeom prst="rect">
            <a:avLst/>
          </a:prstGeom>
        </p:spPr>
        <p:txBody>
          <a:bodyPr wrap="square">
            <a:spAutoFit/>
          </a:bodyPr>
          <a:lstStyle/>
          <a:p>
            <a:r>
              <a:rPr lang="tr-TR" sz="1600" dirty="0"/>
              <a:t>Bluetooth aygıt sınıflarına göre güç gereksinimleri</a:t>
            </a:r>
          </a:p>
        </p:txBody>
      </p:sp>
      <p:sp>
        <p:nvSpPr>
          <p:cNvPr id="6" name="Dikdörtgen 5"/>
          <p:cNvSpPr/>
          <p:nvPr/>
        </p:nvSpPr>
        <p:spPr>
          <a:xfrm>
            <a:off x="539552" y="2420888"/>
            <a:ext cx="7848872" cy="1477328"/>
          </a:xfrm>
          <a:prstGeom prst="rect">
            <a:avLst/>
          </a:prstGeom>
        </p:spPr>
        <p:txBody>
          <a:bodyPr wrap="square">
            <a:spAutoFit/>
          </a:bodyPr>
          <a:lstStyle/>
          <a:p>
            <a:pPr algn="just"/>
            <a:r>
              <a:rPr lang="tr-TR" dirty="0" smtClean="0"/>
              <a:t>   Bluetooth </a:t>
            </a:r>
            <a:r>
              <a:rPr lang="tr-TR" dirty="0"/>
              <a:t>versiyon 1.1 ve 1.2’de 1 </a:t>
            </a:r>
            <a:r>
              <a:rPr lang="tr-TR" dirty="0" err="1"/>
              <a:t>megabite</a:t>
            </a:r>
            <a:r>
              <a:rPr lang="tr-TR" dirty="0"/>
              <a:t> kadar aktarım hızı belirtilmekte iletilen veri (</a:t>
            </a:r>
            <a:r>
              <a:rPr lang="tr-TR" dirty="0" err="1"/>
              <a:t>throughput</a:t>
            </a:r>
            <a:r>
              <a:rPr lang="tr-TR" dirty="0"/>
              <a:t>) saniyede yaklaşık 720 </a:t>
            </a:r>
            <a:r>
              <a:rPr lang="tr-TR" dirty="0" err="1"/>
              <a:t>kilobit’e</a:t>
            </a:r>
            <a:r>
              <a:rPr lang="tr-TR" dirty="0"/>
              <a:t> ulaşmaktadır. </a:t>
            </a:r>
            <a:r>
              <a:rPr lang="tr-TR" dirty="0" smtClean="0"/>
              <a:t>Bluetooth </a:t>
            </a:r>
            <a:r>
              <a:rPr lang="tr-TR" dirty="0"/>
              <a:t>versiyon 2.0 + </a:t>
            </a:r>
            <a:r>
              <a:rPr lang="tr-TR" dirty="0" err="1"/>
              <a:t>Enhanced</a:t>
            </a:r>
            <a:r>
              <a:rPr lang="tr-TR" dirty="0"/>
              <a:t> Data Rate (EDR) ve  2.1 + EDR veri oranı 3 </a:t>
            </a:r>
            <a:r>
              <a:rPr lang="tr-TR" dirty="0" err="1"/>
              <a:t>Mbps</a:t>
            </a:r>
            <a:r>
              <a:rPr lang="tr-TR" dirty="0"/>
              <a:t> belirlenmiş olup iletilen veri yaklaşık (</a:t>
            </a:r>
            <a:r>
              <a:rPr lang="tr-TR" dirty="0" err="1"/>
              <a:t>throughput</a:t>
            </a:r>
            <a:r>
              <a:rPr lang="tr-TR" dirty="0"/>
              <a:t>) 2.1 </a:t>
            </a:r>
            <a:r>
              <a:rPr lang="tr-TR" dirty="0" err="1"/>
              <a:t>Mbps</a:t>
            </a:r>
            <a:r>
              <a:rPr lang="tr-TR" dirty="0"/>
              <a:t> ‘</a:t>
            </a:r>
            <a:r>
              <a:rPr lang="tr-TR" dirty="0" err="1"/>
              <a:t>dir</a:t>
            </a:r>
            <a:r>
              <a:rPr lang="tr-TR" dirty="0"/>
              <a:t>.</a:t>
            </a:r>
          </a:p>
        </p:txBody>
      </p:sp>
      <p:sp>
        <p:nvSpPr>
          <p:cNvPr id="7" name="Dikdörtgen 6"/>
          <p:cNvSpPr/>
          <p:nvPr/>
        </p:nvSpPr>
        <p:spPr>
          <a:xfrm>
            <a:off x="2411760" y="4013430"/>
            <a:ext cx="4572000" cy="307777"/>
          </a:xfrm>
          <a:prstGeom prst="rect">
            <a:avLst/>
          </a:prstGeom>
        </p:spPr>
        <p:txBody>
          <a:bodyPr>
            <a:spAutoFit/>
          </a:bodyPr>
          <a:lstStyle/>
          <a:p>
            <a:r>
              <a:rPr lang="tr-TR" sz="1400" dirty="0"/>
              <a:t>Bluetooth karakteristikleri (</a:t>
            </a:r>
            <a:r>
              <a:rPr lang="tr-TR" sz="1400" dirty="0" err="1"/>
              <a:t>Qu</a:t>
            </a:r>
            <a:r>
              <a:rPr lang="tr-TR" sz="1400" dirty="0"/>
              <a:t>, </a:t>
            </a:r>
            <a:r>
              <a:rPr lang="tr-TR" sz="1400" dirty="0" err="1"/>
              <a:t>Wang</a:t>
            </a:r>
            <a:r>
              <a:rPr lang="tr-TR" sz="1400" dirty="0"/>
              <a:t> vd., 2010)</a:t>
            </a:r>
          </a:p>
        </p:txBody>
      </p:sp>
      <p:graphicFrame>
        <p:nvGraphicFramePr>
          <p:cNvPr id="8" name="Tablo 7"/>
          <p:cNvGraphicFramePr>
            <a:graphicFrameLocks noGrp="1"/>
          </p:cNvGraphicFramePr>
          <p:nvPr>
            <p:extLst>
              <p:ext uri="{D42A27DB-BD31-4B8C-83A1-F6EECF244321}">
                <p14:modId xmlns:p14="http://schemas.microsoft.com/office/powerpoint/2010/main" val="1045018726"/>
              </p:ext>
            </p:extLst>
          </p:nvPr>
        </p:nvGraphicFramePr>
        <p:xfrm>
          <a:off x="2536763" y="4369612"/>
          <a:ext cx="3854450" cy="2194560"/>
        </p:xfrm>
        <a:graphic>
          <a:graphicData uri="http://schemas.openxmlformats.org/drawingml/2006/table">
            <a:tbl>
              <a:tblPr firstRow="1" firstCol="1" bandRow="1">
                <a:tableStyleId>{5C22544A-7EE6-4342-B048-85BDC9FD1C3A}</a:tableStyleId>
              </a:tblPr>
              <a:tblGrid>
                <a:gridCol w="1927225"/>
                <a:gridCol w="1927225"/>
              </a:tblGrid>
              <a:tr h="232408">
                <a:tc>
                  <a:txBody>
                    <a:bodyPr/>
                    <a:lstStyle/>
                    <a:p>
                      <a:pPr algn="just">
                        <a:lnSpc>
                          <a:spcPct val="150000"/>
                        </a:lnSpc>
                        <a:spcAft>
                          <a:spcPts val="0"/>
                        </a:spcAft>
                      </a:pPr>
                      <a:r>
                        <a:rPr lang="tr-TR" sz="1200" dirty="0">
                          <a:effectLst/>
                        </a:rPr>
                        <a:t>Karakteristik</a:t>
                      </a:r>
                      <a:endParaRPr lang="tr-TR"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dirty="0">
                          <a:effectLst/>
                        </a:rPr>
                        <a:t>Bluetooth</a:t>
                      </a:r>
                      <a:endParaRPr lang="tr-TR" sz="1200" dirty="0">
                        <a:solidFill>
                          <a:srgbClr val="000000"/>
                        </a:solidFill>
                        <a:effectLst/>
                        <a:latin typeface="Times New Roman"/>
                        <a:ea typeface="Calibri"/>
                        <a:cs typeface="Times New Roman"/>
                      </a:endParaRPr>
                    </a:p>
                  </a:txBody>
                  <a:tcPr marL="68580" marR="68580" marT="0" marB="0"/>
                </a:tc>
              </a:tr>
              <a:tr h="232408">
                <a:tc>
                  <a:txBody>
                    <a:bodyPr/>
                    <a:lstStyle/>
                    <a:p>
                      <a:pPr>
                        <a:lnSpc>
                          <a:spcPct val="150000"/>
                        </a:lnSpc>
                        <a:spcAft>
                          <a:spcPts val="0"/>
                        </a:spcAft>
                      </a:pPr>
                      <a:r>
                        <a:rPr lang="tr-TR" sz="1200">
                          <a:effectLst/>
                        </a:rPr>
                        <a:t>IEEE tipi</a:t>
                      </a:r>
                      <a:endParaRPr lang="tr-TR"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a:effectLst/>
                        </a:rPr>
                        <a:t>802.15.1</a:t>
                      </a:r>
                      <a:endParaRPr lang="tr-TR" sz="1200">
                        <a:solidFill>
                          <a:srgbClr val="000000"/>
                        </a:solidFill>
                        <a:effectLst/>
                        <a:latin typeface="Times New Roman"/>
                        <a:ea typeface="Calibri"/>
                        <a:cs typeface="Times New Roman"/>
                      </a:endParaRPr>
                    </a:p>
                  </a:txBody>
                  <a:tcPr marL="68580" marR="68580" marT="0" marB="0"/>
                </a:tc>
              </a:tr>
              <a:tr h="232408">
                <a:tc>
                  <a:txBody>
                    <a:bodyPr/>
                    <a:lstStyle/>
                    <a:p>
                      <a:pPr>
                        <a:lnSpc>
                          <a:spcPct val="150000"/>
                        </a:lnSpc>
                        <a:spcAft>
                          <a:spcPts val="0"/>
                        </a:spcAft>
                      </a:pPr>
                      <a:r>
                        <a:rPr lang="tr-TR" sz="1200">
                          <a:effectLst/>
                        </a:rPr>
                        <a:t>İşlem Frekansı</a:t>
                      </a:r>
                      <a:endParaRPr lang="tr-TR"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a:effectLst/>
                        </a:rPr>
                        <a:t>2.4 GHz ISM</a:t>
                      </a:r>
                      <a:endParaRPr lang="tr-TR" sz="1200">
                        <a:solidFill>
                          <a:srgbClr val="000000"/>
                        </a:solidFill>
                        <a:effectLst/>
                        <a:latin typeface="Times New Roman"/>
                        <a:ea typeface="Calibri"/>
                        <a:cs typeface="Times New Roman"/>
                      </a:endParaRPr>
                    </a:p>
                  </a:txBody>
                  <a:tcPr marL="68580" marR="68580" marT="0" marB="0"/>
                </a:tc>
              </a:tr>
              <a:tr h="236751">
                <a:tc>
                  <a:txBody>
                    <a:bodyPr/>
                    <a:lstStyle/>
                    <a:p>
                      <a:pPr>
                        <a:lnSpc>
                          <a:spcPct val="150000"/>
                        </a:lnSpc>
                        <a:spcAft>
                          <a:spcPts val="0"/>
                        </a:spcAft>
                      </a:pPr>
                      <a:r>
                        <a:rPr lang="tr-TR" sz="1200">
                          <a:effectLst/>
                        </a:rPr>
                        <a:t>Data Oranı</a:t>
                      </a:r>
                      <a:endParaRPr lang="tr-TR"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a:effectLst/>
                        </a:rPr>
                        <a:t>1 Mb/s</a:t>
                      </a:r>
                      <a:endParaRPr lang="tr-TR" sz="1200">
                        <a:solidFill>
                          <a:srgbClr val="000000"/>
                        </a:solidFill>
                        <a:effectLst/>
                        <a:latin typeface="Times New Roman"/>
                        <a:ea typeface="Calibri"/>
                        <a:cs typeface="Times New Roman"/>
                      </a:endParaRPr>
                    </a:p>
                  </a:txBody>
                  <a:tcPr marL="68580" marR="68580" marT="0" marB="0"/>
                </a:tc>
              </a:tr>
              <a:tr h="232408">
                <a:tc>
                  <a:txBody>
                    <a:bodyPr/>
                    <a:lstStyle/>
                    <a:p>
                      <a:pPr>
                        <a:lnSpc>
                          <a:spcPct val="150000"/>
                        </a:lnSpc>
                        <a:spcAft>
                          <a:spcPts val="0"/>
                        </a:spcAft>
                      </a:pPr>
                      <a:r>
                        <a:rPr lang="tr-TR" sz="1200">
                          <a:effectLst/>
                        </a:rPr>
                        <a:t>Nominal TX gücü</a:t>
                      </a:r>
                      <a:endParaRPr lang="tr-TR" sz="1200">
                        <a:solidFill>
                          <a:srgbClr val="000000"/>
                        </a:solidFill>
                        <a:effectLst/>
                        <a:latin typeface="Times New Roman"/>
                        <a:ea typeface="Calibri"/>
                        <a:cs typeface="Times New Roman"/>
                      </a:endParaRPr>
                    </a:p>
                  </a:txBody>
                  <a:tcPr marL="68580" marR="68580" marT="0" marB="0"/>
                </a:tc>
                <a:tc>
                  <a:txBody>
                    <a:bodyPr/>
                    <a:lstStyle/>
                    <a:p>
                      <a:pPr marL="342900" lvl="0" indent="-342900" algn="ctr">
                        <a:lnSpc>
                          <a:spcPct val="150000"/>
                        </a:lnSpc>
                        <a:spcAft>
                          <a:spcPts val="0"/>
                        </a:spcAft>
                        <a:buFont typeface="+mj-lt"/>
                        <a:buAutoNum type="arabicPeriod"/>
                      </a:pPr>
                      <a:r>
                        <a:rPr lang="tr-TR" sz="1200" dirty="0">
                          <a:effectLst/>
                        </a:rPr>
                        <a:t>10 </a:t>
                      </a:r>
                      <a:r>
                        <a:rPr lang="tr-TR" sz="1200" dirty="0" err="1">
                          <a:effectLst/>
                        </a:rPr>
                        <a:t>dBm</a:t>
                      </a:r>
                      <a:endParaRPr lang="tr-TR" sz="1200" dirty="0">
                        <a:solidFill>
                          <a:srgbClr val="000000"/>
                        </a:solidFill>
                        <a:effectLst/>
                        <a:latin typeface="Times New Roman"/>
                        <a:ea typeface="Calibri"/>
                        <a:cs typeface="Times New Roman"/>
                      </a:endParaRPr>
                    </a:p>
                  </a:txBody>
                  <a:tcPr marL="68580" marR="68580" marT="0" marB="0"/>
                </a:tc>
              </a:tr>
              <a:tr h="232408">
                <a:tc>
                  <a:txBody>
                    <a:bodyPr/>
                    <a:lstStyle/>
                    <a:p>
                      <a:pPr>
                        <a:lnSpc>
                          <a:spcPct val="150000"/>
                        </a:lnSpc>
                        <a:spcAft>
                          <a:spcPts val="0"/>
                        </a:spcAft>
                      </a:pPr>
                      <a:r>
                        <a:rPr lang="tr-TR" sz="1200">
                          <a:effectLst/>
                        </a:rPr>
                        <a:t>Nominal aralık</a:t>
                      </a:r>
                      <a:endParaRPr lang="tr-TR"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a:effectLst/>
                        </a:rPr>
                        <a:t>10-100 m</a:t>
                      </a:r>
                      <a:endParaRPr lang="tr-TR" sz="1200">
                        <a:solidFill>
                          <a:srgbClr val="000000"/>
                        </a:solidFill>
                        <a:effectLst/>
                        <a:latin typeface="Times New Roman"/>
                        <a:ea typeface="Calibri"/>
                        <a:cs typeface="Times New Roman"/>
                      </a:endParaRPr>
                    </a:p>
                  </a:txBody>
                  <a:tcPr marL="68580" marR="68580" marT="0" marB="0"/>
                </a:tc>
              </a:tr>
              <a:tr h="496688">
                <a:tc>
                  <a:txBody>
                    <a:bodyPr/>
                    <a:lstStyle/>
                    <a:p>
                      <a:pPr>
                        <a:lnSpc>
                          <a:spcPct val="150000"/>
                        </a:lnSpc>
                        <a:spcAft>
                          <a:spcPts val="0"/>
                        </a:spcAft>
                      </a:pPr>
                      <a:r>
                        <a:rPr lang="tr-TR" sz="1200">
                          <a:effectLst/>
                        </a:rPr>
                        <a:t>Hücre düğümleri’nin maksimum sayısı</a:t>
                      </a:r>
                      <a:endParaRPr lang="tr-TR"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tr-TR" sz="1200" dirty="0">
                          <a:effectLst/>
                        </a:rPr>
                        <a:t>8</a:t>
                      </a:r>
                      <a:endParaRPr lang="tr-TR" sz="12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943688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620000" cy="6048672"/>
          </a:xfrm>
        </p:spPr>
        <p:txBody>
          <a:bodyPr>
            <a:normAutofit fontScale="92500" lnSpcReduction="20000"/>
          </a:bodyPr>
          <a:lstStyle/>
          <a:p>
            <a:r>
              <a:rPr lang="tr-TR" b="0" dirty="0"/>
              <a:t>Bluetooth iki bağlantı topolojisine sahiptir: </a:t>
            </a:r>
            <a:endParaRPr lang="tr-TR" b="0" dirty="0" smtClean="0"/>
          </a:p>
          <a:p>
            <a:pPr marL="342900" indent="-342900">
              <a:buFont typeface="Arial" pitchFamily="34" charset="0"/>
              <a:buChar char="•"/>
            </a:pPr>
            <a:r>
              <a:rPr lang="tr-TR" b="0" dirty="0" err="1" smtClean="0"/>
              <a:t>Piconet</a:t>
            </a:r>
            <a:r>
              <a:rPr lang="tr-TR" b="0" dirty="0" smtClean="0"/>
              <a:t> </a:t>
            </a:r>
            <a:endParaRPr lang="tr-TR" b="0" dirty="0"/>
          </a:p>
          <a:p>
            <a:pPr marL="342900" indent="-342900">
              <a:buFont typeface="Arial" pitchFamily="34" charset="0"/>
              <a:buChar char="•"/>
            </a:pPr>
            <a:r>
              <a:rPr lang="tr-TR" b="0" dirty="0" err="1" smtClean="0"/>
              <a:t>Scatternet</a:t>
            </a:r>
            <a:r>
              <a:rPr lang="tr-TR" b="0" dirty="0" smtClean="0"/>
              <a:t>   </a:t>
            </a:r>
            <a:endParaRPr lang="tr-TR" b="0" dirty="0"/>
          </a:p>
          <a:p>
            <a:pPr>
              <a:spcBef>
                <a:spcPts val="1200"/>
              </a:spcBef>
            </a:pPr>
            <a:r>
              <a:rPr lang="tr-TR" dirty="0"/>
              <a:t> </a:t>
            </a:r>
            <a:r>
              <a:rPr lang="tr-TR" dirty="0" err="1" smtClean="0"/>
              <a:t>Piconet</a:t>
            </a:r>
            <a:endParaRPr lang="tr-TR" dirty="0"/>
          </a:p>
          <a:p>
            <a:pPr algn="just">
              <a:spcBef>
                <a:spcPts val="1800"/>
              </a:spcBef>
              <a:spcAft>
                <a:spcPts val="1800"/>
              </a:spcAft>
            </a:pPr>
            <a:r>
              <a:rPr lang="tr-TR" b="0" dirty="0" smtClean="0"/>
              <a:t>   Bluetooth </a:t>
            </a:r>
            <a:r>
              <a:rPr lang="tr-TR" b="0" dirty="0"/>
              <a:t>ağları sekiz cihaza kadar birlikte “</a:t>
            </a:r>
            <a:r>
              <a:rPr lang="tr-TR" b="0" dirty="0" err="1"/>
              <a:t>master</a:t>
            </a:r>
            <a:r>
              <a:rPr lang="tr-TR" b="0" dirty="0"/>
              <a:t>- </a:t>
            </a:r>
            <a:r>
              <a:rPr lang="tr-TR" b="0" dirty="0" err="1"/>
              <a:t>slave</a:t>
            </a:r>
            <a:r>
              <a:rPr lang="tr-TR" b="0" dirty="0"/>
              <a:t>” durumunda bir ağ oluşturabilirler ki buna “</a:t>
            </a:r>
            <a:r>
              <a:rPr lang="tr-TR" b="0" dirty="0" err="1"/>
              <a:t>pikonet</a:t>
            </a:r>
            <a:r>
              <a:rPr lang="tr-TR" b="0" dirty="0"/>
              <a:t>” (</a:t>
            </a:r>
            <a:r>
              <a:rPr lang="tr-TR" b="0" dirty="0" err="1"/>
              <a:t>piconet</a:t>
            </a:r>
            <a:r>
              <a:rPr lang="tr-TR" b="0" dirty="0"/>
              <a:t>) denilmektedir. Birbirlerinin kapsama alanı içerisinde bulunan Bluetooth birimleri noktadan noktaya ya da noktadan çok noktaya bağlantı kurabilirler. İki veya daha fazla </a:t>
            </a:r>
            <a:r>
              <a:rPr lang="tr-TR" b="0" dirty="0" err="1"/>
              <a:t>bluetooh</a:t>
            </a:r>
            <a:r>
              <a:rPr lang="tr-TR" b="0" dirty="0"/>
              <a:t> birimi birbiriyle bağlantı kurduğunda bunlar bir şebeke oluştururlar ve Bluetooth standartlarında bu şebekeye ‘</a:t>
            </a:r>
            <a:r>
              <a:rPr lang="tr-TR" b="0" dirty="0" err="1"/>
              <a:t>piconet</a:t>
            </a:r>
            <a:r>
              <a:rPr lang="tr-TR" b="0" dirty="0"/>
              <a:t>’ adı verilir. </a:t>
            </a:r>
            <a:r>
              <a:rPr lang="tr-TR" b="0" dirty="0" err="1"/>
              <a:t>Pikonetler</a:t>
            </a:r>
            <a:r>
              <a:rPr lang="tr-TR" b="0" dirty="0"/>
              <a:t> yedi aktif </a:t>
            </a:r>
            <a:r>
              <a:rPr lang="tr-TR" b="0" dirty="0" err="1"/>
              <a:t>slave</a:t>
            </a:r>
            <a:r>
              <a:rPr lang="tr-TR" b="0" dirty="0"/>
              <a:t> durumunda ve 255 aktif olmayan cihaza bağlanabilmektedir. (</a:t>
            </a:r>
            <a:r>
              <a:rPr lang="tr-TR" b="0" dirty="0" err="1"/>
              <a:t>Scarfone</a:t>
            </a:r>
            <a:r>
              <a:rPr lang="tr-TR" b="0" dirty="0"/>
              <a:t> ve </a:t>
            </a:r>
            <a:r>
              <a:rPr lang="tr-TR" b="0" dirty="0" err="1"/>
              <a:t>Padgette</a:t>
            </a:r>
            <a:r>
              <a:rPr lang="tr-TR" b="0" dirty="0"/>
              <a:t>, 2008) </a:t>
            </a:r>
            <a:r>
              <a:rPr lang="tr-TR" b="0" dirty="0" err="1"/>
              <a:t>Piconet</a:t>
            </a:r>
            <a:r>
              <a:rPr lang="tr-TR" b="0" dirty="0"/>
              <a:t>, </a:t>
            </a:r>
            <a:r>
              <a:rPr lang="tr-TR" b="0" dirty="0" err="1"/>
              <a:t>master</a:t>
            </a:r>
            <a:r>
              <a:rPr lang="tr-TR" b="0" dirty="0"/>
              <a:t> - </a:t>
            </a:r>
            <a:r>
              <a:rPr lang="tr-TR" b="0" dirty="0" err="1"/>
              <a:t>slave</a:t>
            </a:r>
            <a:r>
              <a:rPr lang="tr-TR" b="0" dirty="0"/>
              <a:t> ilişkisiyle kablosuz ağ zincirini belirlenmiş olan kurallar dahilinde oluşturabilmektedir</a:t>
            </a:r>
            <a:r>
              <a:rPr lang="tr-TR" b="0" dirty="0" smtClean="0"/>
              <a:t>.</a:t>
            </a:r>
            <a:endParaRPr lang="tr-TR" b="0" dirty="0"/>
          </a:p>
          <a:p>
            <a:pPr algn="just"/>
            <a:r>
              <a:rPr lang="tr-TR" b="0" dirty="0" smtClean="0"/>
              <a:t>   Bir </a:t>
            </a:r>
            <a:r>
              <a:rPr lang="tr-TR" b="0" dirty="0" err="1"/>
              <a:t>piconet</a:t>
            </a:r>
            <a:r>
              <a:rPr lang="tr-TR" b="0" dirty="0"/>
              <a:t>, bir veya daha fazla bağlı olan Bluetooth ile WPAN ağı oluşturmaktadırlar (Lee, Su, vd., 2007). </a:t>
            </a:r>
            <a:r>
              <a:rPr lang="tr-TR" b="0" dirty="0" err="1"/>
              <a:t>Piconet</a:t>
            </a:r>
            <a:r>
              <a:rPr lang="tr-TR" b="0" dirty="0"/>
              <a:t> bağlantısı </a:t>
            </a:r>
            <a:r>
              <a:rPr lang="tr-TR" b="0" dirty="0" smtClean="0"/>
              <a:t>sonraki slaytta verilmiştir</a:t>
            </a:r>
            <a:r>
              <a:rPr lang="tr-TR" b="0" dirty="0"/>
              <a:t>. Bluetooth teknolojisini kullanan cihazlar, ad-hoc biçimiyle bağlantı kurmaktadırlar. Bir frekans atlamalı kanal, </a:t>
            </a:r>
            <a:r>
              <a:rPr lang="tr-TR" b="0" dirty="0" err="1"/>
              <a:t>master</a:t>
            </a:r>
            <a:r>
              <a:rPr lang="tr-TR" b="0" dirty="0"/>
              <a:t> olarak her bir </a:t>
            </a:r>
            <a:r>
              <a:rPr lang="tr-TR" b="0" dirty="0" err="1"/>
              <a:t>piconetin</a:t>
            </a:r>
            <a:r>
              <a:rPr lang="tr-TR" b="0" dirty="0"/>
              <a:t> adresi üzerinden tanımlıdır. </a:t>
            </a:r>
          </a:p>
        </p:txBody>
      </p:sp>
    </p:spTree>
    <p:extLst>
      <p:ext uri="{BB962C8B-B14F-4D97-AF65-F5344CB8AC3E}">
        <p14:creationId xmlns:p14="http://schemas.microsoft.com/office/powerpoint/2010/main" val="781001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789040"/>
            <a:ext cx="7620000" cy="1728192"/>
          </a:xfrm>
        </p:spPr>
        <p:txBody>
          <a:bodyPr>
            <a:normAutofit lnSpcReduction="10000"/>
          </a:bodyPr>
          <a:lstStyle/>
          <a:p>
            <a:pPr lvl="0"/>
            <a:r>
              <a:rPr lang="tr-TR" dirty="0" err="1" smtClean="0"/>
              <a:t>Scatternet</a:t>
            </a:r>
            <a:r>
              <a:rPr lang="tr-TR" dirty="0" smtClean="0"/>
              <a:t> </a:t>
            </a:r>
            <a:endParaRPr lang="tr-TR" dirty="0"/>
          </a:p>
          <a:p>
            <a:pPr algn="just">
              <a:spcBef>
                <a:spcPts val="1200"/>
              </a:spcBef>
            </a:pPr>
            <a:r>
              <a:rPr lang="tr-TR" b="0" dirty="0" smtClean="0"/>
              <a:t>   Birden </a:t>
            </a:r>
            <a:r>
              <a:rPr lang="tr-TR" b="0" dirty="0"/>
              <a:t>fazla </a:t>
            </a:r>
            <a:r>
              <a:rPr lang="tr-TR" b="0" dirty="0" err="1"/>
              <a:t>Piconet’in</a:t>
            </a:r>
            <a:r>
              <a:rPr lang="tr-TR" b="0" dirty="0"/>
              <a:t> birbirine bağlanmasıyla oluşan şebeke yapısına </a:t>
            </a:r>
            <a:r>
              <a:rPr lang="tr-TR" b="0" dirty="0" err="1"/>
              <a:t>Scatternet</a:t>
            </a:r>
            <a:r>
              <a:rPr lang="tr-TR" b="0" dirty="0"/>
              <a:t> adı verilir. </a:t>
            </a:r>
            <a:r>
              <a:rPr lang="tr-TR" b="0" dirty="0" err="1"/>
              <a:t>Scatternet</a:t>
            </a:r>
            <a:r>
              <a:rPr lang="tr-TR" b="0" dirty="0"/>
              <a:t> yapısı kullanılarak ağ içerisindeki birim sayısı attırılabilir ve daha geniş bir kapsama alanı elde edilebilir</a:t>
            </a:r>
            <a:r>
              <a:rPr lang="tr-TR" b="0" dirty="0" smtClean="0"/>
              <a:t>.</a:t>
            </a:r>
            <a:endParaRPr lang="tr-TR" b="0" dirty="0"/>
          </a:p>
        </p:txBody>
      </p:sp>
      <p:pic>
        <p:nvPicPr>
          <p:cNvPr id="4" name="Resim 3"/>
          <p:cNvPicPr/>
          <p:nvPr/>
        </p:nvPicPr>
        <p:blipFill>
          <a:blip r:embed="rId2"/>
          <a:srcRect/>
          <a:stretch>
            <a:fillRect/>
          </a:stretch>
        </p:blipFill>
        <p:spPr bwMode="auto">
          <a:xfrm>
            <a:off x="2494295" y="620688"/>
            <a:ext cx="3960440" cy="2241843"/>
          </a:xfrm>
          <a:prstGeom prst="rect">
            <a:avLst/>
          </a:prstGeom>
          <a:noFill/>
          <a:ln w="9525">
            <a:noFill/>
            <a:miter lim="800000"/>
            <a:headEnd/>
            <a:tailEnd/>
          </a:ln>
        </p:spPr>
      </p:pic>
      <p:sp>
        <p:nvSpPr>
          <p:cNvPr id="5" name="Dikdörtgen 4"/>
          <p:cNvSpPr/>
          <p:nvPr/>
        </p:nvSpPr>
        <p:spPr>
          <a:xfrm>
            <a:off x="3131840" y="3068960"/>
            <a:ext cx="2685351" cy="369332"/>
          </a:xfrm>
          <a:prstGeom prst="rect">
            <a:avLst/>
          </a:prstGeom>
        </p:spPr>
        <p:txBody>
          <a:bodyPr wrap="none">
            <a:spAutoFit/>
          </a:bodyPr>
          <a:lstStyle/>
          <a:p>
            <a:r>
              <a:rPr lang="tr-TR" dirty="0" err="1"/>
              <a:t>Piconet</a:t>
            </a:r>
            <a:r>
              <a:rPr lang="tr-TR" dirty="0"/>
              <a:t> Bağlantı Sistemi</a:t>
            </a:r>
          </a:p>
        </p:txBody>
      </p:sp>
    </p:spTree>
    <p:extLst>
      <p:ext uri="{BB962C8B-B14F-4D97-AF65-F5344CB8AC3E}">
        <p14:creationId xmlns:p14="http://schemas.microsoft.com/office/powerpoint/2010/main" val="626024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srcRect/>
          <a:stretch>
            <a:fillRect/>
          </a:stretch>
        </p:blipFill>
        <p:spPr bwMode="auto">
          <a:xfrm>
            <a:off x="1161064" y="332656"/>
            <a:ext cx="6984776" cy="5112568"/>
          </a:xfrm>
          <a:prstGeom prst="rect">
            <a:avLst/>
          </a:prstGeom>
          <a:noFill/>
          <a:ln w="9525">
            <a:noFill/>
            <a:miter lim="800000"/>
            <a:headEnd/>
            <a:tailEnd/>
          </a:ln>
        </p:spPr>
      </p:pic>
      <p:sp>
        <p:nvSpPr>
          <p:cNvPr id="5" name="Dikdörtgen 4"/>
          <p:cNvSpPr/>
          <p:nvPr/>
        </p:nvSpPr>
        <p:spPr>
          <a:xfrm>
            <a:off x="3088259" y="5733256"/>
            <a:ext cx="2967479" cy="369332"/>
          </a:xfrm>
          <a:prstGeom prst="rect">
            <a:avLst/>
          </a:prstGeom>
        </p:spPr>
        <p:txBody>
          <a:bodyPr wrap="none">
            <a:spAutoFit/>
          </a:bodyPr>
          <a:lstStyle/>
          <a:p>
            <a:r>
              <a:rPr lang="tr-TR" dirty="0" err="1"/>
              <a:t>Scatternet</a:t>
            </a:r>
            <a:r>
              <a:rPr lang="tr-TR" dirty="0"/>
              <a:t> Bağlantı Sistemi</a:t>
            </a:r>
          </a:p>
        </p:txBody>
      </p:sp>
    </p:spTree>
    <p:extLst>
      <p:ext uri="{BB962C8B-B14F-4D97-AF65-F5344CB8AC3E}">
        <p14:creationId xmlns:p14="http://schemas.microsoft.com/office/powerpoint/2010/main" val="345666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spcAft>
                <a:spcPts val="1800"/>
              </a:spcAft>
            </a:pPr>
            <a:r>
              <a:rPr lang="tr-TR" dirty="0"/>
              <a:t>Oturum Katmanı (</a:t>
            </a:r>
            <a:r>
              <a:rPr lang="tr-TR" dirty="0" err="1"/>
              <a:t>Session</a:t>
            </a:r>
            <a:r>
              <a:rPr lang="tr-TR" dirty="0"/>
              <a:t> </a:t>
            </a:r>
            <a:r>
              <a:rPr lang="tr-TR" dirty="0" err="1"/>
              <a:t>Layer</a:t>
            </a:r>
            <a:r>
              <a:rPr lang="tr-TR" dirty="0"/>
              <a:t>)</a:t>
            </a:r>
          </a:p>
          <a:p>
            <a:pPr algn="just"/>
            <a:r>
              <a:rPr lang="tr-TR" b="0" dirty="0" smtClean="0"/>
              <a:t>    </a:t>
            </a:r>
            <a:r>
              <a:rPr lang="tr-TR" b="0" dirty="0"/>
              <a:t>İletişim kuracak iki düğüm arasında oturumun başlatılması sürdürülmesi ve sonlandırılması gerçekleştirilir. Aynı zamanda oturum başlatıldıktan sonra bağlantı yönetimi de bu katmanda gerçekleşir. İletişimin kopması durumunda devam etmesi için gerekli işlemler bu katmanda yürütülür.</a:t>
            </a:r>
            <a:endParaRPr lang="tr-TR" dirty="0"/>
          </a:p>
        </p:txBody>
      </p:sp>
    </p:spTree>
    <p:extLst>
      <p:ext uri="{BB962C8B-B14F-4D97-AF65-F5344CB8AC3E}">
        <p14:creationId xmlns:p14="http://schemas.microsoft.com/office/powerpoint/2010/main" val="8542362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5791200" cy="471582"/>
          </a:xfrm>
        </p:spPr>
        <p:txBody>
          <a:bodyPr>
            <a:normAutofit/>
          </a:bodyPr>
          <a:lstStyle/>
          <a:p>
            <a:pPr lvl="2" algn="l" rtl="0">
              <a:spcBef>
                <a:spcPct val="0"/>
              </a:spcBef>
            </a:pPr>
            <a:r>
              <a:rPr lang="tr-TR" sz="2400" b="1" kern="1200" cap="all" spc="-60" dirty="0" smtClean="0">
                <a:solidFill>
                  <a:schemeClr val="tx2"/>
                </a:solidFill>
                <a:latin typeface="+mj-lt"/>
                <a:ea typeface="+mj-ea"/>
                <a:cs typeface="+mj-cs"/>
              </a:rPr>
              <a:t>UWB</a:t>
            </a:r>
            <a:endParaRPr lang="tr-TR" sz="2400" b="1" kern="1200" cap="all" spc="-60" dirty="0">
              <a:solidFill>
                <a:schemeClr val="tx2"/>
              </a:solidFill>
              <a:latin typeface="+mj-lt"/>
              <a:ea typeface="+mj-ea"/>
              <a:cs typeface="+mj-cs"/>
            </a:endParaRPr>
          </a:p>
        </p:txBody>
      </p:sp>
      <p:sp>
        <p:nvSpPr>
          <p:cNvPr id="3" name="İçerik Yer Tutucusu 2"/>
          <p:cNvSpPr>
            <a:spLocks noGrp="1"/>
          </p:cNvSpPr>
          <p:nvPr>
            <p:ph idx="1"/>
          </p:nvPr>
        </p:nvSpPr>
        <p:spPr>
          <a:xfrm>
            <a:off x="539552" y="1484784"/>
            <a:ext cx="7620000" cy="3456384"/>
          </a:xfrm>
        </p:spPr>
        <p:txBody>
          <a:bodyPr>
            <a:normAutofit/>
          </a:bodyPr>
          <a:lstStyle/>
          <a:p>
            <a:pPr algn="just"/>
            <a:r>
              <a:rPr lang="tr-TR" b="0" dirty="0" smtClean="0"/>
              <a:t>   UWB </a:t>
            </a:r>
            <a:r>
              <a:rPr lang="tr-TR" b="0" dirty="0"/>
              <a:t>teknolojisi kapalı ortamlarda, kısa mesafeli yüksek hızlı iletişimle dikkatleri çekmektedir. </a:t>
            </a:r>
            <a:r>
              <a:rPr lang="tr-TR" b="0" dirty="0" err="1"/>
              <a:t>UWB’nin</a:t>
            </a:r>
            <a:r>
              <a:rPr lang="tr-TR" b="0" dirty="0"/>
              <a:t> en dikkat çekici özelliklerinden birisi de bant genişliğinin, ev ağı içinde ses ve video sunumlarında 110Mbps(480 </a:t>
            </a:r>
            <a:r>
              <a:rPr lang="tr-TR" b="0" dirty="0" err="1"/>
              <a:t>Mbps’e</a:t>
            </a:r>
            <a:r>
              <a:rPr lang="tr-TR" b="0" dirty="0"/>
              <a:t> kadar)’in üzerinde olmasıdır (Lee, Su, vd., 2007). Birleşik devletler ve Federal iletişim komisyonu (FCC) 2002’de UWB için frekans tahsisi yapmış, Elektronik iletişimleri komitesi (ECC TG3) Avrupa’da UWB için bir yönetmelik düzenleme çalışmasını yürütmüştür. UWB teknoloji 7,5 GHz gibi aşırı bant genişliğini, kısa mesafede düşük güç ile kullanır. IEEE 802.15.3a grubu UWB teknolojinin standardını oluşturmaktadır</a:t>
            </a:r>
            <a:r>
              <a:rPr lang="tr-TR" b="0" dirty="0" smtClean="0"/>
              <a:t>.</a:t>
            </a:r>
            <a:endParaRPr lang="tr-TR" b="0" dirty="0"/>
          </a:p>
        </p:txBody>
      </p:sp>
    </p:spTree>
    <p:extLst>
      <p:ext uri="{BB962C8B-B14F-4D97-AF65-F5344CB8AC3E}">
        <p14:creationId xmlns:p14="http://schemas.microsoft.com/office/powerpoint/2010/main" val="1676994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539552" y="4221088"/>
            <a:ext cx="7620000" cy="2376264"/>
          </a:xfrm>
        </p:spPr>
        <p:txBody>
          <a:bodyPr>
            <a:normAutofit fontScale="92500" lnSpcReduction="10000"/>
          </a:bodyPr>
          <a:lstStyle/>
          <a:p>
            <a:pPr algn="just"/>
            <a:r>
              <a:rPr lang="tr-TR" b="0" dirty="0" smtClean="0"/>
              <a:t>   Uzaysal </a:t>
            </a:r>
            <a:r>
              <a:rPr lang="tr-TR" b="0" dirty="0"/>
              <a:t>kanal kapasitesi bakımından (birim kare başına birim saniyedeki bit </a:t>
            </a:r>
            <a:r>
              <a:rPr lang="tr-TR" b="0" dirty="0" err="1"/>
              <a:t>sayısı,bit</a:t>
            </a:r>
            <a:r>
              <a:rPr lang="tr-TR" b="0" dirty="0"/>
              <a:t>/s/m2) IEEE 802.11.ve Bluetooth gibi diğer kısa mesafe kablosuz teknolojilerinden daha üstün performans göstermektedir. Araştırmacılar tarafından sunulan iki çeşit UWB tekniği mevcuttur. Birincisi Doğrudan Dizili Ultra </a:t>
            </a:r>
            <a:r>
              <a:rPr lang="tr-TR" b="0" dirty="0" err="1"/>
              <a:t>Genişbant</a:t>
            </a:r>
            <a:r>
              <a:rPr lang="tr-TR" b="0" dirty="0"/>
              <a:t> (DS-UWB) diğeri ise Çoklu Bantlı Dik Frekans Bölmeli </a:t>
            </a:r>
            <a:r>
              <a:rPr lang="tr-TR" b="0" dirty="0" err="1"/>
              <a:t>Çoklama</a:t>
            </a:r>
            <a:r>
              <a:rPr lang="tr-TR" b="0" dirty="0"/>
              <a:t> (OFDM) tekniğidir. DS-UWB tek taşıyıcılı bir teknik olmasına karşın OFDM çoklu taşıyıcılı bir tekniktir. </a:t>
            </a:r>
          </a:p>
          <a:p>
            <a:pPr algn="just"/>
            <a:endParaRPr lang="tr-TR" dirty="0"/>
          </a:p>
        </p:txBody>
      </p:sp>
      <p:graphicFrame>
        <p:nvGraphicFramePr>
          <p:cNvPr id="6" name="Nesne 5"/>
          <p:cNvGraphicFramePr>
            <a:graphicFrameLocks noChangeAspect="1"/>
          </p:cNvGraphicFramePr>
          <p:nvPr>
            <p:extLst>
              <p:ext uri="{D42A27DB-BD31-4B8C-83A1-F6EECF244321}">
                <p14:modId xmlns:p14="http://schemas.microsoft.com/office/powerpoint/2010/main" val="4020347169"/>
              </p:ext>
            </p:extLst>
          </p:nvPr>
        </p:nvGraphicFramePr>
        <p:xfrm>
          <a:off x="1907704" y="620688"/>
          <a:ext cx="4824536" cy="3722886"/>
        </p:xfrm>
        <a:graphic>
          <a:graphicData uri="http://schemas.openxmlformats.org/presentationml/2006/ole">
            <mc:AlternateContent xmlns:mc="http://schemas.openxmlformats.org/markup-compatibility/2006">
              <mc:Choice xmlns:v="urn:schemas-microsoft-com:vml" Requires="v">
                <p:oleObj spid="_x0000_s32784" name="Belge" r:id="rId3" imgW="5530101" imgH="4312106" progId="Word.Document.12">
                  <p:embed/>
                </p:oleObj>
              </mc:Choice>
              <mc:Fallback>
                <p:oleObj name="Belge" r:id="rId3" imgW="5530101" imgH="4312106" progId="Word.Document.12">
                  <p:embed/>
                  <p:pic>
                    <p:nvPicPr>
                      <p:cNvPr id="0" name=""/>
                      <p:cNvPicPr/>
                      <p:nvPr/>
                    </p:nvPicPr>
                    <p:blipFill>
                      <a:blip r:embed="rId4"/>
                      <a:stretch>
                        <a:fillRect/>
                      </a:stretch>
                    </p:blipFill>
                    <p:spPr>
                      <a:xfrm>
                        <a:off x="1907704" y="620688"/>
                        <a:ext cx="4824536" cy="3722886"/>
                      </a:xfrm>
                      <a:prstGeom prst="rect">
                        <a:avLst/>
                      </a:prstGeom>
                    </p:spPr>
                  </p:pic>
                </p:oleObj>
              </mc:Fallback>
            </mc:AlternateContent>
          </a:graphicData>
        </a:graphic>
      </p:graphicFrame>
      <p:sp>
        <p:nvSpPr>
          <p:cNvPr id="7" name="Dikdörtgen 6"/>
          <p:cNvSpPr/>
          <p:nvPr/>
        </p:nvSpPr>
        <p:spPr>
          <a:xfrm>
            <a:off x="1835696" y="188640"/>
            <a:ext cx="3469219" cy="307777"/>
          </a:xfrm>
          <a:prstGeom prst="rect">
            <a:avLst/>
          </a:prstGeom>
        </p:spPr>
        <p:txBody>
          <a:bodyPr wrap="none">
            <a:spAutoFit/>
          </a:bodyPr>
          <a:lstStyle/>
          <a:p>
            <a:r>
              <a:rPr lang="tr-TR" sz="1400" dirty="0"/>
              <a:t>UWB karakteristikleri (Lee, Su, vd., 2007)</a:t>
            </a:r>
          </a:p>
        </p:txBody>
      </p:sp>
    </p:spTree>
    <p:extLst>
      <p:ext uri="{BB962C8B-B14F-4D97-AF65-F5344CB8AC3E}">
        <p14:creationId xmlns:p14="http://schemas.microsoft.com/office/powerpoint/2010/main" val="508377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5791200" cy="543590"/>
          </a:xfrm>
        </p:spPr>
        <p:txBody>
          <a:bodyPr>
            <a:normAutofit/>
          </a:bodyPr>
          <a:lstStyle/>
          <a:p>
            <a:pPr lvl="2" algn="l" rtl="0">
              <a:spcBef>
                <a:spcPct val="0"/>
              </a:spcBef>
            </a:pPr>
            <a:r>
              <a:rPr lang="tr-TR" sz="2400" b="1" kern="1200" cap="all" spc="-60" dirty="0" err="1" smtClean="0">
                <a:solidFill>
                  <a:schemeClr val="tx2"/>
                </a:solidFill>
                <a:latin typeface="+mj-lt"/>
                <a:ea typeface="+mj-ea"/>
                <a:cs typeface="+mj-cs"/>
              </a:rPr>
              <a:t>WiMAX</a:t>
            </a:r>
            <a:endParaRPr lang="tr-TR" sz="2400" b="1" kern="1200" cap="all" spc="-60" dirty="0">
              <a:solidFill>
                <a:schemeClr val="tx2"/>
              </a:solidFill>
              <a:latin typeface="+mj-lt"/>
              <a:ea typeface="+mj-ea"/>
              <a:cs typeface="+mj-cs"/>
            </a:endParaRPr>
          </a:p>
        </p:txBody>
      </p:sp>
      <p:sp>
        <p:nvSpPr>
          <p:cNvPr id="3" name="İçerik Yer Tutucusu 2"/>
          <p:cNvSpPr>
            <a:spLocks noGrp="1"/>
          </p:cNvSpPr>
          <p:nvPr>
            <p:ph idx="1"/>
          </p:nvPr>
        </p:nvSpPr>
        <p:spPr>
          <a:xfrm>
            <a:off x="467544" y="1340768"/>
            <a:ext cx="7620000" cy="4373563"/>
          </a:xfrm>
        </p:spPr>
        <p:txBody>
          <a:bodyPr>
            <a:normAutofit/>
          </a:bodyPr>
          <a:lstStyle/>
          <a:p>
            <a:pPr algn="just"/>
            <a:r>
              <a:rPr lang="tr-TR" b="0" dirty="0" smtClean="0"/>
              <a:t>   </a:t>
            </a:r>
            <a:r>
              <a:rPr lang="tr-TR" b="0" dirty="0" err="1" smtClean="0"/>
              <a:t>WiMAX</a:t>
            </a:r>
            <a:r>
              <a:rPr lang="tr-TR" b="0" dirty="0" smtClean="0"/>
              <a:t> </a:t>
            </a:r>
            <a:r>
              <a:rPr lang="tr-TR" b="0" dirty="0"/>
              <a:t>(</a:t>
            </a:r>
            <a:r>
              <a:rPr lang="tr-TR" b="0" dirty="0" err="1"/>
              <a:t>Worldwide</a:t>
            </a:r>
            <a:r>
              <a:rPr lang="tr-TR" b="0" dirty="0"/>
              <a:t> </a:t>
            </a:r>
            <a:r>
              <a:rPr lang="tr-TR" b="0" dirty="0" err="1"/>
              <a:t>Interoperability</a:t>
            </a:r>
            <a:r>
              <a:rPr lang="tr-TR" b="0" dirty="0"/>
              <a:t> </a:t>
            </a:r>
            <a:r>
              <a:rPr lang="tr-TR" b="0" dirty="0" err="1"/>
              <a:t>Microwave</a:t>
            </a:r>
            <a:r>
              <a:rPr lang="tr-TR" b="0" dirty="0"/>
              <a:t> Access) dünya genelinde sistemlerin birbiriyle uyumlu halde </a:t>
            </a:r>
            <a:r>
              <a:rPr lang="tr-TR" b="0" dirty="0" smtClean="0"/>
              <a:t>çalışıp </a:t>
            </a:r>
            <a:r>
              <a:rPr lang="tr-TR" b="0" dirty="0"/>
              <a:t>mikrodalga erişim sağlaması amacıyla geliştirilen teknolojidir. </a:t>
            </a:r>
            <a:r>
              <a:rPr lang="tr-TR" b="0" dirty="0" err="1"/>
              <a:t>WiMAX</a:t>
            </a:r>
            <a:r>
              <a:rPr lang="tr-TR" b="0" dirty="0"/>
              <a:t>, 802.16x ve ETSI </a:t>
            </a:r>
            <a:r>
              <a:rPr lang="tr-TR" b="0" dirty="0" err="1"/>
              <a:t>HiperMAN</a:t>
            </a:r>
            <a:r>
              <a:rPr lang="tr-TR" b="0" dirty="0"/>
              <a:t> standartlarına dayanan geniş </a:t>
            </a:r>
            <a:r>
              <a:rPr lang="tr-TR" b="0" dirty="0" err="1"/>
              <a:t>bandda</a:t>
            </a:r>
            <a:r>
              <a:rPr lang="tr-TR" b="0" dirty="0"/>
              <a:t> kablosuz ağlara erişmek için kullanılan teknolojidir. Sabit geniş </a:t>
            </a:r>
            <a:r>
              <a:rPr lang="tr-TR" b="0" dirty="0" err="1"/>
              <a:t>band</a:t>
            </a:r>
            <a:r>
              <a:rPr lang="tr-TR" b="0" dirty="0"/>
              <a:t> teknolojisinin kurulumunun zor olduğu yerlerde, yâda şehirlerde hizmet veren şirketlerin kendi bölgesel şebekeleri arasında hızlı ve güvenilir haberleşme altyapısı oluşturmasını sağlar. Bir başka deyişle </a:t>
            </a:r>
            <a:r>
              <a:rPr lang="tr-TR" b="0" dirty="0" err="1"/>
              <a:t>WiMAX</a:t>
            </a:r>
            <a:r>
              <a:rPr lang="tr-TR" b="0" dirty="0"/>
              <a:t>, Metropol Ağ temeli üzerine kurulmuş teknolojidir. IEEE 802.16 standardı ve uygulanan teknoloji </a:t>
            </a:r>
            <a:r>
              <a:rPr lang="tr-TR" b="0" dirty="0" err="1"/>
              <a:t>WiMAX</a:t>
            </a:r>
            <a:r>
              <a:rPr lang="tr-TR" b="0" dirty="0"/>
              <a:t> ile yüksek veri iletim hızlarında büyük kapsama alanlarında çok sayıda kullanıcıya hizmet verilmesi hedeflenmektedir. </a:t>
            </a:r>
          </a:p>
        </p:txBody>
      </p:sp>
    </p:spTree>
    <p:extLst>
      <p:ext uri="{BB962C8B-B14F-4D97-AF65-F5344CB8AC3E}">
        <p14:creationId xmlns:p14="http://schemas.microsoft.com/office/powerpoint/2010/main" val="2364480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9"/>
            <a:ext cx="7620000" cy="1728192"/>
          </a:xfrm>
        </p:spPr>
        <p:txBody>
          <a:bodyPr>
            <a:normAutofit lnSpcReduction="10000"/>
          </a:bodyPr>
          <a:lstStyle/>
          <a:p>
            <a:pPr algn="just"/>
            <a:r>
              <a:rPr lang="tr-TR" sz="1800" b="0" dirty="0"/>
              <a:t>IEEE 802.16 standardı sayesinde ve WIMAX ile yüksek veri iletimi ile kablosuz ağlara geniş bir alanda çok sayıda kişiye hizmet vermek amacı ön plana çıkmaktadır. Buna paralel DSL yada </a:t>
            </a:r>
            <a:r>
              <a:rPr lang="tr-TR" sz="1800" b="0" dirty="0" err="1"/>
              <a:t>Wi</a:t>
            </a:r>
            <a:r>
              <a:rPr lang="tr-TR" sz="1800" b="0" dirty="0"/>
              <a:t>-Fi teknolojilerinin ulaşamadığı yerlerde kablosuz haberleşmenin sağlanması hedeflenmektedir. Amaçlardan biriside, </a:t>
            </a:r>
            <a:r>
              <a:rPr lang="tr-TR" sz="1800" b="0" dirty="0" err="1"/>
              <a:t>WiMAX</a:t>
            </a:r>
            <a:r>
              <a:rPr lang="tr-TR" sz="1800" b="0" dirty="0"/>
              <a:t> ağlarla hücresel ağlarla kablosuz ağların (</a:t>
            </a:r>
            <a:r>
              <a:rPr lang="tr-TR" sz="1800" b="0" dirty="0" err="1"/>
              <a:t>Wi</a:t>
            </a:r>
            <a:r>
              <a:rPr lang="tr-TR" sz="1800" b="0" dirty="0"/>
              <a:t>-Fi) birlikte çalışmasını da </a:t>
            </a:r>
            <a:r>
              <a:rPr lang="tr-TR" sz="1800" b="0" dirty="0" smtClean="0"/>
              <a:t>sağlamaktır</a:t>
            </a:r>
            <a:endParaRPr lang="tr-TR" sz="1800" b="0" dirty="0"/>
          </a:p>
        </p:txBody>
      </p:sp>
      <p:graphicFrame>
        <p:nvGraphicFramePr>
          <p:cNvPr id="4" name="Tablo 3"/>
          <p:cNvGraphicFramePr>
            <a:graphicFrameLocks noGrp="1"/>
          </p:cNvGraphicFramePr>
          <p:nvPr>
            <p:extLst>
              <p:ext uri="{D42A27DB-BD31-4B8C-83A1-F6EECF244321}">
                <p14:modId xmlns:p14="http://schemas.microsoft.com/office/powerpoint/2010/main" val="3001082533"/>
              </p:ext>
            </p:extLst>
          </p:nvPr>
        </p:nvGraphicFramePr>
        <p:xfrm>
          <a:off x="1619672" y="2492896"/>
          <a:ext cx="5480050" cy="4274820"/>
        </p:xfrm>
        <a:graphic>
          <a:graphicData uri="http://schemas.openxmlformats.org/drawingml/2006/table">
            <a:tbl>
              <a:tblPr firstRow="1" firstCol="1" bandRow="1">
                <a:tableStyleId>{5C22544A-7EE6-4342-B048-85BDC9FD1C3A}</a:tableStyleId>
              </a:tblPr>
              <a:tblGrid>
                <a:gridCol w="1095375"/>
                <a:gridCol w="1096010"/>
                <a:gridCol w="1095375"/>
                <a:gridCol w="1096010"/>
                <a:gridCol w="1097280"/>
              </a:tblGrid>
              <a:tr h="0">
                <a:tc>
                  <a:txBody>
                    <a:bodyPr/>
                    <a:lstStyle/>
                    <a:p>
                      <a:pPr>
                        <a:lnSpc>
                          <a:spcPct val="150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IEEE</a:t>
                      </a:r>
                    </a:p>
                    <a:p>
                      <a:pPr>
                        <a:lnSpc>
                          <a:spcPct val="150000"/>
                        </a:lnSpc>
                        <a:spcAft>
                          <a:spcPts val="0"/>
                        </a:spcAft>
                      </a:pPr>
                      <a:r>
                        <a:rPr lang="tr-TR" sz="1100">
                          <a:effectLst/>
                        </a:rPr>
                        <a:t>802.16 e-2005</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IEEE 802.16</a:t>
                      </a:r>
                    </a:p>
                    <a:p>
                      <a:pPr>
                        <a:lnSpc>
                          <a:spcPct val="150000"/>
                        </a:lnSpc>
                        <a:spcAft>
                          <a:spcPts val="0"/>
                        </a:spcAft>
                      </a:pPr>
                      <a:r>
                        <a:rPr lang="tr-TR" sz="1100">
                          <a:effectLst/>
                        </a:rPr>
                        <a:t>2004</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IEEE</a:t>
                      </a:r>
                    </a:p>
                    <a:p>
                      <a:pPr>
                        <a:lnSpc>
                          <a:spcPct val="150000"/>
                        </a:lnSpc>
                        <a:spcAft>
                          <a:spcPts val="0"/>
                        </a:spcAft>
                      </a:pPr>
                      <a:r>
                        <a:rPr lang="tr-TR" sz="1100">
                          <a:effectLst/>
                        </a:rPr>
                        <a:t>802.16a</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IEEE 802.16- 2001</a:t>
                      </a:r>
                      <a:endParaRPr lang="tr-TR"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tr-TR" sz="1100">
                          <a:effectLst/>
                        </a:rPr>
                        <a:t>Tamamlanış</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Aralık  2001</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Ocak 2003</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Haziran 2004</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Aralık 2005</a:t>
                      </a:r>
                      <a:endParaRPr lang="tr-TR"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tr-TR" sz="1100">
                          <a:effectLst/>
                        </a:rPr>
                        <a:t>Spektrum</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10 – 66 GHz </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2 – 11GHz</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2 – 11 GHz</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2-6 GHz</a:t>
                      </a:r>
                      <a:endParaRPr lang="tr-TR"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tr-TR" sz="1100">
                          <a:effectLst/>
                        </a:rPr>
                        <a:t>Propagasyon/ Kanal Durumu</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LOS </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NLOS</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NLOS</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NLOS</a:t>
                      </a:r>
                      <a:endParaRPr lang="tr-TR"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tr-TR" sz="1100">
                          <a:effectLst/>
                        </a:rPr>
                        <a:t>Modülasyon</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134</a:t>
                      </a:r>
                    </a:p>
                    <a:p>
                      <a:pPr>
                        <a:lnSpc>
                          <a:spcPct val="150000"/>
                        </a:lnSpc>
                        <a:spcAft>
                          <a:spcPts val="0"/>
                        </a:spcAft>
                      </a:pPr>
                      <a:r>
                        <a:rPr lang="tr-TR" sz="1100">
                          <a:effectLst/>
                        </a:rPr>
                        <a:t>Mbps (28 MHz</a:t>
                      </a:r>
                    </a:p>
                    <a:p>
                      <a:pPr>
                        <a:lnSpc>
                          <a:spcPct val="150000"/>
                        </a:lnSpc>
                        <a:spcAft>
                          <a:spcPts val="0"/>
                        </a:spcAft>
                      </a:pPr>
                      <a:r>
                        <a:rPr lang="tr-TR" sz="1100">
                          <a:effectLst/>
                        </a:rPr>
                        <a:t>Kanallama)</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75 Mbps</a:t>
                      </a:r>
                    </a:p>
                    <a:p>
                      <a:pPr>
                        <a:lnSpc>
                          <a:spcPct val="150000"/>
                        </a:lnSpc>
                        <a:spcAft>
                          <a:spcPts val="0"/>
                        </a:spcAft>
                      </a:pPr>
                      <a:r>
                        <a:rPr lang="tr-TR" sz="1100">
                          <a:effectLst/>
                        </a:rPr>
                        <a:t>(20 MHz</a:t>
                      </a:r>
                    </a:p>
                    <a:p>
                      <a:pPr>
                        <a:lnSpc>
                          <a:spcPct val="150000"/>
                        </a:lnSpc>
                        <a:spcAft>
                          <a:spcPts val="0"/>
                        </a:spcAft>
                      </a:pPr>
                      <a:r>
                        <a:rPr lang="tr-TR" sz="1100">
                          <a:effectLst/>
                        </a:rPr>
                        <a:t>Kanallama )</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75Mbps</a:t>
                      </a:r>
                    </a:p>
                    <a:p>
                      <a:pPr>
                        <a:lnSpc>
                          <a:spcPct val="150000"/>
                        </a:lnSpc>
                        <a:spcAft>
                          <a:spcPts val="0"/>
                        </a:spcAft>
                      </a:pPr>
                      <a:r>
                        <a:rPr lang="tr-TR" sz="1100">
                          <a:effectLst/>
                        </a:rPr>
                        <a:t>(20 MHz</a:t>
                      </a:r>
                    </a:p>
                    <a:p>
                      <a:pPr>
                        <a:lnSpc>
                          <a:spcPct val="150000"/>
                        </a:lnSpc>
                        <a:spcAft>
                          <a:spcPts val="0"/>
                        </a:spcAft>
                      </a:pPr>
                      <a:r>
                        <a:rPr lang="tr-TR" sz="1100">
                          <a:effectLst/>
                        </a:rPr>
                        <a:t>Kanallama)</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5 Mbps</a:t>
                      </a:r>
                    </a:p>
                    <a:p>
                      <a:pPr>
                        <a:lnSpc>
                          <a:spcPct val="150000"/>
                        </a:lnSpc>
                        <a:spcAft>
                          <a:spcPts val="0"/>
                        </a:spcAft>
                      </a:pPr>
                      <a:r>
                        <a:rPr lang="tr-TR" sz="1100">
                          <a:effectLst/>
                        </a:rPr>
                        <a:t>(5 MHz</a:t>
                      </a:r>
                    </a:p>
                    <a:p>
                      <a:pPr>
                        <a:lnSpc>
                          <a:spcPct val="150000"/>
                        </a:lnSpc>
                        <a:spcAft>
                          <a:spcPts val="0"/>
                        </a:spcAft>
                      </a:pPr>
                      <a:r>
                        <a:rPr lang="tr-TR" sz="1100">
                          <a:effectLst/>
                        </a:rPr>
                        <a:t>Kanallama)</a:t>
                      </a:r>
                      <a:endParaRPr lang="tr-TR"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tr-TR" sz="1100" dirty="0">
                          <a:effectLst/>
                        </a:rPr>
                        <a:t>Modülasyon</a:t>
                      </a:r>
                      <a:endParaRPr lang="tr-TR" sz="1100" dirty="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QPSK,</a:t>
                      </a:r>
                    </a:p>
                    <a:p>
                      <a:pPr>
                        <a:lnSpc>
                          <a:spcPct val="150000"/>
                        </a:lnSpc>
                        <a:spcAft>
                          <a:spcPts val="0"/>
                        </a:spcAft>
                      </a:pPr>
                      <a:r>
                        <a:rPr lang="tr-TR" sz="1100">
                          <a:effectLst/>
                        </a:rPr>
                        <a:t>16-QAM,</a:t>
                      </a:r>
                    </a:p>
                    <a:p>
                      <a:pPr>
                        <a:lnSpc>
                          <a:spcPct val="150000"/>
                        </a:lnSpc>
                        <a:spcAft>
                          <a:spcPts val="0"/>
                        </a:spcAft>
                      </a:pPr>
                      <a:r>
                        <a:rPr lang="tr-TR" sz="1100">
                          <a:effectLst/>
                        </a:rPr>
                        <a:t>(isteğe bağlı</a:t>
                      </a:r>
                    </a:p>
                    <a:p>
                      <a:pPr>
                        <a:lnSpc>
                          <a:spcPct val="150000"/>
                        </a:lnSpc>
                        <a:spcAft>
                          <a:spcPts val="0"/>
                        </a:spcAft>
                      </a:pPr>
                      <a:r>
                        <a:rPr lang="tr-TR" sz="1100">
                          <a:effectLst/>
                        </a:rPr>
                        <a:t>UL)</a:t>
                      </a:r>
                    </a:p>
                    <a:p>
                      <a:pPr>
                        <a:lnSpc>
                          <a:spcPct val="150000"/>
                        </a:lnSpc>
                        <a:spcAft>
                          <a:spcPts val="0"/>
                        </a:spcAft>
                      </a:pPr>
                      <a:r>
                        <a:rPr lang="tr-TR" sz="1100">
                          <a:effectLst/>
                        </a:rPr>
                        <a:t>,64-QAM</a:t>
                      </a:r>
                    </a:p>
                    <a:p>
                      <a:pPr>
                        <a:lnSpc>
                          <a:spcPct val="150000"/>
                        </a:lnSpc>
                        <a:spcAft>
                          <a:spcPts val="0"/>
                        </a:spcAft>
                      </a:pPr>
                      <a:r>
                        <a:rPr lang="tr-TR" sz="1100">
                          <a:effectLst/>
                        </a:rPr>
                        <a:t>(isteğe bağlı)</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BPSK,</a:t>
                      </a:r>
                    </a:p>
                    <a:p>
                      <a:pPr>
                        <a:lnSpc>
                          <a:spcPct val="150000"/>
                        </a:lnSpc>
                        <a:spcAft>
                          <a:spcPts val="0"/>
                        </a:spcAft>
                      </a:pPr>
                      <a:r>
                        <a:rPr lang="tr-TR" sz="1100">
                          <a:effectLst/>
                        </a:rPr>
                        <a:t>QPSK,</a:t>
                      </a:r>
                    </a:p>
                    <a:p>
                      <a:pPr>
                        <a:lnSpc>
                          <a:spcPct val="150000"/>
                        </a:lnSpc>
                        <a:spcAft>
                          <a:spcPts val="0"/>
                        </a:spcAft>
                      </a:pPr>
                      <a:r>
                        <a:rPr lang="tr-TR" sz="1100">
                          <a:effectLst/>
                        </a:rPr>
                        <a:t>16-QAM,</a:t>
                      </a:r>
                    </a:p>
                    <a:p>
                      <a:pPr>
                        <a:lnSpc>
                          <a:spcPct val="150000"/>
                        </a:lnSpc>
                        <a:spcAft>
                          <a:spcPts val="0"/>
                        </a:spcAft>
                      </a:pPr>
                      <a:r>
                        <a:rPr lang="tr-TR" sz="1100">
                          <a:effectLst/>
                        </a:rPr>
                        <a:t>64-QAM,</a:t>
                      </a:r>
                    </a:p>
                    <a:p>
                      <a:pPr>
                        <a:lnSpc>
                          <a:spcPct val="150000"/>
                        </a:lnSpc>
                        <a:spcAft>
                          <a:spcPts val="0"/>
                        </a:spcAft>
                      </a:pPr>
                      <a:r>
                        <a:rPr lang="tr-TR" sz="1100">
                          <a:effectLst/>
                        </a:rPr>
                        <a:t>256-QAM</a:t>
                      </a:r>
                    </a:p>
                    <a:p>
                      <a:pPr>
                        <a:lnSpc>
                          <a:spcPct val="150000"/>
                        </a:lnSpc>
                        <a:spcAft>
                          <a:spcPts val="0"/>
                        </a:spcAft>
                      </a:pPr>
                      <a:r>
                        <a:rPr lang="tr-TR" sz="1100">
                          <a:effectLst/>
                        </a:rPr>
                        <a:t>(isteğe bağlı)</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a:effectLst/>
                        </a:rPr>
                        <a:t>256</a:t>
                      </a:r>
                    </a:p>
                    <a:p>
                      <a:pPr>
                        <a:lnSpc>
                          <a:spcPct val="150000"/>
                        </a:lnSpc>
                        <a:spcAft>
                          <a:spcPts val="0"/>
                        </a:spcAft>
                      </a:pPr>
                      <a:r>
                        <a:rPr lang="tr-TR" sz="1100">
                          <a:effectLst/>
                        </a:rPr>
                        <a:t>Alttaşıyıcılı</a:t>
                      </a:r>
                    </a:p>
                    <a:p>
                      <a:pPr>
                        <a:lnSpc>
                          <a:spcPct val="150000"/>
                        </a:lnSpc>
                        <a:spcAft>
                          <a:spcPts val="0"/>
                        </a:spcAft>
                      </a:pPr>
                      <a:r>
                        <a:rPr lang="tr-TR" sz="1100">
                          <a:effectLst/>
                        </a:rPr>
                        <a:t>OFDM,</a:t>
                      </a:r>
                    </a:p>
                    <a:p>
                      <a:pPr>
                        <a:lnSpc>
                          <a:spcPct val="150000"/>
                        </a:lnSpc>
                        <a:spcAft>
                          <a:spcPts val="0"/>
                        </a:spcAft>
                      </a:pPr>
                      <a:r>
                        <a:rPr lang="tr-TR" sz="1100">
                          <a:effectLst/>
                        </a:rPr>
                        <a:t>BPSK,</a:t>
                      </a:r>
                    </a:p>
                    <a:p>
                      <a:pPr>
                        <a:lnSpc>
                          <a:spcPct val="150000"/>
                        </a:lnSpc>
                        <a:spcAft>
                          <a:spcPts val="0"/>
                        </a:spcAft>
                      </a:pPr>
                      <a:r>
                        <a:rPr lang="tr-TR" sz="1100">
                          <a:effectLst/>
                        </a:rPr>
                        <a:t>QPSK,</a:t>
                      </a:r>
                    </a:p>
                    <a:p>
                      <a:pPr>
                        <a:lnSpc>
                          <a:spcPct val="150000"/>
                        </a:lnSpc>
                        <a:spcAft>
                          <a:spcPts val="0"/>
                        </a:spcAft>
                      </a:pPr>
                      <a:r>
                        <a:rPr lang="tr-TR" sz="1100">
                          <a:effectLst/>
                        </a:rPr>
                        <a:t>16-QAM,</a:t>
                      </a:r>
                    </a:p>
                    <a:p>
                      <a:pPr>
                        <a:lnSpc>
                          <a:spcPct val="150000"/>
                        </a:lnSpc>
                        <a:spcAft>
                          <a:spcPts val="0"/>
                        </a:spcAft>
                      </a:pPr>
                      <a:r>
                        <a:rPr lang="tr-TR" sz="1100">
                          <a:effectLst/>
                        </a:rPr>
                        <a:t>64-QAM,</a:t>
                      </a:r>
                    </a:p>
                    <a:p>
                      <a:pPr>
                        <a:lnSpc>
                          <a:spcPct val="150000"/>
                        </a:lnSpc>
                        <a:spcAft>
                          <a:spcPts val="0"/>
                        </a:spcAft>
                      </a:pPr>
                      <a:r>
                        <a:rPr lang="tr-TR" sz="1100">
                          <a:effectLst/>
                        </a:rPr>
                        <a:t>256-QAM</a:t>
                      </a:r>
                      <a:endParaRPr lang="tr-TR" sz="1100">
                        <a:effectLst/>
                        <a:latin typeface="Calibri"/>
                        <a:ea typeface="Calibri"/>
                        <a:cs typeface="Times New Roman"/>
                      </a:endParaRPr>
                    </a:p>
                  </a:txBody>
                  <a:tcPr marL="68580" marR="68580" marT="0" marB="0"/>
                </a:tc>
                <a:tc>
                  <a:txBody>
                    <a:bodyPr/>
                    <a:lstStyle/>
                    <a:p>
                      <a:pPr>
                        <a:lnSpc>
                          <a:spcPct val="150000"/>
                        </a:lnSpc>
                        <a:spcAft>
                          <a:spcPts val="0"/>
                        </a:spcAft>
                      </a:pPr>
                      <a:r>
                        <a:rPr lang="tr-TR" sz="1100" dirty="0">
                          <a:effectLst/>
                        </a:rPr>
                        <a:t>Ölçülendirilebilir</a:t>
                      </a:r>
                    </a:p>
                    <a:p>
                      <a:pPr>
                        <a:lnSpc>
                          <a:spcPct val="150000"/>
                        </a:lnSpc>
                        <a:spcAft>
                          <a:spcPts val="0"/>
                        </a:spcAft>
                      </a:pPr>
                      <a:r>
                        <a:rPr lang="tr-TR" sz="1100" dirty="0">
                          <a:effectLst/>
                        </a:rPr>
                        <a:t>OFMA,</a:t>
                      </a:r>
                    </a:p>
                    <a:p>
                      <a:pPr>
                        <a:lnSpc>
                          <a:spcPct val="150000"/>
                        </a:lnSpc>
                        <a:spcAft>
                          <a:spcPts val="0"/>
                        </a:spcAft>
                      </a:pPr>
                      <a:r>
                        <a:rPr lang="tr-TR" sz="1100" dirty="0">
                          <a:effectLst/>
                        </a:rPr>
                        <a:t>QPSK,</a:t>
                      </a:r>
                    </a:p>
                    <a:p>
                      <a:pPr>
                        <a:lnSpc>
                          <a:spcPct val="150000"/>
                        </a:lnSpc>
                        <a:spcAft>
                          <a:spcPts val="0"/>
                        </a:spcAft>
                      </a:pPr>
                      <a:r>
                        <a:rPr lang="tr-TR" sz="1100" dirty="0">
                          <a:effectLst/>
                        </a:rPr>
                        <a:t>16-QAM</a:t>
                      </a:r>
                    </a:p>
                    <a:p>
                      <a:pPr>
                        <a:lnSpc>
                          <a:spcPct val="150000"/>
                        </a:lnSpc>
                        <a:spcAft>
                          <a:spcPts val="0"/>
                        </a:spcAft>
                      </a:pPr>
                      <a:r>
                        <a:rPr lang="tr-TR" sz="1100" dirty="0">
                          <a:effectLst/>
                        </a:rPr>
                        <a:t>64-QAM,</a:t>
                      </a:r>
                    </a:p>
                    <a:p>
                      <a:pPr>
                        <a:lnSpc>
                          <a:spcPct val="150000"/>
                        </a:lnSpc>
                        <a:spcAft>
                          <a:spcPts val="0"/>
                        </a:spcAft>
                      </a:pPr>
                      <a:r>
                        <a:rPr lang="tr-TR" sz="1100" dirty="0">
                          <a:effectLst/>
                        </a:rPr>
                        <a:t>256-QAM</a:t>
                      </a:r>
                    </a:p>
                    <a:p>
                      <a:pPr>
                        <a:lnSpc>
                          <a:spcPct val="150000"/>
                        </a:lnSpc>
                        <a:spcAft>
                          <a:spcPts val="0"/>
                        </a:spcAft>
                      </a:pPr>
                      <a:r>
                        <a:rPr lang="tr-TR" sz="1100" dirty="0">
                          <a:effectLst/>
                        </a:rPr>
                        <a:t>(isteğe bağlı)</a:t>
                      </a:r>
                      <a:endParaRPr lang="tr-TR" sz="1100" dirty="0">
                        <a:effectLst/>
                        <a:latin typeface="Calibri"/>
                        <a:ea typeface="Calibri"/>
                        <a:cs typeface="Times New Roman"/>
                      </a:endParaRPr>
                    </a:p>
                  </a:txBody>
                  <a:tcPr marL="68580" marR="68580" marT="0" marB="0"/>
                </a:tc>
              </a:tr>
            </a:tbl>
          </a:graphicData>
        </a:graphic>
      </p:graphicFrame>
      <p:sp>
        <p:nvSpPr>
          <p:cNvPr id="5" name="Dikdörtgen 4"/>
          <p:cNvSpPr/>
          <p:nvPr/>
        </p:nvSpPr>
        <p:spPr>
          <a:xfrm>
            <a:off x="2123728" y="2142728"/>
            <a:ext cx="5886400" cy="307777"/>
          </a:xfrm>
          <a:prstGeom prst="rect">
            <a:avLst/>
          </a:prstGeom>
        </p:spPr>
        <p:txBody>
          <a:bodyPr wrap="square">
            <a:spAutoFit/>
          </a:bodyPr>
          <a:lstStyle/>
          <a:p>
            <a:r>
              <a:rPr lang="tr-TR" sz="1400" dirty="0"/>
              <a:t>IEEE 802.16 Standartları  (</a:t>
            </a:r>
            <a:r>
              <a:rPr lang="tr-TR" sz="1400" dirty="0" err="1"/>
              <a:t>Mohammed</a:t>
            </a:r>
            <a:r>
              <a:rPr lang="tr-TR" sz="1400" dirty="0"/>
              <a:t>, </a:t>
            </a:r>
            <a:r>
              <a:rPr lang="tr-TR" sz="1400" dirty="0" err="1"/>
              <a:t>Zaki</a:t>
            </a:r>
            <a:r>
              <a:rPr lang="tr-TR" sz="1400" dirty="0"/>
              <a:t> vd., 2010)</a:t>
            </a:r>
          </a:p>
        </p:txBody>
      </p:sp>
    </p:spTree>
    <p:extLst>
      <p:ext uri="{BB962C8B-B14F-4D97-AF65-F5344CB8AC3E}">
        <p14:creationId xmlns:p14="http://schemas.microsoft.com/office/powerpoint/2010/main" val="1800529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557569472"/>
              </p:ext>
            </p:extLst>
          </p:nvPr>
        </p:nvGraphicFramePr>
        <p:xfrm>
          <a:off x="1763688" y="620688"/>
          <a:ext cx="5322570" cy="1472184"/>
        </p:xfrm>
        <a:graphic>
          <a:graphicData uri="http://schemas.openxmlformats.org/drawingml/2006/table">
            <a:tbl>
              <a:tblPr firstRow="1" firstCol="1" bandRow="1">
                <a:tableStyleId>{5C22544A-7EE6-4342-B048-85BDC9FD1C3A}</a:tableStyleId>
              </a:tblPr>
              <a:tblGrid>
                <a:gridCol w="1369695"/>
                <a:gridCol w="1370330"/>
                <a:gridCol w="1370330"/>
                <a:gridCol w="1212215"/>
              </a:tblGrid>
              <a:tr h="0">
                <a:tc>
                  <a:txBody>
                    <a:bodyPr/>
                    <a:lstStyle/>
                    <a:p>
                      <a:pPr>
                        <a:lnSpc>
                          <a:spcPct val="115000"/>
                        </a:lnSpc>
                        <a:spcAft>
                          <a:spcPts val="1000"/>
                        </a:spcAft>
                      </a:pPr>
                      <a:r>
                        <a:rPr lang="tr-TR" sz="1200" dirty="0">
                          <a:effectLst/>
                        </a:rPr>
                        <a:t> </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tr-TR" sz="1200" dirty="0" err="1">
                          <a:effectLst/>
                        </a:rPr>
                        <a:t>Wi</a:t>
                      </a:r>
                      <a:r>
                        <a:rPr lang="tr-TR" sz="1200" dirty="0">
                          <a:effectLst/>
                        </a:rPr>
                        <a:t>-Fi</a:t>
                      </a:r>
                      <a:endParaRPr lang="tr-TR" sz="110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tr-TR" sz="1200" dirty="0" err="1">
                          <a:effectLst/>
                        </a:rPr>
                        <a:t>WiMAX</a:t>
                      </a:r>
                      <a:endParaRPr lang="tr-TR" sz="1100" dirty="0">
                        <a:effectLst/>
                        <a:latin typeface="Calibri"/>
                        <a:ea typeface="Calibri"/>
                        <a:cs typeface="Times New Roman"/>
                      </a:endParaRPr>
                    </a:p>
                  </a:txBody>
                  <a:tcPr marL="68580" marR="68580" marT="0" marB="0"/>
                </a:tc>
                <a:tc hMerge="1">
                  <a:txBody>
                    <a:bodyPr/>
                    <a:lstStyle/>
                    <a:p>
                      <a:endParaRPr lang="tr-TR"/>
                    </a:p>
                  </a:txBody>
                  <a:tcPr/>
                </a:tc>
              </a:tr>
              <a:tr h="0">
                <a:tc>
                  <a:txBody>
                    <a:bodyPr/>
                    <a:lstStyle/>
                    <a:p>
                      <a:pPr>
                        <a:lnSpc>
                          <a:spcPct val="115000"/>
                        </a:lnSpc>
                        <a:spcAft>
                          <a:spcPts val="1000"/>
                        </a:spcAft>
                      </a:pPr>
                      <a:r>
                        <a:rPr lang="tr-TR" sz="1200">
                          <a:effectLst/>
                        </a:rPr>
                        <a:t>Standard</a:t>
                      </a:r>
                      <a:endParaRPr lang="tr-T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tr-TR" sz="1200" dirty="0">
                          <a:effectLst/>
                        </a:rPr>
                        <a:t>IEEE 802.11</a:t>
                      </a:r>
                      <a:endParaRPr lang="tr-TR" sz="110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tr-TR" sz="1200" dirty="0">
                          <a:effectLst/>
                        </a:rPr>
                        <a:t>IEEE802.16</a:t>
                      </a:r>
                      <a:endParaRPr lang="tr-TR" sz="1100" dirty="0">
                        <a:effectLst/>
                        <a:latin typeface="Calibri"/>
                        <a:ea typeface="Calibri"/>
                        <a:cs typeface="Times New Roman"/>
                      </a:endParaRPr>
                    </a:p>
                  </a:txBody>
                  <a:tcPr marL="68580" marR="68580" marT="0" marB="0"/>
                </a:tc>
                <a:tc hMerge="1">
                  <a:txBody>
                    <a:bodyPr/>
                    <a:lstStyle/>
                    <a:p>
                      <a:endParaRPr lang="tr-TR"/>
                    </a:p>
                  </a:txBody>
                  <a:tcPr/>
                </a:tc>
              </a:tr>
              <a:tr h="0">
                <a:tc>
                  <a:txBody>
                    <a:bodyPr/>
                    <a:lstStyle/>
                    <a:p>
                      <a:pPr>
                        <a:lnSpc>
                          <a:spcPct val="115000"/>
                        </a:lnSpc>
                        <a:spcAft>
                          <a:spcPts val="1000"/>
                        </a:spcAft>
                      </a:pPr>
                      <a:r>
                        <a:rPr lang="tr-TR" sz="1200">
                          <a:effectLst/>
                        </a:rPr>
                        <a:t>Kanal genişliği</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20 Mbps’de sabit</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Değişken ≤28 Mbps</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Değişken ≤20 Mbps</a:t>
                      </a:r>
                      <a:endParaRPr lang="tr-TR" sz="11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tr-TR" sz="1200">
                          <a:effectLst/>
                        </a:rPr>
                        <a:t>Spektrum</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2.4/5.2 GHz</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10-66 GHz</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2-11 GHz</a:t>
                      </a:r>
                      <a:endParaRPr lang="tr-TR" sz="11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tr-TR" sz="1200">
                          <a:effectLst/>
                        </a:rPr>
                        <a:t>Data Oranı</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2/54 Mbps</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240 Mbps</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70 Mbps</a:t>
                      </a:r>
                      <a:endParaRPr lang="tr-TR" sz="11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tr-TR" sz="1200" dirty="0">
                          <a:effectLst/>
                        </a:rPr>
                        <a:t>Genişlik</a:t>
                      </a:r>
                      <a:endParaRPr lang="tr-TR" sz="1100" dirty="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100m</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a:effectLst/>
                        </a:rPr>
                        <a:t>12-15 km</a:t>
                      </a:r>
                      <a:endParaRPr lang="tr-TR" sz="1100">
                        <a:effectLst/>
                        <a:latin typeface="Calibri"/>
                        <a:ea typeface="Calibri"/>
                        <a:cs typeface="Times New Roman"/>
                      </a:endParaRPr>
                    </a:p>
                  </a:txBody>
                  <a:tcPr marL="68580" marR="68580" marT="0" marB="0"/>
                </a:tc>
                <a:tc>
                  <a:txBody>
                    <a:bodyPr/>
                    <a:lstStyle/>
                    <a:p>
                      <a:pPr>
                        <a:lnSpc>
                          <a:spcPct val="115000"/>
                        </a:lnSpc>
                        <a:spcAft>
                          <a:spcPts val="1000"/>
                        </a:spcAft>
                      </a:pPr>
                      <a:r>
                        <a:rPr lang="tr-TR" sz="1200" dirty="0">
                          <a:effectLst/>
                        </a:rPr>
                        <a:t>1-7 km</a:t>
                      </a:r>
                      <a:endParaRPr lang="tr-TR" sz="1100" dirty="0">
                        <a:effectLst/>
                        <a:latin typeface="Calibri"/>
                        <a:ea typeface="Calibri"/>
                        <a:cs typeface="Times New Roman"/>
                      </a:endParaRPr>
                    </a:p>
                  </a:txBody>
                  <a:tcPr marL="68580" marR="68580" marT="0" marB="0"/>
                </a:tc>
              </a:tr>
            </a:tbl>
          </a:graphicData>
        </a:graphic>
      </p:graphicFrame>
      <p:sp>
        <p:nvSpPr>
          <p:cNvPr id="4" name="Dikdörtgen 3"/>
          <p:cNvSpPr/>
          <p:nvPr/>
        </p:nvSpPr>
        <p:spPr>
          <a:xfrm>
            <a:off x="2051719" y="234612"/>
            <a:ext cx="5112568" cy="523220"/>
          </a:xfrm>
          <a:prstGeom prst="rect">
            <a:avLst/>
          </a:prstGeom>
        </p:spPr>
        <p:txBody>
          <a:bodyPr wrap="square">
            <a:spAutoFit/>
          </a:bodyPr>
          <a:lstStyle/>
          <a:p>
            <a:r>
              <a:rPr lang="tr-TR" sz="1400" dirty="0" err="1"/>
              <a:t>WiMAX</a:t>
            </a:r>
            <a:r>
              <a:rPr lang="tr-TR" sz="1400" dirty="0"/>
              <a:t> ve </a:t>
            </a:r>
            <a:r>
              <a:rPr lang="tr-TR" sz="1400" dirty="0" err="1"/>
              <a:t>Wi</a:t>
            </a:r>
            <a:r>
              <a:rPr lang="tr-TR" sz="1400" dirty="0"/>
              <a:t>-Fi </a:t>
            </a:r>
            <a:r>
              <a:rPr lang="tr-TR" sz="1400" dirty="0"/>
              <a:t>karşılaştırması (</a:t>
            </a:r>
            <a:r>
              <a:rPr lang="tr-TR" sz="1400" dirty="0" err="1"/>
              <a:t>Mohammed</a:t>
            </a:r>
            <a:r>
              <a:rPr lang="tr-TR" sz="1400" dirty="0"/>
              <a:t>, </a:t>
            </a:r>
            <a:r>
              <a:rPr lang="tr-TR" sz="1400" dirty="0" err="1"/>
              <a:t>Zaki</a:t>
            </a:r>
            <a:r>
              <a:rPr lang="tr-TR" sz="1400" dirty="0"/>
              <a:t> vd., 2010)</a:t>
            </a:r>
          </a:p>
          <a:p>
            <a:endParaRPr lang="tr-TR" sz="1400" dirty="0"/>
          </a:p>
        </p:txBody>
      </p:sp>
      <p:pic>
        <p:nvPicPr>
          <p:cNvPr id="348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79233"/>
            <a:ext cx="6408712"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087395" y="6051641"/>
            <a:ext cx="3041217" cy="307777"/>
          </a:xfrm>
          <a:prstGeom prst="rect">
            <a:avLst/>
          </a:prstGeom>
        </p:spPr>
        <p:txBody>
          <a:bodyPr wrap="none">
            <a:spAutoFit/>
          </a:bodyPr>
          <a:lstStyle/>
          <a:p>
            <a:r>
              <a:rPr lang="tr-TR" sz="1400" dirty="0" err="1"/>
              <a:t>WiMEX</a:t>
            </a:r>
            <a:r>
              <a:rPr lang="tr-TR" sz="1400" dirty="0"/>
              <a:t> kurulumu (</a:t>
            </a:r>
            <a:r>
              <a:rPr lang="tr-TR" sz="1400" dirty="0" err="1"/>
              <a:t>Li</a:t>
            </a:r>
            <a:r>
              <a:rPr lang="tr-TR" sz="1400" dirty="0"/>
              <a:t> ve </a:t>
            </a:r>
            <a:r>
              <a:rPr lang="tr-TR" sz="1400" dirty="0" err="1"/>
              <a:t>Quin</a:t>
            </a:r>
            <a:r>
              <a:rPr lang="tr-TR" sz="1400" dirty="0"/>
              <a:t>, 2007)</a:t>
            </a:r>
          </a:p>
        </p:txBody>
      </p:sp>
    </p:spTree>
    <p:extLst>
      <p:ext uri="{BB962C8B-B14F-4D97-AF65-F5344CB8AC3E}">
        <p14:creationId xmlns:p14="http://schemas.microsoft.com/office/powerpoint/2010/main" val="18758789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5791200" cy="543590"/>
          </a:xfrm>
        </p:spPr>
        <p:txBody>
          <a:bodyPr>
            <a:normAutofit/>
          </a:bodyPr>
          <a:lstStyle/>
          <a:p>
            <a:pPr lvl="2" algn="l" rtl="0">
              <a:spcBef>
                <a:spcPct val="0"/>
              </a:spcBef>
            </a:pPr>
            <a:r>
              <a:rPr lang="tr-TR" sz="2400" b="1" kern="1200" cap="all" spc="-60" dirty="0">
                <a:solidFill>
                  <a:schemeClr val="tx2"/>
                </a:solidFill>
                <a:latin typeface="+mj-lt"/>
                <a:ea typeface="+mj-ea"/>
                <a:cs typeface="+mj-cs"/>
              </a:rPr>
              <a:t>Mesh </a:t>
            </a:r>
            <a:r>
              <a:rPr lang="tr-TR" sz="2400" b="1" kern="1200" cap="all" spc="-60" dirty="0" smtClean="0">
                <a:solidFill>
                  <a:schemeClr val="tx2"/>
                </a:solidFill>
                <a:latin typeface="+mj-lt"/>
                <a:ea typeface="+mj-ea"/>
                <a:cs typeface="+mj-cs"/>
              </a:rPr>
              <a:t>Network</a:t>
            </a:r>
            <a:endParaRPr lang="tr-TR" sz="2400" b="1" kern="1200" cap="all" spc="-60" dirty="0">
              <a:solidFill>
                <a:schemeClr val="tx2"/>
              </a:solidFill>
              <a:latin typeface="+mj-lt"/>
              <a:ea typeface="+mj-ea"/>
              <a:cs typeface="+mj-cs"/>
            </a:endParaRPr>
          </a:p>
        </p:txBody>
      </p:sp>
      <p:sp>
        <p:nvSpPr>
          <p:cNvPr id="3" name="İçerik Yer Tutucusu 2"/>
          <p:cNvSpPr>
            <a:spLocks noGrp="1"/>
          </p:cNvSpPr>
          <p:nvPr>
            <p:ph idx="1"/>
          </p:nvPr>
        </p:nvSpPr>
        <p:spPr>
          <a:xfrm>
            <a:off x="467544" y="1340769"/>
            <a:ext cx="7620000" cy="3240360"/>
          </a:xfrm>
        </p:spPr>
        <p:txBody>
          <a:bodyPr>
            <a:normAutofit fontScale="85000" lnSpcReduction="20000"/>
          </a:bodyPr>
          <a:lstStyle/>
          <a:p>
            <a:pPr algn="just"/>
            <a:r>
              <a:rPr lang="tr-TR" b="0" dirty="0" smtClean="0"/>
              <a:t>  Gelecekte </a:t>
            </a:r>
            <a:r>
              <a:rPr lang="tr-TR" b="0" dirty="0"/>
              <a:t>kullanılacak servis yapıları, yüksek veri oranlarına cevap vermeye, gönderilen ve alınan verilerde istenilen standartları esnek bir şekilde düşük maliyet ve ekipmanla karşılamaya ihtiyaç duyacaktır. İşte bu noktada Kablosuz Mesh Ağlar (Wireless Mesh Networks - </a:t>
            </a:r>
            <a:r>
              <a:rPr lang="tr-TR" b="0" dirty="0" err="1"/>
              <a:t>WMNs</a:t>
            </a:r>
            <a:r>
              <a:rPr lang="tr-TR" b="0" dirty="0"/>
              <a:t>) teknolojisi ortaya çıkmıştır. Yeni bir teknoloji olup mobil ağlar içinde önemli bir yer edinmiştir.</a:t>
            </a:r>
          </a:p>
          <a:p>
            <a:pPr algn="just"/>
            <a:r>
              <a:rPr lang="tr-TR" b="0" dirty="0"/>
              <a:t> </a:t>
            </a:r>
            <a:r>
              <a:rPr lang="tr-TR" b="0" dirty="0" smtClean="0"/>
              <a:t> Bir </a:t>
            </a:r>
            <a:r>
              <a:rPr lang="tr-TR" b="0" dirty="0" err="1"/>
              <a:t>multihop</a:t>
            </a:r>
            <a:r>
              <a:rPr lang="tr-TR" b="0" dirty="0"/>
              <a:t> kablosuz ad hoc ağ içinde, mobil düğümleri Access </a:t>
            </a:r>
            <a:r>
              <a:rPr lang="tr-TR" b="0" dirty="0" err="1"/>
              <a:t>point</a:t>
            </a:r>
            <a:r>
              <a:rPr lang="tr-TR" b="0" dirty="0"/>
              <a:t> veya baz istasyonlarının yardımı olmaksızın bir networkte işbirliği içinde görev yapan önemli ağ türlerindendir. Mobil düğümleri yerine, her biri için sonraki paketler, birbirlerinin direk kablosuz iletişim sırasının ötesinde müsaade edilen sonraki emsal mobil düğümlerin sayısı aracılığıyla mümkün olabilir </a:t>
            </a:r>
            <a:r>
              <a:rPr lang="tr-TR" b="0" dirty="0" err="1"/>
              <a:t>multihop</a:t>
            </a:r>
            <a:r>
              <a:rPr lang="tr-TR" b="0" dirty="0"/>
              <a:t> rotaları üzerinden iletişim kurarlar.  </a:t>
            </a:r>
            <a:r>
              <a:rPr lang="tr-TR" b="0" dirty="0" smtClean="0"/>
              <a:t>Aşağıdaki şekilde </a:t>
            </a:r>
            <a:r>
              <a:rPr lang="tr-TR" b="0" dirty="0"/>
              <a:t>A B üzerinden C ile iletişim kurmaktadır</a:t>
            </a:r>
            <a:r>
              <a:rPr lang="tr-TR" b="0" dirty="0" smtClean="0"/>
              <a:t>.</a:t>
            </a:r>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365104"/>
            <a:ext cx="2431415" cy="1524000"/>
          </a:xfrm>
          <a:prstGeom prst="rect">
            <a:avLst/>
          </a:prstGeom>
          <a:noFill/>
          <a:ln>
            <a:noFill/>
          </a:ln>
        </p:spPr>
      </p:pic>
      <p:sp>
        <p:nvSpPr>
          <p:cNvPr id="5" name="Dikdörtgen 4"/>
          <p:cNvSpPr/>
          <p:nvPr/>
        </p:nvSpPr>
        <p:spPr>
          <a:xfrm>
            <a:off x="2555776" y="6107946"/>
            <a:ext cx="3888432" cy="369332"/>
          </a:xfrm>
          <a:prstGeom prst="rect">
            <a:avLst/>
          </a:prstGeom>
        </p:spPr>
        <p:txBody>
          <a:bodyPr wrap="square">
            <a:spAutoFit/>
          </a:bodyPr>
          <a:lstStyle/>
          <a:p>
            <a:r>
              <a:rPr lang="tr-TR" dirty="0" smtClean="0"/>
              <a:t> </a:t>
            </a:r>
            <a:r>
              <a:rPr lang="tr-TR" sz="1400" dirty="0"/>
              <a:t>Örnek kablosuz mesh </a:t>
            </a:r>
            <a:r>
              <a:rPr lang="tr-TR" sz="1400" dirty="0" smtClean="0"/>
              <a:t>network (</a:t>
            </a:r>
            <a:r>
              <a:rPr lang="tr-TR" sz="1400" dirty="0" err="1" smtClean="0"/>
              <a:t>Marsic</a:t>
            </a:r>
            <a:r>
              <a:rPr lang="tr-TR" sz="1400" dirty="0" smtClean="0"/>
              <a:t>, 2010)</a:t>
            </a:r>
            <a:endParaRPr lang="tr-TR" sz="1400" dirty="0"/>
          </a:p>
        </p:txBody>
      </p:sp>
    </p:spTree>
    <p:extLst>
      <p:ext uri="{BB962C8B-B14F-4D97-AF65-F5344CB8AC3E}">
        <p14:creationId xmlns:p14="http://schemas.microsoft.com/office/powerpoint/2010/main" val="457169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7"/>
            <a:ext cx="7620000" cy="3816424"/>
          </a:xfrm>
        </p:spPr>
        <p:txBody>
          <a:bodyPr/>
          <a:lstStyle/>
          <a:p>
            <a:pPr>
              <a:spcAft>
                <a:spcPts val="1200"/>
              </a:spcAft>
            </a:pPr>
            <a:r>
              <a:rPr lang="tr-TR" dirty="0" err="1"/>
              <a:t>WMNs’in</a:t>
            </a:r>
            <a:r>
              <a:rPr lang="tr-TR" dirty="0"/>
              <a:t> temel özellikleri:</a:t>
            </a:r>
          </a:p>
          <a:p>
            <a:pPr marL="342900" indent="-342900">
              <a:buFont typeface="Arial" pitchFamily="34" charset="0"/>
              <a:buChar char="•"/>
            </a:pPr>
            <a:r>
              <a:rPr lang="tr-TR" b="0" dirty="0" smtClean="0"/>
              <a:t>Kablosuz </a:t>
            </a:r>
            <a:r>
              <a:rPr lang="tr-TR" b="0" dirty="0"/>
              <a:t>ağlardaki problem çözme yöntemlerinin uygulanması ile birden fazla düğümden paketleri göndererek kayıp oranı minimuma indirilebilir,</a:t>
            </a:r>
          </a:p>
          <a:p>
            <a:pPr marL="342900" indent="-342900">
              <a:buFont typeface="Arial" pitchFamily="34" charset="0"/>
              <a:buChar char="•"/>
            </a:pPr>
            <a:r>
              <a:rPr lang="tr-TR" b="0" dirty="0" smtClean="0"/>
              <a:t>Ağa </a:t>
            </a:r>
            <a:r>
              <a:rPr lang="tr-TR" b="0" dirty="0"/>
              <a:t>sonradan eklemeler yapılabilmektedir,</a:t>
            </a:r>
          </a:p>
          <a:p>
            <a:pPr marL="342900" indent="-342900">
              <a:buFont typeface="Arial" pitchFamily="34" charset="0"/>
              <a:buChar char="•"/>
            </a:pPr>
            <a:r>
              <a:rPr lang="tr-TR" b="0" dirty="0" smtClean="0"/>
              <a:t>Var </a:t>
            </a:r>
            <a:r>
              <a:rPr lang="tr-TR" b="0" dirty="0"/>
              <a:t>olan kablosuz ağ teknolojileriyle uyumludur,</a:t>
            </a:r>
          </a:p>
          <a:p>
            <a:pPr marL="342900" indent="-342900">
              <a:buFont typeface="Arial" pitchFamily="34" charset="0"/>
              <a:buChar char="•"/>
            </a:pPr>
            <a:r>
              <a:rPr lang="tr-TR" b="0" dirty="0" smtClean="0"/>
              <a:t>Düğümler </a:t>
            </a:r>
            <a:r>
              <a:rPr lang="tr-TR" b="0" dirty="0"/>
              <a:t>hareketlerinde serbestliğine sahip olduklarından dinamik yapıya sahiptirler,</a:t>
            </a:r>
          </a:p>
          <a:p>
            <a:pPr marL="342900" indent="-342900">
              <a:buFont typeface="Arial" pitchFamily="34" charset="0"/>
              <a:buChar char="•"/>
            </a:pPr>
            <a:r>
              <a:rPr lang="tr-TR" b="0" dirty="0" smtClean="0"/>
              <a:t>Tüm </a:t>
            </a:r>
            <a:r>
              <a:rPr lang="tr-TR" b="0" dirty="0"/>
              <a:t>düğümlerin bir yönlendirme protokolüne katılması gerekir.</a:t>
            </a:r>
          </a:p>
          <a:p>
            <a:endParaRPr lang="tr-TR" dirty="0"/>
          </a:p>
          <a:p>
            <a:endParaRPr lang="tr-TR" dirty="0"/>
          </a:p>
        </p:txBody>
      </p:sp>
    </p:spTree>
    <p:extLst>
      <p:ext uri="{BB962C8B-B14F-4D97-AF65-F5344CB8AC3E}">
        <p14:creationId xmlns:p14="http://schemas.microsoft.com/office/powerpoint/2010/main" val="915439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7427168" cy="831622"/>
          </a:xfrm>
        </p:spPr>
        <p:txBody>
          <a:bodyPr>
            <a:normAutofit/>
          </a:bodyPr>
          <a:lstStyle/>
          <a:p>
            <a:pPr lvl="0"/>
            <a:r>
              <a:rPr lang="tr-TR" sz="2400" b="1" dirty="0"/>
              <a:t>KABLOSUZ SİSTEMLERDE YAYGIN OLARAK KULLANILAN </a:t>
            </a:r>
            <a:r>
              <a:rPr lang="tr-TR" sz="2400" b="1" dirty="0" smtClean="0"/>
              <a:t>CİHAZLAR</a:t>
            </a:r>
            <a:endParaRPr lang="tr-TR" sz="2400" dirty="0"/>
          </a:p>
        </p:txBody>
      </p:sp>
      <p:sp>
        <p:nvSpPr>
          <p:cNvPr id="3" name="İçerik Yer Tutucusu 2"/>
          <p:cNvSpPr>
            <a:spLocks noGrp="1"/>
          </p:cNvSpPr>
          <p:nvPr>
            <p:ph idx="1"/>
          </p:nvPr>
        </p:nvSpPr>
        <p:spPr>
          <a:xfrm>
            <a:off x="467544" y="1484784"/>
            <a:ext cx="7992888" cy="5040560"/>
          </a:xfrm>
        </p:spPr>
        <p:txBody>
          <a:bodyPr>
            <a:normAutofit fontScale="92500" lnSpcReduction="20000"/>
          </a:bodyPr>
          <a:lstStyle/>
          <a:p>
            <a:r>
              <a:rPr lang="tr-TR" b="0" dirty="0" smtClean="0"/>
              <a:t>   Kablosuz </a:t>
            </a:r>
            <a:r>
              <a:rPr lang="tr-TR" b="0" dirty="0"/>
              <a:t>iletişimi gerçekleştirebilmek için çeşitli firmalar tarafından yetenekli cihazlar tasarlanmaktadır. Bu konuda yaygın olarak kullanılan kablosuz iletişim sistemleri incelenecektir.</a:t>
            </a:r>
          </a:p>
          <a:p>
            <a:pPr>
              <a:spcBef>
                <a:spcPts val="1200"/>
              </a:spcBef>
              <a:spcAft>
                <a:spcPts val="1200"/>
              </a:spcAft>
            </a:pPr>
            <a:r>
              <a:rPr lang="tr-TR" dirty="0" smtClean="0"/>
              <a:t> </a:t>
            </a:r>
            <a:r>
              <a:rPr lang="tr-TR" sz="2300" dirty="0"/>
              <a:t>Erişim Cihazları (Access Point-AP)</a:t>
            </a:r>
          </a:p>
          <a:p>
            <a:r>
              <a:rPr lang="tr-TR" b="0" dirty="0" smtClean="0"/>
              <a:t>   Erişim </a:t>
            </a:r>
            <a:r>
              <a:rPr lang="tr-TR" b="0" dirty="0"/>
              <a:t>noktası (AP) kablosuz LAN sistemlerinin kurulumunda önemli bir yeri olan ve kapsama alanı dahilinde tüm trafiği denetlemektedir. AP üzerinde bulunan anten yada antenlerle havadan kablosuz erişimi, kablolu ağa bütünleştirme işlemini de Ethernet gibi LAN teknolojisi ile yapmaktadır.</a:t>
            </a:r>
          </a:p>
          <a:p>
            <a:pPr>
              <a:spcBef>
                <a:spcPts val="1200"/>
              </a:spcBef>
              <a:spcAft>
                <a:spcPts val="1200"/>
              </a:spcAft>
            </a:pPr>
            <a:r>
              <a:rPr lang="tr-TR" dirty="0" smtClean="0"/>
              <a:t>AP </a:t>
            </a:r>
            <a:r>
              <a:rPr lang="tr-TR" dirty="0"/>
              <a:t>cihazlarında dikkat edilecek özellikler:</a:t>
            </a:r>
          </a:p>
          <a:p>
            <a:pPr marL="342900" lvl="0" indent="-342900">
              <a:buFont typeface="Arial" pitchFamily="34" charset="0"/>
              <a:buChar char="•"/>
            </a:pPr>
            <a:r>
              <a:rPr lang="tr-TR" b="0" dirty="0"/>
              <a:t>Desteklediği standartlar (802.11a/b/g/n…)</a:t>
            </a:r>
          </a:p>
          <a:p>
            <a:pPr marL="342900" lvl="0" indent="-342900">
              <a:buFont typeface="Arial" pitchFamily="34" charset="0"/>
              <a:buChar char="•"/>
            </a:pPr>
            <a:r>
              <a:rPr lang="tr-TR" b="0" dirty="0"/>
              <a:t>Desteklediği modülasyon türü (OFDM, 16-QAM, 64-QAM …)</a:t>
            </a:r>
          </a:p>
          <a:p>
            <a:pPr marL="342900" lvl="0" indent="-342900">
              <a:buFont typeface="Arial" pitchFamily="34" charset="0"/>
              <a:buChar char="•"/>
            </a:pPr>
            <a:r>
              <a:rPr lang="tr-TR" b="0" dirty="0"/>
              <a:t>Veri transfer hızı ( </a:t>
            </a:r>
            <a:r>
              <a:rPr lang="tr-TR" b="0" dirty="0" err="1"/>
              <a:t>Mbps</a:t>
            </a:r>
            <a:r>
              <a:rPr lang="tr-TR" b="0" dirty="0"/>
              <a:t>)</a:t>
            </a:r>
          </a:p>
          <a:p>
            <a:pPr marL="342900" lvl="0" indent="-342900">
              <a:buFont typeface="Arial" pitchFamily="34" charset="0"/>
              <a:buChar char="•"/>
            </a:pPr>
            <a:r>
              <a:rPr lang="tr-TR" b="0" dirty="0"/>
              <a:t>Ağ bağlantı türü (</a:t>
            </a:r>
            <a:r>
              <a:rPr lang="tr-TR" b="0" dirty="0" err="1"/>
              <a:t>Infrastructure</a:t>
            </a:r>
            <a:r>
              <a:rPr lang="tr-TR" b="0" dirty="0"/>
              <a:t> ve Ad-hoc</a:t>
            </a:r>
            <a:r>
              <a:rPr lang="tr-TR" b="0" dirty="0" smtClean="0"/>
              <a:t>).</a:t>
            </a:r>
            <a:endParaRPr lang="tr-TR" b="0" dirty="0"/>
          </a:p>
        </p:txBody>
      </p:sp>
    </p:spTree>
    <p:extLst>
      <p:ext uri="{BB962C8B-B14F-4D97-AF65-F5344CB8AC3E}">
        <p14:creationId xmlns:p14="http://schemas.microsoft.com/office/powerpoint/2010/main" val="2251611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2023213" y="3523580"/>
            <a:ext cx="5400675" cy="1652588"/>
            <a:chOff x="2976" y="11092"/>
            <a:chExt cx="7200" cy="2204"/>
          </a:xfrm>
        </p:grpSpPr>
        <p:sp>
          <p:nvSpPr>
            <p:cNvPr id="6" name="AutoShape 3"/>
            <p:cNvSpPr>
              <a:spLocks noChangeAspect="1" noChangeArrowheads="1" noTextEdit="1"/>
            </p:cNvSpPr>
            <p:nvPr/>
          </p:nvSpPr>
          <p:spPr bwMode="auto">
            <a:xfrm>
              <a:off x="2976" y="11092"/>
              <a:ext cx="7200" cy="2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 y="11199"/>
              <a:ext cx="2912" cy="209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45024"/>
            <a:ext cx="2019300" cy="1409700"/>
          </a:xfrm>
          <a:prstGeom prst="rect">
            <a:avLst/>
          </a:prstGeom>
          <a:noFill/>
          <a:ln>
            <a:noFill/>
          </a:ln>
        </p:spPr>
      </p:pic>
      <p:sp>
        <p:nvSpPr>
          <p:cNvPr id="7" name="Dikdörtgen 6"/>
          <p:cNvSpPr/>
          <p:nvPr/>
        </p:nvSpPr>
        <p:spPr>
          <a:xfrm>
            <a:off x="755576" y="908720"/>
            <a:ext cx="6264696" cy="2031325"/>
          </a:xfrm>
          <a:prstGeom prst="rect">
            <a:avLst/>
          </a:prstGeom>
        </p:spPr>
        <p:txBody>
          <a:bodyPr wrap="square">
            <a:spAutoFit/>
          </a:bodyPr>
          <a:lstStyle/>
          <a:p>
            <a:pPr marL="285750" lvl="0" indent="-285750">
              <a:buFont typeface="Arial" pitchFamily="34" charset="0"/>
              <a:buChar char="•"/>
            </a:pPr>
            <a:r>
              <a:rPr lang="tr-TR" dirty="0"/>
              <a:t>Çalıştığı frekans aralığı (GHz türünden)</a:t>
            </a:r>
          </a:p>
          <a:p>
            <a:pPr marL="285750" lvl="0" indent="-285750">
              <a:buFont typeface="Arial" pitchFamily="34" charset="0"/>
              <a:buChar char="•"/>
            </a:pPr>
            <a:r>
              <a:rPr lang="tr-TR" dirty="0"/>
              <a:t>Cihazın iletim gücü (</a:t>
            </a:r>
            <a:r>
              <a:rPr lang="tr-TR" dirty="0" err="1"/>
              <a:t>dBm</a:t>
            </a:r>
            <a:r>
              <a:rPr lang="tr-TR" dirty="0"/>
              <a:t>)</a:t>
            </a:r>
          </a:p>
          <a:p>
            <a:pPr marL="285750" lvl="0" indent="-285750">
              <a:buFont typeface="Arial" pitchFamily="34" charset="0"/>
              <a:buChar char="•"/>
            </a:pPr>
            <a:r>
              <a:rPr lang="tr-TR" dirty="0"/>
              <a:t>Alıcı Hassasiyeti (</a:t>
            </a:r>
            <a:r>
              <a:rPr lang="tr-TR" dirty="0" err="1"/>
              <a:t>dB</a:t>
            </a:r>
            <a:r>
              <a:rPr lang="tr-TR" dirty="0"/>
              <a:t>) </a:t>
            </a:r>
          </a:p>
          <a:p>
            <a:pPr marL="285750" lvl="0" indent="-285750">
              <a:buFont typeface="Arial" pitchFamily="34" charset="0"/>
              <a:buChar char="•"/>
            </a:pPr>
            <a:r>
              <a:rPr lang="tr-TR" dirty="0"/>
              <a:t>Dış anten tipi (adet, Kazanç </a:t>
            </a:r>
            <a:r>
              <a:rPr lang="tr-TR" dirty="0" err="1"/>
              <a:t>dBi</a:t>
            </a:r>
            <a:r>
              <a:rPr lang="tr-TR" dirty="0"/>
              <a:t>)</a:t>
            </a:r>
          </a:p>
          <a:p>
            <a:pPr marL="285750" lvl="0" indent="-285750">
              <a:buFont typeface="Arial" pitchFamily="34" charset="0"/>
              <a:buChar char="•"/>
            </a:pPr>
            <a:r>
              <a:rPr lang="tr-TR" dirty="0"/>
              <a:t>Desteklediği güvenlik </a:t>
            </a:r>
            <a:r>
              <a:rPr lang="tr-TR" dirty="0" err="1"/>
              <a:t>modları</a:t>
            </a:r>
            <a:r>
              <a:rPr lang="tr-TR" dirty="0"/>
              <a:t> (WEP, WPA, WPA2 …)</a:t>
            </a:r>
          </a:p>
          <a:p>
            <a:pPr marL="285750" lvl="0" indent="-285750">
              <a:buFont typeface="Arial" pitchFamily="34" charset="0"/>
              <a:buChar char="•"/>
            </a:pPr>
            <a:r>
              <a:rPr lang="tr-TR" dirty="0"/>
              <a:t>Kapalı ve açık alanda çalışma menzili </a:t>
            </a:r>
          </a:p>
          <a:p>
            <a:endParaRPr lang="tr-TR" dirty="0"/>
          </a:p>
        </p:txBody>
      </p:sp>
      <p:sp>
        <p:nvSpPr>
          <p:cNvPr id="9" name="Dikdörtgen 8"/>
          <p:cNvSpPr/>
          <p:nvPr/>
        </p:nvSpPr>
        <p:spPr>
          <a:xfrm>
            <a:off x="3802354" y="5373216"/>
            <a:ext cx="1411605" cy="369332"/>
          </a:xfrm>
          <a:prstGeom prst="rect">
            <a:avLst/>
          </a:prstGeom>
        </p:spPr>
        <p:txBody>
          <a:bodyPr wrap="none">
            <a:spAutoFit/>
          </a:bodyPr>
          <a:lstStyle/>
          <a:p>
            <a:r>
              <a:rPr lang="tr-TR" dirty="0"/>
              <a:t>AP cihazları</a:t>
            </a:r>
          </a:p>
        </p:txBody>
      </p:sp>
    </p:spTree>
    <p:extLst>
      <p:ext uri="{BB962C8B-B14F-4D97-AF65-F5344CB8AC3E}">
        <p14:creationId xmlns:p14="http://schemas.microsoft.com/office/powerpoint/2010/main" val="3457328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1"/>
            <a:ext cx="7620000" cy="2232248"/>
          </a:xfrm>
        </p:spPr>
        <p:txBody>
          <a:bodyPr/>
          <a:lstStyle/>
          <a:p>
            <a:pPr marL="0" lvl="1" indent="0">
              <a:spcAft>
                <a:spcPts val="1200"/>
              </a:spcAft>
              <a:buClrTx/>
              <a:buNone/>
            </a:pPr>
            <a:r>
              <a:rPr lang="tr-TR" b="1" dirty="0"/>
              <a:t>Kablosuz Ağ Adaptörleri</a:t>
            </a:r>
            <a:endParaRPr lang="tr-TR" sz="1800" dirty="0"/>
          </a:p>
          <a:p>
            <a:pPr algn="just"/>
            <a:r>
              <a:rPr lang="tr-TR" b="0" dirty="0" smtClean="0"/>
              <a:t>   Günümüzde</a:t>
            </a:r>
            <a:r>
              <a:rPr lang="tr-TR" b="0" dirty="0"/>
              <a:t>, üretilen dizüstü bilgisayarların tamamına yakınında üzerinde kablosuz ağ erişimi bulunmaktadır. Daha eski bir model bilgisayarlarda, </a:t>
            </a:r>
            <a:r>
              <a:rPr lang="tr-TR" b="0" dirty="0" err="1"/>
              <a:t>Wi</a:t>
            </a:r>
            <a:r>
              <a:rPr lang="tr-TR" b="0" dirty="0"/>
              <a:t>-Fi, IEEE 802.11b/g/a/n yâda WLAN adaptör gibi farklı isimlerle satılan PCMCI veya USB adaptörlerle kablosuz ağlara girilebilmektedir.</a:t>
            </a:r>
          </a:p>
          <a:p>
            <a:endParaRPr lang="tr-TR" b="0"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501008"/>
            <a:ext cx="538797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p:nvPr/>
        </p:nvPicPr>
        <p:blipFill rotWithShape="1">
          <a:blip r:embed="rId3">
            <a:extLst>
              <a:ext uri="{28A0092B-C50C-407E-A947-70E740481C1C}">
                <a14:useLocalDpi xmlns:a14="http://schemas.microsoft.com/office/drawing/2010/main" val="0"/>
              </a:ext>
            </a:extLst>
          </a:blip>
          <a:srcRect l="14534" t="19478" r="16279" b="18894"/>
          <a:stretch/>
        </p:blipFill>
        <p:spPr bwMode="auto">
          <a:xfrm>
            <a:off x="4716016" y="3295371"/>
            <a:ext cx="1813560" cy="1615440"/>
          </a:xfrm>
          <a:prstGeom prst="rect">
            <a:avLst/>
          </a:prstGeom>
          <a:noFill/>
          <a:ln>
            <a:noFill/>
          </a:ln>
          <a:extLst>
            <a:ext uri="{53640926-AAD7-44D8-BBD7-CCE9431645EC}">
              <a14:shadowObscured xmlns:a14="http://schemas.microsoft.com/office/drawing/2010/main"/>
            </a:ext>
          </a:extLst>
        </p:spPr>
      </p:pic>
      <p:sp>
        <p:nvSpPr>
          <p:cNvPr id="5" name="Dikdörtgen 4"/>
          <p:cNvSpPr/>
          <p:nvPr/>
        </p:nvSpPr>
        <p:spPr>
          <a:xfrm>
            <a:off x="3131840" y="5805264"/>
            <a:ext cx="2608406" cy="369332"/>
          </a:xfrm>
          <a:prstGeom prst="rect">
            <a:avLst/>
          </a:prstGeom>
        </p:spPr>
        <p:txBody>
          <a:bodyPr wrap="none">
            <a:spAutoFit/>
          </a:bodyPr>
          <a:lstStyle/>
          <a:p>
            <a:r>
              <a:rPr lang="tr-TR" dirty="0"/>
              <a:t>Kablosuz ağ adaptörleri</a:t>
            </a:r>
          </a:p>
        </p:txBody>
      </p:sp>
    </p:spTree>
    <p:extLst>
      <p:ext uri="{BB962C8B-B14F-4D97-AF65-F5344CB8AC3E}">
        <p14:creationId xmlns:p14="http://schemas.microsoft.com/office/powerpoint/2010/main" val="165657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620000" cy="5001419"/>
          </a:xfrm>
        </p:spPr>
        <p:txBody>
          <a:bodyPr>
            <a:normAutofit/>
          </a:bodyPr>
          <a:lstStyle/>
          <a:p>
            <a:r>
              <a:rPr lang="tr-TR" dirty="0" smtClean="0"/>
              <a:t>Ulaştırma </a:t>
            </a:r>
            <a:r>
              <a:rPr lang="tr-TR" dirty="0"/>
              <a:t>Katmanı (Transport </a:t>
            </a:r>
            <a:r>
              <a:rPr lang="tr-TR" dirty="0" err="1"/>
              <a:t>Layer</a:t>
            </a:r>
            <a:r>
              <a:rPr lang="tr-TR" dirty="0" smtClean="0"/>
              <a:t>)</a:t>
            </a:r>
          </a:p>
          <a:p>
            <a:endParaRPr lang="tr-TR" dirty="0"/>
          </a:p>
          <a:p>
            <a:pPr algn="just"/>
            <a:r>
              <a:rPr lang="tr-TR" b="0" dirty="0" smtClean="0"/>
              <a:t>   Ulaştırma </a:t>
            </a:r>
            <a:r>
              <a:rPr lang="tr-TR" b="0" dirty="0"/>
              <a:t>katmanında, veri iletimi, veri akış kontrolü ve güvenliği sağlanmaktadır.  Ağda taraflar arasında akış kontrolü sağlanmak için gerekli işlemler bu katmanda gerçekleşir. Bölünen parçalar veya paketler halinde veri akışında; alan bilgisayarın ulaştırma katmanı mesajı tekrar birleştirmektedir. Hatasız iletim için hata denetimi sürekli </a:t>
            </a:r>
            <a:r>
              <a:rPr lang="tr-TR" b="0" dirty="0" smtClean="0"/>
              <a:t>olarak gerçekleştirilmektedir</a:t>
            </a:r>
            <a:r>
              <a:rPr lang="tr-TR" b="0" dirty="0"/>
              <a:t>. (lerningnetwork.cisco.com, </a:t>
            </a:r>
            <a:r>
              <a:rPr lang="tr-TR" b="0" dirty="0" smtClean="0"/>
              <a:t> OSI </a:t>
            </a:r>
            <a:r>
              <a:rPr lang="tr-TR" b="0" dirty="0"/>
              <a:t>Model </a:t>
            </a:r>
            <a:r>
              <a:rPr lang="tr-TR" b="0" dirty="0" err="1"/>
              <a:t>Concepts</a:t>
            </a:r>
            <a:r>
              <a:rPr lang="tr-TR" b="0" dirty="0" smtClean="0"/>
              <a:t>)</a:t>
            </a:r>
          </a:p>
          <a:p>
            <a:pPr algn="just"/>
            <a:endParaRPr lang="tr-TR" dirty="0"/>
          </a:p>
        </p:txBody>
      </p:sp>
    </p:spTree>
    <p:extLst>
      <p:ext uri="{BB962C8B-B14F-4D97-AF65-F5344CB8AC3E}">
        <p14:creationId xmlns:p14="http://schemas.microsoft.com/office/powerpoint/2010/main" val="4206198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7620000" cy="2684511"/>
          </a:xfrm>
        </p:spPr>
        <p:txBody>
          <a:bodyPr>
            <a:normAutofit/>
          </a:bodyPr>
          <a:lstStyle/>
          <a:p>
            <a:pPr marL="0" lvl="1" indent="0">
              <a:spcAft>
                <a:spcPts val="600"/>
              </a:spcAft>
              <a:buClrTx/>
              <a:buNone/>
            </a:pPr>
            <a:r>
              <a:rPr lang="tr-TR" b="1" dirty="0"/>
              <a:t>Bluetooth Aygıtı</a:t>
            </a:r>
            <a:endParaRPr lang="tr-TR" sz="1800" dirty="0"/>
          </a:p>
          <a:p>
            <a:pPr algn="just"/>
            <a:r>
              <a:rPr lang="tr-TR" dirty="0" smtClean="0"/>
              <a:t>  </a:t>
            </a:r>
            <a:r>
              <a:rPr lang="tr-TR" b="0" dirty="0" smtClean="0"/>
              <a:t> Çoğu </a:t>
            </a:r>
            <a:r>
              <a:rPr lang="tr-TR" b="0" dirty="0"/>
              <a:t>dizüstü bilgisayarda tümleşik olarak </a:t>
            </a:r>
            <a:r>
              <a:rPr lang="tr-TR" b="0" dirty="0" err="1"/>
              <a:t>bluetooth</a:t>
            </a:r>
            <a:r>
              <a:rPr lang="tr-TR" b="0" dirty="0"/>
              <a:t> aygıtı bulunmakla birlikte,  haricen de bilgisayara takılabilen bu aygıtlarla </a:t>
            </a:r>
            <a:r>
              <a:rPr lang="tr-TR" b="0" dirty="0" err="1"/>
              <a:t>bluetooth</a:t>
            </a:r>
            <a:r>
              <a:rPr lang="tr-TR" b="0" dirty="0"/>
              <a:t> ağına girilebilmektedir. </a:t>
            </a:r>
          </a:p>
          <a:p>
            <a:pPr algn="just"/>
            <a:r>
              <a:rPr lang="tr-TR" b="0" dirty="0" smtClean="0"/>
              <a:t>   Bluetooth </a:t>
            </a:r>
            <a:r>
              <a:rPr lang="tr-TR" b="0" dirty="0"/>
              <a:t>aygıtları alınırken:</a:t>
            </a:r>
          </a:p>
          <a:p>
            <a:pPr algn="just"/>
            <a:r>
              <a:rPr lang="tr-TR" b="0" dirty="0" smtClean="0"/>
              <a:t>   Açık </a:t>
            </a:r>
            <a:r>
              <a:rPr lang="tr-TR" b="0" dirty="0"/>
              <a:t>ve kapalı alanlardaki menzil uzaklığı, frekans aralığı, data transfer hızı vb. özelliklerine dikkat edilmelidir</a:t>
            </a:r>
            <a:r>
              <a:rPr lang="tr-TR" b="0" dirty="0" smtClean="0"/>
              <a:t>.</a:t>
            </a:r>
            <a:endParaRPr lang="tr-TR" dirty="0"/>
          </a:p>
        </p:txBody>
      </p:sp>
      <p:sp>
        <p:nvSpPr>
          <p:cNvPr id="4"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1763686" y="3885800"/>
            <a:ext cx="5400675" cy="1252538"/>
            <a:chOff x="2976" y="465"/>
            <a:chExt cx="7200" cy="1670"/>
          </a:xfrm>
        </p:grpSpPr>
        <p:sp>
          <p:nvSpPr>
            <p:cNvPr id="6" name="AutoShape 4"/>
            <p:cNvSpPr>
              <a:spLocks noChangeAspect="1" noChangeArrowheads="1" noTextEdit="1"/>
            </p:cNvSpPr>
            <p:nvPr/>
          </p:nvSpPr>
          <p:spPr bwMode="auto">
            <a:xfrm>
              <a:off x="2976" y="465"/>
              <a:ext cx="7200" cy="16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 y="707"/>
              <a:ext cx="1428" cy="1219"/>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 y="590"/>
              <a:ext cx="1910" cy="154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Dikdörtgen 6"/>
          <p:cNvSpPr/>
          <p:nvPr/>
        </p:nvSpPr>
        <p:spPr>
          <a:xfrm>
            <a:off x="3441948" y="5445224"/>
            <a:ext cx="2044149" cy="369332"/>
          </a:xfrm>
          <a:prstGeom prst="rect">
            <a:avLst/>
          </a:prstGeom>
        </p:spPr>
        <p:txBody>
          <a:bodyPr wrap="none">
            <a:spAutoFit/>
          </a:bodyPr>
          <a:lstStyle/>
          <a:p>
            <a:r>
              <a:rPr lang="tr-TR" dirty="0"/>
              <a:t>Bluetooth aygıtları</a:t>
            </a:r>
          </a:p>
        </p:txBody>
      </p:sp>
    </p:spTree>
    <p:extLst>
      <p:ext uri="{BB962C8B-B14F-4D97-AF65-F5344CB8AC3E}">
        <p14:creationId xmlns:p14="http://schemas.microsoft.com/office/powerpoint/2010/main" val="212230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764704"/>
            <a:ext cx="7620000" cy="3528392"/>
          </a:xfrm>
        </p:spPr>
        <p:txBody>
          <a:bodyPr>
            <a:normAutofit lnSpcReduction="10000"/>
          </a:bodyPr>
          <a:lstStyle/>
          <a:p>
            <a:pPr marL="0" lvl="1" indent="0">
              <a:spcAft>
                <a:spcPts val="600"/>
              </a:spcAft>
              <a:buClrTx/>
              <a:buNone/>
            </a:pPr>
            <a:r>
              <a:rPr lang="tr-TR" b="1" dirty="0"/>
              <a:t>Ağ Genişletici Adaptör</a:t>
            </a:r>
            <a:endParaRPr lang="tr-TR" sz="1800" dirty="0"/>
          </a:p>
          <a:p>
            <a:pPr algn="just"/>
            <a:r>
              <a:rPr lang="tr-TR" b="0" dirty="0" err="1"/>
              <a:t>Router</a:t>
            </a:r>
            <a:r>
              <a:rPr lang="tr-TR" b="0" dirty="0"/>
              <a:t> yada AP’nin ulaşamadığı alanlarda da kablosuz bağlantı sinyalini taşıyarak mevcut kablosuz alanı genişleten aygıtlardır. Bu sistemler uyumlu oldukları kablosuz ağ standartlarına (802.11 b/g/n) bağlı olarak genişletilmiş kapsama alanı içinde kablosuz veri aktarımını gerçekleştirebilmektedir. Üzerlerinde bulunan LAN portları sayesinde kablolu modemleri kablosuz hale getirebilmektedir. MIMO teknolojisine sahip olanlar kablosuz alandaki kör noktaları azaltır ve kablosuz alanı genişletir. Aynı zamanda WEP, WPA, WPA-2 128-bit şifreleme özelliklerine de sahip olabilmektedir.</a:t>
            </a:r>
          </a:p>
          <a:p>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077072"/>
            <a:ext cx="1440180" cy="1783080"/>
          </a:xfrm>
          <a:prstGeom prst="rect">
            <a:avLst/>
          </a:prstGeom>
          <a:noFill/>
        </p:spPr>
      </p:pic>
      <p:sp>
        <p:nvSpPr>
          <p:cNvPr id="5" name="Dikdörtgen 4"/>
          <p:cNvSpPr/>
          <p:nvPr/>
        </p:nvSpPr>
        <p:spPr>
          <a:xfrm>
            <a:off x="3304803" y="6021288"/>
            <a:ext cx="2390398" cy="369332"/>
          </a:xfrm>
          <a:prstGeom prst="rect">
            <a:avLst/>
          </a:prstGeom>
        </p:spPr>
        <p:txBody>
          <a:bodyPr wrap="none">
            <a:spAutoFit/>
          </a:bodyPr>
          <a:lstStyle/>
          <a:p>
            <a:r>
              <a:rPr lang="tr-TR" dirty="0"/>
              <a:t>Ağ genişletici adaptör</a:t>
            </a:r>
          </a:p>
        </p:txBody>
      </p:sp>
    </p:spTree>
    <p:extLst>
      <p:ext uri="{BB962C8B-B14F-4D97-AF65-F5344CB8AC3E}">
        <p14:creationId xmlns:p14="http://schemas.microsoft.com/office/powerpoint/2010/main" val="6868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el">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7673</Words>
  <Application>Microsoft Office PowerPoint</Application>
  <PresentationFormat>Ekran Gösterisi (4:3)</PresentationFormat>
  <Paragraphs>855</Paragraphs>
  <Slides>91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91</vt:i4>
      </vt:variant>
    </vt:vector>
  </HeadingPairs>
  <TitlesOfParts>
    <vt:vector size="93" baseType="lpstr">
      <vt:lpstr>Temel</vt:lpstr>
      <vt:lpstr>Belge</vt:lpstr>
      <vt:lpstr>PowerPoint Sunusu</vt:lpstr>
      <vt:lpstr>ÖZET</vt:lpstr>
      <vt:lpstr>OSI MODELİ AĞ SEVİYELERİNİN İNCELENMESİ </vt:lpstr>
      <vt:lpstr>PowerPoint Sunusu</vt:lpstr>
      <vt:lpstr>PowerPoint Sunusu</vt:lpstr>
      <vt:lpstr>katmanlar</vt:lpstr>
      <vt:lpstr>PowerPoint Sunusu</vt:lpstr>
      <vt:lpstr>PowerPoint Sunusu</vt:lpstr>
      <vt:lpstr>PowerPoint Sunusu</vt:lpstr>
      <vt:lpstr>PowerPoint Sunusu</vt:lpstr>
      <vt:lpstr>PowerPoint Sunusu</vt:lpstr>
      <vt:lpstr>PowerPoint Sunusu</vt:lpstr>
      <vt:lpstr>PowerPoint Sunusu</vt:lpstr>
      <vt:lpstr>PowerPoint Sunusu</vt:lpstr>
      <vt:lpstr> TCP/IP MODELLERİ </vt:lpstr>
      <vt:lpstr>PowerPoint Sunusu</vt:lpstr>
      <vt:lpstr>PowerPoint Sunusu</vt:lpstr>
      <vt:lpstr>PowerPoint Sunusu</vt:lpstr>
      <vt:lpstr>802.11 STANDARDININ KATMANLARLA İLİŞKİSİ VE BAĞLANTI ÖZELLİKLERİ</vt:lpstr>
      <vt:lpstr>PowerPoint Sunusu</vt:lpstr>
      <vt:lpstr>PowerPoint Sunusu</vt:lpstr>
      <vt:lpstr>PowerPoint Sunusu</vt:lpstr>
      <vt:lpstr>TAŞIYICI FONKSİYONLARI ALGILAMA VE AĞ TAHSİS VEKTÖRÜ</vt:lpstr>
      <vt:lpstr>PowerPoint Sunusu</vt:lpstr>
      <vt:lpstr>PowerPoint Sunusu</vt:lpstr>
      <vt:lpstr>ÇERÇEVELER (FRAMES) ARASI BOŞLUKLAR</vt:lpstr>
      <vt:lpstr>PowerPoint Sunusu</vt:lpstr>
      <vt:lpstr>PowerPoint Sunusu</vt:lpstr>
      <vt:lpstr>PARÇALARA AYIRARAK (FRAGMENT) VERİYİ GÖNDERME</vt:lpstr>
      <vt:lpstr>MAC ÇERÇEVE FORMATI </vt:lpstr>
      <vt:lpstr>PowerPoint Sunusu</vt:lpstr>
      <vt:lpstr>PowerPoint Sunusu</vt:lpstr>
      <vt:lpstr>DİĞER MAC BİLEŞENLERİ</vt:lpstr>
      <vt:lpstr>802. 11 STANDARDINDA HABERLEŞME İŞLEMİNİN GERÇEKLEŞTİRİLMESİ</vt:lpstr>
      <vt:lpstr>PowerPoint Sunusu</vt:lpstr>
      <vt:lpstr>802.11 İçinde Üst Kademe Protokollerinin İşlevi</vt:lpstr>
      <vt:lpstr>PowerPoint Sunusu</vt:lpstr>
      <vt:lpstr>802.11e HİZMET BAKIŞ KALİTESİ ( QUALİTY OF SERVİCE OVERVİEW-QoS)</vt:lpstr>
      <vt:lpstr>PowerPoint Sunusu</vt:lpstr>
      <vt:lpstr>BÜYÜKLÜKLERİNE GÖRE KABLOSUZ AĞLAR</vt:lpstr>
      <vt:lpstr>PowerPoint Sunusu</vt:lpstr>
      <vt:lpstr>KABLOSUZ LAN STANDARTLARI</vt:lpstr>
      <vt:lpstr>PowerPoint Sunusu</vt:lpstr>
      <vt:lpstr>PowerPoint Sunusu</vt:lpstr>
      <vt:lpstr>ÇİZELGE 5.2. 802.11x STANDARDININ SINIRLARI VE BAZI ÖZELLİKLERİ </vt:lpstr>
      <vt:lpstr>PowerPoint Sunusu</vt:lpstr>
      <vt:lpstr>PowerPoint Sunusu</vt:lpstr>
      <vt:lpstr>IEEE 802.11b STANDARDI</vt:lpstr>
      <vt:lpstr>IEEE 802.11a STANDARDI </vt:lpstr>
      <vt:lpstr>IEEE 802.11g STANDARDI</vt:lpstr>
      <vt:lpstr>IEEE 802.11n STANDARDI </vt:lpstr>
      <vt:lpstr>PowerPoint Sunusu</vt:lpstr>
      <vt:lpstr>PowerPoint Sunusu</vt:lpstr>
      <vt:lpstr>MIMO TÜM İSTEMCİLER İÇİN PHY DATA ORANLARI</vt:lpstr>
      <vt:lpstr>40 MHz Kanallar ve Paket Toplama</vt:lpstr>
      <vt:lpstr>PowerPoint Sunusu</vt:lpstr>
      <vt:lpstr>PowerPoint Sunusu</vt:lpstr>
      <vt:lpstr>PowerPoint Sunusu</vt:lpstr>
      <vt:lpstr>MAC Servİs Data Ünitesİ (MAC Service Data Units(MSDUs)) Kümesİ</vt:lpstr>
      <vt:lpstr>MAC Protokol Data Ünİtelerİ (MAC Protokol Data Units(MPDUs)) </vt:lpstr>
      <vt:lpstr>PowerPoint Sunusu</vt:lpstr>
      <vt:lpstr>PowerPoint Sunusu</vt:lpstr>
      <vt:lpstr>802.11 KABLOSUZ AĞLARINDA GÜVENLİK PROTOKOLÜ</vt:lpstr>
      <vt:lpstr>PowerPoint Sunusu</vt:lpstr>
      <vt:lpstr>WEP (Wired Equivalent Privacy) </vt:lpstr>
      <vt:lpstr>PowerPoint Sunusu</vt:lpstr>
      <vt:lpstr>Wi-Fi Korumalı Erişim (WPA) </vt:lpstr>
      <vt:lpstr>PowerPoint Sunusu</vt:lpstr>
      <vt:lpstr>PowerPoint Sunusu</vt:lpstr>
      <vt:lpstr>802.1x </vt:lpstr>
      <vt:lpstr>WPA-2 Şifrelemesi (IEEE 802.11i) </vt:lpstr>
      <vt:lpstr>Diğer Kablosuz Ağlar</vt:lpstr>
      <vt:lpstr>PowerPoint Sunusu</vt:lpstr>
      <vt:lpstr>PowerPoint Sunusu</vt:lpstr>
      <vt:lpstr>Bluetooth</vt:lpstr>
      <vt:lpstr>PowerPoint Sunusu</vt:lpstr>
      <vt:lpstr>PowerPoint Sunusu</vt:lpstr>
      <vt:lpstr>PowerPoint Sunusu</vt:lpstr>
      <vt:lpstr>PowerPoint Sunusu</vt:lpstr>
      <vt:lpstr>UWB</vt:lpstr>
      <vt:lpstr>PowerPoint Sunusu</vt:lpstr>
      <vt:lpstr>WiMAX</vt:lpstr>
      <vt:lpstr>PowerPoint Sunusu</vt:lpstr>
      <vt:lpstr>PowerPoint Sunusu</vt:lpstr>
      <vt:lpstr>Mesh Network</vt:lpstr>
      <vt:lpstr>PowerPoint Sunusu</vt:lpstr>
      <vt:lpstr>KABLOSUZ SİSTEMLERDE YAYGIN OLARAK KULLANILAN CİHAZLAR</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eser</dc:creator>
  <cp:lastModifiedBy>eser</cp:lastModifiedBy>
  <cp:revision>51</cp:revision>
  <dcterms:created xsi:type="dcterms:W3CDTF">2011-04-25T17:24:00Z</dcterms:created>
  <dcterms:modified xsi:type="dcterms:W3CDTF">2011-05-01T21:43:20Z</dcterms:modified>
</cp:coreProperties>
</file>