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0" r:id="rId13"/>
    <p:sldId id="271" r:id="rId14"/>
    <p:sldId id="272" r:id="rId15"/>
    <p:sldId id="273" r:id="rId16"/>
    <p:sldId id="274" r:id="rId17"/>
    <p:sldId id="276" r:id="rId18"/>
    <p:sldId id="275" r:id="rId19"/>
    <p:sldId id="277" r:id="rId20"/>
    <p:sldId id="267" r:id="rId21"/>
    <p:sldId id="278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23.12.2010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TCP </a:t>
            </a:r>
            <a:br>
              <a:rPr lang="tr-TR" dirty="0" smtClean="0"/>
            </a:br>
            <a:r>
              <a:rPr lang="tr-TR" dirty="0" smtClean="0"/>
              <a:t>(</a:t>
            </a:r>
            <a:r>
              <a:rPr lang="tr-TR" dirty="0" err="1" smtClean="0"/>
              <a:t>Transmission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</a:t>
            </a:r>
            <a:r>
              <a:rPr lang="tr-TR" dirty="0" err="1" smtClean="0"/>
              <a:t>Protocol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>
                <a:latin typeface="+mj-lt"/>
              </a:rPr>
              <a:t>Ayşe Çelik </a:t>
            </a:r>
          </a:p>
          <a:p>
            <a:r>
              <a:rPr lang="tr-TR" dirty="0" smtClean="0">
                <a:latin typeface="+mj-lt"/>
              </a:rPr>
              <a:t>1098105111</a:t>
            </a:r>
          </a:p>
          <a:p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TCP BAŞLIĞI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Başlık Uzunluğu: Bu saha  TCP başlığının uzunluğunu 32 bit olarak ifade etmektedir. </a:t>
            </a:r>
            <a:r>
              <a:rPr lang="tr-TR" dirty="0" err="1" smtClean="0"/>
              <a:t>Offset</a:t>
            </a:r>
            <a:r>
              <a:rPr lang="tr-TR" dirty="0" smtClean="0"/>
              <a:t> sahası olarak bilinen bu alan alıcının veri sahasının nerde başladığını tespit etmesinde kullanılmaktadır. </a:t>
            </a:r>
          </a:p>
          <a:p>
            <a:r>
              <a:rPr lang="tr-TR" dirty="0" smtClean="0"/>
              <a:t>Kullanılmayan  Saha: 6 bitten oluşur ve tüm bitler 0 değerini alır.</a:t>
            </a:r>
          </a:p>
          <a:p>
            <a:r>
              <a:rPr lang="tr-TR" dirty="0" smtClean="0"/>
              <a:t>Bayraklar:  Bayrak sahası olarak 6 bit kullanılmaktadır.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TCP BAŞLIĞI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Alıcı Pencere Boyutu: Bu alan göndericinin şuan kabul etmeyi umduğu </a:t>
            </a:r>
            <a:r>
              <a:rPr lang="tr-TR" dirty="0" err="1" smtClean="0"/>
              <a:t>byte</a:t>
            </a:r>
            <a:r>
              <a:rPr lang="tr-TR" dirty="0" smtClean="0"/>
              <a:t> sayısını belirlemek için kullanılır.  Bu saha tıkanıklık ve veri akışını kontrol için kullanılır.</a:t>
            </a:r>
          </a:p>
          <a:p>
            <a:r>
              <a:rPr lang="tr-TR" dirty="0" smtClean="0"/>
              <a:t>Toplam Kontrol Sahası: Bu saha hataları tespit için kullanılmaktadır. 16 bitten oluşur.  </a:t>
            </a:r>
          </a:p>
          <a:p>
            <a:r>
              <a:rPr lang="tr-TR" dirty="0" smtClean="0"/>
              <a:t>Veri Göstericisi:  Veri sahasının bitişinin tespiti için kullanılmaktadır. Buradaki değer  sıra numarası sahasıyla toplanarak, veri sahasının son </a:t>
            </a:r>
            <a:r>
              <a:rPr lang="tr-TR" dirty="0" err="1" smtClean="0"/>
              <a:t>byte’nın</a:t>
            </a:r>
            <a:r>
              <a:rPr lang="tr-TR" dirty="0" smtClean="0"/>
              <a:t> konumu tespit edilebilir. 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Tekrar Gönderme Zamanı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TCP protokolünün, başarımını önemli ölçüde arttıran ya da azaltan parametresi , yeniden gönderim zamanıdır.</a:t>
            </a:r>
          </a:p>
          <a:p>
            <a:r>
              <a:rPr lang="tr-TR" dirty="0" smtClean="0"/>
              <a:t>Zamanlayıcı için belirlenen süre ne çok uzun, ne de çok kısa olmalıdır.</a:t>
            </a:r>
          </a:p>
          <a:p>
            <a:r>
              <a:rPr lang="tr-TR" dirty="0" smtClean="0"/>
              <a:t>Yeniden gönderme zamanı çok kısa olduğunda, paketler yerine ulaşmadan tekrar gönderilecek ve bant genişliği verimsiz kullanılmış olacaktır.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Tekrar Gönderme Zamanı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Yeniden gönderme zamanı çok uzun olduğunda ise, aktarım tamamlanmasına karşın, alıcı uzun süre beklemiş olacaktır.</a:t>
            </a:r>
          </a:p>
          <a:p>
            <a:r>
              <a:rPr lang="tr-TR" dirty="0" smtClean="0"/>
              <a:t>TCP protokolü,RTO olarak adlandırılan yeniden gönderme zamanını  dinamik olarak  hesaplamaktadır. </a:t>
            </a:r>
          </a:p>
          <a:p>
            <a:r>
              <a:rPr lang="tr-TR" dirty="0" smtClean="0"/>
              <a:t>Bu hesaplama yapılırken özel bir algoritma kullanılır.</a:t>
            </a:r>
          </a:p>
          <a:p>
            <a:r>
              <a:rPr lang="tr-TR" dirty="0" err="1" smtClean="0"/>
              <a:t>Paxson</a:t>
            </a:r>
            <a:r>
              <a:rPr lang="tr-TR" dirty="0" smtClean="0"/>
              <a:t> ve </a:t>
            </a:r>
            <a:r>
              <a:rPr lang="tr-TR" dirty="0" err="1" smtClean="0"/>
              <a:t>Allman</a:t>
            </a:r>
            <a:r>
              <a:rPr lang="tr-TR" dirty="0" smtClean="0"/>
              <a:t> tarafından tasarlanan bu algoritma 2o00 yılında oluşturulmuştur.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Tekrar Gönderme Zamanı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Başlangıçta  RTO değeri 3 saniye olarak belirlenmiştir.</a:t>
            </a:r>
          </a:p>
          <a:p>
            <a:r>
              <a:rPr lang="tr-TR" dirty="0" smtClean="0"/>
              <a:t>Zaman aşımı söz konusu olduğunda, en son yerine ulaşmayan paket tekrar gönderilir ve zaman aşım süresinin tespiti için aşağıdaki formül kullanılır.</a:t>
            </a:r>
          </a:p>
          <a:p>
            <a:pPr lvl="1"/>
            <a:r>
              <a:rPr lang="tr-TR" dirty="0" smtClean="0"/>
              <a:t>RTO(t)=2 x RTO (t-1)</a:t>
            </a:r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Akış Kontrolü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TCP protokolün aktarım sırasında, akışı da kontrol etmesi gerekmektedir.</a:t>
            </a:r>
          </a:p>
          <a:p>
            <a:r>
              <a:rPr lang="tr-TR" dirty="0" smtClean="0"/>
              <a:t>Veri transferi sırasında, alıcı tampon bölge ayırmaktadır. (</a:t>
            </a:r>
            <a:r>
              <a:rPr lang="tr-TR" dirty="0" err="1" smtClean="0"/>
              <a:t>RcvBuffet</a:t>
            </a:r>
            <a:r>
              <a:rPr lang="tr-TR" dirty="0" smtClean="0"/>
              <a:t>). Genellikle bu alan 4096 </a:t>
            </a:r>
            <a:r>
              <a:rPr lang="tr-TR" dirty="0" err="1" smtClean="0"/>
              <a:t>byte</a:t>
            </a:r>
            <a:r>
              <a:rPr lang="tr-TR" dirty="0" smtClean="0"/>
              <a:t> boyutundadır. </a:t>
            </a:r>
          </a:p>
          <a:p>
            <a:r>
              <a:rPr lang="tr-TR" dirty="0" smtClean="0"/>
              <a:t>Çoğu zaman, uygulamalar aktarım sırasında farklı işlerle meşgul olduğundan o an için aktarımdan gelen veriyle ilgilenemez ve bu bilgiler tampon sahaya aktarılır.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Akış Kontrolü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Taşmayı engellemek için,  alıcı tarafında boş kalan tampon sahasının boyutu göndericiye bilgi olarak iletilir. </a:t>
            </a:r>
          </a:p>
          <a:p>
            <a:r>
              <a:rPr lang="tr-TR" dirty="0" smtClean="0"/>
              <a:t>Bu bilgi TCP başlığında Alıcı Pencere boyutu olarak adlandırılan sahada belirtilir.</a:t>
            </a:r>
          </a:p>
          <a:p>
            <a:r>
              <a:rPr lang="tr-TR" dirty="0" smtClean="0"/>
              <a:t>Gönderici, Alıcı Pencere Boyutunu aşan miktarda bilgi göndermez. </a:t>
            </a:r>
          </a:p>
          <a:p>
            <a:r>
              <a:rPr lang="tr-TR" dirty="0" smtClean="0"/>
              <a:t>Bu işleyiş, Akış kontrolü olarak adlandırılır.  </a:t>
            </a:r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Akış Kontrolü</a:t>
            </a:r>
            <a:endParaRPr lang="tr-TR" dirty="0"/>
          </a:p>
        </p:txBody>
      </p:sp>
      <p:pic>
        <p:nvPicPr>
          <p:cNvPr id="4" name="3 İçerik Yer Tutucusu" descr="flow-control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1844824"/>
            <a:ext cx="5827552" cy="4861719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Tıkanıklık Kontrolü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TCP protokolü, iletim tıkanıklığı engelleyecek manevralara sahiptir. Buna karşın tıkanıklık söz konusu olursa da, meydana gelen hasarı kontrol eder. </a:t>
            </a:r>
          </a:p>
          <a:p>
            <a:r>
              <a:rPr lang="tr-TR" dirty="0" smtClean="0"/>
              <a:t>TCP protokolü için aşılması gereken bir problem, optimum pencere boyutunun dinamik olarak belirlenmesidir.</a:t>
            </a:r>
          </a:p>
          <a:p>
            <a:r>
              <a:rPr lang="tr-TR" dirty="0" smtClean="0"/>
              <a:t>Pencere boyutunun belirlenmesi için kullanılan tıkanlık kontrolü,  paketlerin başarılı  yada başarısız iletimini kriter olarak kullanır.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Tıkanıklık Kontrolü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Tıkanıklık kontrolü içi kullanılan 4 farklı algoritma bulunmaktadır. </a:t>
            </a:r>
          </a:p>
          <a:p>
            <a:pPr lvl="1"/>
            <a:r>
              <a:rPr lang="tr-TR" dirty="0" smtClean="0"/>
              <a:t>Yavaş Başlangıç (</a:t>
            </a:r>
            <a:r>
              <a:rPr lang="tr-TR" dirty="0" err="1" smtClean="0"/>
              <a:t>Slow</a:t>
            </a:r>
            <a:r>
              <a:rPr lang="tr-TR" dirty="0" smtClean="0"/>
              <a:t> Start)</a:t>
            </a:r>
          </a:p>
          <a:p>
            <a:pPr lvl="1"/>
            <a:r>
              <a:rPr lang="tr-TR" dirty="0" smtClean="0"/>
              <a:t>Tıkanıklık İptali (</a:t>
            </a:r>
            <a:r>
              <a:rPr lang="tr-TR" dirty="0" err="1" smtClean="0"/>
              <a:t>Congestion</a:t>
            </a:r>
            <a:r>
              <a:rPr lang="tr-TR" dirty="0" smtClean="0"/>
              <a:t> </a:t>
            </a:r>
            <a:r>
              <a:rPr lang="tr-TR" dirty="0" err="1" smtClean="0"/>
              <a:t>Avoidance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Hızlı Tekrar Gönder (</a:t>
            </a:r>
            <a:r>
              <a:rPr lang="tr-TR" dirty="0" err="1" smtClean="0"/>
              <a:t>Fast</a:t>
            </a:r>
            <a:r>
              <a:rPr lang="tr-TR" dirty="0" smtClean="0"/>
              <a:t> </a:t>
            </a:r>
            <a:r>
              <a:rPr lang="tr-TR" dirty="0" err="1" smtClean="0"/>
              <a:t>Retransmit</a:t>
            </a:r>
            <a:r>
              <a:rPr lang="tr-TR" dirty="0" smtClean="0"/>
              <a:t>) </a:t>
            </a:r>
          </a:p>
          <a:p>
            <a:pPr lvl="1"/>
            <a:r>
              <a:rPr lang="tr-TR" dirty="0" smtClean="0"/>
              <a:t>Hızlı Kurtarma (</a:t>
            </a:r>
            <a:r>
              <a:rPr lang="tr-TR" dirty="0" err="1" smtClean="0"/>
              <a:t>Fast</a:t>
            </a:r>
            <a:r>
              <a:rPr lang="tr-TR" dirty="0" smtClean="0"/>
              <a:t> </a:t>
            </a:r>
            <a:r>
              <a:rPr lang="tr-TR" dirty="0" err="1" smtClean="0"/>
              <a:t>Recovery</a:t>
            </a:r>
            <a:r>
              <a:rPr lang="tr-TR" dirty="0" smtClean="0"/>
              <a:t>)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TCP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TCP, internet ağının iletişimi için kullanılan TCP/IP protokolünün bir katmanıdır.</a:t>
            </a:r>
          </a:p>
          <a:p>
            <a:r>
              <a:rPr lang="tr-TR" dirty="0" smtClean="0"/>
              <a:t>OSI ağ modeline göre, bu katman 4. ve 5. katmanlara karşılık gelmektedir.</a:t>
            </a:r>
          </a:p>
          <a:p>
            <a:r>
              <a:rPr lang="tr-TR" dirty="0" smtClean="0"/>
              <a:t>TCP katmanı, uygulama katmanından aldığı </a:t>
            </a:r>
            <a:r>
              <a:rPr lang="tr-TR" dirty="0" err="1" smtClean="0"/>
              <a:t>byte</a:t>
            </a:r>
            <a:r>
              <a:rPr lang="tr-TR" dirty="0" smtClean="0"/>
              <a:t> akımını girdi olarak kabul ederek, bu akımı parçalara böler ve IP paketleri olarak IP katmanına aktarır. 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TCP Bağlantı Kuruluşu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TCP bağlantıları 3 aşamadan oluşmaktadır.  </a:t>
            </a:r>
          </a:p>
          <a:p>
            <a:pPr lvl="1"/>
            <a:r>
              <a:rPr lang="tr-TR" dirty="0" smtClean="0"/>
              <a:t>Sunucu gelen istekleri bekler.( Server listen)</a:t>
            </a:r>
          </a:p>
          <a:p>
            <a:pPr lvl="1"/>
            <a:r>
              <a:rPr lang="tr-TR" dirty="0" smtClean="0"/>
              <a:t>İstemci gerekli parametrelerle bağlantı isteği yapar. (</a:t>
            </a:r>
            <a:r>
              <a:rPr lang="tr-TR" dirty="0" err="1" smtClean="0"/>
              <a:t>Connect</a:t>
            </a:r>
            <a:r>
              <a:rPr lang="tr-TR" dirty="0" smtClean="0"/>
              <a:t> </a:t>
            </a:r>
            <a:r>
              <a:rPr lang="tr-TR" dirty="0" err="1" smtClean="0"/>
              <a:t>Request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Sunucu gelen isteği onaylayarak bağlantıyı sağlar. ( Server </a:t>
            </a:r>
            <a:r>
              <a:rPr lang="tr-TR" dirty="0" err="1" smtClean="0"/>
              <a:t>Accept</a:t>
            </a:r>
            <a:r>
              <a:rPr lang="tr-TR" dirty="0" smtClean="0"/>
              <a:t>) </a:t>
            </a:r>
          </a:p>
          <a:p>
            <a:r>
              <a:rPr lang="tr-TR" dirty="0" smtClean="0"/>
              <a:t>TCP gönderilen verilerin gönderildiği sıra ile karşı taraf ulaşmasını sağlar. Böylelikle güvenli veri gönderimi sağlanmış olur. </a:t>
            </a:r>
          </a:p>
          <a:p>
            <a:pPr lvl="6">
              <a:buNone/>
            </a:pPr>
            <a:r>
              <a:rPr lang="tr-TR" dirty="0" smtClean="0"/>
              <a:t>				</a:t>
            </a:r>
          </a:p>
          <a:p>
            <a:pPr lvl="6">
              <a:buNone/>
            </a:pPr>
            <a:r>
              <a:rPr lang="tr-TR" dirty="0" smtClean="0"/>
              <a:t>					Teşekkürler.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Ivan</a:t>
            </a:r>
            <a:r>
              <a:rPr lang="tr-TR" dirty="0" smtClean="0"/>
              <a:t> </a:t>
            </a:r>
            <a:r>
              <a:rPr lang="tr-TR" dirty="0" err="1" smtClean="0"/>
              <a:t>Marcis</a:t>
            </a:r>
            <a:r>
              <a:rPr lang="tr-TR" dirty="0" smtClean="0"/>
              <a:t> , </a:t>
            </a:r>
            <a:r>
              <a:rPr lang="tr-TR" dirty="0" err="1" smtClean="0"/>
              <a:t>Computer</a:t>
            </a:r>
            <a:r>
              <a:rPr lang="tr-TR" dirty="0" smtClean="0"/>
              <a:t> Networks- </a:t>
            </a:r>
            <a:r>
              <a:rPr lang="tr-TR" dirty="0" err="1" smtClean="0"/>
              <a:t>Performance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Quality</a:t>
            </a:r>
            <a:r>
              <a:rPr lang="tr-TR" dirty="0" smtClean="0"/>
              <a:t> Of Service, April 2010</a:t>
            </a:r>
          </a:p>
          <a:p>
            <a:r>
              <a:rPr lang="tr-TR" dirty="0" smtClean="0"/>
              <a:t>İ. Güneş, A. Çakır, C. Akınlar, T</a:t>
            </a:r>
            <a:r>
              <a:rPr lang="pt-BR" dirty="0" smtClean="0"/>
              <a:t>cp </a:t>
            </a:r>
            <a:r>
              <a:rPr lang="tr-TR" dirty="0" smtClean="0"/>
              <a:t>P</a:t>
            </a:r>
            <a:r>
              <a:rPr lang="pt-BR" dirty="0" smtClean="0"/>
              <a:t>erformansının </a:t>
            </a:r>
            <a:r>
              <a:rPr lang="tr-TR" dirty="0" smtClean="0"/>
              <a:t>V</a:t>
            </a:r>
            <a:r>
              <a:rPr lang="pt-BR" dirty="0" smtClean="0"/>
              <a:t>eri </a:t>
            </a:r>
            <a:r>
              <a:rPr lang="tr-TR" dirty="0" smtClean="0"/>
              <a:t>T</a:t>
            </a:r>
            <a:r>
              <a:rPr lang="pt-BR" dirty="0" smtClean="0"/>
              <a:t>ransferi </a:t>
            </a:r>
            <a:r>
              <a:rPr lang="tr-TR" dirty="0" smtClean="0"/>
              <a:t>U</a:t>
            </a:r>
            <a:r>
              <a:rPr lang="pt-BR" dirty="0" smtClean="0"/>
              <a:t>ygulamaları </a:t>
            </a:r>
            <a:r>
              <a:rPr lang="tr-TR" dirty="0" smtClean="0"/>
              <a:t>İ</a:t>
            </a:r>
            <a:r>
              <a:rPr lang="pt-BR" dirty="0" smtClean="0"/>
              <a:t>çin</a:t>
            </a:r>
            <a:r>
              <a:rPr lang="tr-TR" dirty="0" smtClean="0"/>
              <a:t> Geliştirilmesi</a:t>
            </a:r>
          </a:p>
          <a:p>
            <a:r>
              <a:rPr lang="tr-TR" dirty="0" smtClean="0"/>
              <a:t>W. R. </a:t>
            </a:r>
            <a:r>
              <a:rPr lang="tr-TR" dirty="0" err="1" smtClean="0"/>
              <a:t>Stevens</a:t>
            </a:r>
            <a:r>
              <a:rPr lang="tr-TR" dirty="0" smtClean="0"/>
              <a:t>, TCP/IP </a:t>
            </a:r>
            <a:r>
              <a:rPr lang="tr-TR" dirty="0" err="1" smtClean="0"/>
              <a:t>Illustrated</a:t>
            </a:r>
            <a:r>
              <a:rPr lang="tr-TR" dirty="0" smtClean="0"/>
              <a:t>, </a:t>
            </a:r>
            <a:r>
              <a:rPr lang="tr-TR" dirty="0" err="1" smtClean="0"/>
              <a:t>Volume</a:t>
            </a:r>
            <a:r>
              <a:rPr lang="tr-TR" dirty="0" smtClean="0"/>
              <a:t> 1: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Protocols</a:t>
            </a:r>
            <a:r>
              <a:rPr lang="tr-TR" dirty="0" smtClean="0"/>
              <a:t>, </a:t>
            </a:r>
            <a:r>
              <a:rPr lang="tr-TR" dirty="0" err="1" smtClean="0"/>
              <a:t>Reading</a:t>
            </a:r>
            <a:r>
              <a:rPr lang="tr-TR" dirty="0" smtClean="0"/>
              <a:t>, Massachusetts:</a:t>
            </a:r>
            <a:r>
              <a:rPr lang="tr-TR" dirty="0" err="1" smtClean="0"/>
              <a:t>Addison</a:t>
            </a:r>
            <a:r>
              <a:rPr lang="tr-TR" dirty="0" smtClean="0"/>
              <a:t>-</a:t>
            </a:r>
            <a:r>
              <a:rPr lang="tr-TR" dirty="0" err="1" smtClean="0"/>
              <a:t>Wesley</a:t>
            </a:r>
            <a:r>
              <a:rPr lang="tr-TR" dirty="0" smtClean="0"/>
              <a:t>, 1994.</a:t>
            </a:r>
          </a:p>
          <a:p>
            <a:r>
              <a:rPr lang="tr-TR" dirty="0" smtClean="0"/>
              <a:t>M. </a:t>
            </a:r>
            <a:r>
              <a:rPr lang="tr-TR" dirty="0" err="1" smtClean="0"/>
              <a:t>Allman</a:t>
            </a:r>
            <a:r>
              <a:rPr lang="tr-TR" dirty="0" smtClean="0"/>
              <a:t>, V. </a:t>
            </a:r>
            <a:r>
              <a:rPr lang="tr-TR" dirty="0" err="1" smtClean="0"/>
              <a:t>Paxson</a:t>
            </a:r>
            <a:r>
              <a:rPr lang="tr-TR" dirty="0" smtClean="0"/>
              <a:t>, W. </a:t>
            </a:r>
            <a:r>
              <a:rPr lang="tr-TR" dirty="0" err="1" smtClean="0"/>
              <a:t>Stevens</a:t>
            </a:r>
            <a:r>
              <a:rPr lang="tr-TR" dirty="0" smtClean="0"/>
              <a:t>, TCP </a:t>
            </a:r>
            <a:r>
              <a:rPr lang="en-US" dirty="0" smtClean="0"/>
              <a:t>Congestion Control, RFC 2581, April 1999.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TCP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TCP paketleri </a:t>
            </a:r>
            <a:r>
              <a:rPr lang="tr-TR" dirty="0" err="1" smtClean="0"/>
              <a:t>segment</a:t>
            </a:r>
            <a:r>
              <a:rPr lang="tr-TR" dirty="0" smtClean="0"/>
              <a:t> olarak adlandırılır ve </a:t>
            </a:r>
            <a:r>
              <a:rPr lang="tr-TR" dirty="0" err="1" smtClean="0"/>
              <a:t>segmentler</a:t>
            </a:r>
            <a:r>
              <a:rPr lang="tr-TR" dirty="0" smtClean="0"/>
              <a:t> IP paketleri olarak hedef konuma gönderilir.</a:t>
            </a:r>
          </a:p>
          <a:p>
            <a:r>
              <a:rPr lang="tr-TR" dirty="0" smtClean="0"/>
              <a:t>TCP paketleri, diğer veri paketlerinde olduğu gibi, başlık ve veri kısımlarından oluşmaktadır. </a:t>
            </a:r>
          </a:p>
          <a:p>
            <a:r>
              <a:rPr lang="tr-TR" dirty="0" smtClean="0"/>
              <a:t>Her bir paket başlığı standart olarak 20 </a:t>
            </a:r>
            <a:r>
              <a:rPr lang="tr-TR" dirty="0" err="1" smtClean="0"/>
              <a:t>byte</a:t>
            </a:r>
            <a:r>
              <a:rPr lang="tr-TR" dirty="0" smtClean="0"/>
              <a:t>’ ten oluşur.</a:t>
            </a:r>
          </a:p>
          <a:p>
            <a:r>
              <a:rPr lang="tr-TR" dirty="0" smtClean="0"/>
              <a:t>Bunun dışında  opsiyonlara göre değişken uzunlukta ek kısımlar da içerebilir.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TCP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Çoğu zaman internet ağında kullanılan paketlerin başlığı 20 </a:t>
            </a:r>
            <a:r>
              <a:rPr lang="tr-TR" dirty="0" err="1" smtClean="0"/>
              <a:t>byte</a:t>
            </a:r>
            <a:r>
              <a:rPr lang="tr-TR" dirty="0" smtClean="0"/>
              <a:t> ‘tan oluşmaktadır. </a:t>
            </a:r>
          </a:p>
          <a:p>
            <a:r>
              <a:rPr lang="tr-TR" dirty="0" err="1" smtClean="0"/>
              <a:t>Opsiyonel</a:t>
            </a:r>
            <a:r>
              <a:rPr lang="tr-TR" dirty="0" smtClean="0"/>
              <a:t> seçimlere ait sahalar nadiren kullanılmaktadır.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TCP Başlığı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060848"/>
            <a:ext cx="6298629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etin kutusu"/>
          <p:cNvSpPr txBox="1"/>
          <p:nvPr/>
        </p:nvSpPr>
        <p:spPr>
          <a:xfrm>
            <a:off x="539552" y="3501008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Başlık</a:t>
            </a:r>
            <a:endParaRPr lang="tr-TR" dirty="0"/>
          </a:p>
        </p:txBody>
      </p:sp>
      <p:sp>
        <p:nvSpPr>
          <p:cNvPr id="6" name="5 Metin kutusu"/>
          <p:cNvSpPr txBox="1"/>
          <p:nvPr/>
        </p:nvSpPr>
        <p:spPr>
          <a:xfrm>
            <a:off x="539552" y="5589240"/>
            <a:ext cx="587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 smtClean="0"/>
              <a:t>Veri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TCP BAŞLIĞI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 </a:t>
            </a:r>
            <a:r>
              <a:rPr lang="tr-TR" dirty="0" err="1" smtClean="0"/>
              <a:t>Port</a:t>
            </a:r>
            <a:r>
              <a:rPr lang="tr-TR" dirty="0" smtClean="0"/>
              <a:t> Numarası ve Hedef </a:t>
            </a:r>
            <a:r>
              <a:rPr lang="tr-TR" dirty="0" err="1" smtClean="0"/>
              <a:t>Port</a:t>
            </a:r>
            <a:r>
              <a:rPr lang="tr-TR" dirty="0" smtClean="0"/>
              <a:t> Numarası:</a:t>
            </a:r>
          </a:p>
          <a:p>
            <a:pPr lvl="1"/>
            <a:r>
              <a:rPr lang="tr-TR" dirty="0" smtClean="0"/>
              <a:t>Bu bilgiler veriyi gönderen ve veriyi alacak olan uygulamaların bağlı olduğu ana makineleri belirtir. </a:t>
            </a:r>
          </a:p>
          <a:p>
            <a:pPr lvl="1"/>
            <a:r>
              <a:rPr lang="tr-TR" dirty="0" smtClean="0"/>
              <a:t>Çoğu zaman bir ana makinede birden fazla uygulama çalışır. (Örneğin  web tarayıcı, çoklu ortam oynatıcı, e-posta istemcisi vb. )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TCP BAŞLIĞI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74320" lvl="1" indent="-274320">
              <a:buClr>
                <a:schemeClr val="accent3"/>
              </a:buClr>
              <a:buSzPct val="95000"/>
            </a:pPr>
            <a:r>
              <a:rPr lang="tr-TR" dirty="0" smtClean="0"/>
              <a:t>Postanın alıcısına  doğru ulaşabilmesi için apartmanın yer aldığı cadde ismi ile birlikte kapı numarasının da bilinmesi gerekir. </a:t>
            </a:r>
          </a:p>
          <a:p>
            <a:r>
              <a:rPr lang="tr-TR" dirty="0" smtClean="0"/>
              <a:t>TCP üzerinden haberleşme yapan uygulamalar için ana makinenin  IP  adresi ile birlikte uygulamanın </a:t>
            </a:r>
            <a:r>
              <a:rPr lang="tr-TR" dirty="0" err="1" smtClean="0"/>
              <a:t>port</a:t>
            </a:r>
            <a:r>
              <a:rPr lang="tr-TR" dirty="0" smtClean="0"/>
              <a:t> numarası da kullanılmaktadır. </a:t>
            </a:r>
          </a:p>
          <a:p>
            <a:r>
              <a:rPr lang="tr-TR" dirty="0" smtClean="0"/>
              <a:t>Dolayısıyla tek bir ana makine adresi üzerinden birden çok uygulamanın haberleşebilmesi için farklı </a:t>
            </a:r>
            <a:r>
              <a:rPr lang="tr-TR" dirty="0" err="1" smtClean="0"/>
              <a:t>port</a:t>
            </a:r>
            <a:r>
              <a:rPr lang="tr-TR" dirty="0" smtClean="0"/>
              <a:t> numaraları kullanmaları gerekmektedir.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TCP BAŞLIĞI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Standart olarak aşağıda belirtilen </a:t>
            </a:r>
            <a:r>
              <a:rPr lang="tr-TR" dirty="0" err="1" smtClean="0"/>
              <a:t>port</a:t>
            </a:r>
            <a:r>
              <a:rPr lang="tr-TR" dirty="0" smtClean="0"/>
              <a:t> numaraları karşılarında yer alan uygulamalar için kullanılır. </a:t>
            </a:r>
          </a:p>
          <a:p>
            <a:endParaRPr lang="tr-TR" dirty="0"/>
          </a:p>
        </p:txBody>
      </p:sp>
      <p:graphicFrame>
        <p:nvGraphicFramePr>
          <p:cNvPr id="4" name="3 Tablo"/>
          <p:cNvGraphicFramePr>
            <a:graphicFrameLocks noGrp="1"/>
          </p:cNvGraphicFramePr>
          <p:nvPr/>
        </p:nvGraphicFramePr>
        <p:xfrm>
          <a:off x="1835696" y="2924945"/>
          <a:ext cx="5616624" cy="34715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4750"/>
                <a:gridCol w="4011874"/>
              </a:tblGrid>
              <a:tr h="624942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Port</a:t>
                      </a:r>
                      <a:r>
                        <a:rPr lang="tr-TR" dirty="0" smtClean="0"/>
                        <a:t> Numarası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Uygulama</a:t>
                      </a:r>
                      <a:endParaRPr lang="tr-TR" dirty="0"/>
                    </a:p>
                  </a:txBody>
                  <a:tcPr/>
                </a:tc>
              </a:tr>
              <a:tr h="471907">
                <a:tc>
                  <a:txBody>
                    <a:bodyPr/>
                    <a:lstStyle/>
                    <a:p>
                      <a:pPr algn="r"/>
                      <a:r>
                        <a:rPr lang="tr-TR"/>
                        <a:t>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/>
                        <a:t>FTP</a:t>
                      </a:r>
                    </a:p>
                  </a:txBody>
                  <a:tcPr anchor="ctr"/>
                </a:tc>
              </a:tr>
              <a:tr h="471907">
                <a:tc>
                  <a:txBody>
                    <a:bodyPr/>
                    <a:lstStyle/>
                    <a:p>
                      <a:pPr algn="r"/>
                      <a:r>
                        <a:rPr lang="tr-TR"/>
                        <a:t>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Telnet</a:t>
                      </a:r>
                    </a:p>
                  </a:txBody>
                  <a:tcPr anchor="ctr"/>
                </a:tc>
              </a:tr>
              <a:tr h="471907">
                <a:tc>
                  <a:txBody>
                    <a:bodyPr/>
                    <a:lstStyle/>
                    <a:p>
                      <a:pPr algn="r"/>
                      <a:r>
                        <a:rPr lang="tr-TR"/>
                        <a:t>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SMTP</a:t>
                      </a:r>
                    </a:p>
                  </a:txBody>
                  <a:tcPr anchor="ctr"/>
                </a:tc>
              </a:tr>
              <a:tr h="471907">
                <a:tc>
                  <a:txBody>
                    <a:bodyPr/>
                    <a:lstStyle/>
                    <a:p>
                      <a:pPr algn="r"/>
                      <a:r>
                        <a:rPr lang="tr-TR"/>
                        <a:t>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/>
                        <a:t>TFTP</a:t>
                      </a:r>
                    </a:p>
                  </a:txBody>
                  <a:tcPr anchor="ctr"/>
                </a:tc>
              </a:tr>
              <a:tr h="471907">
                <a:tc>
                  <a:txBody>
                    <a:bodyPr/>
                    <a:lstStyle/>
                    <a:p>
                      <a:pPr algn="r"/>
                      <a:r>
                        <a:rPr lang="tr-TR"/>
                        <a:t>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/>
                        <a:t>Finger</a:t>
                      </a:r>
                      <a:endParaRPr lang="tr-TR" dirty="0"/>
                    </a:p>
                  </a:txBody>
                  <a:tcPr anchor="ctr"/>
                </a:tc>
              </a:tr>
              <a:tr h="471907">
                <a:tc>
                  <a:txBody>
                    <a:bodyPr/>
                    <a:lstStyle/>
                    <a:p>
                      <a:pPr algn="r"/>
                      <a:r>
                        <a:rPr lang="tr-TR" dirty="0" smtClean="0"/>
                        <a:t>80</a:t>
                      </a:r>
                      <a:endParaRPr lang="tr-T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smtClean="0"/>
                        <a:t>HTTP</a:t>
                      </a:r>
                      <a:endParaRPr lang="tr-TR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TCP BAŞLIĞI	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Sıra Numarası: 32 bit bilgiden oluşan sıra numarası, gönderilen paketin göndericinin </a:t>
            </a:r>
            <a:r>
              <a:rPr lang="tr-TR" dirty="0" err="1" smtClean="0"/>
              <a:t>byte</a:t>
            </a:r>
            <a:r>
              <a:rPr lang="tr-TR" dirty="0" smtClean="0"/>
              <a:t> akımındaki konumunu belirlemek için kullanılır. </a:t>
            </a:r>
          </a:p>
          <a:p>
            <a:pPr lvl="1"/>
            <a:r>
              <a:rPr lang="tr-TR" dirty="0" smtClean="0"/>
              <a:t>TCP bir </a:t>
            </a:r>
            <a:r>
              <a:rPr lang="tr-TR" dirty="0" err="1" smtClean="0"/>
              <a:t>byte</a:t>
            </a:r>
            <a:r>
              <a:rPr lang="tr-TR" dirty="0" smtClean="0"/>
              <a:t> akım servisi içerir ve her bir </a:t>
            </a:r>
            <a:r>
              <a:rPr lang="tr-TR" dirty="0" err="1" smtClean="0"/>
              <a:t>byte</a:t>
            </a:r>
            <a:r>
              <a:rPr lang="tr-TR" dirty="0" smtClean="0"/>
              <a:t> bir sıra numarasına sahiptir. </a:t>
            </a:r>
          </a:p>
          <a:p>
            <a:r>
              <a:rPr lang="tr-TR" dirty="0" smtClean="0"/>
              <a:t>Alındı Bilgisi Numarası: şayet alındı bilgisi bayrağı set edildiyse 32 bit uzunluğunda alındı bilgisi numarası TCP başlığında yer almaktadır. </a:t>
            </a:r>
          </a:p>
          <a:p>
            <a:pPr lvl="1"/>
            <a:r>
              <a:rPr lang="tr-TR" dirty="0" smtClean="0"/>
              <a:t>Alındı bilgisi numara sahası bir sonraki TCP paketin sıra numarasını içermektedir. </a:t>
            </a:r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156</TotalTime>
  <Words>945</Words>
  <Application>Microsoft Office PowerPoint</Application>
  <PresentationFormat>Ekran Gösterisi (4:3)</PresentationFormat>
  <Paragraphs>102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Akış</vt:lpstr>
      <vt:lpstr>TCP  (Transmission Control Protocol)</vt:lpstr>
      <vt:lpstr>TCP</vt:lpstr>
      <vt:lpstr>TCP</vt:lpstr>
      <vt:lpstr>TCP</vt:lpstr>
      <vt:lpstr>TCP Başlığı</vt:lpstr>
      <vt:lpstr>TCP BAŞLIĞI </vt:lpstr>
      <vt:lpstr>TCP BAŞLIĞI </vt:lpstr>
      <vt:lpstr>TCP BAŞLIĞI </vt:lpstr>
      <vt:lpstr>TCP BAŞLIĞI </vt:lpstr>
      <vt:lpstr>TCP BAŞLIĞI </vt:lpstr>
      <vt:lpstr>TCP BAŞLIĞI </vt:lpstr>
      <vt:lpstr>Tekrar Gönderme Zamanı </vt:lpstr>
      <vt:lpstr>Tekrar Gönderme Zamanı</vt:lpstr>
      <vt:lpstr>Tekrar Gönderme Zamanı</vt:lpstr>
      <vt:lpstr>Akış Kontrolü </vt:lpstr>
      <vt:lpstr>Akış Kontrolü</vt:lpstr>
      <vt:lpstr>Akış Kontrolü</vt:lpstr>
      <vt:lpstr>Tıkanıklık Kontrolü</vt:lpstr>
      <vt:lpstr>Tıkanıklık Kontrolü</vt:lpstr>
      <vt:lpstr>TCP Bağlantı Kuruluşu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  (Transmission Control Protocol)</dc:title>
  <dc:creator>Ayşe</dc:creator>
  <cp:lastModifiedBy>Administrator</cp:lastModifiedBy>
  <cp:revision>49</cp:revision>
  <dcterms:created xsi:type="dcterms:W3CDTF">2010-12-15T21:26:13Z</dcterms:created>
  <dcterms:modified xsi:type="dcterms:W3CDTF">2010-12-23T13:13:38Z</dcterms:modified>
</cp:coreProperties>
</file>