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57" r:id="rId5"/>
    <p:sldId id="258" r:id="rId6"/>
    <p:sldId id="263" r:id="rId7"/>
    <p:sldId id="271" r:id="rId8"/>
    <p:sldId id="272" r:id="rId9"/>
    <p:sldId id="273" r:id="rId10"/>
    <p:sldId id="275" r:id="rId11"/>
    <p:sldId id="274" r:id="rId12"/>
    <p:sldId id="279" r:id="rId13"/>
    <p:sldId id="276" r:id="rId14"/>
    <p:sldId id="277" r:id="rId15"/>
    <p:sldId id="278" r:id="rId16"/>
    <p:sldId id="280" r:id="rId17"/>
    <p:sldId id="281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sk.sw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psk.sw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modulasyon.net/" TargetMode="External"/><Relationship Id="rId2" Type="http://schemas.openxmlformats.org/officeDocument/2006/relationships/hyperlink" Target="http://wireless.ictp.trieste.it/school_2001/lectures/fitton/digital_m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Dijital Modülasyon ve Tespit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Ayşe Çelik</a:t>
            </a:r>
          </a:p>
          <a:p>
            <a:r>
              <a:rPr lang="tr-TR" dirty="0" smtClean="0"/>
              <a:t>1098105111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Frekans Kaydırmalı Anahtarlama </a:t>
            </a:r>
            <a:r>
              <a:rPr lang="tr-TR" dirty="0" err="1" smtClean="0"/>
              <a:t>Frequency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FSK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Frekans kaydırmalı anahtarlamada taşıyıcını frekansı gönderilecek bilgi işaretine bağlı olarak değiştirilir. 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1 biti için belirli bir f1 frekansı, 0 biti için yine belirli bir f2 frekansı gönderilir. 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Bu durumda taşıyıcının genliği sabittir, değiştirilmez.</a:t>
            </a:r>
            <a:endParaRPr lang="tr-TR" sz="39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FontTx/>
              <a:buNone/>
            </a:pPr>
            <a:endParaRPr lang="tr-TR" sz="39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Frekans Kaydırmalı Anahtarlama </a:t>
            </a:r>
            <a:r>
              <a:rPr lang="tr-TR" dirty="0" err="1" smtClean="0"/>
              <a:t>Frequency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FSK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16832"/>
            <a:ext cx="6986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581128"/>
            <a:ext cx="457865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1691680" y="2780928"/>
            <a:ext cx="4922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Eğer M&gt;2 ise, her bir dalga formu log</a:t>
            </a:r>
            <a:r>
              <a:rPr lang="tr-TR" baseline="-25000" dirty="0" smtClean="0"/>
              <a:t>2</a:t>
            </a:r>
            <a:r>
              <a:rPr lang="tr-TR" dirty="0" smtClean="0"/>
              <a:t>(M) bit taşır. 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1259632" y="3717032"/>
            <a:ext cx="3484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M=4 için, log</a:t>
            </a:r>
            <a:r>
              <a:rPr lang="tr-TR" baseline="-25000" dirty="0" smtClean="0"/>
              <a:t>2</a:t>
            </a:r>
            <a:r>
              <a:rPr lang="tr-TR" dirty="0" smtClean="0"/>
              <a:t>(4)=2 bit/dalga formu </a:t>
            </a:r>
            <a:endParaRPr lang="tr-T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509120"/>
            <a:ext cx="2967262" cy="14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Frekans Kaydırmalı Anahtarlama </a:t>
            </a:r>
            <a:r>
              <a:rPr lang="tr-TR" dirty="0" err="1" smtClean="0"/>
              <a:t>Frequency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FSK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hlinkClick r:id="rId2" action="ppaction://hlinkfile"/>
              </a:rPr>
              <a:t>Flash</a:t>
            </a:r>
            <a:r>
              <a:rPr lang="tr-TR" dirty="0" smtClean="0">
                <a:hlinkClick r:id="rId2" action="ppaction://hlinkfile"/>
              </a:rPr>
              <a:t> Animasyonu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 smtClean="0"/>
              <a:t>Faz Kaydırmalı Anahtarlama </a:t>
            </a:r>
            <a:br>
              <a:rPr lang="tr-TR" sz="4400" dirty="0" smtClean="0"/>
            </a:br>
            <a:r>
              <a:rPr lang="tr-TR" sz="4400" dirty="0" err="1" smtClean="0"/>
              <a:t>Phase</a:t>
            </a:r>
            <a:r>
              <a:rPr lang="tr-TR" sz="4400" dirty="0" smtClean="0"/>
              <a:t> </a:t>
            </a:r>
            <a:r>
              <a:rPr lang="tr-TR" sz="4400" dirty="0" err="1" smtClean="0"/>
              <a:t>Shift</a:t>
            </a:r>
            <a:r>
              <a:rPr lang="tr-TR" sz="4400" dirty="0" smtClean="0"/>
              <a:t> </a:t>
            </a:r>
            <a:r>
              <a:rPr lang="tr-TR" sz="4400" dirty="0" err="1" smtClean="0"/>
              <a:t>Keying</a:t>
            </a:r>
            <a:r>
              <a:rPr lang="tr-TR" sz="4400" dirty="0" smtClean="0"/>
              <a:t> (PSK)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Faz kaydırmalı anahtarlamada taşıyıcının fazı gönderilecek bilgi işaretine bağlı olarak değiştirilir. </a:t>
            </a:r>
          </a:p>
          <a:p>
            <a:r>
              <a:rPr lang="tr-T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Burada faz olarak sinüzoidal işaretin başlangıç açısı dikkate alınmaktadır. 1 biti için taşıyıcı fazında değişiklik yapılmazken, 0 biti göndermek için taşıyıcı fazı 180o kaydırılarak gönderilir. </a:t>
            </a:r>
          </a:p>
          <a:p>
            <a:r>
              <a:rPr lang="tr-T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Bu durumda taşıyıcının genliği ve frekansı sabittir, değiştirilmez.</a:t>
            </a:r>
            <a:endParaRPr lang="tr-TR" sz="28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Faz Kaydırmalı Anahtarlama</a:t>
            </a:r>
            <a:endParaRPr lang="tr-TR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30882"/>
          <a:stretch>
            <a:fillRect/>
          </a:stretch>
        </p:blipFill>
        <p:spPr bwMode="auto">
          <a:xfrm>
            <a:off x="2771800" y="2060848"/>
            <a:ext cx="3384376" cy="1390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İçerik Yer Tutucusu"/>
          <p:cNvSpPr txBox="1">
            <a:spLocks/>
          </p:cNvSpPr>
          <p:nvPr/>
        </p:nvSpPr>
        <p:spPr>
          <a:xfrm>
            <a:off x="1435608" y="1447800"/>
            <a:ext cx="7498080" cy="7570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tr-T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Modülasyon işareti ise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1475656" y="3429000"/>
            <a:ext cx="749808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tr-T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ş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eklinde ifade edilir.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6300192" y="2276872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Bit değeri 1 olduğunda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6300192" y="2780928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Bit değeri 0 olduğunda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/>
          <a:lstStyle/>
          <a:p>
            <a:r>
              <a:rPr lang="tr-TR" sz="4400" dirty="0" smtClean="0"/>
              <a:t>Faz Kaydırmalı Anahtarlama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M=2 değerini aldığında, bu modülasyon türü, İkili Faz Kaydırmalı modülasyon olarak adlandırılır. 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25144"/>
            <a:ext cx="675767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3356992"/>
            <a:ext cx="321918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1979712" y="3501008"/>
            <a:ext cx="134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Binary</a:t>
            </a:r>
            <a:r>
              <a:rPr lang="tr-TR" dirty="0" smtClean="0"/>
              <a:t> 0 için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1979712" y="4005064"/>
            <a:ext cx="134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Binary</a:t>
            </a:r>
            <a:r>
              <a:rPr lang="tr-TR" dirty="0" smtClean="0"/>
              <a:t> 1 için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Faz Kaydırmalı Anahtarlama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M&gt;2 olduğunda bu modülasyon karesel modülasyon M-</a:t>
            </a:r>
            <a:r>
              <a:rPr lang="tr-TR" dirty="0" err="1" smtClean="0"/>
              <a:t>ary</a:t>
            </a:r>
            <a:r>
              <a:rPr lang="tr-TR" dirty="0" smtClean="0"/>
              <a:t> modülasyonu olarak adlandırılır.</a:t>
            </a:r>
          </a:p>
          <a:p>
            <a:pPr algn="just"/>
            <a:r>
              <a:rPr lang="tr-TR" dirty="0" smtClean="0"/>
              <a:t>Örneğin M=8 olduğunda 3 bit taşınır.</a:t>
            </a:r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05064"/>
            <a:ext cx="651225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Faz kaydırmalı anahtarlama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hlinkClick r:id="rId2" action="ppaction://hlinkfile"/>
              </a:rPr>
              <a:t>Flash</a:t>
            </a:r>
            <a:r>
              <a:rPr lang="tr-TR" dirty="0" smtClean="0">
                <a:hlinkClick r:id="rId2" action="ppaction://hlinkfile"/>
              </a:rPr>
              <a:t> Animasyonu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Faz kaydırmalı anahtarlama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M=4 olduğunda bu modülasyon türü Karesel modülasyon olarak adlandırılır.</a:t>
            </a:r>
          </a:p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571876"/>
            <a:ext cx="6305353" cy="2003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Faz kaydırmalı anahtarlama</a:t>
            </a:r>
            <a:endParaRPr lang="tr-T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078" y="1142984"/>
            <a:ext cx="7312326" cy="5015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7000892" y="627437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Dijital Modülasyon ve Tespit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Dijital modülasyon ve tespit bir bilginin iletişim kanalları üzerinden bit(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digit</a:t>
            </a:r>
            <a:r>
              <a:rPr lang="tr-TR" dirty="0" smtClean="0"/>
              <a:t>) düzeyinde aktarılması esnasına  kullanılan iki alt yordamdır. </a:t>
            </a:r>
          </a:p>
          <a:p>
            <a:pPr algn="just"/>
            <a:r>
              <a:rPr lang="tr-TR" dirty="0" smtClean="0"/>
              <a:t>Aktarılacak olan tüm bilgi sayısal dönüşümlere tabi olduğundan 1 ya da 0 değerini almak zorundadır. </a:t>
            </a:r>
          </a:p>
          <a:p>
            <a:pPr algn="just"/>
            <a:r>
              <a:rPr lang="tr-TR" dirty="0" smtClean="0"/>
              <a:t>Aktarılacak bilgi kaynağı A/D dönüştürücü üzerinde  işlenmiş </a:t>
            </a:r>
            <a:r>
              <a:rPr lang="tr-TR" dirty="0" err="1" smtClean="0"/>
              <a:t>analog</a:t>
            </a:r>
            <a:r>
              <a:rPr lang="tr-TR" dirty="0" smtClean="0"/>
              <a:t> bir kaynak olacağı gibi direk dijital bir kaynaktan da elde edilebilir. </a:t>
            </a:r>
          </a:p>
          <a:p>
            <a:pPr algn="just"/>
            <a:r>
              <a:rPr lang="tr-TR" dirty="0" smtClean="0"/>
              <a:t>Aktarılacak olan bilgi her iki kaynak türünden elde edilse de sonuçta bir bit dizisine dönüştürülür.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Andrea</a:t>
            </a:r>
            <a:r>
              <a:rPr lang="tr-TR" dirty="0" smtClean="0"/>
              <a:t> </a:t>
            </a:r>
            <a:r>
              <a:rPr lang="tr-TR" dirty="0" err="1" smtClean="0"/>
              <a:t>Goldsmith</a:t>
            </a:r>
            <a:r>
              <a:rPr lang="tr-TR" dirty="0" smtClean="0"/>
              <a:t>, </a:t>
            </a:r>
            <a:r>
              <a:rPr lang="tr-TR" dirty="0" err="1" smtClean="0"/>
              <a:t>Wireless</a:t>
            </a:r>
            <a:r>
              <a:rPr lang="tr-TR" dirty="0" smtClean="0"/>
              <a:t> </a:t>
            </a:r>
            <a:r>
              <a:rPr lang="tr-TR" dirty="0" err="1" smtClean="0"/>
              <a:t>Communications</a:t>
            </a:r>
            <a:r>
              <a:rPr lang="tr-TR" dirty="0" smtClean="0"/>
              <a:t>, 2005</a:t>
            </a:r>
          </a:p>
          <a:p>
            <a:r>
              <a:rPr lang="tr-TR" dirty="0" smtClean="0"/>
              <a:t>Dr </a:t>
            </a:r>
            <a:r>
              <a:rPr lang="tr-TR" dirty="0" err="1" smtClean="0"/>
              <a:t>Mike</a:t>
            </a:r>
            <a:r>
              <a:rPr lang="tr-TR" dirty="0" smtClean="0"/>
              <a:t> </a:t>
            </a:r>
            <a:r>
              <a:rPr lang="tr-TR" dirty="0" err="1" smtClean="0"/>
              <a:t>Fitto</a:t>
            </a:r>
            <a:r>
              <a:rPr lang="tr-TR" dirty="0" smtClean="0"/>
              <a:t>, </a:t>
            </a:r>
            <a:r>
              <a:rPr lang="tr-TR" dirty="0" err="1" smtClean="0">
                <a:hlinkClick r:id="rId2"/>
              </a:rPr>
              <a:t>Principles</a:t>
            </a:r>
            <a:r>
              <a:rPr lang="tr-TR" dirty="0" smtClean="0">
                <a:hlinkClick r:id="rId2"/>
              </a:rPr>
              <a:t> of </a:t>
            </a:r>
            <a:r>
              <a:rPr lang="tr-TR" dirty="0" err="1" smtClean="0">
                <a:hlinkClick r:id="rId2"/>
              </a:rPr>
              <a:t>Digital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 smtClean="0">
                <a:hlinkClick r:id="rId2"/>
              </a:rPr>
              <a:t>Modulation</a:t>
            </a:r>
            <a:endParaRPr lang="tr-TR" dirty="0" smtClean="0"/>
          </a:p>
          <a:p>
            <a:r>
              <a:rPr lang="tr-TR" dirty="0" smtClean="0">
                <a:hlinkClick r:id="rId3"/>
              </a:rPr>
              <a:t>www.</a:t>
            </a:r>
            <a:r>
              <a:rPr lang="tr-TR" dirty="0" err="1" smtClean="0">
                <a:hlinkClick r:id="rId3"/>
              </a:rPr>
              <a:t>digitalmodulasyon</a:t>
            </a:r>
            <a:r>
              <a:rPr lang="tr-TR" dirty="0" smtClean="0">
                <a:hlinkClick r:id="rId3"/>
              </a:rPr>
              <a:t>.net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Sayısal Modülasyon ve Tespit Etme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Dijital modülasyon kanallar üzerinden bir yerden bir yere aktarılacak olan bilginin  </a:t>
            </a:r>
            <a:r>
              <a:rPr lang="tr-TR" dirty="0" err="1" smtClean="0"/>
              <a:t>analog</a:t>
            </a:r>
            <a:r>
              <a:rPr lang="tr-TR" dirty="0" smtClean="0"/>
              <a:t> sinyallere dönüştürülmesi işlemini kapsar. </a:t>
            </a:r>
          </a:p>
          <a:p>
            <a:r>
              <a:rPr lang="tr-TR" dirty="0" smtClean="0"/>
              <a:t>Tespit etme ise kanal üzerinden gelen </a:t>
            </a:r>
            <a:r>
              <a:rPr lang="tr-TR" dirty="0" err="1" smtClean="0"/>
              <a:t>analog</a:t>
            </a:r>
            <a:r>
              <a:rPr lang="tr-TR" dirty="0" smtClean="0"/>
              <a:t> sinyallerinden orijinal bir dizisini elde etme işlemidir.   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1763688" y="63093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010101010…..01010</a:t>
            </a:r>
            <a:endParaRPr lang="tr-TR" dirty="0"/>
          </a:p>
        </p:txBody>
      </p:sp>
      <p:sp>
        <p:nvSpPr>
          <p:cNvPr id="6" name="5 Dikdörtgen"/>
          <p:cNvSpPr/>
          <p:nvPr/>
        </p:nvSpPr>
        <p:spPr>
          <a:xfrm>
            <a:off x="1979712" y="5229200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A/D </a:t>
            </a:r>
            <a:r>
              <a:rPr lang="tr-TR" dirty="0" err="1" smtClean="0"/>
              <a:t>Conventer</a:t>
            </a:r>
            <a:endParaRPr lang="tr-TR" dirty="0"/>
          </a:p>
        </p:txBody>
      </p:sp>
      <p:cxnSp>
        <p:nvCxnSpPr>
          <p:cNvPr id="8" name="7 Düz Ok Bağlayıcısı"/>
          <p:cNvCxnSpPr/>
          <p:nvPr/>
        </p:nvCxnSpPr>
        <p:spPr>
          <a:xfrm rot="5400000" flipH="1" flipV="1">
            <a:off x="2483768" y="616530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Metin kutusu"/>
          <p:cNvSpPr txBox="1"/>
          <p:nvPr/>
        </p:nvSpPr>
        <p:spPr>
          <a:xfrm>
            <a:off x="4067944" y="4913292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600" dirty="0" smtClean="0"/>
              <a:t>(</a:t>
            </a:r>
            <a:r>
              <a:rPr lang="tr-TR" sz="4800" dirty="0" smtClean="0"/>
              <a:t>(</a:t>
            </a:r>
            <a:r>
              <a:rPr lang="tr-TR" sz="3200" dirty="0" smtClean="0"/>
              <a:t>((</a:t>
            </a:r>
            <a:r>
              <a:rPr lang="tr-TR" dirty="0" smtClean="0"/>
              <a:t>(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 rot="10800000">
            <a:off x="5220073" y="5417347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600" dirty="0" smtClean="0"/>
              <a:t>(</a:t>
            </a:r>
            <a:r>
              <a:rPr lang="tr-TR" sz="4800" dirty="0" smtClean="0"/>
              <a:t>(</a:t>
            </a:r>
            <a:r>
              <a:rPr lang="tr-TR" sz="3200" dirty="0" smtClean="0"/>
              <a:t>((</a:t>
            </a:r>
            <a:r>
              <a:rPr lang="tr-TR" dirty="0" smtClean="0"/>
              <a:t>(</a:t>
            </a:r>
            <a:endParaRPr lang="tr-TR" dirty="0"/>
          </a:p>
        </p:txBody>
      </p:sp>
      <p:sp>
        <p:nvSpPr>
          <p:cNvPr id="12" name="11 Dikdörtgen"/>
          <p:cNvSpPr/>
          <p:nvPr/>
        </p:nvSpPr>
        <p:spPr>
          <a:xfrm>
            <a:off x="6732240" y="5445224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Detection</a:t>
            </a:r>
            <a:endParaRPr lang="tr-TR" dirty="0"/>
          </a:p>
        </p:txBody>
      </p:sp>
      <p:cxnSp>
        <p:nvCxnSpPr>
          <p:cNvPr id="13" name="12 Düz Ok Bağlayıcısı"/>
          <p:cNvCxnSpPr/>
          <p:nvPr/>
        </p:nvCxnSpPr>
        <p:spPr>
          <a:xfrm rot="5400000">
            <a:off x="7381106" y="630852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Metin kutusu"/>
          <p:cNvSpPr txBox="1"/>
          <p:nvPr/>
        </p:nvSpPr>
        <p:spPr>
          <a:xfrm>
            <a:off x="6372200" y="64533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010101010…..01010</a:t>
            </a:r>
            <a:endParaRPr lang="tr-TR" dirty="0"/>
          </a:p>
        </p:txBody>
      </p:sp>
      <p:cxnSp>
        <p:nvCxnSpPr>
          <p:cNvPr id="17" name="16 Düz Ok Bağlayıcısı"/>
          <p:cNvCxnSpPr/>
          <p:nvPr/>
        </p:nvCxnSpPr>
        <p:spPr>
          <a:xfrm flipV="1">
            <a:off x="3707904" y="5661248"/>
            <a:ext cx="496466" cy="9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/>
          <p:nvPr/>
        </p:nvCxnSpPr>
        <p:spPr>
          <a:xfrm flipV="1">
            <a:off x="6228184" y="5805264"/>
            <a:ext cx="496466" cy="91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Satır Belirtme Çizgisi 1"/>
          <p:cNvSpPr/>
          <p:nvPr/>
        </p:nvSpPr>
        <p:spPr>
          <a:xfrm>
            <a:off x="5724128" y="4653136"/>
            <a:ext cx="1440160" cy="576064"/>
          </a:xfrm>
          <a:prstGeom prst="borderCallout1">
            <a:avLst>
              <a:gd name="adj1" fmla="val 18750"/>
              <a:gd name="adj2" fmla="val -8333"/>
              <a:gd name="adj3" fmla="val 165411"/>
              <a:gd name="adj4" fmla="val -124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Dijital modülasyon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yıllarda donanım ve dijital sinyal işlemede kat edilen gelişmeler sonucu sayısal alıcı ve vericiler,  </a:t>
            </a:r>
            <a:r>
              <a:rPr lang="tr-TR" dirty="0" err="1" smtClean="0"/>
              <a:t>analog</a:t>
            </a:r>
            <a:r>
              <a:rPr lang="tr-TR" dirty="0" smtClean="0"/>
              <a:t> olanlarına göre daha ucuz, hızlı ve verimli üretilebilmektedir.</a:t>
            </a:r>
          </a:p>
          <a:p>
            <a:r>
              <a:rPr lang="tr-TR" dirty="0" smtClean="0"/>
              <a:t>Daha önemlisi dijital modülasyon </a:t>
            </a:r>
            <a:r>
              <a:rPr lang="tr-TR" dirty="0" err="1" smtClean="0"/>
              <a:t>analog</a:t>
            </a:r>
            <a:r>
              <a:rPr lang="tr-TR" dirty="0" smtClean="0"/>
              <a:t> modülasyona göre daha bir çok avantaja sahiptir.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Dijital modülasyonun avantajları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yerden bir yere </a:t>
            </a:r>
            <a:r>
              <a:rPr lang="tr-TR" dirty="0" smtClean="0">
                <a:solidFill>
                  <a:srgbClr val="FF0000"/>
                </a:solidFill>
              </a:rPr>
              <a:t>daha yüksek veri </a:t>
            </a:r>
            <a:r>
              <a:rPr lang="tr-TR" dirty="0" smtClean="0"/>
              <a:t>taşıma imkanı </a:t>
            </a:r>
          </a:p>
          <a:p>
            <a:r>
              <a:rPr lang="tr-TR" dirty="0" smtClean="0"/>
              <a:t>Daha </a:t>
            </a:r>
            <a:r>
              <a:rPr lang="tr-TR" dirty="0" smtClean="0">
                <a:solidFill>
                  <a:srgbClr val="FF0000"/>
                </a:solidFill>
              </a:rPr>
              <a:t>güçlü hata düzeltme tekniklerine  </a:t>
            </a:r>
            <a:r>
              <a:rPr lang="tr-TR" dirty="0" smtClean="0"/>
              <a:t>sahip olma</a:t>
            </a:r>
          </a:p>
          <a:p>
            <a:r>
              <a:rPr lang="tr-TR" dirty="0" smtClean="0"/>
              <a:t>Daha </a:t>
            </a:r>
            <a:r>
              <a:rPr lang="tr-TR" dirty="0" smtClean="0">
                <a:solidFill>
                  <a:srgbClr val="FF0000"/>
                </a:solidFill>
              </a:rPr>
              <a:t>etkin çoklu erişim stratejileri </a:t>
            </a:r>
            <a:r>
              <a:rPr lang="tr-TR" dirty="0" smtClean="0"/>
              <a:t>geliştirmeye imkan sağlama</a:t>
            </a:r>
          </a:p>
          <a:p>
            <a:r>
              <a:rPr lang="tr-TR" dirty="0" smtClean="0"/>
              <a:t>Daha </a:t>
            </a:r>
            <a:r>
              <a:rPr lang="tr-TR" dirty="0" smtClean="0">
                <a:solidFill>
                  <a:srgbClr val="FF0000"/>
                </a:solidFill>
              </a:rPr>
              <a:t>güvenli ve gizli iletişim</a:t>
            </a:r>
            <a:r>
              <a:rPr lang="tr-TR" dirty="0" smtClean="0"/>
              <a:t>e imkan sağlama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Zayıf sinyal </a:t>
            </a:r>
            <a:r>
              <a:rPr lang="tr-TR" dirty="0" smtClean="0"/>
              <a:t>gücüne </a:t>
            </a:r>
            <a:r>
              <a:rPr lang="tr-TR" dirty="0" smtClean="0">
                <a:solidFill>
                  <a:srgbClr val="FF0000"/>
                </a:solidFill>
              </a:rPr>
              <a:t>karşı daha dayanıklı </a:t>
            </a:r>
            <a:r>
              <a:rPr lang="tr-TR" dirty="0" smtClean="0"/>
              <a:t>olma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nedenle günümüzde kablosuz ağ uygulamalarında dijital sistemler tercih edilmektedir.  </a:t>
            </a:r>
            <a:r>
              <a:rPr lang="tr-TR" dirty="0" err="1" smtClean="0"/>
              <a:t>Analog</a:t>
            </a:r>
            <a:r>
              <a:rPr lang="tr-TR" dirty="0" smtClean="0"/>
              <a:t> sistemler kullanılmamaktadır.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Dijital vs </a:t>
            </a:r>
            <a:r>
              <a:rPr lang="tr-TR" dirty="0" err="1" smtClean="0"/>
              <a:t>Analog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Analog</a:t>
            </a:r>
            <a:r>
              <a:rPr lang="tr-TR" dirty="0" smtClean="0"/>
              <a:t> Modülasyon genellikle genlik modülasyon veya frekans modülasyon tekniklerinden birini kullanır.</a:t>
            </a:r>
          </a:p>
          <a:p>
            <a:r>
              <a:rPr lang="tr-TR" dirty="0" smtClean="0"/>
              <a:t>Dijital modülasyon ise </a:t>
            </a:r>
          </a:p>
          <a:p>
            <a:pPr lvl="1"/>
            <a:r>
              <a:rPr lang="tr-TR" dirty="0" smtClean="0"/>
              <a:t>Genlik Kaydırmalı Anahtarlama (</a:t>
            </a:r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ASK)</a:t>
            </a:r>
          </a:p>
          <a:p>
            <a:pPr lvl="1"/>
            <a:r>
              <a:rPr lang="tr-TR" dirty="0" smtClean="0"/>
              <a:t>Frekans Kaydırmalı Anahtarlama (</a:t>
            </a:r>
            <a:r>
              <a:rPr lang="tr-TR" dirty="0" err="1" smtClean="0"/>
              <a:t>Frequency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FSK)</a:t>
            </a:r>
          </a:p>
          <a:p>
            <a:pPr lvl="1"/>
            <a:r>
              <a:rPr lang="tr-TR" dirty="0" smtClean="0"/>
              <a:t>Faz Kaydırmalı Anahtarlama (</a:t>
            </a:r>
            <a:r>
              <a:rPr lang="tr-TR" dirty="0" err="1" smtClean="0"/>
              <a:t>Phase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PSK)</a:t>
            </a:r>
          </a:p>
          <a:p>
            <a:pPr lvl="1">
              <a:buNone/>
            </a:pPr>
            <a:r>
              <a:rPr lang="tr-TR" dirty="0" err="1" smtClean="0"/>
              <a:t>tekniklerininden</a:t>
            </a:r>
            <a:r>
              <a:rPr lang="tr-TR" dirty="0" smtClean="0"/>
              <a:t> birini kullanmaktadır. 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Genlik Kaymalı Anahtarlama (</a:t>
            </a:r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ASK)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Genlik kaydırmalı anahtarlamada, taşıyıcının genliği gönderilmek istenilen bilgi işaretine göre değiştirilir. </a:t>
            </a:r>
          </a:p>
          <a:p>
            <a:r>
              <a:rPr lang="tr-TR" sz="2800" dirty="0" smtClean="0"/>
              <a:t>1 bitini göndermek için taşıyıcı özel bir genlik ile, 0 bitini göndermek için ise başka bir özel genlik ile gönderilir. </a:t>
            </a:r>
          </a:p>
          <a:p>
            <a:r>
              <a:rPr lang="tr-TR" sz="2800" dirty="0" smtClean="0"/>
              <a:t>Bu arada taşıyıcının frekansı sabit tutulur.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3635" y="4005064"/>
            <a:ext cx="680036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Genlik Kaymalı Anahtarlama </a:t>
            </a:r>
            <a:r>
              <a:rPr lang="tr-TR" dirty="0" err="1" smtClean="0"/>
              <a:t>Amplitude</a:t>
            </a:r>
            <a:r>
              <a:rPr lang="tr-TR" dirty="0" smtClean="0"/>
              <a:t> </a:t>
            </a:r>
            <a:r>
              <a:rPr lang="tr-TR" dirty="0" err="1" smtClean="0"/>
              <a:t>Shift</a:t>
            </a:r>
            <a:r>
              <a:rPr lang="tr-TR" dirty="0" smtClean="0"/>
              <a:t> </a:t>
            </a:r>
            <a:r>
              <a:rPr lang="tr-TR" dirty="0" err="1" smtClean="0"/>
              <a:t>Keying</a:t>
            </a:r>
            <a:r>
              <a:rPr lang="tr-TR" dirty="0" smtClean="0"/>
              <a:t>, ASK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r="49104"/>
          <a:stretch>
            <a:fillRect/>
          </a:stretch>
        </p:blipFill>
        <p:spPr bwMode="auto">
          <a:xfrm>
            <a:off x="3851920" y="1556792"/>
            <a:ext cx="27363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941168"/>
            <a:ext cx="135249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3933056"/>
            <a:ext cx="3600400" cy="4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5736" y="2996952"/>
            <a:ext cx="625029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146</TotalTime>
  <Words>582</Words>
  <Application>Microsoft Office PowerPoint</Application>
  <PresentationFormat>Ekran Gösterisi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Gündönümü</vt:lpstr>
      <vt:lpstr>Dijital Modülasyon ve Tespit</vt:lpstr>
      <vt:lpstr>Dijital Modülasyon ve Tespit</vt:lpstr>
      <vt:lpstr>Sayısal Modülasyon ve Tespit Etme</vt:lpstr>
      <vt:lpstr>Slayt 4</vt:lpstr>
      <vt:lpstr>Dijital modülasyonun avantajları</vt:lpstr>
      <vt:lpstr>Slayt 6</vt:lpstr>
      <vt:lpstr>Dijital vs Analog</vt:lpstr>
      <vt:lpstr>Genlik Kaymalı Anahtarlama (Amplitude Shift Keying, ASK)</vt:lpstr>
      <vt:lpstr>Genlik Kaymalı Anahtarlama Amplitude Shift Keying, ASK</vt:lpstr>
      <vt:lpstr>Frekans Kaydırmalı Anahtarlama Frequency Shift Keying, FSK</vt:lpstr>
      <vt:lpstr>Frekans Kaydırmalı Anahtarlama Frequency Shift Keying, FSK</vt:lpstr>
      <vt:lpstr>Frekans Kaydırmalı Anahtarlama Frequency Shift Keying, FSK</vt:lpstr>
      <vt:lpstr>Faz Kaydırmalı Anahtarlama  Phase Shift Keying (PSK)</vt:lpstr>
      <vt:lpstr>Faz Kaydırmalı Anahtarlama</vt:lpstr>
      <vt:lpstr>Faz Kaydırmalı Anahtarlama</vt:lpstr>
      <vt:lpstr>Faz Kaydırmalı Anahtarlama</vt:lpstr>
      <vt:lpstr>Faz kaydırmalı anahtarlama</vt:lpstr>
      <vt:lpstr>Faz kaydırmalı anahtarlama</vt:lpstr>
      <vt:lpstr>Faz kaydırmalı anahtarlama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Modulation and Detection</dc:title>
  <dc:creator>Ayşe</dc:creator>
  <cp:lastModifiedBy>Administrator</cp:lastModifiedBy>
  <cp:revision>66</cp:revision>
  <dcterms:created xsi:type="dcterms:W3CDTF">2010-12-10T22:40:02Z</dcterms:created>
  <dcterms:modified xsi:type="dcterms:W3CDTF">2010-12-23T13:12:47Z</dcterms:modified>
</cp:coreProperties>
</file>