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80" r:id="rId6"/>
    <p:sldId id="262" r:id="rId7"/>
    <p:sldId id="264" r:id="rId8"/>
    <p:sldId id="267" r:id="rId9"/>
    <p:sldId id="268" r:id="rId10"/>
    <p:sldId id="261" r:id="rId11"/>
    <p:sldId id="263" r:id="rId12"/>
    <p:sldId id="275" r:id="rId13"/>
    <p:sldId id="276" r:id="rId14"/>
    <p:sldId id="279" r:id="rId15"/>
    <p:sldId id="281" r:id="rId16"/>
    <p:sldId id="266" r:id="rId17"/>
    <p:sldId id="272" r:id="rId18"/>
    <p:sldId id="270" r:id="rId19"/>
    <p:sldId id="274" r:id="rId20"/>
    <p:sldId id="277" r:id="rId21"/>
    <p:sldId id="282" r:id="rId22"/>
    <p:sldId id="269" r:id="rId23"/>
    <p:sldId id="273" r:id="rId24"/>
    <p:sldId id="278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>
        <p:scale>
          <a:sx n="75" d="100"/>
          <a:sy n="75" d="100"/>
        </p:scale>
        <p:origin x="-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06996" y="260648"/>
            <a:ext cx="7772400" cy="3168352"/>
          </a:xfrm>
        </p:spPr>
        <p:txBody>
          <a:bodyPr>
            <a:normAutofit/>
          </a:bodyPr>
          <a:lstStyle/>
          <a:p>
            <a:r>
              <a:rPr lang="tr-TR" sz="4800" b="1" dirty="0" smtClean="0"/>
              <a:t>T</a:t>
            </a:r>
            <a:r>
              <a:rPr lang="en-US" sz="4800" b="1" dirty="0" err="1" smtClean="0"/>
              <a:t>urizm</a:t>
            </a:r>
            <a:r>
              <a:rPr lang="en-US" sz="4800" b="1" dirty="0" smtClean="0"/>
              <a:t> </a:t>
            </a:r>
            <a:r>
              <a:rPr lang="tr-TR" sz="4800" b="1" dirty="0" smtClean="0"/>
              <a:t>A</a:t>
            </a:r>
            <a:r>
              <a:rPr lang="en-US" sz="4800" b="1" dirty="0" err="1" smtClean="0"/>
              <a:t>centesi</a:t>
            </a:r>
            <a:r>
              <a:rPr lang="en-US" sz="4800" b="1" dirty="0" smtClean="0"/>
              <a:t> </a:t>
            </a:r>
            <a:r>
              <a:rPr lang="tr-TR" dirty="0"/>
              <a:t/>
            </a:r>
            <a:br>
              <a:rPr lang="tr-TR" dirty="0"/>
            </a:br>
            <a:r>
              <a:rPr lang="en-US" dirty="0" smtClean="0"/>
              <a:t>(</a:t>
            </a:r>
            <a:r>
              <a:rPr lang="tr-TR" dirty="0" smtClean="0"/>
              <a:t>U</a:t>
            </a:r>
            <a:r>
              <a:rPr lang="en-US" dirty="0" err="1" smtClean="0"/>
              <a:t>çak</a:t>
            </a:r>
            <a:r>
              <a:rPr lang="en-US" dirty="0" smtClean="0"/>
              <a:t> </a:t>
            </a:r>
            <a:r>
              <a:rPr lang="tr-TR" dirty="0" smtClean="0"/>
              <a:t>S</a:t>
            </a:r>
            <a:r>
              <a:rPr lang="en-US" dirty="0" err="1" smtClean="0"/>
              <a:t>eyehat</a:t>
            </a:r>
            <a:r>
              <a:rPr lang="en-US" dirty="0" smtClean="0"/>
              <a:t> </a:t>
            </a:r>
            <a:r>
              <a:rPr lang="tr-TR" dirty="0" smtClean="0"/>
              <a:t>A</a:t>
            </a:r>
            <a:r>
              <a:rPr lang="en-US" dirty="0" err="1" smtClean="0"/>
              <a:t>centesi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 descr="C:\Users\TOLGA\Desktop\pegasusbayi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715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42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LGA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" y="548680"/>
            <a:ext cx="905466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LGA\Desktop\ac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1987" r="2338" b="2439"/>
          <a:stretch/>
        </p:blipFill>
        <p:spPr bwMode="auto">
          <a:xfrm>
            <a:off x="911920" y="139700"/>
            <a:ext cx="6828432" cy="67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LGA\Desktop\fu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2407" r="9469" b="2963"/>
          <a:stretch/>
        </p:blipFill>
        <p:spPr bwMode="auto">
          <a:xfrm>
            <a:off x="2967360" y="-1"/>
            <a:ext cx="3404840" cy="681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LGA\Desktop\mem adres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851" r="1851" b="2778"/>
          <a:stretch/>
        </p:blipFill>
        <p:spPr bwMode="auto">
          <a:xfrm>
            <a:off x="1187624" y="12328"/>
            <a:ext cx="6768752" cy="68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846"/>
            <a:ext cx="4824536" cy="6712191"/>
          </a:xfrm>
        </p:spPr>
      </p:pic>
    </p:spTree>
    <p:extLst>
      <p:ext uri="{BB962C8B-B14F-4D97-AF65-F5344CB8AC3E}">
        <p14:creationId xmlns:p14="http://schemas.microsoft.com/office/powerpoint/2010/main" val="146409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TABLES</a:t>
            </a:r>
          </a:p>
          <a:p>
            <a:r>
              <a:rPr lang="tr-TR" dirty="0" smtClean="0"/>
              <a:t>COLUMNS</a:t>
            </a:r>
          </a:p>
          <a:p>
            <a:r>
              <a:rPr lang="tr-TR" dirty="0" smtClean="0"/>
              <a:t>DATA TYPES</a:t>
            </a:r>
          </a:p>
          <a:p>
            <a:r>
              <a:rPr lang="tr-TR" dirty="0" smtClean="0"/>
              <a:t>EXAMPLE INSTANCE</a:t>
            </a:r>
          </a:p>
        </p:txBody>
      </p:sp>
    </p:spTree>
    <p:extLst>
      <p:ext uri="{BB962C8B-B14F-4D97-AF65-F5344CB8AC3E}">
        <p14:creationId xmlns:p14="http://schemas.microsoft.com/office/powerpoint/2010/main" val="24169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549159"/>
              </p:ext>
            </p:extLst>
          </p:nvPr>
        </p:nvGraphicFramePr>
        <p:xfrm>
          <a:off x="179512" y="491023"/>
          <a:ext cx="8712968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016224"/>
                <a:gridCol w="1944216"/>
                <a:gridCol w="1872208"/>
              </a:tblGrid>
              <a:tr h="353897">
                <a:tc>
                  <a:txBody>
                    <a:bodyPr/>
                    <a:lstStyle/>
                    <a:p>
                      <a:r>
                        <a:rPr lang="tr-TR" dirty="0" smtClean="0"/>
                        <a:t>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DATA</a:t>
                      </a:r>
                      <a:r>
                        <a:rPr lang="tr-TR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REQ. </a:t>
                      </a:r>
                      <a:r>
                        <a:rPr lang="tr-TR" dirty="0" err="1" smtClean="0"/>
                        <a:t>or</a:t>
                      </a:r>
                      <a:r>
                        <a:rPr lang="tr-TR" baseline="0" dirty="0" smtClean="0"/>
                        <a:t> OPT.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Example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Instance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Member_Id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tolga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dirty="0" smtClean="0"/>
                        <a:t>Surname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Celik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Middle_Name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Birth_Date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25.10.1988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Language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TR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dirty="0" smtClean="0"/>
                        <a:t>Gender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1234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Card_Tier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BLE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Member_Type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IN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Member_Status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AC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Member_Prefix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VARCHAR(45)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Member_Titles</a:t>
                      </a:r>
                      <a:r>
                        <a:rPr lang="en-US" b="1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VARCHAR(45)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MR</a:t>
                      </a:r>
                      <a:endParaRPr lang="en-US" dirty="0" smtClean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Enrollment_Date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2015.03.02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Enrollment_Source_Code</a:t>
                      </a:r>
                      <a:r>
                        <a:rPr lang="en-US" b="1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WEB</a:t>
                      </a:r>
                      <a:endParaRPr lang="en-US" dirty="0"/>
                    </a:p>
                  </a:txBody>
                  <a:tcPr/>
                </a:tc>
              </a:tr>
              <a:tr h="35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Enrolled_B</a:t>
                      </a:r>
                      <a:r>
                        <a:rPr lang="tr-TR" dirty="0" smtClean="0"/>
                        <a:t>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VARCHAR(45)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agent123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Başlık 1"/>
          <p:cNvSpPr txBox="1">
            <a:spLocks/>
          </p:cNvSpPr>
          <p:nvPr/>
        </p:nvSpPr>
        <p:spPr>
          <a:xfrm>
            <a:off x="1691680" y="0"/>
            <a:ext cx="6141268" cy="935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err="1" smtClean="0"/>
              <a:t>Members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223696"/>
              </p:ext>
            </p:extLst>
          </p:nvPr>
        </p:nvGraphicFramePr>
        <p:xfrm>
          <a:off x="251520" y="1340768"/>
          <a:ext cx="8712968" cy="456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016224"/>
                <a:gridCol w="1944216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DATA</a:t>
                      </a:r>
                      <a:r>
                        <a:rPr lang="tr-TR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REQ. </a:t>
                      </a:r>
                      <a:r>
                        <a:rPr lang="tr-TR" dirty="0" err="1" smtClean="0"/>
                        <a:t>or</a:t>
                      </a:r>
                      <a:r>
                        <a:rPr lang="tr-TR" baseline="0" dirty="0" smtClean="0"/>
                        <a:t> OPT.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Example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Instance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Address_Seq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INT(11)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Flyer_Id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AMADEUS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VARCHAR(100</a:t>
                      </a:r>
                      <a:r>
                        <a:rPr lang="tr-TR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Sisli Mecidiyeköy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Preferred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Status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P_Box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VARCHAR(45))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</a:t>
                      </a:r>
                      <a:r>
                        <a:rPr lang="tr-TR" dirty="0" smtClean="0"/>
                        <a:t>100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ISTANBUL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VARCHAR(45)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SISLI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9768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VARCHAR(45))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Başlık 1"/>
          <p:cNvSpPr txBox="1">
            <a:spLocks/>
          </p:cNvSpPr>
          <p:nvPr/>
        </p:nvSpPr>
        <p:spPr>
          <a:xfrm>
            <a:off x="806996" y="260648"/>
            <a:ext cx="7772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800" b="1" dirty="0" err="1" smtClean="0"/>
              <a:t>Member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Address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Member</a:t>
            </a:r>
            <a:r>
              <a:rPr lang="tr-TR" dirty="0" smtClean="0"/>
              <a:t> </a:t>
            </a:r>
            <a:r>
              <a:rPr lang="tr-TR" dirty="0" err="1" smtClean="0"/>
              <a:t>Email</a:t>
            </a:r>
            <a:endParaRPr lang="en-US" dirty="0"/>
          </a:p>
        </p:txBody>
      </p:sp>
      <p:graphicFrame>
        <p:nvGraphicFramePr>
          <p:cNvPr id="4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747228"/>
              </p:ext>
            </p:extLst>
          </p:nvPr>
        </p:nvGraphicFramePr>
        <p:xfrm>
          <a:off x="323528" y="1916832"/>
          <a:ext cx="871296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016224"/>
                <a:gridCol w="1944216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DATA</a:t>
                      </a:r>
                      <a:r>
                        <a:rPr lang="tr-TR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REQ. </a:t>
                      </a:r>
                      <a:r>
                        <a:rPr lang="tr-TR" dirty="0" err="1" smtClean="0"/>
                        <a:t>or</a:t>
                      </a:r>
                      <a:r>
                        <a:rPr lang="tr-TR" baseline="0" dirty="0" smtClean="0"/>
                        <a:t> OPT.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Example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Instance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Email_Seq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INT(11)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Own_Id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Email_Address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tolga@gmail.com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Type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Defined_By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VARCHAR(45)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agent123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Defined_Date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DATETIME)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2016-03-27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Preferred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Status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6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0"/>
            <a:ext cx="7715200" cy="940966"/>
          </a:xfrm>
        </p:spPr>
        <p:txBody>
          <a:bodyPr/>
          <a:lstStyle/>
          <a:p>
            <a:r>
              <a:rPr lang="tr-TR" dirty="0" smtClean="0"/>
              <a:t>Full </a:t>
            </a:r>
            <a:r>
              <a:rPr lang="tr-TR" dirty="0" err="1" smtClean="0"/>
              <a:t>Passenger</a:t>
            </a:r>
            <a:r>
              <a:rPr lang="tr-TR" dirty="0" smtClean="0"/>
              <a:t> </a:t>
            </a:r>
            <a:r>
              <a:rPr lang="tr-TR" dirty="0" err="1" smtClean="0"/>
              <a:t>List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561787"/>
              </p:ext>
            </p:extLst>
          </p:nvPr>
        </p:nvGraphicFramePr>
        <p:xfrm>
          <a:off x="395536" y="908720"/>
          <a:ext cx="8568953" cy="5762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068"/>
                <a:gridCol w="1917348"/>
                <a:gridCol w="1848871"/>
                <a:gridCol w="2063666"/>
              </a:tblGrid>
              <a:tr h="356829">
                <a:tc>
                  <a:txBody>
                    <a:bodyPr/>
                    <a:lstStyle/>
                    <a:p>
                      <a:r>
                        <a:rPr lang="tr-TR" dirty="0" smtClean="0"/>
                        <a:t>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DATA</a:t>
                      </a:r>
                      <a:r>
                        <a:rPr lang="tr-TR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REQ. </a:t>
                      </a:r>
                      <a:r>
                        <a:rPr lang="tr-TR" dirty="0" err="1" smtClean="0"/>
                        <a:t>or</a:t>
                      </a:r>
                      <a:r>
                        <a:rPr lang="tr-TR" baseline="0" dirty="0" smtClean="0"/>
                        <a:t> OPT.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Example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Instance</a:t>
                      </a:r>
                      <a:endParaRPr lang="en-US" dirty="0"/>
                    </a:p>
                  </a:txBody>
                  <a:tcPr/>
                </a:tc>
              </a:tr>
              <a:tr h="3531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FPL_SEQ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INT(11)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Required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531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FLOWN_ID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VARCHAR(11)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Required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111111</a:t>
                      </a:r>
                      <a:endParaRPr lang="en-US" sz="1600" dirty="0"/>
                    </a:p>
                  </a:txBody>
                  <a:tcPr/>
                </a:tc>
              </a:tr>
              <a:tr h="35315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FLIGHT_NUMBER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VARCHAR(45)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Required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TK1234</a:t>
                      </a:r>
                      <a:endParaRPr lang="en-US" sz="1600" b="1" dirty="0"/>
                    </a:p>
                  </a:txBody>
                  <a:tcPr/>
                </a:tc>
              </a:tr>
              <a:tr h="3531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FLIGHT_DATE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DATETIME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Optional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25.10.2015</a:t>
                      </a:r>
                      <a:endParaRPr lang="en-US" sz="1600" dirty="0"/>
                    </a:p>
                  </a:txBody>
                  <a:tcPr/>
                </a:tc>
              </a:tr>
              <a:tr h="3531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FLIGHT_CLASS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Required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  <a:tr h="353156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FLYER_COMPANY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VARCHAR(10) 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Required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TK</a:t>
                      </a:r>
                      <a:endParaRPr lang="en-US" sz="1600" dirty="0"/>
                    </a:p>
                  </a:txBody>
                  <a:tcPr/>
                </a:tc>
              </a:tr>
              <a:tr h="35315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ORIGIN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Required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SBH</a:t>
                      </a:r>
                      <a:endParaRPr lang="en-US" sz="1600" dirty="0"/>
                    </a:p>
                  </a:txBody>
                  <a:tcPr/>
                </a:tc>
              </a:tr>
              <a:tr h="35315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DESTINATION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Optional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ATH</a:t>
                      </a:r>
                      <a:endParaRPr lang="en-US" sz="1600" dirty="0"/>
                    </a:p>
                  </a:txBody>
                  <a:tcPr/>
                </a:tc>
              </a:tr>
              <a:tr h="3531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PNR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</a:t>
                      </a:r>
                      <a:r>
                        <a:rPr lang="tr-TR" sz="1600" dirty="0" smtClean="0"/>
                        <a:t>10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Required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ABC123</a:t>
                      </a:r>
                      <a:endParaRPr lang="en-US" sz="1600" dirty="0"/>
                    </a:p>
                  </a:txBody>
                  <a:tcPr/>
                </a:tc>
              </a:tr>
              <a:tr h="3531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VARCHAR(45)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Required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TOLGA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664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VARCHAR(45))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Optional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CELIK</a:t>
                      </a:r>
                      <a:endParaRPr lang="en-US" sz="1600" dirty="0"/>
                    </a:p>
                  </a:txBody>
                  <a:tcPr/>
                </a:tc>
              </a:tr>
              <a:tr h="46641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Free_Ticket</a:t>
                      </a:r>
                      <a:r>
                        <a:rPr lang="en-US" sz="1600" dirty="0" smtClean="0"/>
                        <a:t>`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Optional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F</a:t>
                      </a:r>
                      <a:endParaRPr lang="en-US" sz="1600" dirty="0"/>
                    </a:p>
                  </a:txBody>
                  <a:tcPr/>
                </a:tc>
              </a:tr>
              <a:tr h="46641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Redemption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Optional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F</a:t>
                      </a:r>
                      <a:endParaRPr lang="en-US" sz="1600" dirty="0"/>
                    </a:p>
                  </a:txBody>
                  <a:tcPr/>
                </a:tc>
              </a:tr>
              <a:tr h="466413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By_Money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VARCHAR(1)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Optional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0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70609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Genel Bakış</a:t>
            </a:r>
            <a:endParaRPr lang="en-US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620689"/>
            <a:ext cx="8229600" cy="208823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Uçak ile </a:t>
            </a:r>
            <a:r>
              <a:rPr lang="tr-TR" sz="2000" dirty="0" err="1" smtClean="0"/>
              <a:t>seyehat</a:t>
            </a:r>
            <a:r>
              <a:rPr lang="tr-TR" sz="2000" dirty="0" smtClean="0"/>
              <a:t> etmek isteyen bir yolcu olsun.</a:t>
            </a:r>
          </a:p>
          <a:p>
            <a:r>
              <a:rPr lang="en-US" sz="2000" dirty="0" err="1" smtClean="0"/>
              <a:t>Kişi</a:t>
            </a:r>
            <a:r>
              <a:rPr lang="tr-TR" sz="2000" dirty="0" smtClean="0"/>
              <a:t> </a:t>
            </a:r>
            <a:r>
              <a:rPr lang="en-US" sz="2000" dirty="0" err="1" smtClean="0"/>
              <a:t>uçak</a:t>
            </a:r>
            <a:r>
              <a:rPr lang="en-US" sz="2000" dirty="0" smtClean="0"/>
              <a:t> </a:t>
            </a:r>
            <a:r>
              <a:rPr lang="en-US" sz="2000" dirty="0" err="1"/>
              <a:t>bileti</a:t>
            </a:r>
            <a:r>
              <a:rPr lang="en-US" sz="2000" dirty="0"/>
              <a:t> </a:t>
            </a:r>
            <a:r>
              <a:rPr lang="en-US" sz="2000" dirty="0" err="1"/>
              <a:t>alabilmek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önünde</a:t>
            </a:r>
            <a:r>
              <a:rPr lang="en-US" sz="2000" dirty="0"/>
              <a:t> </a:t>
            </a:r>
            <a:r>
              <a:rPr lang="en-US" sz="2000" dirty="0" err="1"/>
              <a:t>iki</a:t>
            </a:r>
            <a:r>
              <a:rPr lang="en-US" sz="2000" dirty="0"/>
              <a:t> </a:t>
            </a:r>
            <a:r>
              <a:rPr lang="en-US" sz="2000" dirty="0" err="1"/>
              <a:t>seçenek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000" dirty="0"/>
              <a:t>Call Center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görüşüp</a:t>
            </a:r>
            <a:r>
              <a:rPr lang="en-US" sz="2000" dirty="0"/>
              <a:t> </a:t>
            </a:r>
            <a:r>
              <a:rPr lang="en-US" sz="2000" dirty="0" err="1"/>
              <a:t>bilet</a:t>
            </a:r>
            <a:r>
              <a:rPr lang="en-US" sz="2000" dirty="0"/>
              <a:t> </a:t>
            </a:r>
            <a:r>
              <a:rPr lang="en-US" sz="2000" dirty="0" err="1"/>
              <a:t>almak</a:t>
            </a:r>
            <a:r>
              <a:rPr lang="en-US" sz="2000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 err="1"/>
              <a:t>Hava</a:t>
            </a:r>
            <a:r>
              <a:rPr lang="en-US" sz="2000" dirty="0"/>
              <a:t> </a:t>
            </a:r>
            <a:r>
              <a:rPr lang="en-US" sz="2000" dirty="0" err="1"/>
              <a:t>yolu</a:t>
            </a:r>
            <a:r>
              <a:rPr lang="en-US" sz="2000" dirty="0"/>
              <a:t> Web </a:t>
            </a:r>
            <a:r>
              <a:rPr lang="en-US" sz="2000" dirty="0" err="1" smtClean="0"/>
              <a:t>Sitesi</a:t>
            </a:r>
            <a:r>
              <a:rPr lang="tr-TR" sz="2000" dirty="0" smtClean="0"/>
              <a:t> üzerinden </a:t>
            </a:r>
            <a:r>
              <a:rPr lang="en-US" sz="2000" dirty="0" err="1" smtClean="0"/>
              <a:t>kendisi</a:t>
            </a:r>
            <a:r>
              <a:rPr lang="tr-TR" sz="2000" dirty="0" smtClean="0"/>
              <a:t> de</a:t>
            </a:r>
            <a:r>
              <a:rPr lang="en-US" sz="2000" dirty="0" smtClean="0"/>
              <a:t> </a:t>
            </a:r>
            <a:r>
              <a:rPr lang="en-US" sz="2000" dirty="0" err="1"/>
              <a:t>bilet</a:t>
            </a:r>
            <a:r>
              <a:rPr lang="en-US" sz="2000" dirty="0"/>
              <a:t> </a:t>
            </a:r>
            <a:r>
              <a:rPr lang="en-US" sz="2000" dirty="0" err="1"/>
              <a:t>alabilir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5" name="İçerik Yer Tutucusu 3"/>
          <p:cNvPicPr>
            <a:picLocks/>
          </p:cNvPicPr>
          <p:nvPr/>
        </p:nvPicPr>
        <p:blipFill rotWithShape="1">
          <a:blip r:embed="rId2"/>
          <a:srcRect l="5177" t="6730" r="7206" b="3606"/>
          <a:stretch/>
        </p:blipFill>
        <p:spPr bwMode="auto">
          <a:xfrm>
            <a:off x="1403648" y="2492896"/>
            <a:ext cx="5904656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32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Activity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772520"/>
              </p:ext>
            </p:extLst>
          </p:nvPr>
        </p:nvGraphicFramePr>
        <p:xfrm>
          <a:off x="251520" y="1340768"/>
          <a:ext cx="8712968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016224"/>
                <a:gridCol w="1944216"/>
                <a:gridCol w="1872208"/>
              </a:tblGrid>
              <a:tr h="403245">
                <a:tc>
                  <a:txBody>
                    <a:bodyPr/>
                    <a:lstStyle/>
                    <a:p>
                      <a:r>
                        <a:rPr lang="tr-TR" dirty="0" smtClean="0"/>
                        <a:t>COLUMN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DATA</a:t>
                      </a:r>
                      <a:r>
                        <a:rPr lang="tr-TR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REQ. </a:t>
                      </a:r>
                      <a:r>
                        <a:rPr lang="tr-TR" dirty="0" err="1" smtClean="0"/>
                        <a:t>or</a:t>
                      </a:r>
                      <a:r>
                        <a:rPr lang="tr-TR" baseline="0" dirty="0" smtClean="0"/>
                        <a:t> OPT.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Example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Instance</a:t>
                      </a:r>
                      <a:endParaRPr lang="en-US" dirty="0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Seq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INT(11)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Passenger_Id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111111</a:t>
                      </a:r>
                      <a:endParaRPr lang="en-US" dirty="0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Activity_Date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14.03.2016</a:t>
                      </a:r>
                      <a:endParaRPr lang="en-US" dirty="0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</a:t>
                      </a:r>
                      <a:r>
                        <a:rPr lang="tr-TR" dirty="0" smtClean="0"/>
                        <a:t>0</a:t>
                      </a:r>
                      <a:r>
                        <a:rPr lang="en-US" dirty="0" smtClean="0"/>
                        <a:t>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250</a:t>
                      </a:r>
                      <a:endParaRPr lang="en-US" dirty="0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Company_Code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VARCHAR(10</a:t>
                      </a:r>
                      <a:r>
                        <a:rPr lang="tr-TR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BNK012</a:t>
                      </a:r>
                      <a:endParaRPr lang="en-US" dirty="0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Agent_Id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</a:t>
                      </a:r>
                      <a:r>
                        <a:rPr lang="tr-TR" dirty="0" smtClean="0"/>
                        <a:t>0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Optional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agent123</a:t>
                      </a:r>
                      <a:endParaRPr lang="en-US" dirty="0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Cart_Tier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VARCHAR(1)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GLD</a:t>
                      </a:r>
                      <a:endParaRPr lang="en-US" dirty="0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Isue_Date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DATETIME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14.03.2016</a:t>
                      </a:r>
                      <a:endParaRPr lang="en-US" dirty="0"/>
                    </a:p>
                  </a:txBody>
                  <a:tcPr/>
                </a:tc>
              </a:tr>
              <a:tr h="40324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Expire_Date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14.03.2018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87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endParaRPr lang="tr-TR" sz="4800" b="1" dirty="0" smtClean="0"/>
          </a:p>
          <a:p>
            <a:pPr marL="0" indent="0" algn="ctr">
              <a:buNone/>
            </a:pPr>
            <a:r>
              <a:rPr lang="tr-TR" sz="6600" b="1" dirty="0" smtClean="0"/>
              <a:t>SCRIPTS </a:t>
            </a:r>
            <a:endParaRPr lang="tr-TR" sz="6600" b="1" dirty="0"/>
          </a:p>
          <a:p>
            <a:pPr marL="0" indent="0" algn="ctr">
              <a:buNone/>
            </a:pPr>
            <a:r>
              <a:rPr lang="en-US" dirty="0"/>
              <a:t>CONSTRAINT </a:t>
            </a:r>
            <a:r>
              <a:rPr lang="tr-TR" dirty="0"/>
              <a:t>,</a:t>
            </a:r>
            <a:r>
              <a:rPr lang="en-US" dirty="0"/>
              <a:t> FOREIGN KEY</a:t>
            </a:r>
            <a:r>
              <a:rPr lang="tr-TR" dirty="0"/>
              <a:t>,</a:t>
            </a:r>
            <a:r>
              <a:rPr lang="en-US" dirty="0"/>
              <a:t> REFERENCES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47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600" y="32420"/>
            <a:ext cx="5184576" cy="51125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dirty="0"/>
              <a:t>CREATE  TABLE </a:t>
            </a:r>
            <a:r>
              <a:rPr lang="tr-TR" sz="3700" dirty="0" smtClean="0"/>
              <a:t> </a:t>
            </a:r>
            <a:r>
              <a:rPr lang="en-US" sz="3700" dirty="0" smtClean="0"/>
              <a:t>`</a:t>
            </a:r>
            <a:r>
              <a:rPr lang="tr-TR" sz="3700" dirty="0" smtClean="0"/>
              <a:t> </a:t>
            </a:r>
            <a:r>
              <a:rPr lang="en-US" sz="4900" b="1" dirty="0" smtClean="0"/>
              <a:t>members</a:t>
            </a:r>
            <a:r>
              <a:rPr lang="en-US" sz="3700" dirty="0"/>
              <a:t>` (</a:t>
            </a:r>
          </a:p>
          <a:p>
            <a:pPr marL="0" indent="0">
              <a:buNone/>
            </a:pPr>
            <a:r>
              <a:rPr lang="en-US" sz="3700" dirty="0"/>
              <a:t>  `</a:t>
            </a:r>
            <a:r>
              <a:rPr lang="en-US" sz="3700" dirty="0" err="1"/>
              <a:t>Member_Id</a:t>
            </a:r>
            <a:r>
              <a:rPr lang="en-US" sz="3700" dirty="0"/>
              <a:t>` 	</a:t>
            </a:r>
            <a:r>
              <a:rPr lang="en-US" sz="3700" dirty="0" smtClean="0"/>
              <a:t>VARCHAR(11</a:t>
            </a:r>
            <a:r>
              <a:rPr lang="en-US" sz="3700" dirty="0"/>
              <a:t>)   </a:t>
            </a:r>
            <a:r>
              <a:rPr lang="tr-TR" sz="3700" dirty="0" smtClean="0"/>
              <a:t> </a:t>
            </a:r>
            <a:r>
              <a:rPr lang="en-US" sz="3700" dirty="0" smtClean="0"/>
              <a:t>NOT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`Name` 		</a:t>
            </a:r>
            <a:r>
              <a:rPr lang="en-US" sz="3700" dirty="0" smtClean="0"/>
              <a:t>VARCHAR(100</a:t>
            </a:r>
            <a:r>
              <a:rPr lang="en-US" sz="3700" dirty="0"/>
              <a:t>)  DEFAULT NULL ,</a:t>
            </a:r>
          </a:p>
          <a:p>
            <a:pPr marL="0" indent="0">
              <a:buNone/>
            </a:pPr>
            <a:r>
              <a:rPr lang="en-US" sz="3700" dirty="0"/>
              <a:t>  `Surname` 		</a:t>
            </a:r>
            <a:r>
              <a:rPr lang="en-US" sz="3700" dirty="0" smtClean="0"/>
              <a:t>VARCHAR(100</a:t>
            </a:r>
            <a:r>
              <a:rPr lang="en-US" sz="3700" dirty="0"/>
              <a:t>)  DEFAULT NULL ,</a:t>
            </a:r>
          </a:p>
          <a:p>
            <a:pPr marL="0" indent="0">
              <a:buNone/>
            </a:pPr>
            <a:r>
              <a:rPr lang="en-US" sz="3700" dirty="0"/>
              <a:t>  `</a:t>
            </a:r>
            <a:r>
              <a:rPr lang="en-US" sz="3700" dirty="0" err="1"/>
              <a:t>Middle_Name</a:t>
            </a:r>
            <a:r>
              <a:rPr lang="en-US" sz="3700" dirty="0"/>
              <a:t>` 	</a:t>
            </a:r>
            <a:r>
              <a:rPr lang="en-US" sz="3700" dirty="0" smtClean="0"/>
              <a:t>VARCHAR(100</a:t>
            </a:r>
            <a:r>
              <a:rPr lang="en-US" sz="3700" dirty="0"/>
              <a:t>)  DEFAULT NULL ,</a:t>
            </a:r>
          </a:p>
          <a:p>
            <a:pPr marL="0" indent="0">
              <a:buNone/>
            </a:pPr>
            <a:r>
              <a:rPr lang="en-US" sz="3700" dirty="0"/>
              <a:t>  `</a:t>
            </a:r>
            <a:r>
              <a:rPr lang="en-US" sz="3700" dirty="0" err="1"/>
              <a:t>Birth_Date</a:t>
            </a:r>
            <a:r>
              <a:rPr lang="en-US" sz="3700" dirty="0"/>
              <a:t>` 		</a:t>
            </a:r>
            <a:r>
              <a:rPr lang="en-US" sz="3700" dirty="0" smtClean="0"/>
              <a:t>DATETIME   </a:t>
            </a:r>
            <a:r>
              <a:rPr lang="tr-TR" sz="3700" dirty="0" smtClean="0"/>
              <a:t>  </a:t>
            </a:r>
            <a:r>
              <a:rPr lang="en-US" sz="3700" dirty="0" smtClean="0"/>
              <a:t>  </a:t>
            </a:r>
            <a:r>
              <a:rPr lang="tr-TR" sz="3700" dirty="0" smtClean="0"/>
              <a:t>   </a:t>
            </a:r>
            <a:r>
              <a:rPr lang="en-US" sz="3700" dirty="0" smtClean="0"/>
              <a:t>DEFAULT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`Language` 		</a:t>
            </a:r>
            <a:r>
              <a:rPr lang="en-US" sz="3700" dirty="0" smtClean="0"/>
              <a:t>VARCHAR(2</a:t>
            </a:r>
            <a:r>
              <a:rPr lang="en-US" sz="3700" dirty="0"/>
              <a:t>)   </a:t>
            </a:r>
            <a:r>
              <a:rPr lang="tr-TR" sz="3700" dirty="0" smtClean="0"/>
              <a:t>  </a:t>
            </a:r>
            <a:r>
              <a:rPr lang="en-US" sz="3700" dirty="0" smtClean="0"/>
              <a:t> DEFAULT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`Gender` 		</a:t>
            </a:r>
            <a:r>
              <a:rPr lang="en-US" sz="3700" dirty="0" smtClean="0"/>
              <a:t>VARCHAR(1</a:t>
            </a:r>
            <a:r>
              <a:rPr lang="en-US" sz="3700" dirty="0"/>
              <a:t>)    </a:t>
            </a:r>
            <a:r>
              <a:rPr lang="tr-TR" sz="3700" dirty="0" smtClean="0"/>
              <a:t>  </a:t>
            </a:r>
            <a:r>
              <a:rPr lang="en-US" sz="3700" dirty="0" smtClean="0"/>
              <a:t>DEFAULT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`Password` 		</a:t>
            </a:r>
            <a:r>
              <a:rPr lang="en-US" sz="3700" dirty="0" smtClean="0"/>
              <a:t>VARCHAR(10</a:t>
            </a:r>
            <a:r>
              <a:rPr lang="en-US" sz="3700" dirty="0"/>
              <a:t>)   </a:t>
            </a:r>
            <a:r>
              <a:rPr lang="tr-TR" sz="3700" dirty="0" smtClean="0"/>
              <a:t> </a:t>
            </a:r>
            <a:r>
              <a:rPr lang="en-US" sz="3700" dirty="0" smtClean="0"/>
              <a:t>DEFAULT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</a:t>
            </a:r>
            <a:r>
              <a:rPr lang="en-US" sz="3700" dirty="0" err="1"/>
              <a:t>Card_Tier</a:t>
            </a:r>
            <a:r>
              <a:rPr lang="en-US" sz="3700" dirty="0"/>
              <a:t>` 		</a:t>
            </a:r>
            <a:r>
              <a:rPr lang="en-US" sz="3700" dirty="0" smtClean="0"/>
              <a:t>VARCHAR(10</a:t>
            </a:r>
            <a:r>
              <a:rPr lang="en-US" sz="3700" dirty="0"/>
              <a:t>)   </a:t>
            </a:r>
            <a:r>
              <a:rPr lang="tr-TR" sz="3700" dirty="0" smtClean="0"/>
              <a:t> </a:t>
            </a:r>
            <a:r>
              <a:rPr lang="en-US" sz="3700" dirty="0" smtClean="0"/>
              <a:t>DEFAULT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</a:t>
            </a:r>
            <a:r>
              <a:rPr lang="en-US" sz="3700" dirty="0" err="1"/>
              <a:t>Member_Type</a:t>
            </a:r>
            <a:r>
              <a:rPr lang="en-US" sz="3700" dirty="0"/>
              <a:t>` 	</a:t>
            </a:r>
            <a:r>
              <a:rPr lang="en-US" sz="3700" dirty="0" smtClean="0"/>
              <a:t>VARCHAR(2</a:t>
            </a:r>
            <a:r>
              <a:rPr lang="en-US" sz="3700" dirty="0"/>
              <a:t>)    </a:t>
            </a:r>
            <a:r>
              <a:rPr lang="tr-TR" sz="3700" dirty="0" smtClean="0"/>
              <a:t>  </a:t>
            </a:r>
            <a:r>
              <a:rPr lang="en-US" sz="3700" dirty="0" smtClean="0"/>
              <a:t>DEFAULT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</a:t>
            </a:r>
            <a:r>
              <a:rPr lang="en-US" sz="3700" dirty="0" err="1"/>
              <a:t>Member_Status</a:t>
            </a:r>
            <a:r>
              <a:rPr lang="en-US" sz="3700" dirty="0"/>
              <a:t>` 	</a:t>
            </a:r>
            <a:r>
              <a:rPr lang="en-US" sz="3700" dirty="0" smtClean="0"/>
              <a:t>VARCHAR(2</a:t>
            </a:r>
            <a:r>
              <a:rPr lang="en-US" sz="3700" dirty="0"/>
              <a:t>)    </a:t>
            </a:r>
            <a:r>
              <a:rPr lang="tr-TR" sz="3700" dirty="0" smtClean="0"/>
              <a:t>  </a:t>
            </a:r>
            <a:r>
              <a:rPr lang="en-US" sz="3700" dirty="0" smtClean="0"/>
              <a:t>DEFAULT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</a:t>
            </a:r>
            <a:r>
              <a:rPr lang="en-US" sz="3700" dirty="0" err="1"/>
              <a:t>Member_Prefix</a:t>
            </a:r>
            <a:r>
              <a:rPr lang="en-US" sz="3700" dirty="0"/>
              <a:t>` 	</a:t>
            </a:r>
            <a:r>
              <a:rPr lang="en-US" sz="3700" dirty="0" smtClean="0"/>
              <a:t>VARCHAR(45</a:t>
            </a:r>
            <a:r>
              <a:rPr lang="en-US" sz="3700" dirty="0"/>
              <a:t>)   </a:t>
            </a:r>
            <a:r>
              <a:rPr lang="tr-TR" sz="3700" dirty="0" smtClean="0"/>
              <a:t> </a:t>
            </a:r>
            <a:r>
              <a:rPr lang="en-US" sz="3700" dirty="0" smtClean="0"/>
              <a:t>DEFAULT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</a:t>
            </a:r>
            <a:r>
              <a:rPr lang="en-US" sz="3700" dirty="0" err="1"/>
              <a:t>Member_Titles</a:t>
            </a:r>
            <a:r>
              <a:rPr lang="en-US" sz="3700" dirty="0"/>
              <a:t>` 	</a:t>
            </a:r>
            <a:r>
              <a:rPr lang="en-US" sz="3700" dirty="0" smtClean="0"/>
              <a:t>VARCHAR(45</a:t>
            </a:r>
            <a:r>
              <a:rPr lang="en-US" sz="3700" dirty="0"/>
              <a:t>)   </a:t>
            </a:r>
            <a:r>
              <a:rPr lang="tr-TR" sz="3700" dirty="0" smtClean="0"/>
              <a:t> </a:t>
            </a:r>
            <a:r>
              <a:rPr lang="en-US" sz="3700" dirty="0" smtClean="0"/>
              <a:t>DEFAULT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</a:t>
            </a:r>
            <a:r>
              <a:rPr lang="en-US" sz="3700" dirty="0" err="1"/>
              <a:t>Enrollment_Date</a:t>
            </a:r>
            <a:r>
              <a:rPr lang="en-US" sz="3700" dirty="0"/>
              <a:t>` 	 </a:t>
            </a:r>
            <a:r>
              <a:rPr lang="en-US" sz="3700" dirty="0" smtClean="0"/>
              <a:t>DATETIME  </a:t>
            </a:r>
            <a:r>
              <a:rPr lang="en-US" sz="3700" dirty="0"/>
              <a:t>	 </a:t>
            </a:r>
            <a:r>
              <a:rPr lang="tr-TR" sz="3700" dirty="0" smtClean="0"/>
              <a:t> </a:t>
            </a:r>
            <a:r>
              <a:rPr lang="en-US" sz="3700" dirty="0" smtClean="0"/>
              <a:t>DEFAULT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</a:t>
            </a:r>
            <a:r>
              <a:rPr lang="en-US" sz="3700" dirty="0" err="1"/>
              <a:t>Enrollment_Source_Code</a:t>
            </a:r>
            <a:r>
              <a:rPr lang="en-US" sz="3700" dirty="0"/>
              <a:t>` 	VARCHAR(10)   </a:t>
            </a:r>
            <a:r>
              <a:rPr lang="tr-TR" sz="3700" dirty="0" smtClean="0"/>
              <a:t> </a:t>
            </a:r>
            <a:r>
              <a:rPr lang="en-US" sz="3700" dirty="0" smtClean="0"/>
              <a:t>DEFAULT </a:t>
            </a:r>
            <a:r>
              <a:rPr lang="en-US" sz="3700" dirty="0"/>
              <a:t>NULL ,</a:t>
            </a:r>
          </a:p>
          <a:p>
            <a:pPr marL="0" indent="0">
              <a:buNone/>
            </a:pPr>
            <a:r>
              <a:rPr lang="en-US" sz="3700" dirty="0"/>
              <a:t>  `</a:t>
            </a:r>
            <a:r>
              <a:rPr lang="en-US" sz="3700" dirty="0" err="1"/>
              <a:t>Enrolled_By</a:t>
            </a:r>
            <a:r>
              <a:rPr lang="en-US" sz="3700" dirty="0"/>
              <a:t>` 	</a:t>
            </a:r>
            <a:r>
              <a:rPr lang="en-US" sz="3700" dirty="0" smtClean="0"/>
              <a:t>VARCHAR(45</a:t>
            </a:r>
            <a:r>
              <a:rPr lang="en-US" sz="3700" dirty="0"/>
              <a:t>)   </a:t>
            </a:r>
            <a:r>
              <a:rPr lang="tr-TR" sz="3700" dirty="0" smtClean="0"/>
              <a:t> </a:t>
            </a:r>
            <a:r>
              <a:rPr lang="en-US" sz="3700" dirty="0" smtClean="0"/>
              <a:t>DEFAULT </a:t>
            </a:r>
            <a:r>
              <a:rPr lang="en-US" sz="3700" dirty="0"/>
              <a:t>NULL </a:t>
            </a:r>
            <a:r>
              <a:rPr lang="en-US" sz="3700" dirty="0" smtClean="0"/>
              <a:t>,</a:t>
            </a:r>
            <a:endParaRPr lang="tr-TR" sz="3700" dirty="0" smtClean="0"/>
          </a:p>
          <a:p>
            <a:pPr marL="0" indent="0">
              <a:buNone/>
            </a:pPr>
            <a:endParaRPr lang="tr-TR" sz="3700" dirty="0"/>
          </a:p>
          <a:p>
            <a:pPr marL="0" indent="0">
              <a:buNone/>
            </a:pPr>
            <a:r>
              <a:rPr lang="en-US" sz="3700" dirty="0"/>
              <a:t> PRIMARY KEY </a:t>
            </a:r>
            <a:r>
              <a:rPr lang="en-US" sz="3700" dirty="0" err="1"/>
              <a:t>Member_Id</a:t>
            </a:r>
            <a:r>
              <a:rPr lang="en-US" sz="3700" dirty="0"/>
              <a:t> ,</a:t>
            </a:r>
          </a:p>
          <a:p>
            <a:pPr marL="0" indent="0">
              <a:buNone/>
            </a:pPr>
            <a:r>
              <a:rPr lang="en-US" sz="3700" dirty="0"/>
              <a:t>  UNIQUE INDEX  </a:t>
            </a:r>
            <a:r>
              <a:rPr lang="en-US" sz="3700" dirty="0" err="1"/>
              <a:t>Member_Id</a:t>
            </a:r>
            <a:r>
              <a:rPr lang="en-US" sz="3700" dirty="0"/>
              <a:t>,</a:t>
            </a:r>
          </a:p>
          <a:p>
            <a:pPr marL="0" indent="0">
              <a:buNone/>
            </a:pPr>
            <a:r>
              <a:rPr lang="en-US" sz="3700" dirty="0"/>
              <a:t>  INDEX  Language,</a:t>
            </a:r>
          </a:p>
          <a:p>
            <a:pPr marL="0" indent="0">
              <a:buNone/>
            </a:pPr>
            <a:r>
              <a:rPr lang="en-US" sz="3700" dirty="0"/>
              <a:t>  INDEX  </a:t>
            </a:r>
            <a:r>
              <a:rPr lang="en-US" sz="3700" dirty="0" err="1"/>
              <a:t>Member_Type</a:t>
            </a:r>
            <a:r>
              <a:rPr lang="en-US" sz="3700" dirty="0"/>
              <a:t>,</a:t>
            </a:r>
          </a:p>
          <a:p>
            <a:pPr marL="0" indent="0">
              <a:buNone/>
            </a:pPr>
            <a:r>
              <a:rPr lang="en-US" sz="3700" dirty="0"/>
              <a:t>  INDEX  </a:t>
            </a:r>
            <a:r>
              <a:rPr lang="en-US" sz="3700" dirty="0" err="1"/>
              <a:t>Member_Titles</a:t>
            </a:r>
            <a:r>
              <a:rPr lang="en-US" sz="3700" dirty="0"/>
              <a:t>,</a:t>
            </a:r>
          </a:p>
          <a:p>
            <a:pPr marL="0" indent="0">
              <a:buNone/>
            </a:pPr>
            <a:r>
              <a:rPr lang="en-US" sz="3700" dirty="0"/>
              <a:t>  INDEX  </a:t>
            </a:r>
            <a:r>
              <a:rPr lang="en-US" sz="3700" dirty="0" err="1"/>
              <a:t>Member_Status</a:t>
            </a:r>
            <a:r>
              <a:rPr lang="en-US" sz="3700" dirty="0"/>
              <a:t>,</a:t>
            </a:r>
          </a:p>
          <a:p>
            <a:pPr marL="0" indent="0">
              <a:buNone/>
            </a:pPr>
            <a:r>
              <a:rPr lang="en-US" sz="3700" dirty="0"/>
              <a:t>  INDEX  </a:t>
            </a:r>
            <a:r>
              <a:rPr lang="en-US" sz="3700" dirty="0" err="1"/>
              <a:t>Enrollment_Source_Code</a:t>
            </a:r>
            <a:r>
              <a:rPr lang="en-US" sz="3700" dirty="0"/>
              <a:t>,</a:t>
            </a:r>
          </a:p>
          <a:p>
            <a:pPr marL="0" indent="0">
              <a:buNone/>
            </a:pPr>
            <a:r>
              <a:rPr lang="en-US" sz="3700" dirty="0"/>
              <a:t>  INDEX  </a:t>
            </a:r>
            <a:r>
              <a:rPr lang="en-US" sz="3700" dirty="0" err="1"/>
              <a:t>Card_Tier</a:t>
            </a:r>
            <a:r>
              <a:rPr lang="en-US" sz="3700" dirty="0" smtClean="0"/>
              <a:t>,</a:t>
            </a:r>
            <a:endParaRPr lang="tr-TR" sz="3700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608364" y="0"/>
            <a:ext cx="4536504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 CONSTRAINT `</a:t>
            </a:r>
            <a:r>
              <a:rPr lang="en-US" sz="1400" dirty="0" err="1"/>
              <a:t>Card_Tier</a:t>
            </a:r>
            <a:r>
              <a:rPr lang="en-US" sz="1400" dirty="0"/>
              <a:t>`</a:t>
            </a:r>
          </a:p>
          <a:p>
            <a:pPr marL="0" indent="0">
              <a:buNone/>
            </a:pPr>
            <a:r>
              <a:rPr lang="en-US" sz="1400" dirty="0"/>
              <a:t>    FOREIGN KEY (`</a:t>
            </a:r>
            <a:r>
              <a:rPr lang="en-US" sz="1400" dirty="0" err="1"/>
              <a:t>Card_Tier</a:t>
            </a:r>
            <a:r>
              <a:rPr lang="en-US" sz="1400" dirty="0"/>
              <a:t>` )</a:t>
            </a:r>
          </a:p>
          <a:p>
            <a:pPr marL="0" indent="0">
              <a:buNone/>
            </a:pPr>
            <a:r>
              <a:rPr lang="en-US" sz="1400" dirty="0"/>
              <a:t>    REFERENCES  </a:t>
            </a:r>
            <a:r>
              <a:rPr lang="en-US" sz="1400" dirty="0" err="1"/>
              <a:t>tier_types</a:t>
            </a:r>
            <a:r>
              <a:rPr lang="en-US" sz="1400" dirty="0"/>
              <a:t>` (`CODE` )</a:t>
            </a:r>
          </a:p>
          <a:p>
            <a:pPr marL="0" indent="0">
              <a:buNone/>
            </a:pPr>
            <a:r>
              <a:rPr lang="en-US" sz="1400" dirty="0"/>
              <a:t>  CONSTRAINT `</a:t>
            </a:r>
            <a:r>
              <a:rPr lang="en-US" sz="1400" dirty="0" err="1"/>
              <a:t>Enrollment_Source_Code</a:t>
            </a:r>
            <a:r>
              <a:rPr lang="en-US" sz="1400" dirty="0"/>
              <a:t>`</a:t>
            </a:r>
          </a:p>
          <a:p>
            <a:pPr marL="0" indent="0">
              <a:buNone/>
            </a:pPr>
            <a:r>
              <a:rPr lang="en-US" sz="1400" dirty="0"/>
              <a:t>    FOREIGN KEY (`</a:t>
            </a:r>
            <a:r>
              <a:rPr lang="en-US" sz="1400" dirty="0" err="1"/>
              <a:t>Enrollment_Source_Code</a:t>
            </a:r>
            <a:r>
              <a:rPr lang="en-US" sz="1400" dirty="0"/>
              <a:t>` )</a:t>
            </a:r>
          </a:p>
          <a:p>
            <a:pPr marL="0" indent="0">
              <a:buNone/>
            </a:pPr>
            <a:r>
              <a:rPr lang="en-US" sz="1400" dirty="0"/>
              <a:t>    REFERENCES </a:t>
            </a:r>
            <a:r>
              <a:rPr lang="en-US" sz="1400" dirty="0" err="1"/>
              <a:t>enrollment_sources</a:t>
            </a:r>
            <a:r>
              <a:rPr lang="en-US" sz="1400" dirty="0"/>
              <a:t>` (`CODE` )</a:t>
            </a:r>
          </a:p>
          <a:p>
            <a:pPr marL="0" indent="0">
              <a:buNone/>
            </a:pPr>
            <a:r>
              <a:rPr lang="en-US" sz="1400" dirty="0"/>
              <a:t>  CONSTRAINT `Language`</a:t>
            </a:r>
          </a:p>
          <a:p>
            <a:pPr marL="0" indent="0">
              <a:buNone/>
            </a:pPr>
            <a:r>
              <a:rPr lang="en-US" sz="1400" dirty="0"/>
              <a:t>    FOREIGN KEY (`Language` )</a:t>
            </a:r>
          </a:p>
          <a:p>
            <a:pPr marL="0" indent="0">
              <a:buNone/>
            </a:pPr>
            <a:r>
              <a:rPr lang="en-US" sz="1400" dirty="0"/>
              <a:t>    REFERENCES  languages` (`CODE` )</a:t>
            </a:r>
          </a:p>
          <a:p>
            <a:pPr marL="0" indent="0">
              <a:buNone/>
            </a:pPr>
            <a:r>
              <a:rPr lang="en-US" sz="1400" dirty="0"/>
              <a:t>  CONSTRAINT `</a:t>
            </a:r>
            <a:r>
              <a:rPr lang="en-US" sz="1400" dirty="0" err="1"/>
              <a:t>Member_Status</a:t>
            </a:r>
            <a:r>
              <a:rPr lang="en-US" sz="1400" dirty="0"/>
              <a:t>`</a:t>
            </a:r>
          </a:p>
          <a:p>
            <a:pPr marL="0" indent="0">
              <a:buNone/>
            </a:pPr>
            <a:r>
              <a:rPr lang="en-US" sz="1400" dirty="0"/>
              <a:t>    FOREIGN KEY (`</a:t>
            </a:r>
            <a:r>
              <a:rPr lang="en-US" sz="1400" dirty="0" err="1"/>
              <a:t>Member_Status</a:t>
            </a:r>
            <a:r>
              <a:rPr lang="en-US" sz="1400" dirty="0"/>
              <a:t>` )</a:t>
            </a:r>
          </a:p>
          <a:p>
            <a:pPr marL="0" indent="0">
              <a:buNone/>
            </a:pPr>
            <a:r>
              <a:rPr lang="en-US" sz="1400" dirty="0"/>
              <a:t>    REFERENCES  </a:t>
            </a:r>
            <a:r>
              <a:rPr lang="en-US" sz="1400" dirty="0" err="1"/>
              <a:t>status_types</a:t>
            </a:r>
            <a:r>
              <a:rPr lang="en-US" sz="1400" dirty="0"/>
              <a:t>` (`CODE` )</a:t>
            </a:r>
          </a:p>
          <a:p>
            <a:pPr marL="0" indent="0">
              <a:buNone/>
            </a:pPr>
            <a:r>
              <a:rPr lang="en-US" sz="1400" dirty="0"/>
              <a:t>  CONSTRAINT `</a:t>
            </a:r>
            <a:r>
              <a:rPr lang="en-US" sz="1400" dirty="0" err="1"/>
              <a:t>Member_Titles</a:t>
            </a:r>
            <a:r>
              <a:rPr lang="en-US" sz="1400" dirty="0"/>
              <a:t>`</a:t>
            </a:r>
          </a:p>
          <a:p>
            <a:pPr marL="0" indent="0">
              <a:buNone/>
            </a:pPr>
            <a:r>
              <a:rPr lang="en-US" sz="1400" dirty="0"/>
              <a:t>    FOREIGN KEY (`</a:t>
            </a:r>
            <a:r>
              <a:rPr lang="en-US" sz="1400" dirty="0" err="1"/>
              <a:t>Member_Titles</a:t>
            </a:r>
            <a:r>
              <a:rPr lang="en-US" sz="1400" dirty="0"/>
              <a:t>` )</a:t>
            </a:r>
          </a:p>
          <a:p>
            <a:pPr marL="0" indent="0">
              <a:buNone/>
            </a:pPr>
            <a:r>
              <a:rPr lang="en-US" sz="1400" dirty="0"/>
              <a:t>    REFERENCES  titles` (`TITLE` )</a:t>
            </a:r>
          </a:p>
          <a:p>
            <a:pPr marL="0" indent="0">
              <a:buNone/>
            </a:pPr>
            <a:r>
              <a:rPr lang="en-US" sz="1400" dirty="0"/>
              <a:t>  CONSTRAINT `</a:t>
            </a:r>
            <a:r>
              <a:rPr lang="en-US" sz="1400" dirty="0" err="1"/>
              <a:t>Member_Type</a:t>
            </a:r>
            <a:r>
              <a:rPr lang="en-US" sz="1400" dirty="0"/>
              <a:t>`   FOREIGN KEY (`</a:t>
            </a:r>
            <a:r>
              <a:rPr lang="en-US" sz="1400" dirty="0" err="1"/>
              <a:t>Member_Type</a:t>
            </a:r>
            <a:r>
              <a:rPr lang="en-US" sz="1400" dirty="0"/>
              <a:t>` )</a:t>
            </a:r>
          </a:p>
          <a:p>
            <a:pPr marL="0" indent="0">
              <a:buNone/>
            </a:pPr>
            <a:r>
              <a:rPr lang="en-US" sz="1400" dirty="0"/>
              <a:t>    REFERENCES  </a:t>
            </a:r>
            <a:r>
              <a:rPr lang="en-US" sz="1400" dirty="0" err="1"/>
              <a:t>member_types</a:t>
            </a:r>
            <a:r>
              <a:rPr lang="en-US" sz="1400" dirty="0"/>
              <a:t>` (`CODE` )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38608"/>
              </p:ext>
            </p:extLst>
          </p:nvPr>
        </p:nvGraphicFramePr>
        <p:xfrm>
          <a:off x="2843808" y="4680520"/>
          <a:ext cx="608416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989"/>
                <a:gridCol w="2097989"/>
                <a:gridCol w="1888190"/>
              </a:tblGrid>
              <a:tr h="2628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CONSTRAINT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FOREIGN KEY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REFERENCES </a:t>
                      </a:r>
                      <a:endParaRPr lang="en-US" sz="1400" dirty="0"/>
                    </a:p>
                  </a:txBody>
                  <a:tcPr/>
                </a:tc>
              </a:tr>
              <a:tr h="26289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Card_Tier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Card_Tier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tier_types</a:t>
                      </a:r>
                      <a:r>
                        <a:rPr lang="tr-TR" sz="1400" dirty="0" smtClean="0"/>
                        <a:t>.</a:t>
                      </a:r>
                      <a:r>
                        <a:rPr lang="en-US" sz="1400" dirty="0" smtClean="0"/>
                        <a:t>CODE</a:t>
                      </a:r>
                      <a:endParaRPr lang="en-US" sz="1400" dirty="0"/>
                    </a:p>
                  </a:txBody>
                  <a:tcPr/>
                </a:tc>
              </a:tr>
              <a:tr h="26289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Enrollment_Source_Code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Enrollment_Source_Code</a:t>
                      </a:r>
                      <a:r>
                        <a:rPr lang="en-US" sz="1400" dirty="0" smtClean="0"/>
                        <a:t>`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Flyers</a:t>
                      </a:r>
                      <a:r>
                        <a:rPr lang="tr-TR" sz="1400" dirty="0" smtClean="0"/>
                        <a:t>.</a:t>
                      </a:r>
                      <a:r>
                        <a:rPr lang="en-US" sz="1400" dirty="0" err="1" smtClean="0"/>
                        <a:t>tier_types</a:t>
                      </a:r>
                      <a:endParaRPr lang="en-US" sz="1400" dirty="0"/>
                    </a:p>
                  </a:txBody>
                  <a:tcPr/>
                </a:tc>
              </a:tr>
              <a:tr h="26289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Language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Language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Languages</a:t>
                      </a:r>
                      <a:r>
                        <a:rPr lang="tr-TR" sz="1400" dirty="0" smtClean="0"/>
                        <a:t>.</a:t>
                      </a:r>
                      <a:r>
                        <a:rPr lang="en-US" sz="1400" dirty="0" smtClean="0"/>
                        <a:t>CODE</a:t>
                      </a:r>
                      <a:endParaRPr lang="en-US" sz="1400" dirty="0"/>
                    </a:p>
                  </a:txBody>
                  <a:tcPr/>
                </a:tc>
              </a:tr>
              <a:tr h="26289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Member_Status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Member_Status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status_types</a:t>
                      </a:r>
                      <a:r>
                        <a:rPr lang="tr-TR" sz="1400" dirty="0" smtClean="0"/>
                        <a:t>.</a:t>
                      </a:r>
                      <a:r>
                        <a:rPr lang="en-US" sz="1400" dirty="0" smtClean="0"/>
                        <a:t>CODE</a:t>
                      </a:r>
                      <a:endParaRPr lang="en-US" sz="1400" dirty="0"/>
                    </a:p>
                  </a:txBody>
                  <a:tcPr/>
                </a:tc>
              </a:tr>
              <a:tr h="26289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Member_Titles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Member_Titles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Titles</a:t>
                      </a:r>
                      <a:r>
                        <a:rPr lang="tr-TR" sz="1400" dirty="0" smtClean="0"/>
                        <a:t>.</a:t>
                      </a:r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</a:tr>
              <a:tr h="26289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Member_Type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Member_Type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member_types</a:t>
                      </a:r>
                      <a:r>
                        <a:rPr lang="tr-TR" sz="1400" dirty="0" smtClean="0"/>
                        <a:t>.</a:t>
                      </a:r>
                      <a:r>
                        <a:rPr lang="en-US" sz="1400" dirty="0" smtClean="0"/>
                        <a:t>CODE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6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1143000"/>
          </a:xfrm>
        </p:spPr>
        <p:txBody>
          <a:bodyPr/>
          <a:lstStyle/>
          <a:p>
            <a:r>
              <a:rPr lang="tr-TR" dirty="0" err="1" smtClean="0"/>
              <a:t>and</a:t>
            </a:r>
            <a:r>
              <a:rPr lang="tr-TR" dirty="0" smtClean="0"/>
              <a:t>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/>
          </a:bodyPr>
          <a:lstStyle/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THANKS FOR LISTENING  </a:t>
            </a:r>
            <a:r>
              <a:rPr lang="tr-TR" dirty="0" smtClean="0">
                <a:sym typeface="Wingdings" pitchFamily="2" charset="2"/>
              </a:rPr>
              <a:t></a:t>
            </a:r>
            <a:endParaRPr lang="tr-T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5544616" cy="393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3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Business Rules (İş Kuralları)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Bir</a:t>
            </a:r>
            <a:r>
              <a:rPr lang="en-US" dirty="0"/>
              <a:t> Agent,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yollarının</a:t>
            </a:r>
            <a:r>
              <a:rPr lang="en-US" dirty="0"/>
              <a:t> Agent web </a:t>
            </a:r>
            <a:r>
              <a:rPr lang="en-US" dirty="0" err="1"/>
              <a:t>sitesine</a:t>
            </a:r>
            <a:r>
              <a:rPr lang="en-US" dirty="0"/>
              <a:t> </a:t>
            </a:r>
            <a:r>
              <a:rPr lang="en-US" dirty="0" err="1"/>
              <a:t>kullanarak</a:t>
            </a:r>
            <a:r>
              <a:rPr lang="en-US" dirty="0"/>
              <a:t> Passenger </a:t>
            </a:r>
            <a:r>
              <a:rPr lang="en-US" dirty="0" err="1"/>
              <a:t>bilgilerini</a:t>
            </a:r>
            <a:r>
              <a:rPr lang="en-US" dirty="0"/>
              <a:t> </a:t>
            </a:r>
            <a:r>
              <a:rPr lang="en-US" dirty="0" err="1"/>
              <a:t>alıp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girer</a:t>
            </a:r>
            <a:r>
              <a:rPr lang="en-US" dirty="0"/>
              <a:t>,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uçuşu</a:t>
            </a:r>
            <a:r>
              <a:rPr lang="en-US" dirty="0"/>
              <a:t> </a:t>
            </a:r>
            <a:r>
              <a:rPr lang="en-US" dirty="0" err="1"/>
              <a:t>bulur</a:t>
            </a:r>
            <a:r>
              <a:rPr lang="en-US" dirty="0"/>
              <a:t>, </a:t>
            </a:r>
            <a:r>
              <a:rPr lang="en-US" dirty="0" err="1"/>
              <a:t>bileti</a:t>
            </a:r>
            <a:r>
              <a:rPr lang="en-US" dirty="0"/>
              <a:t> </a:t>
            </a:r>
            <a:r>
              <a:rPr lang="en-US" dirty="0" err="1"/>
              <a:t>keser</a:t>
            </a:r>
            <a:r>
              <a:rPr lang="en-US" dirty="0"/>
              <a:t>, system </a:t>
            </a:r>
            <a:r>
              <a:rPr lang="en-US" dirty="0" err="1"/>
              <a:t>müşteriye</a:t>
            </a:r>
            <a:r>
              <a:rPr lang="en-US" dirty="0"/>
              <a:t> e-mail </a:t>
            </a:r>
            <a:r>
              <a:rPr lang="en-US" dirty="0" err="1"/>
              <a:t>gönderir</a:t>
            </a:r>
            <a:r>
              <a:rPr lang="en-US" dirty="0"/>
              <a:t>. </a:t>
            </a:r>
          </a:p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database’inde</a:t>
            </a:r>
            <a:r>
              <a:rPr lang="en-US" dirty="0"/>
              <a:t> </a:t>
            </a:r>
            <a:r>
              <a:rPr lang="en-US" dirty="0" err="1"/>
              <a:t>uçağın</a:t>
            </a:r>
            <a:r>
              <a:rPr lang="en-US" dirty="0"/>
              <a:t> </a:t>
            </a:r>
            <a:r>
              <a:rPr lang="en-US" dirty="0" err="1"/>
              <a:t>uçuş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 </a:t>
            </a:r>
            <a:r>
              <a:rPr lang="en-US" dirty="0" err="1"/>
              <a:t>Varış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kalkış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en-US" dirty="0"/>
              <a:t>, </a:t>
            </a:r>
            <a:r>
              <a:rPr lang="en-US" dirty="0" err="1"/>
              <a:t>uçuş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, </a:t>
            </a:r>
            <a:r>
              <a:rPr lang="en-US" dirty="0" err="1"/>
              <a:t>koltuk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, booking class (First Class) vb. </a:t>
            </a:r>
            <a:r>
              <a:rPr lang="en-US" dirty="0" err="1"/>
              <a:t>bilgiler</a:t>
            </a:r>
            <a:r>
              <a:rPr lang="en-US" dirty="0"/>
              <a:t> </a:t>
            </a:r>
            <a:r>
              <a:rPr lang="en-US" dirty="0" err="1"/>
              <a:t>tutulmalıdır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Bir</a:t>
            </a:r>
            <a:r>
              <a:rPr lang="en-US" dirty="0"/>
              <a:t> passenger </a:t>
            </a:r>
            <a:r>
              <a:rPr lang="en-US" dirty="0" err="1"/>
              <a:t>kesilen</a:t>
            </a:r>
            <a:r>
              <a:rPr lang="en-US" dirty="0"/>
              <a:t> </a:t>
            </a:r>
            <a:r>
              <a:rPr lang="en-US" dirty="0" err="1"/>
              <a:t>bilet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 smtClean="0"/>
              <a:t>uçuşu gerçekleştirmek şartı ile</a:t>
            </a:r>
            <a:r>
              <a:rPr lang="en-US" dirty="0" smtClean="0"/>
              <a:t>, </a:t>
            </a:r>
            <a:r>
              <a:rPr lang="en-US" dirty="0" err="1" smtClean="0"/>
              <a:t>eğer</a:t>
            </a:r>
            <a:r>
              <a:rPr lang="en-US" dirty="0" smtClean="0"/>
              <a:t> </a:t>
            </a:r>
            <a:r>
              <a:rPr lang="en-US" dirty="0" err="1"/>
              <a:t>hava</a:t>
            </a:r>
            <a:r>
              <a:rPr lang="en-US" dirty="0"/>
              <a:t> </a:t>
            </a:r>
            <a:r>
              <a:rPr lang="en-US" dirty="0" err="1"/>
              <a:t>yollarına</a:t>
            </a:r>
            <a:r>
              <a:rPr lang="en-US" dirty="0"/>
              <a:t> </a:t>
            </a:r>
            <a:r>
              <a:rPr lang="en-US" dirty="0" err="1"/>
              <a:t>üye</a:t>
            </a:r>
            <a:r>
              <a:rPr lang="en-US" dirty="0"/>
              <a:t> 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puan</a:t>
            </a:r>
            <a:r>
              <a:rPr lang="en-US" dirty="0"/>
              <a:t> </a:t>
            </a:r>
            <a:r>
              <a:rPr lang="en-US" dirty="0" err="1" smtClean="0"/>
              <a:t>kazanabilir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err="1" smtClean="0"/>
              <a:t>Uçuşu</a:t>
            </a:r>
            <a:r>
              <a:rPr lang="en-US" dirty="0" smtClean="0"/>
              <a:t> </a:t>
            </a:r>
            <a:r>
              <a:rPr lang="en-US" dirty="0" err="1"/>
              <a:t>yaptıktan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hafta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Call Center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görüşüp</a:t>
            </a:r>
            <a:r>
              <a:rPr lang="en-US" dirty="0"/>
              <a:t> </a:t>
            </a:r>
            <a:r>
              <a:rPr lang="en-US" dirty="0" err="1"/>
              <a:t>eğer</a:t>
            </a:r>
            <a:r>
              <a:rPr lang="en-US" dirty="0"/>
              <a:t> </a:t>
            </a:r>
            <a:r>
              <a:rPr lang="en-US" dirty="0" err="1"/>
              <a:t>uçuştan</a:t>
            </a:r>
            <a:r>
              <a:rPr lang="en-US" dirty="0"/>
              <a:t> </a:t>
            </a:r>
            <a:r>
              <a:rPr lang="en-US" dirty="0" err="1"/>
              <a:t>puan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bedava</a:t>
            </a:r>
            <a:r>
              <a:rPr lang="en-US" dirty="0"/>
              <a:t> </a:t>
            </a:r>
            <a:r>
              <a:rPr lang="en-US" dirty="0" err="1"/>
              <a:t>bilet</a:t>
            </a:r>
            <a:r>
              <a:rPr lang="en-US" dirty="0"/>
              <a:t> </a:t>
            </a:r>
            <a:r>
              <a:rPr lang="en-US" dirty="0" err="1"/>
              <a:t>kazanmış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hesabına</a:t>
            </a:r>
            <a:r>
              <a:rPr lang="en-US" dirty="0"/>
              <a:t> </a:t>
            </a:r>
            <a:r>
              <a:rPr lang="en-US" dirty="0" err="1"/>
              <a:t>işletebilir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/>
              <a:t>Yolcu hava yolları üyesi ise </a:t>
            </a:r>
            <a:r>
              <a:rPr lang="tr-TR" dirty="0" err="1"/>
              <a:t>check</a:t>
            </a:r>
            <a:r>
              <a:rPr lang="tr-TR" dirty="0"/>
              <a:t> </a:t>
            </a:r>
            <a:r>
              <a:rPr lang="tr-TR" dirty="0" err="1"/>
              <a:t>In</a:t>
            </a:r>
            <a:r>
              <a:rPr lang="tr-TR" dirty="0"/>
              <a:t> sırasında kart bilgilerini gösterir ise </a:t>
            </a:r>
            <a:r>
              <a:rPr lang="tr-TR" dirty="0" err="1"/>
              <a:t>flyer_Id</a:t>
            </a:r>
            <a:r>
              <a:rPr lang="tr-TR" dirty="0"/>
              <a:t> si </a:t>
            </a:r>
            <a:r>
              <a:rPr lang="tr-TR" dirty="0" err="1"/>
              <a:t>passenger</a:t>
            </a:r>
            <a:r>
              <a:rPr lang="tr-TR" dirty="0"/>
              <a:t> listesine girişi yapılır.</a:t>
            </a:r>
          </a:p>
          <a:p>
            <a:endParaRPr lang="tr-TR" dirty="0" smtClean="0"/>
          </a:p>
          <a:p>
            <a:r>
              <a:rPr lang="tr-TR" dirty="0" smtClean="0"/>
              <a:t>Hava yollarına üyeliği bulunan yolcu, bu hava yolunun partnerlerinde uçuştan kazandığı puanları  harcayabilir., yeme ,içme, araç kiralama, otel kiralama vs. </a:t>
            </a:r>
          </a:p>
          <a:p>
            <a:r>
              <a:rPr lang="tr-TR" dirty="0" smtClean="0"/>
              <a:t>Aynı şekilde hava yolu partnerlerinden kazandığı puan ile uçak bileti alabilir.</a:t>
            </a:r>
          </a:p>
          <a:p>
            <a:r>
              <a:rPr lang="tr-TR" dirty="0" smtClean="0"/>
              <a:t>Bir yolcu birden fazla koltuk rezerve edip satın alabilir.</a:t>
            </a:r>
          </a:p>
          <a:p>
            <a:r>
              <a:rPr lang="tr-TR" dirty="0" smtClean="0"/>
              <a:t>Bir yolcu bir bilet ile ya  </a:t>
            </a:r>
            <a:r>
              <a:rPr lang="tr-TR" dirty="0" err="1" smtClean="0"/>
              <a:t>flight</a:t>
            </a:r>
            <a:r>
              <a:rPr lang="tr-TR" dirty="0" smtClean="0"/>
              <a:t> – veya </a:t>
            </a:r>
            <a:r>
              <a:rPr lang="tr-TR" dirty="0" err="1" smtClean="0"/>
              <a:t>non-flight</a:t>
            </a:r>
            <a:r>
              <a:rPr lang="tr-TR" dirty="0" smtClean="0"/>
              <a:t> </a:t>
            </a:r>
            <a:r>
              <a:rPr lang="tr-TR" dirty="0" err="1" smtClean="0"/>
              <a:t>activite</a:t>
            </a:r>
            <a:r>
              <a:rPr lang="tr-TR" dirty="0" smtClean="0"/>
              <a:t> yapabilir.  </a:t>
            </a:r>
          </a:p>
          <a:p>
            <a:r>
              <a:rPr lang="tr-TR" dirty="0" smtClean="0"/>
              <a:t>Bir bilet birden farklı tipte alınabilir.  Para  ile / Puan ile / Bedava bilet (Hediye bilet)</a:t>
            </a:r>
          </a:p>
          <a:p>
            <a:pPr lvl="0"/>
            <a:r>
              <a:rPr lang="tr-TR" dirty="0">
                <a:solidFill>
                  <a:prstClr val="black"/>
                </a:solidFill>
              </a:rPr>
              <a:t>Bir yolcunun yaptığı uçuş, otel vb. </a:t>
            </a:r>
            <a:r>
              <a:rPr lang="tr-TR" dirty="0" err="1">
                <a:solidFill>
                  <a:prstClr val="black"/>
                </a:solidFill>
              </a:rPr>
              <a:t>activitelere</a:t>
            </a:r>
            <a:r>
              <a:rPr lang="tr-TR" dirty="0">
                <a:solidFill>
                  <a:prstClr val="black"/>
                </a:solidFill>
              </a:rPr>
              <a:t> ait bir ve birden fazla </a:t>
            </a:r>
            <a:r>
              <a:rPr lang="tr-TR" dirty="0" smtClean="0">
                <a:solidFill>
                  <a:prstClr val="black"/>
                </a:solidFill>
              </a:rPr>
              <a:t>fatura kesilebilir.</a:t>
            </a:r>
            <a:endParaRPr lang="tr-T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66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Bir </a:t>
            </a:r>
            <a:r>
              <a:rPr lang="tr-TR" dirty="0" err="1" smtClean="0"/>
              <a:t>member</a:t>
            </a:r>
            <a:r>
              <a:rPr lang="tr-TR" dirty="0" smtClean="0"/>
              <a:t> </a:t>
            </a:r>
            <a:r>
              <a:rPr lang="tr-TR" dirty="0" err="1" smtClean="0"/>
              <a:t>ın</a:t>
            </a:r>
            <a:r>
              <a:rPr lang="tr-TR" dirty="0" smtClean="0"/>
              <a:t> sadece tek tür üyelik durumu vardır. (</a:t>
            </a:r>
            <a:r>
              <a:rPr lang="tr-TR" dirty="0" err="1" smtClean="0"/>
              <a:t>Status</a:t>
            </a:r>
            <a:r>
              <a:rPr lang="tr-TR" dirty="0" smtClean="0"/>
              <a:t> </a:t>
            </a:r>
            <a:r>
              <a:rPr lang="tr-TR" dirty="0" err="1" smtClean="0"/>
              <a:t>type</a:t>
            </a:r>
            <a:r>
              <a:rPr lang="tr-TR" dirty="0" smtClean="0"/>
              <a:t>) Active, </a:t>
            </a:r>
            <a:r>
              <a:rPr lang="tr-TR" dirty="0" err="1" smtClean="0"/>
              <a:t>Inactive</a:t>
            </a:r>
            <a:r>
              <a:rPr lang="tr-TR" dirty="0" smtClean="0"/>
              <a:t>, vs.</a:t>
            </a:r>
          </a:p>
          <a:p>
            <a:r>
              <a:rPr lang="tr-TR" dirty="0" smtClean="0"/>
              <a:t>Her </a:t>
            </a:r>
            <a:r>
              <a:rPr lang="tr-TR" dirty="0" err="1" smtClean="0"/>
              <a:t>member</a:t>
            </a:r>
            <a:r>
              <a:rPr lang="tr-TR" dirty="0" smtClean="0"/>
              <a:t> tek tip </a:t>
            </a:r>
            <a:r>
              <a:rPr lang="tr-TR" dirty="0" err="1" smtClean="0"/>
              <a:t>member</a:t>
            </a:r>
            <a:r>
              <a:rPr lang="tr-TR" dirty="0" smtClean="0"/>
              <a:t> olabilir. (Bireysel, kurumsal, </a:t>
            </a:r>
            <a:r>
              <a:rPr lang="tr-TR" dirty="0" err="1" smtClean="0"/>
              <a:t>Coorparate</a:t>
            </a:r>
            <a:r>
              <a:rPr lang="tr-TR" dirty="0" smtClean="0"/>
              <a:t>, </a:t>
            </a:r>
            <a:r>
              <a:rPr lang="tr-TR" dirty="0" err="1" smtClean="0"/>
              <a:t>charity</a:t>
            </a:r>
            <a:r>
              <a:rPr lang="tr-TR" dirty="0" smtClean="0"/>
              <a:t> vs.)</a:t>
            </a:r>
          </a:p>
          <a:p>
            <a:r>
              <a:rPr lang="tr-TR" dirty="0" smtClean="0"/>
              <a:t>Bir </a:t>
            </a:r>
            <a:r>
              <a:rPr lang="tr-TR" dirty="0" err="1" smtClean="0"/>
              <a:t>member’ın</a:t>
            </a:r>
            <a:r>
              <a:rPr lang="tr-TR" dirty="0"/>
              <a:t> tek tiptir </a:t>
            </a:r>
            <a:r>
              <a:rPr lang="tr-TR" dirty="0" smtClean="0"/>
              <a:t>üyelik </a:t>
            </a:r>
            <a:r>
              <a:rPr lang="tr-TR" dirty="0" err="1" smtClean="0"/>
              <a:t>cart’ı</a:t>
            </a:r>
            <a:r>
              <a:rPr lang="tr-TR" dirty="0" smtClean="0"/>
              <a:t> vardır. (Gold, Silver vs. (</a:t>
            </a:r>
            <a:r>
              <a:rPr lang="tr-TR" dirty="0" err="1" smtClean="0"/>
              <a:t>Tier</a:t>
            </a:r>
            <a:r>
              <a:rPr lang="tr-TR" dirty="0" smtClean="0"/>
              <a:t>))</a:t>
            </a:r>
          </a:p>
          <a:p>
            <a:r>
              <a:rPr lang="tr-TR" dirty="0" smtClean="0"/>
              <a:t>Her </a:t>
            </a:r>
            <a:r>
              <a:rPr lang="tr-TR" dirty="0" err="1" smtClean="0"/>
              <a:t>member</a:t>
            </a:r>
            <a:r>
              <a:rPr lang="tr-TR" dirty="0" smtClean="0"/>
              <a:t> </a:t>
            </a:r>
            <a:r>
              <a:rPr lang="tr-TR" dirty="0" err="1" smtClean="0"/>
              <a:t>ın</a:t>
            </a:r>
            <a:r>
              <a:rPr lang="tr-TR" dirty="0" smtClean="0"/>
              <a:t> en az bir tane telefon numarası , </a:t>
            </a:r>
            <a:r>
              <a:rPr lang="tr-TR" dirty="0" err="1" smtClean="0"/>
              <a:t>adress</a:t>
            </a:r>
            <a:r>
              <a:rPr lang="tr-TR" dirty="0" smtClean="0"/>
              <a:t>, </a:t>
            </a:r>
            <a:r>
              <a:rPr lang="tr-TR" dirty="0" err="1" smtClean="0"/>
              <a:t>email</a:t>
            </a:r>
            <a:r>
              <a:rPr lang="tr-TR" dirty="0" smtClean="0"/>
              <a:t> adresi sistemde tanımlı olmalıdır .</a:t>
            </a:r>
          </a:p>
          <a:p>
            <a:r>
              <a:rPr lang="tr-TR" dirty="0" smtClean="0"/>
              <a:t>İş yeri telefon veya adresi sadece bir şirkete ait olabilir.</a:t>
            </a:r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/>
              <a:t>memberın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tane</a:t>
            </a:r>
            <a:r>
              <a:rPr lang="en-US" dirty="0"/>
              <a:t> </a:t>
            </a:r>
            <a:r>
              <a:rPr lang="en-US" b="1" dirty="0"/>
              <a:t>communication</a:t>
            </a:r>
            <a:r>
              <a:rPr lang="en-US" dirty="0"/>
              <a:t> </a:t>
            </a:r>
            <a:r>
              <a:rPr lang="en-US" b="1" dirty="0" err="1"/>
              <a:t>dili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tip </a:t>
            </a:r>
            <a:r>
              <a:rPr lang="en-US" b="1" dirty="0"/>
              <a:t>status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tip </a:t>
            </a:r>
            <a:r>
              <a:rPr lang="en-US" b="1" dirty="0" smtClean="0"/>
              <a:t>member</a:t>
            </a:r>
            <a:r>
              <a:rPr lang="tr-TR" b="1" dirty="0" smtClean="0"/>
              <a:t> </a:t>
            </a:r>
            <a:r>
              <a:rPr lang="en-US" b="1" dirty="0" smtClean="0"/>
              <a:t>type</a:t>
            </a:r>
            <a:r>
              <a:rPr lang="en-US" dirty="0" smtClean="0"/>
              <a:t> </a:t>
            </a:r>
            <a:r>
              <a:rPr lang="en-US" dirty="0" err="1"/>
              <a:t>ı</a:t>
            </a:r>
            <a:r>
              <a:rPr lang="en-US" dirty="0"/>
              <a:t> </a:t>
            </a:r>
            <a:r>
              <a:rPr lang="tr-TR" dirty="0" smtClean="0"/>
              <a:t>,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/>
              <a:t>tip </a:t>
            </a:r>
            <a:r>
              <a:rPr lang="en-US" b="1" dirty="0" err="1"/>
              <a:t>title'ı</a:t>
            </a:r>
            <a:r>
              <a:rPr lang="en-US" dirty="0"/>
              <a:t>,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b="1" dirty="0"/>
              <a:t>enrollment </a:t>
            </a:r>
            <a:r>
              <a:rPr lang="en-US" b="1" dirty="0" err="1"/>
              <a:t>kaynağı</a:t>
            </a:r>
            <a:r>
              <a:rPr lang="en-US" dirty="0"/>
              <a:t>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/>
              <a:t>member ın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b="1" dirty="0"/>
              <a:t>email</a:t>
            </a:r>
            <a:r>
              <a:rPr lang="en-US" dirty="0"/>
              <a:t>, </a:t>
            </a:r>
            <a:r>
              <a:rPr lang="en-US" b="1" dirty="0"/>
              <a:t>phone</a:t>
            </a:r>
            <a:r>
              <a:rPr lang="en-US" dirty="0"/>
              <a:t>, </a:t>
            </a:r>
            <a:r>
              <a:rPr lang="en-US" b="1" dirty="0" smtClean="0"/>
              <a:t>ad</a:t>
            </a:r>
            <a:r>
              <a:rPr lang="tr-TR" b="1" dirty="0" smtClean="0"/>
              <a:t>d</a:t>
            </a:r>
            <a:r>
              <a:rPr lang="en-US" b="1" dirty="0" smtClean="0"/>
              <a:t>res</a:t>
            </a:r>
            <a:r>
              <a:rPr lang="tr-TR" b="1" dirty="0" smtClean="0"/>
              <a:t>s’</a:t>
            </a:r>
            <a:r>
              <a:rPr lang="en-US" b="1" dirty="0" err="1" smtClean="0"/>
              <a:t>i</a:t>
            </a:r>
            <a:r>
              <a:rPr lang="en-US" dirty="0" smtClean="0"/>
              <a:t>   </a:t>
            </a:r>
            <a:r>
              <a:rPr lang="en-US" dirty="0" err="1" smtClean="0"/>
              <a:t>vardır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/>
              <a:t>member ın en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email, </a:t>
            </a:r>
            <a:r>
              <a:rPr lang="en-US" dirty="0" err="1"/>
              <a:t>bir</a:t>
            </a:r>
            <a:r>
              <a:rPr lang="en-US" dirty="0"/>
              <a:t> phone,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addressi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 smtClean="0"/>
              <a:t>gere</a:t>
            </a:r>
            <a:r>
              <a:rPr lang="tr-TR" dirty="0" smtClean="0"/>
              <a:t>kir.</a:t>
            </a:r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/>
              <a:t>member ın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b="1" dirty="0" err="1"/>
              <a:t>activitesi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/>
              <a:t>activite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tane</a:t>
            </a:r>
            <a:r>
              <a:rPr lang="en-US" dirty="0"/>
              <a:t> member a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/>
              <a:t>member ın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uçuşu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H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tr-TR" dirty="0" smtClean="0"/>
              <a:t> uçuş FPL kaydı </a:t>
            </a: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member'a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bir</a:t>
            </a:r>
            <a:r>
              <a:rPr lang="en-US" dirty="0"/>
              <a:t> non-member a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270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tr-TR" sz="6000" b="1" dirty="0" smtClean="0"/>
          </a:p>
          <a:p>
            <a:pPr marL="0" indent="0" algn="ctr">
              <a:buNone/>
            </a:pPr>
            <a:r>
              <a:rPr lang="tr-TR" sz="6000" b="1" dirty="0" smtClean="0"/>
              <a:t>ER DIAGRAMS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7572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923" r="1307" b="2648"/>
          <a:stretch/>
        </p:blipFill>
        <p:spPr bwMode="auto">
          <a:xfrm>
            <a:off x="683568" y="1268760"/>
            <a:ext cx="7723446" cy="454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88832" cy="64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9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t="1517" r="2516" b="2162"/>
          <a:stretch/>
        </p:blipFill>
        <p:spPr bwMode="auto">
          <a:xfrm>
            <a:off x="4813301" y="596900"/>
            <a:ext cx="36322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" b="1758"/>
          <a:stretch/>
        </p:blipFill>
        <p:spPr bwMode="auto">
          <a:xfrm>
            <a:off x="576713" y="914400"/>
            <a:ext cx="392582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5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849016" cy="644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8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984</Words>
  <Application>Microsoft Office PowerPoint</Application>
  <PresentationFormat>Ekran Gösterisi (4:3)</PresentationFormat>
  <Paragraphs>364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Turizm Acentesi  (Uçak Seyehat Acentesi) </vt:lpstr>
      <vt:lpstr>Genel Bakış</vt:lpstr>
      <vt:lpstr>Business Rules (İş Kuralları)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Member Email</vt:lpstr>
      <vt:lpstr>Full Passenger List</vt:lpstr>
      <vt:lpstr>Activity</vt:lpstr>
      <vt:lpstr>PowerPoint Sunusu</vt:lpstr>
      <vt:lpstr>PowerPoint Sunusu</vt:lpstr>
      <vt:lpstr>and …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Turizm Acentesi  (Uçak Seyehat Acentesi) </dc:title>
  <dc:creator>TOLGA</dc:creator>
  <cp:lastModifiedBy>TOLGA</cp:lastModifiedBy>
  <cp:revision>74</cp:revision>
  <dcterms:created xsi:type="dcterms:W3CDTF">2016-03-24T17:15:56Z</dcterms:created>
  <dcterms:modified xsi:type="dcterms:W3CDTF">2016-03-29T15:52:58Z</dcterms:modified>
</cp:coreProperties>
</file>