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8" r:id="rId5"/>
    <p:sldId id="269" r:id="rId6"/>
    <p:sldId id="270" r:id="rId7"/>
    <p:sldId id="267" r:id="rId8"/>
    <p:sldId id="271" r:id="rId9"/>
    <p:sldId id="272" r:id="rId10"/>
    <p:sldId id="292" r:id="rId11"/>
    <p:sldId id="259" r:id="rId12"/>
    <p:sldId id="260" r:id="rId13"/>
    <p:sldId id="274" r:id="rId14"/>
    <p:sldId id="279" r:id="rId15"/>
    <p:sldId id="278" r:id="rId16"/>
    <p:sldId id="275" r:id="rId17"/>
    <p:sldId id="276" r:id="rId18"/>
    <p:sldId id="283" r:id="rId19"/>
    <p:sldId id="281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3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617" autoAdjust="0"/>
  </p:normalViewPr>
  <p:slideViewPr>
    <p:cSldViewPr>
      <p:cViewPr>
        <p:scale>
          <a:sx n="77" d="100"/>
          <a:sy n="77" d="100"/>
        </p:scale>
        <p:origin x="-792" y="2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6479-4EFE-4ABA-9A82-F612143A8527}" type="datetimeFigureOut">
              <a:rPr lang="tr-TR" smtClean="0"/>
              <a:t>11.4.2016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EF6A-59DC-4511-9EAC-0946FB36DC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790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6479-4EFE-4ABA-9A82-F612143A8527}" type="datetimeFigureOut">
              <a:rPr lang="tr-TR" smtClean="0"/>
              <a:t>11.4.2016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EF6A-59DC-4511-9EAC-0946FB36DC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64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6479-4EFE-4ABA-9A82-F612143A8527}" type="datetimeFigureOut">
              <a:rPr lang="tr-TR" smtClean="0"/>
              <a:t>11.4.2016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EF6A-59DC-4511-9EAC-0946FB36DC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704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6479-4EFE-4ABA-9A82-F612143A8527}" type="datetimeFigureOut">
              <a:rPr lang="tr-TR" smtClean="0"/>
              <a:t>11.4.2016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EF6A-59DC-4511-9EAC-0946FB36DC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520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6479-4EFE-4ABA-9A82-F612143A8527}" type="datetimeFigureOut">
              <a:rPr lang="tr-TR" smtClean="0"/>
              <a:t>11.4.2016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EF6A-59DC-4511-9EAC-0946FB36DC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700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6479-4EFE-4ABA-9A82-F612143A8527}" type="datetimeFigureOut">
              <a:rPr lang="tr-TR" smtClean="0"/>
              <a:t>11.4.2016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EF6A-59DC-4511-9EAC-0946FB36DC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2151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6479-4EFE-4ABA-9A82-F612143A8527}" type="datetimeFigureOut">
              <a:rPr lang="tr-TR" smtClean="0"/>
              <a:t>11.4.2016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EF6A-59DC-4511-9EAC-0946FB36DC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089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6479-4EFE-4ABA-9A82-F612143A8527}" type="datetimeFigureOut">
              <a:rPr lang="tr-TR" smtClean="0"/>
              <a:t>11.4.2016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EF6A-59DC-4511-9EAC-0946FB36DC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487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6479-4EFE-4ABA-9A82-F612143A8527}" type="datetimeFigureOut">
              <a:rPr lang="tr-TR" smtClean="0"/>
              <a:t>11.4.2016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EF6A-59DC-4511-9EAC-0946FB36DC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17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6479-4EFE-4ABA-9A82-F612143A8527}" type="datetimeFigureOut">
              <a:rPr lang="tr-TR" smtClean="0"/>
              <a:t>11.4.2016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EF6A-59DC-4511-9EAC-0946FB36DC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815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6479-4EFE-4ABA-9A82-F612143A8527}" type="datetimeFigureOut">
              <a:rPr lang="tr-TR" smtClean="0"/>
              <a:t>11.4.2016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EF6A-59DC-4511-9EAC-0946FB36DC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841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A6479-4EFE-4ABA-9A82-F612143A8527}" type="datetimeFigureOut">
              <a:rPr lang="tr-TR" smtClean="0"/>
              <a:t>11.4.2016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AEF6A-59DC-4511-9EAC-0946FB36DC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954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forum.xinhuanet.com/detail.jsp?id=5278943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forum.xinhuanet.com/detail.jsp?id=5278943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forum.xinhuanet.com/detail.jsp?id=5278943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Doctor Patient </a:t>
            </a:r>
            <a:r>
              <a:rPr lang="tr-TR" dirty="0" smtClean="0"/>
              <a:t>Records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Slides by Sevilay Taha</a:t>
            </a:r>
            <a:endParaRPr lang="en-US" dirty="0"/>
          </a:p>
        </p:txBody>
      </p:sp>
      <p:pic>
        <p:nvPicPr>
          <p:cNvPr id="4" name="Picture 2" descr="C:\Users\ZENGX\AppData\Local\Microsoft\Windows\Temporary Internet Files\Content.IE5\US9KE1JW\MMj0295159000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7"/>
            <a:ext cx="2211884" cy="212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45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566808" cy="460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2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39523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27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822703" cy="505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73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854075"/>
            <a:ext cx="6978650" cy="514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1079500"/>
            <a:ext cx="6775450" cy="469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40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6468194" cy="398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5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5444"/>
            <a:ext cx="6912768" cy="6462320"/>
          </a:xfrm>
        </p:spPr>
      </p:pic>
    </p:spTree>
    <p:extLst>
      <p:ext uri="{BB962C8B-B14F-4D97-AF65-F5344CB8AC3E}">
        <p14:creationId xmlns:p14="http://schemas.microsoft.com/office/powerpoint/2010/main" val="75966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132856"/>
            <a:ext cx="8229600" cy="1143000"/>
          </a:xfrm>
        </p:spPr>
        <p:txBody>
          <a:bodyPr>
            <a:noAutofit/>
          </a:bodyPr>
          <a:lstStyle/>
          <a:p>
            <a:r>
              <a:rPr lang="tr-TR" sz="4800" b="1" dirty="0"/>
              <a:t>Logic Diagram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3074" name="Picture 2" descr="logical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6896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46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Primary Key Defination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470070"/>
              </p:ext>
            </p:extLst>
          </p:nvPr>
        </p:nvGraphicFramePr>
        <p:xfrm>
          <a:off x="457200" y="1600200"/>
          <a:ext cx="8229600" cy="37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Relation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Primary Keys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Medical_Center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Medical_Center_Id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Patient_Record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Patient_Record_Id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Record_Component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Record_component_Id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Address_Id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Countries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Country_Id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Cities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City_Id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Patient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Patient_Id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Doctor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Doctor_Id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4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Primary Key Defination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680556"/>
              </p:ext>
            </p:extLst>
          </p:nvPr>
        </p:nvGraphicFramePr>
        <p:xfrm>
          <a:off x="457200" y="1600200"/>
          <a:ext cx="82296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Relations</a:t>
                      </a:r>
                      <a:endParaRPr lang="en-US" sz="2800" b="1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2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Primary keys</a:t>
                      </a:r>
                      <a:endParaRPr lang="en-US" sz="2800" b="1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Visits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Visit_Id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Insurance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Insurance_Id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Bill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Bill_Num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Payment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Payment_Num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Medication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Medication_Id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Medical_Procedure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Medical_Procedure_Id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Bed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Bed_Id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8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Data </a:t>
            </a:r>
            <a:r>
              <a:rPr lang="tr-TR" dirty="0" smtClean="0"/>
              <a:t>Modeling</a:t>
            </a:r>
            <a:endParaRPr lang="en-US" dirty="0"/>
          </a:p>
        </p:txBody>
      </p:sp>
      <p:pic>
        <p:nvPicPr>
          <p:cNvPr id="4" name="Content Placeholder 3" descr="C:\Users\ZENGX\AppData\Local\Microsoft\Windows\Temporary Internet Files\Content.IE5\2XGOH4HX\MCj0295725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1834836" cy="18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ZENGX\AppData\Local\Microsoft\Windows\Temporary Internet Files\Content.IE5\BBJ60J6F\MCj0295752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17780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ZENGX\AppData\Local\Microsoft\Windows\Temporary Internet Files\Content.IE5\C2GOICCI\MCj0230713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89040"/>
            <a:ext cx="19240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5257800" y="3810000"/>
            <a:ext cx="762000" cy="3810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Multidocument 7"/>
          <p:cNvSpPr/>
          <p:nvPr/>
        </p:nvSpPr>
        <p:spPr>
          <a:xfrm>
            <a:off x="6477000" y="2971800"/>
            <a:ext cx="1371600" cy="914400"/>
          </a:xfrm>
          <a:prstGeom prst="flowChartMultidocumen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Magnetic Disk 8"/>
          <p:cNvSpPr/>
          <p:nvPr/>
        </p:nvSpPr>
        <p:spPr>
          <a:xfrm>
            <a:off x="7018092" y="3810000"/>
            <a:ext cx="914400" cy="461962"/>
          </a:xfrm>
          <a:prstGeom prst="flowChartMagneticDis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81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5262364" cy="191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30" y="2319560"/>
            <a:ext cx="5076792" cy="21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77" y="4507060"/>
            <a:ext cx="5127848" cy="18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23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307" y="2492896"/>
            <a:ext cx="428659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15" y="3789040"/>
            <a:ext cx="477351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15" y="980728"/>
            <a:ext cx="4355380" cy="223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16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54673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93" y="2730660"/>
            <a:ext cx="4678435" cy="325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7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3" y="116633"/>
            <a:ext cx="495704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38016"/>
            <a:ext cx="4372265" cy="254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61" y="1772816"/>
            <a:ext cx="3415456" cy="186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84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145" y="1021409"/>
            <a:ext cx="4338734" cy="132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51" y="620688"/>
            <a:ext cx="450152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73016"/>
            <a:ext cx="53530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48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929" y="2108408"/>
            <a:ext cx="4069528" cy="15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9" y="3693875"/>
            <a:ext cx="5177444" cy="2834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641"/>
            <a:ext cx="5546621" cy="164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3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7152"/>
            <a:ext cx="52959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315983" cy="2133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7" y="2465761"/>
            <a:ext cx="4053631" cy="202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95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1628800"/>
            <a:ext cx="1873250" cy="1600200"/>
          </a:xfrm>
          <a:noFill/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486400" y="3962400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sz="3200" b="1" dirty="0"/>
              <a:t>Thank You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5513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Stages </a:t>
            </a:r>
            <a:r>
              <a:rPr lang="en-US" sz="4000" dirty="0"/>
              <a:t>of Data Modeling</a:t>
            </a:r>
          </a:p>
        </p:txBody>
      </p:sp>
      <p:sp>
        <p:nvSpPr>
          <p:cNvPr id="4" name="AutoShape 13"/>
          <p:cNvSpPr>
            <a:spLocks noGrp="1" noChangeArrowheads="1"/>
          </p:cNvSpPr>
          <p:nvPr>
            <p:ph idx="1"/>
          </p:nvPr>
        </p:nvSpPr>
        <p:spPr bwMode="auto">
          <a:xfrm>
            <a:off x="2476500" y="2514600"/>
            <a:ext cx="1905000" cy="533400"/>
          </a:xfrm>
          <a:prstGeom prst="wedgeRectCallout">
            <a:avLst>
              <a:gd name="adj1" fmla="val -40792"/>
              <a:gd name="adj2" fmla="val 157551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latin typeface="Calibri" pitchFamily="34" charset="0"/>
              </a:rPr>
              <a:t>Conceptual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85800" y="3314700"/>
            <a:ext cx="8153400" cy="616013"/>
            <a:chOff x="685800" y="3314700"/>
            <a:chExt cx="8153400" cy="616013"/>
          </a:xfrm>
        </p:grpSpPr>
        <p:grpSp>
          <p:nvGrpSpPr>
            <p:cNvPr id="27" name="Group 26"/>
            <p:cNvGrpSpPr/>
            <p:nvPr/>
          </p:nvGrpSpPr>
          <p:grpSpPr>
            <a:xfrm>
              <a:off x="685800" y="3314700"/>
              <a:ext cx="4114800" cy="610732"/>
              <a:chOff x="685800" y="3314700"/>
              <a:chExt cx="4114800" cy="61073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685800" y="3314700"/>
                <a:ext cx="1447800" cy="6096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dirty="0" smtClean="0"/>
                  <a:t>Real Word</a:t>
                </a:r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429000" y="3315832"/>
                <a:ext cx="1371600" cy="6096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dirty="0" smtClean="0"/>
                  <a:t>E-R Diagarm</a:t>
                </a:r>
                <a:endParaRPr lang="en-US" dirty="0"/>
              </a:p>
            </p:txBody>
          </p:sp>
          <p:cxnSp>
            <p:nvCxnSpPr>
              <p:cNvPr id="10" name="Straight Arrow Connector 9"/>
              <p:cNvCxnSpPr>
                <a:stCxn id="5" idx="3"/>
                <a:endCxn id="6" idx="1"/>
              </p:cNvCxnSpPr>
              <p:nvPr/>
            </p:nvCxnSpPr>
            <p:spPr>
              <a:xfrm>
                <a:off x="2133600" y="3619500"/>
                <a:ext cx="1295400" cy="11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4800600" y="3321113"/>
              <a:ext cx="4038600" cy="609600"/>
              <a:chOff x="4800600" y="3321113"/>
              <a:chExt cx="4038600" cy="609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521105" y="3321113"/>
                <a:ext cx="1447800" cy="6096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itchFamily="34" charset="0"/>
                  </a:rPr>
                  <a:t>Relational</a:t>
                </a:r>
              </a:p>
              <a:p>
                <a:pPr algn="ctr"/>
                <a:r>
                  <a:rPr lang="en-US" dirty="0">
                    <a:latin typeface="Calibri" pitchFamily="34" charset="0"/>
                  </a:rPr>
                  <a:t>Model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96200" y="3341483"/>
                <a:ext cx="1143000" cy="5334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dirty="0" smtClean="0"/>
                  <a:t>DBMS</a:t>
                </a:r>
                <a:endParaRPr lang="en-US" dirty="0"/>
              </a:p>
            </p:txBody>
          </p:sp>
          <p:cxnSp>
            <p:nvCxnSpPr>
              <p:cNvPr id="12" name="Straight Arrow Connector 11"/>
              <p:cNvCxnSpPr>
                <a:stCxn id="6" idx="3"/>
                <a:endCxn id="7" idx="1"/>
              </p:cNvCxnSpPr>
              <p:nvPr/>
            </p:nvCxnSpPr>
            <p:spPr>
              <a:xfrm>
                <a:off x="4800600" y="3620632"/>
                <a:ext cx="720505" cy="528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4" name="Straight Arrow Connector 13"/>
              <p:cNvCxnSpPr>
                <a:stCxn id="7" idx="3"/>
                <a:endCxn id="8" idx="1"/>
              </p:cNvCxnSpPr>
              <p:nvPr/>
            </p:nvCxnSpPr>
            <p:spPr>
              <a:xfrm flipV="1">
                <a:off x="6968905" y="3608183"/>
                <a:ext cx="727295" cy="1773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</p:grpSp>
      </p:grpSp>
      <p:sp>
        <p:nvSpPr>
          <p:cNvPr id="19" name="AutoShape 13"/>
          <p:cNvSpPr txBox="1">
            <a:spLocks noChangeArrowheads="1"/>
          </p:cNvSpPr>
          <p:nvPr/>
        </p:nvSpPr>
        <p:spPr bwMode="auto">
          <a:xfrm>
            <a:off x="4800600" y="2514600"/>
            <a:ext cx="1905000" cy="533400"/>
          </a:xfrm>
          <a:prstGeom prst="wedgeRectCallout">
            <a:avLst>
              <a:gd name="adj1" fmla="val -40792"/>
              <a:gd name="adj2" fmla="val 157551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Logical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20" name="AutoShape 13"/>
          <p:cNvSpPr txBox="1">
            <a:spLocks noChangeArrowheads="1"/>
          </p:cNvSpPr>
          <p:nvPr/>
        </p:nvSpPr>
        <p:spPr bwMode="auto">
          <a:xfrm>
            <a:off x="7030770" y="2501774"/>
            <a:ext cx="1905000" cy="533400"/>
          </a:xfrm>
          <a:prstGeom prst="wedgeRectCallout">
            <a:avLst>
              <a:gd name="adj1" fmla="val -40792"/>
              <a:gd name="adj2" fmla="val 157551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Physical</a:t>
            </a:r>
          </a:p>
          <a:p>
            <a:pPr marL="0" indent="0" algn="ctr">
              <a:buNone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09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The Work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tr-TR" dirty="0" smtClean="0"/>
              <a:t>Each Medical Center or </a:t>
            </a:r>
            <a:r>
              <a:rPr lang="en-US" dirty="0" smtClean="0"/>
              <a:t> </a:t>
            </a:r>
            <a:r>
              <a:rPr lang="en-US" dirty="0"/>
              <a:t>Patient </a:t>
            </a:r>
            <a:r>
              <a:rPr lang="tr-TR" dirty="0" smtClean="0"/>
              <a:t>or Doctor have one address.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/>
              <a:t>In one addrress there may be one or medical center or doctor or patient.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/>
              <a:t>A patient comes to medical center during first record  he will asked about  ID number and address.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A patient</a:t>
            </a:r>
            <a:r>
              <a:rPr lang="tr-TR" dirty="0"/>
              <a:t> </a:t>
            </a:r>
            <a:r>
              <a:rPr lang="en-US" dirty="0"/>
              <a:t>medical </a:t>
            </a:r>
            <a:r>
              <a:rPr lang="tr-TR" dirty="0"/>
              <a:t>center</a:t>
            </a:r>
            <a:r>
              <a:rPr lang="en-US" dirty="0"/>
              <a:t> is registered on the first visit to the doctor. 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A patient can make many appointments with one or more </a:t>
            </a:r>
            <a:r>
              <a:rPr lang="en-US" dirty="0" smtClean="0"/>
              <a:t>doctors</a:t>
            </a:r>
            <a:endParaRPr lang="tr-TR" dirty="0" smtClean="0"/>
          </a:p>
          <a:p>
            <a:pPr>
              <a:buFont typeface="Courier New" pitchFamily="49" charset="0"/>
              <a:buChar char="o"/>
            </a:pPr>
            <a:r>
              <a:rPr lang="en-US" dirty="0"/>
              <a:t>A doctor can accept appointments with many patients. 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However, each appointment is made with only one doctor, and each appointment references a single patient</a:t>
            </a:r>
            <a:r>
              <a:rPr lang="tr-TR" dirty="0"/>
              <a:t>.</a:t>
            </a:r>
          </a:p>
          <a:p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endParaRPr lang="en-US" dirty="0"/>
          </a:p>
        </p:txBody>
      </p:sp>
      <p:pic>
        <p:nvPicPr>
          <p:cNvPr id="4" name="Picture 25" descr="xinsrc_5920305271533640152143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68611"/>
            <a:ext cx="3905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 descr="xinsrc_5920305271533640152143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456"/>
            <a:ext cx="3905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xinsrc_5920305271533640152143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94" y="3019751"/>
            <a:ext cx="3905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 descr="xinsrc_5920305271533640152143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6" y="3717032"/>
            <a:ext cx="3905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 descr="xinsrc_5920305271533640152143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41" y="4476923"/>
            <a:ext cx="3905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 descr="xinsrc_5920305271533640152143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93" y="5058234"/>
            <a:ext cx="3905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 descr="xinsrc_5920305271533640152143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6" y="5410659"/>
            <a:ext cx="3905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64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</a:t>
            </a:r>
            <a:r>
              <a:rPr lang="en-US" dirty="0"/>
              <a:t>he </a:t>
            </a:r>
            <a:r>
              <a:rPr lang="tr-TR" dirty="0"/>
              <a:t>W</a:t>
            </a:r>
            <a:r>
              <a:rPr lang="en-US" dirty="0" err="1"/>
              <a:t>ork</a:t>
            </a:r>
            <a:r>
              <a:rPr lang="en-US" dirty="0"/>
              <a:t> </a:t>
            </a:r>
            <a:r>
              <a:rPr lang="tr-TR" dirty="0"/>
              <a:t>R</a:t>
            </a:r>
            <a:r>
              <a:rPr lang="en-US" dirty="0" err="1"/>
              <a:t>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Each </a:t>
            </a:r>
            <a:r>
              <a:rPr lang="en-US" dirty="0"/>
              <a:t>visit will </a:t>
            </a:r>
            <a:r>
              <a:rPr lang="en-US" dirty="0" smtClean="0"/>
              <a:t>be</a:t>
            </a:r>
            <a:r>
              <a:rPr lang="tr-TR" dirty="0" smtClean="0"/>
              <a:t> either</a:t>
            </a:r>
            <a:r>
              <a:rPr lang="en-US" dirty="0" smtClean="0"/>
              <a:t> </a:t>
            </a:r>
            <a:r>
              <a:rPr lang="en-US" dirty="0" err="1"/>
              <a:t>visit_medication</a:t>
            </a:r>
            <a:r>
              <a:rPr lang="en-US" dirty="0"/>
              <a:t> or </a:t>
            </a:r>
            <a:r>
              <a:rPr lang="en-US" dirty="0" err="1" smtClean="0"/>
              <a:t>visit_procedure</a:t>
            </a:r>
            <a:r>
              <a:rPr lang="tr-TR" dirty="0" smtClean="0"/>
              <a:t>.</a:t>
            </a: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Every </a:t>
            </a:r>
            <a:r>
              <a:rPr lang="en-US" dirty="0" err="1"/>
              <a:t>visit_medication</a:t>
            </a:r>
            <a:r>
              <a:rPr lang="en-US" dirty="0"/>
              <a:t> assign to </a:t>
            </a:r>
            <a:r>
              <a:rPr lang="en-US" dirty="0" err="1"/>
              <a:t>Mediction</a:t>
            </a: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Each </a:t>
            </a:r>
            <a:r>
              <a:rPr lang="en-US" dirty="0" err="1"/>
              <a:t>visit_Medication</a:t>
            </a:r>
            <a:r>
              <a:rPr lang="en-US" dirty="0"/>
              <a:t> will be </a:t>
            </a:r>
            <a:r>
              <a:rPr lang="en-US" dirty="0" err="1"/>
              <a:t>out_visit</a:t>
            </a:r>
            <a:r>
              <a:rPr lang="en-US" dirty="0"/>
              <a:t> medication or </a:t>
            </a:r>
            <a:r>
              <a:rPr lang="en-US" dirty="0" err="1"/>
              <a:t>Resident_visit</a:t>
            </a:r>
            <a:r>
              <a:rPr lang="en-US" dirty="0"/>
              <a:t> medication</a:t>
            </a:r>
          </a:p>
          <a:p>
            <a:pPr>
              <a:buFont typeface="Courier New" pitchFamily="49" charset="0"/>
              <a:buChar char="o"/>
            </a:pPr>
            <a:r>
              <a:rPr lang="en-US" dirty="0" err="1"/>
              <a:t>Recident_visit_edication</a:t>
            </a:r>
            <a:r>
              <a:rPr lang="en-US" dirty="0"/>
              <a:t> assign to Bed</a:t>
            </a:r>
            <a:r>
              <a:rPr lang="en-US" dirty="0" smtClean="0"/>
              <a:t>.</a:t>
            </a:r>
            <a:endParaRPr lang="tr-TR" dirty="0" smtClean="0"/>
          </a:p>
          <a:p>
            <a:pPr>
              <a:buFont typeface="Courier New" pitchFamily="49" charset="0"/>
              <a:buChar char="o"/>
            </a:pPr>
            <a:r>
              <a:rPr lang="tr-TR" dirty="0" smtClean="0"/>
              <a:t>Every Visit_Procedure will assgin to procedure.</a:t>
            </a: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Every </a:t>
            </a:r>
            <a:r>
              <a:rPr lang="en-US" dirty="0" err="1"/>
              <a:t>Visit_procedure</a:t>
            </a:r>
            <a:r>
              <a:rPr lang="en-US" dirty="0"/>
              <a:t> will be </a:t>
            </a:r>
            <a:r>
              <a:rPr lang="en-US" dirty="0" err="1"/>
              <a:t>out_visit_procedure</a:t>
            </a:r>
            <a:r>
              <a:rPr lang="en-US" dirty="0"/>
              <a:t> or </a:t>
            </a:r>
            <a:r>
              <a:rPr lang="en-US" dirty="0" err="1"/>
              <a:t>Resident_Visit_procedure</a:t>
            </a:r>
            <a:r>
              <a:rPr lang="en-US" dirty="0"/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en-US" dirty="0" err="1"/>
              <a:t>Resident_Visit_procedure</a:t>
            </a:r>
            <a:r>
              <a:rPr lang="en-US" dirty="0"/>
              <a:t> </a:t>
            </a:r>
            <a:r>
              <a:rPr lang="en-US" dirty="0" err="1"/>
              <a:t>assgin</a:t>
            </a:r>
            <a:r>
              <a:rPr lang="en-US" dirty="0"/>
              <a:t> to Bed.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5" descr="xinsrc_5920305271533640152143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3905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 descr="xinsrc_5920305271533640152143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3967"/>
            <a:ext cx="3905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xinsrc_5920305271533640152143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48" y="2978100"/>
            <a:ext cx="3905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 descr="xinsrc_5920305271533640152143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89040"/>
            <a:ext cx="3905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 descr="xinsrc_5920305271533640152143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96" y="4293096"/>
            <a:ext cx="3905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 descr="xinsrc_5920305271533640152143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2" y="4725144"/>
            <a:ext cx="3905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 descr="xinsrc_5920305271533640152143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47" y="5517232"/>
            <a:ext cx="3905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93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The Work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Each </a:t>
            </a:r>
            <a:r>
              <a:rPr lang="en-US" dirty="0"/>
              <a:t>visit creates a bill. Each patient visit is billed by one doctor, and each doctor can bill many patients. </a:t>
            </a:r>
            <a:endParaRPr lang="tr-TR" dirty="0" smtClean="0"/>
          </a:p>
          <a:p>
            <a:pPr>
              <a:buFont typeface="Courier New" pitchFamily="49" charset="0"/>
              <a:buChar char="o"/>
            </a:pP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Each bill must be paid. However, a bill may be paid in many installments, and a payment may cover more than one bill. </a:t>
            </a:r>
          </a:p>
          <a:p>
            <a:pPr>
              <a:buFont typeface="Courier New" pitchFamily="49" charset="0"/>
              <a:buChar char="o"/>
            </a:pP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A patient may pay the bill directly, or the bill may be the basis for a claim submitted to an insurance company. </a:t>
            </a:r>
            <a:endParaRPr lang="tr-TR" dirty="0" smtClean="0"/>
          </a:p>
          <a:p>
            <a:pPr>
              <a:buFont typeface="Courier New" pitchFamily="49" charset="0"/>
              <a:buChar char="o"/>
            </a:pP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If </a:t>
            </a:r>
            <a:r>
              <a:rPr lang="en-US" dirty="0"/>
              <a:t>a bill is paid by an insurance company, the deductible is submitted to the patient for payment.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5" descr="xinsrc_5920305271533640152143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34" y="1700808"/>
            <a:ext cx="3905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 descr="xinsrc_5920305271533640152143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07298"/>
            <a:ext cx="3905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xinsrc_5920305271533640152143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89040"/>
            <a:ext cx="3905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 descr="xinsrc_5920305271533640152143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4869160"/>
            <a:ext cx="3905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71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3212975"/>
            <a:ext cx="4608512" cy="108012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tr-TR" b="1" dirty="0" smtClean="0"/>
          </a:p>
          <a:p>
            <a:pPr marL="0" indent="0" algn="ctr">
              <a:buNone/>
            </a:pPr>
            <a:endParaRPr lang="tr-TR" b="1" dirty="0"/>
          </a:p>
          <a:p>
            <a:pPr marL="0" indent="0" algn="ctr">
              <a:buNone/>
            </a:pPr>
            <a:endParaRPr lang="tr-TR" b="1" dirty="0" smtClean="0"/>
          </a:p>
          <a:p>
            <a:pPr marL="0" indent="0" algn="ctr">
              <a:buNone/>
            </a:pPr>
            <a:r>
              <a:rPr lang="en-US" sz="148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ER </a:t>
            </a:r>
            <a:r>
              <a:rPr lang="en-US" sz="148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D</a:t>
            </a:r>
            <a:r>
              <a:rPr lang="tr-TR" sz="148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iagra</a:t>
            </a:r>
            <a:r>
              <a:rPr lang="tr-TR" sz="148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m</a:t>
            </a:r>
            <a:endParaRPr lang="tr-TR" sz="14800" b="1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endParaRPr lang="tr-TR" b="1" dirty="0"/>
          </a:p>
          <a:p>
            <a:pPr marL="0" indent="0" algn="ctr">
              <a:buNone/>
            </a:pPr>
            <a:endParaRPr lang="tr-TR" b="1" dirty="0" smtClean="0"/>
          </a:p>
          <a:p>
            <a:pPr marL="0" indent="0" algn="ctr">
              <a:buNone/>
            </a:pPr>
            <a:endParaRPr lang="tr-TR" b="1" dirty="0"/>
          </a:p>
          <a:p>
            <a:pPr marL="0" indent="0" algn="ctr">
              <a:buNone/>
            </a:pPr>
            <a:endParaRPr lang="tr-TR" b="1" dirty="0" smtClean="0"/>
          </a:p>
          <a:p>
            <a:pPr marL="0" indent="0" algn="ctr">
              <a:buNone/>
            </a:pPr>
            <a:endParaRPr lang="tr-TR" b="1" dirty="0"/>
          </a:p>
          <a:p>
            <a:pPr marL="0" indent="0" algn="ctr">
              <a:buNone/>
            </a:pPr>
            <a:endParaRPr lang="tr-TR" b="1" dirty="0" smtClean="0"/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46060740"/>
              </p:ext>
            </p:extLst>
          </p:nvPr>
        </p:nvGraphicFramePr>
        <p:xfrm>
          <a:off x="6019800" y="2286000"/>
          <a:ext cx="2790825" cy="346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Clip" r:id="rId3" imgW="2791485" imgH="3468986" progId="MS_ClipArt_Gallery.5">
                  <p:embed/>
                </p:oleObj>
              </mc:Choice>
              <mc:Fallback>
                <p:oleObj name="Clip" r:id="rId3" imgW="2791485" imgH="3468986" progId="MS_ClipArt_Gallery.5">
                  <p:embed/>
                  <p:pic>
                    <p:nvPicPr>
                      <p:cNvPr id="0" name="Content Placehold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286000"/>
                        <a:ext cx="2790825" cy="346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43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387470"/>
              </p:ext>
            </p:extLst>
          </p:nvPr>
        </p:nvGraphicFramePr>
        <p:xfrm>
          <a:off x="539552" y="908720"/>
          <a:ext cx="8305800" cy="5328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28800"/>
                <a:gridCol w="6477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Entity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Attributes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Doctor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Doctor_Id, Address_Id, patient_Id, Record_Id, Doc_Lname, Doc_Fname, cotact_Detailes, Medical_Center_Id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patients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Patient_Id, Patient_Lname, Patient_Fname, Gender, Date_Of_Birth, Date_Become_Patient, Insurance_Code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Medical Center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Medical_Center_Id, Address_Id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Visits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Visit_Id, Patient_Id, Address_Id, Doctor_Id, Visit_Date, Total_cost, Patiet_Id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Address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Address_Id,</a:t>
                      </a:r>
                      <a:r>
                        <a:rPr lang="tr-TR" baseline="0" dirty="0" smtClean="0"/>
                        <a:t> Address_Detailes, City_Code, Country_Code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Cities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City_Code, City_Name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countries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Country_Code, Country_Name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Insurance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Insurance_Code, Insurance_Type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Patient_Record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Patient_Record_Id, Update_Date, Component_Id, Patient_Id, Address_Id</a:t>
                      </a:r>
                    </a:p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6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705428"/>
              </p:ext>
            </p:extLst>
          </p:nvPr>
        </p:nvGraphicFramePr>
        <p:xfrm>
          <a:off x="323528" y="692696"/>
          <a:ext cx="8229600" cy="5593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/>
                <a:gridCol w="58674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Entity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Attributes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Visit_Medication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Visit_Id,</a:t>
                      </a:r>
                      <a:r>
                        <a:rPr lang="tr-TR" sz="1800" baseline="0" dirty="0" smtClean="0"/>
                        <a:t> Medication_Id,  Doctor_Id, Patient_Record_Id, Address_Id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Visit_Procedure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Visit_Id,</a:t>
                      </a:r>
                      <a:r>
                        <a:rPr lang="tr-TR" sz="1800" baseline="0" dirty="0" smtClean="0"/>
                        <a:t> Medication_Procedure_Id,  Doctor_Id, Patient_Record_Id, Address_Id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Out_Visit_Medication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Visit_Id,</a:t>
                      </a:r>
                      <a:r>
                        <a:rPr lang="tr-TR" sz="1800" baseline="0" dirty="0" smtClean="0"/>
                        <a:t> Medication_Id, Checkback_Date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Resident_Visit_Medication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Visit_Id,</a:t>
                      </a:r>
                      <a:r>
                        <a:rPr lang="tr-TR" sz="1800" baseline="0" dirty="0" smtClean="0"/>
                        <a:t> Medication_Id, discharged_Id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Medication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Medication_Id, Medication_Name, Medication_cost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Out_Visit_Procedure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Visit_Id, Medical_Procedure_Id, </a:t>
                      </a:r>
                      <a:r>
                        <a:rPr lang="tr-TR" sz="1800" baseline="0" dirty="0" smtClean="0"/>
                        <a:t>Checkback_Date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Resident_Visit_Procedure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Visit_Id, Medical_Procedure_Id, </a:t>
                      </a:r>
                      <a:r>
                        <a:rPr lang="tr-TR" sz="1800" baseline="0" dirty="0" smtClean="0"/>
                        <a:t>discharged_Id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Medical_Procedure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Medical_Procedure_Id, Medical_Procedure_Name, procedure_Cost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Bed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Bed_Id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45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464</Words>
  <Application>Microsoft Office PowerPoint</Application>
  <PresentationFormat>On-screen Show (4:3)</PresentationFormat>
  <Paragraphs>125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Ofis Teması</vt:lpstr>
      <vt:lpstr>Clip</vt:lpstr>
      <vt:lpstr>Doctor Patient Records</vt:lpstr>
      <vt:lpstr>Data Modeling</vt:lpstr>
      <vt:lpstr>Stages of Data Modeling</vt:lpstr>
      <vt:lpstr>The Work Rules</vt:lpstr>
      <vt:lpstr>The Work Rules</vt:lpstr>
      <vt:lpstr>The Work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Logic Diagram </vt:lpstr>
      <vt:lpstr>Primary Key Defination</vt:lpstr>
      <vt:lpstr>Primary Key Defination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Sevilay TAHA</dc:creator>
  <cp:lastModifiedBy>huzur</cp:lastModifiedBy>
  <cp:revision>49</cp:revision>
  <dcterms:created xsi:type="dcterms:W3CDTF">2016-03-30T07:43:54Z</dcterms:created>
  <dcterms:modified xsi:type="dcterms:W3CDTF">2016-04-11T20:38:11Z</dcterms:modified>
</cp:coreProperties>
</file>