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4"/>
  </p:notesMasterIdLst>
  <p:handoutMasterIdLst>
    <p:handoutMasterId r:id="rId15"/>
  </p:handoutMasterIdLst>
  <p:sldIdLst>
    <p:sldId id="264" r:id="rId3"/>
    <p:sldId id="289" r:id="rId4"/>
    <p:sldId id="284" r:id="rId5"/>
    <p:sldId id="285" r:id="rId6"/>
    <p:sldId id="286" r:id="rId7"/>
    <p:sldId id="287" r:id="rId8"/>
    <p:sldId id="288" r:id="rId9"/>
    <p:sldId id="290" r:id="rId10"/>
    <p:sldId id="282" r:id="rId11"/>
    <p:sldId id="291" r:id="rId12"/>
    <p:sldId id="28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54F2B8AE-71FE-4644-9B8F-4637FC00888F}">
          <p14:sldIdLst>
            <p14:sldId id="264"/>
            <p14:sldId id="289"/>
            <p14:sldId id="284"/>
            <p14:sldId id="285"/>
            <p14:sldId id="286"/>
            <p14:sldId id="287"/>
            <p14:sldId id="288"/>
            <p14:sldId id="290"/>
            <p14:sldId id="282"/>
            <p14:sldId id="291"/>
            <p14:sldId id="283"/>
          </p14:sldIdLst>
        </p14:section>
      </p14:sectionLst>
    </p:ex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howGuides="1">
      <p:cViewPr varScale="1">
        <p:scale>
          <a:sx n="74" d="100"/>
          <a:sy n="74" d="100"/>
        </p:scale>
        <p:origin x="582" y="90"/>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solidFill>
                <a:schemeClr val="tx2"/>
              </a:solidFill>
            </a:endParaRP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tr-TR" smtClean="0">
                <a:solidFill>
                  <a:schemeClr val="tx2"/>
                </a:solidFill>
              </a:rPr>
              <a:pPr/>
              <a:t>26.04.2016</a:t>
            </a:fld>
            <a:endParaRPr lang="tr-TR" dirty="0">
              <a:solidFill>
                <a:schemeClr val="tx2"/>
              </a:solidFill>
            </a:endParaRP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lang="tr-TR" smtClean="0">
                <a:solidFill>
                  <a:schemeClr val="tx2"/>
                </a:solidFill>
              </a:rPr>
              <a:pPr/>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tr-TR" smtClean="0"/>
              <a:pPr/>
              <a:t>26.04.2016</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tr-TR" smtClean="0"/>
              <a:t>Asıl başlık stili için tıklatın</a:t>
            </a:r>
            <a:endParaRPr lang="tr-TR" dirty="0"/>
          </a:p>
        </p:txBody>
      </p:sp>
      <p:sp>
        <p:nvSpPr>
          <p:cNvPr id="3" name="Alt Başlık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tr-TR" smtClean="0"/>
              <a:t>Asıl alt başlık stilini düzenlemek için tıklatın</a:t>
            </a:r>
            <a:endParaRPr lang="tr-TR"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pPr/>
              <a:t>26.04.2016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591C5AD9-787D-40FA-8A4D-16A055B9AF81}" type="slidenum">
              <a:rPr lang="tr-TR" smtClean="0"/>
              <a:pPr/>
              <a:t>‹#›</a:t>
            </a:fld>
            <a:endParaRPr lang="tr-T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1117309" y="274638"/>
            <a:ext cx="8532178" cy="589756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pPr/>
              <a:t>26.04.2016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591C5AD9-787D-40FA-8A4D-16A055B9AF81}" type="slidenum">
              <a:rPr lang="tr-TR" smtClean="0"/>
              <a:pPr/>
              <a:t>‹#›</a:t>
            </a:fld>
            <a:endParaRPr lang="tr-T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8B5A30F4-0B4E-4E4B-BC36-C30CD13F4E17}" type="datetimeFigureOut">
              <a:rPr lang="tr-TR" smtClean="0"/>
              <a:pPr/>
              <a:t>26.04.2016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A60BA0E-20D0-4E7C-B286-26C960A6788F}" type="slidenum">
              <a:rPr lang="tr-TR" smtClean="0"/>
              <a:pPr/>
              <a:t>‹#›</a:t>
            </a:fld>
            <a:endParaRPr lang="tr-T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tr-TR" smtClean="0"/>
              <a:t>Asıl başlık stili için tıklatın</a:t>
            </a:r>
            <a:endParaRPr lang="tr-TR" dirty="0"/>
          </a:p>
        </p:txBody>
      </p:sp>
      <p:sp>
        <p:nvSpPr>
          <p:cNvPr id="3" name="Metin Yer Tutucusu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tr-TR" smtClean="0"/>
              <a:t>Asıl metin stillerini düzenlemek için tıklatın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2DD204D1-F9BD-4643-8480-6EA41EB484F1}" type="datetimeFigureOut">
              <a:rPr lang="tr-TR" smtClean="0"/>
              <a:pPr/>
              <a:t>26.04.2016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smtClean="0"/>
              <a:t>Asıl metin stillerini düzenlemek için tıklatın</a:t>
            </a:r>
          </a:p>
        </p:txBody>
      </p:sp>
      <p:sp>
        <p:nvSpPr>
          <p:cNvPr id="4" name="İçerik Yer Tutucusu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2DD204D1-F9BD-4643-8480-6EA41EB484F1}" type="datetimeFigureOut">
              <a:rPr lang="tr-TR" smtClean="0"/>
              <a:pPr/>
              <a:t>26.04.2016</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2DD204D1-F9BD-4643-8480-6EA41EB484F1}" type="datetimeFigureOut">
              <a:rPr lang="tr-TR" smtClean="0"/>
              <a:pPr/>
              <a:t>26.04.2016</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D204D1-F9BD-4643-8480-6EA41EB484F1}" type="datetimeFigureOut">
              <a:rPr lang="tr-TR" smtClean="0"/>
              <a:pPr/>
              <a:t>26.04.2016</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tr-TR" dirty="0"/>
          </a:p>
        </p:txBody>
      </p:sp>
      <p:sp>
        <p:nvSpPr>
          <p:cNvPr id="2" name="Başlık 1"/>
          <p:cNvSpPr>
            <a:spLocks noGrp="1"/>
          </p:cNvSpPr>
          <p:nvPr>
            <p:ph type="title"/>
          </p:nvPr>
        </p:nvSpPr>
        <p:spPr>
          <a:xfrm>
            <a:off x="304721" y="1701800"/>
            <a:ext cx="3351927" cy="2844800"/>
          </a:xfrm>
        </p:spPr>
        <p:txBody>
          <a:bodyPr anchor="b">
            <a:normAutofit/>
          </a:bodyPr>
          <a:lstStyle>
            <a:lvl1pPr algn="l">
              <a:defRPr sz="2000" b="1"/>
            </a:lvl1pPr>
          </a:lstStyle>
          <a:p>
            <a:r>
              <a:rPr lang="tr-TR" smtClean="0"/>
              <a:t>Asıl başlık stili için tıklatın</a:t>
            </a:r>
            <a:endParaRPr lang="tr-TR" dirty="0"/>
          </a:p>
        </p:txBody>
      </p:sp>
      <p:sp>
        <p:nvSpPr>
          <p:cNvPr id="3" name="İçerik Yer Tutucusu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26BF754-515F-40B9-8D24-D54D5825B3D0}" type="datetimeFigureOut">
              <a:rPr lang="tr-TR" smtClean="0"/>
              <a:pPr/>
              <a:t>26.04.2016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DFBB78A-01B4-41F2-96B0-677A4A282832}" type="slidenum">
              <a:rPr lang="tr-TR" smtClean="0"/>
              <a:pPr/>
              <a:t>‹#›</a:t>
            </a:fld>
            <a:endParaRPr lang="tr-T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tr-TR" dirty="0"/>
          </a:p>
        </p:txBody>
      </p:sp>
      <p:sp>
        <p:nvSpPr>
          <p:cNvPr id="2" name="Başlık 1"/>
          <p:cNvSpPr>
            <a:spLocks noGrp="1"/>
          </p:cNvSpPr>
          <p:nvPr>
            <p:ph type="title"/>
          </p:nvPr>
        </p:nvSpPr>
        <p:spPr>
          <a:xfrm>
            <a:off x="2437765" y="4800600"/>
            <a:ext cx="7313295" cy="762000"/>
          </a:xfrm>
        </p:spPr>
        <p:txBody>
          <a:bodyPr anchor="b">
            <a:normAutofit/>
          </a:bodyPr>
          <a:lstStyle>
            <a:lvl1pPr algn="l">
              <a:defRPr sz="2000" b="1"/>
            </a:lvl1pPr>
          </a:lstStyle>
          <a:p>
            <a:r>
              <a:rPr lang="tr-TR" smtClean="0"/>
              <a:t>Asıl başlık stili için tıklatın</a:t>
            </a:r>
            <a:endParaRPr lang="tr-TR" dirty="0"/>
          </a:p>
        </p:txBody>
      </p:sp>
      <p:sp>
        <p:nvSpPr>
          <p:cNvPr id="3" name="Resim Yer Tutucusu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26BF754-515F-40B9-8D24-D54D5825B3D0}" type="datetimeFigureOut">
              <a:rPr lang="tr-TR" smtClean="0"/>
              <a:pPr/>
              <a:t>26.04.2016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DFBB78A-01B4-41F2-96B0-677A4A282832}" type="slidenum">
              <a:rPr lang="tr-TR" smtClean="0"/>
              <a:pPr/>
              <a:t>‹#›</a:t>
            </a:fld>
            <a:endParaRPr lang="tr-T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tr-TR"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tr-TR" smtClean="0"/>
              <a:pPr/>
              <a:t>26.04.2016</a:t>
            </a:fld>
            <a:endParaRPr lang="tr-TR" dirty="0"/>
          </a:p>
        </p:txBody>
      </p:sp>
      <p:sp>
        <p:nvSpPr>
          <p:cNvPr id="5" name="Alt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tr-TR"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3212976"/>
            <a:ext cx="7008574" cy="1368152"/>
          </a:xfrm>
        </p:spPr>
        <p:txBody>
          <a:bodyPr/>
          <a:lstStyle/>
          <a:p>
            <a:pPr algn="l" defTabSz="1216152">
              <a:lnSpc>
                <a:spcPct val="90000"/>
              </a:lnSpc>
              <a:spcBef>
                <a:spcPts val="0"/>
              </a:spcBef>
              <a:buNone/>
            </a:pPr>
            <a:r>
              <a:rPr lang="tr-TR" dirty="0" smtClean="0">
                <a:solidFill>
                  <a:srgbClr val="374C81"/>
                </a:solidFill>
                <a:latin typeface="Century Gothic"/>
              </a:rPr>
              <a:t>KİTAP SATICISI</a:t>
            </a:r>
            <a:endParaRPr lang="tr-TR" sz="5400" b="0" i="0" baseline="0" dirty="0">
              <a:solidFill>
                <a:srgbClr val="374C81"/>
              </a:solidFill>
              <a:latin typeface="Century Gothic"/>
              <a:ea typeface="+mj-ea"/>
              <a:cs typeface="+mj-cs"/>
            </a:endParaRPr>
          </a:p>
        </p:txBody>
      </p:sp>
      <p:sp>
        <p:nvSpPr>
          <p:cNvPr id="3" name="Alt Başlık 2"/>
          <p:cNvSpPr>
            <a:spLocks noGrp="1"/>
          </p:cNvSpPr>
          <p:nvPr>
            <p:ph type="subTitle" idx="1"/>
          </p:nvPr>
        </p:nvSpPr>
        <p:spPr/>
        <p:txBody>
          <a:bodyPr/>
          <a:lstStyle/>
          <a:p>
            <a:pPr marL="0" indent="0" algn="r">
              <a:spcBef>
                <a:spcPts val="0"/>
              </a:spcBef>
              <a:buNone/>
            </a:pPr>
            <a:r>
              <a:rPr lang="tr-TR" b="1" dirty="0" smtClean="0">
                <a:solidFill>
                  <a:srgbClr val="374C81"/>
                </a:solidFill>
              </a:rPr>
              <a:t>Samet METE</a:t>
            </a:r>
          </a:p>
          <a:p>
            <a:pPr marL="0" indent="0" algn="ctr">
              <a:spcBef>
                <a:spcPts val="0"/>
              </a:spcBef>
              <a:buNone/>
            </a:pPr>
            <a:r>
              <a:rPr lang="tr-TR" b="1" dirty="0">
                <a:solidFill>
                  <a:srgbClr val="374C81"/>
                </a:solidFill>
              </a:rPr>
              <a:t> </a:t>
            </a:r>
            <a:r>
              <a:rPr lang="tr-TR" b="1" dirty="0" smtClean="0">
                <a:solidFill>
                  <a:srgbClr val="374C81"/>
                </a:solidFill>
              </a:rPr>
              <a:t>                                               229861</a:t>
            </a:r>
            <a:endParaRPr lang="tr-TR" sz="2800" b="1" i="0" dirty="0" smtClean="0">
              <a:solidFill>
                <a:srgbClr val="374C81"/>
              </a:solidFill>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2361151" y="2492896"/>
            <a:ext cx="7848872" cy="1054870"/>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lnSpc>
                <a:spcPct val="90000"/>
              </a:lnSpc>
              <a:spcBef>
                <a:spcPts val="0"/>
              </a:spcBef>
            </a:pPr>
            <a:r>
              <a:rPr lang="tr-TR" sz="7200" dirty="0" smtClean="0">
                <a:solidFill>
                  <a:srgbClr val="374C81"/>
                </a:solidFill>
                <a:latin typeface="Century Gothic"/>
              </a:rPr>
              <a:t>LOJİK TASARIM</a:t>
            </a:r>
            <a:endParaRPr lang="tr-TR" sz="7200" dirty="0">
              <a:solidFill>
                <a:srgbClr val="374C81"/>
              </a:solidFill>
              <a:latin typeface="Century Gothic"/>
            </a:endParaRPr>
          </a:p>
        </p:txBody>
      </p:sp>
    </p:spTree>
    <p:extLst>
      <p:ext uri="{BB962C8B-B14F-4D97-AF65-F5344CB8AC3E}">
        <p14:creationId xmlns:p14="http://schemas.microsoft.com/office/powerpoint/2010/main" val="624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69" y="-27384"/>
            <a:ext cx="12260393" cy="6885384"/>
          </a:xfrm>
        </p:spPr>
      </p:pic>
      <p:sp>
        <p:nvSpPr>
          <p:cNvPr id="2" name="Unvan 1"/>
          <p:cNvSpPr>
            <a:spLocks noGrp="1"/>
          </p:cNvSpPr>
          <p:nvPr>
            <p:ph type="title"/>
          </p:nvPr>
        </p:nvSpPr>
        <p:spPr>
          <a:xfrm>
            <a:off x="189757" y="-81888"/>
            <a:ext cx="2016224" cy="486551"/>
          </a:xfrm>
        </p:spPr>
        <p:txBody>
          <a:bodyPr>
            <a:normAutofit fontScale="90000"/>
          </a:bodyPr>
          <a:lstStyle/>
          <a:p>
            <a:r>
              <a:rPr lang="tr-TR" sz="2000" b="1" dirty="0" smtClean="0"/>
              <a:t>LOJİK TASARIM</a:t>
            </a:r>
            <a:endParaRPr lang="tr-TR" sz="2000" b="1" dirty="0"/>
          </a:p>
        </p:txBody>
      </p:sp>
    </p:spTree>
    <p:extLst>
      <p:ext uri="{BB962C8B-B14F-4D97-AF65-F5344CB8AC3E}">
        <p14:creationId xmlns:p14="http://schemas.microsoft.com/office/powerpoint/2010/main" val="156656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2782044" y="2636912"/>
            <a:ext cx="6048672" cy="1054870"/>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lnSpc>
                <a:spcPct val="90000"/>
              </a:lnSpc>
              <a:spcBef>
                <a:spcPts val="0"/>
              </a:spcBef>
            </a:pPr>
            <a:r>
              <a:rPr lang="tr-TR" sz="7200" dirty="0" smtClean="0">
                <a:solidFill>
                  <a:srgbClr val="374C81"/>
                </a:solidFill>
                <a:latin typeface="Century Gothic"/>
              </a:rPr>
              <a:t>İŞ KURALLARI</a:t>
            </a:r>
            <a:endParaRPr lang="tr-TR" sz="7200" dirty="0">
              <a:solidFill>
                <a:srgbClr val="374C81"/>
              </a:solidFill>
              <a:latin typeface="Century Gothic"/>
            </a:endParaRPr>
          </a:p>
        </p:txBody>
      </p:sp>
    </p:spTree>
    <p:extLst>
      <p:ext uri="{BB962C8B-B14F-4D97-AF65-F5344CB8AC3E}">
        <p14:creationId xmlns:p14="http://schemas.microsoft.com/office/powerpoint/2010/main" val="259119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77788" y="332656"/>
            <a:ext cx="11161240" cy="6529480"/>
          </a:xfrm>
          <a:prstGeom prst="rect">
            <a:avLst/>
          </a:prstGeom>
          <a:noFill/>
        </p:spPr>
        <p:txBody>
          <a:bodyPr wrap="square" rtlCol="0">
            <a:spAutoFit/>
          </a:bodyPr>
          <a:lstStyle/>
          <a:p>
            <a:pPr marL="342900" indent="-342900">
              <a:lnSpc>
                <a:spcPct val="135000"/>
              </a:lnSpc>
              <a:buFont typeface="Arial" panose="020B0604020202020204" pitchFamily="34" charset="0"/>
              <a:buChar char="•"/>
            </a:pPr>
            <a:r>
              <a:rPr lang="tr-TR" sz="2000" dirty="0"/>
              <a:t>Kitap kaydı oluşturulmalıdır. Her kitabın adı, ISBN kodu, yazarı, türü, yayınevi, basım tarihi, baskı sayısı ve fiyat bilgileri girilmeli.</a:t>
            </a:r>
          </a:p>
          <a:p>
            <a:pPr marL="342900" indent="-342900">
              <a:lnSpc>
                <a:spcPct val="135000"/>
              </a:lnSpc>
              <a:buFont typeface="Arial" panose="020B0604020202020204" pitchFamily="34" charset="0"/>
              <a:buChar char="•"/>
            </a:pPr>
            <a:r>
              <a:rPr lang="tr-TR" sz="2000" dirty="0"/>
              <a:t>Kitap turu ve kitap alt türü oluşturulmalı. Bir kitap türünün birden çok alt kitap türü olabilir. Bir kitap alt türü bir kitapta yer almalı.</a:t>
            </a:r>
          </a:p>
          <a:p>
            <a:pPr marL="342900" indent="-342900">
              <a:lnSpc>
                <a:spcPct val="135000"/>
              </a:lnSpc>
              <a:buFont typeface="Arial" panose="020B0604020202020204" pitchFamily="34" charset="0"/>
              <a:buChar char="•"/>
            </a:pPr>
            <a:r>
              <a:rPr lang="tr-TR" sz="2000" dirty="0"/>
              <a:t>Bir kitabın sadece bir kitap türü olmalı. Bir kitap türü birden çok kitapta yer alabilir.</a:t>
            </a:r>
          </a:p>
          <a:p>
            <a:pPr marL="342900" indent="-342900">
              <a:lnSpc>
                <a:spcPct val="135000"/>
              </a:lnSpc>
              <a:buFont typeface="Arial" panose="020B0604020202020204" pitchFamily="34" charset="0"/>
              <a:buChar char="•"/>
            </a:pPr>
            <a:r>
              <a:rPr lang="tr-TR" sz="2000" dirty="0"/>
              <a:t>Bir kitap türünün birden çok alt kitap türü olabilir. Bir kitap alt türü bir kitapta yer almalı.</a:t>
            </a:r>
          </a:p>
          <a:p>
            <a:pPr marL="342900" indent="-342900">
              <a:lnSpc>
                <a:spcPct val="135000"/>
              </a:lnSpc>
              <a:buFont typeface="Arial" panose="020B0604020202020204" pitchFamily="34" charset="0"/>
              <a:buChar char="•"/>
            </a:pPr>
            <a:r>
              <a:rPr lang="tr-TR" sz="2000" dirty="0"/>
              <a:t>Yazar, yayınevi ve personel kaydı oluşturulmalı.</a:t>
            </a:r>
          </a:p>
          <a:p>
            <a:pPr marL="342900" indent="-342900">
              <a:lnSpc>
                <a:spcPct val="135000"/>
              </a:lnSpc>
              <a:buFont typeface="Arial" panose="020B0604020202020204" pitchFamily="34" charset="0"/>
              <a:buChar char="•"/>
            </a:pPr>
            <a:r>
              <a:rPr lang="tr-TR" sz="2000" dirty="0"/>
              <a:t>Bir kitabın birden çok yazarı  olabilir. En az bir tane olmalıdır. Bir yazarın birden çok kitabı olabilir. Ama yazar olabilmesi için bir adet kitabı olması gerekir.</a:t>
            </a:r>
          </a:p>
          <a:p>
            <a:pPr marL="342900" indent="-342900">
              <a:lnSpc>
                <a:spcPct val="135000"/>
              </a:lnSpc>
              <a:buFont typeface="Arial" panose="020B0604020202020204" pitchFamily="34" charset="0"/>
              <a:buChar char="•"/>
            </a:pPr>
            <a:r>
              <a:rPr lang="tr-TR" sz="2000" dirty="0"/>
              <a:t>Bir yayınevi birden çok kitap yayınlayabilir. Bir kitap tek bir yayınevine ait olmalıdır.</a:t>
            </a:r>
          </a:p>
          <a:p>
            <a:pPr marL="342900" indent="-342900">
              <a:lnSpc>
                <a:spcPct val="135000"/>
              </a:lnSpc>
              <a:buFont typeface="Arial" panose="020B0604020202020204" pitchFamily="34" charset="0"/>
              <a:buChar char="•"/>
            </a:pPr>
            <a:r>
              <a:rPr lang="tr-TR" sz="2000" dirty="0"/>
              <a:t>Alış fatura detay kaydı oluşturulmalı alış tarihi, fiyat, adet, </a:t>
            </a:r>
            <a:r>
              <a:rPr lang="tr-TR" sz="2000" dirty="0" err="1"/>
              <a:t>kdv</a:t>
            </a:r>
            <a:r>
              <a:rPr lang="tr-TR" sz="2000" dirty="0"/>
              <a:t> ve toplam tutar bilgileri yer almalıdır.</a:t>
            </a:r>
          </a:p>
          <a:p>
            <a:pPr marL="342900" indent="-342900">
              <a:lnSpc>
                <a:spcPct val="135000"/>
              </a:lnSpc>
              <a:buFont typeface="Arial" panose="020B0604020202020204" pitchFamily="34" charset="0"/>
              <a:buChar char="•"/>
            </a:pPr>
            <a:r>
              <a:rPr lang="tr-TR" sz="2000" dirty="0"/>
              <a:t>Bir alış faturası tek bir yayınevinden olmalı. Satın alınan kitap nasıl tek bir yayınevine ait oluyorsa faturası da aynı şekilde olur.</a:t>
            </a:r>
          </a:p>
          <a:p>
            <a:pPr marL="342900" indent="-342900">
              <a:lnSpc>
                <a:spcPct val="135000"/>
              </a:lnSpc>
              <a:buFont typeface="Arial" panose="020B0604020202020204" pitchFamily="34" charset="0"/>
              <a:buChar char="•"/>
            </a:pPr>
            <a:r>
              <a:rPr lang="tr-TR" sz="2000" dirty="0"/>
              <a:t>Bir yayınevinden birden fazla kitap gelebilir. </a:t>
            </a:r>
          </a:p>
          <a:p>
            <a:pPr>
              <a:lnSpc>
                <a:spcPct val="95000"/>
              </a:lnSpc>
            </a:pPr>
            <a:endParaRPr lang="tr-TR" sz="1400" dirty="0"/>
          </a:p>
        </p:txBody>
      </p:sp>
      <p:sp>
        <p:nvSpPr>
          <p:cNvPr id="4" name="Başlık 1"/>
          <p:cNvSpPr txBox="1">
            <a:spLocks/>
          </p:cNvSpPr>
          <p:nvPr/>
        </p:nvSpPr>
        <p:spPr>
          <a:xfrm>
            <a:off x="357029" y="13557"/>
            <a:ext cx="3456384" cy="391107"/>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lnSpc>
                <a:spcPct val="90000"/>
              </a:lnSpc>
              <a:spcBef>
                <a:spcPts val="0"/>
              </a:spcBef>
            </a:pPr>
            <a:r>
              <a:rPr lang="tr-TR" sz="2400" dirty="0" smtClean="0">
                <a:solidFill>
                  <a:srgbClr val="374C81"/>
                </a:solidFill>
                <a:latin typeface="Century Gothic"/>
              </a:rPr>
              <a:t>İŞ KURALLARI</a:t>
            </a:r>
            <a:endParaRPr lang="tr-TR" sz="2400" dirty="0">
              <a:solidFill>
                <a:srgbClr val="374C81"/>
              </a:solidFill>
              <a:latin typeface="Century Gothic"/>
            </a:endParaRPr>
          </a:p>
        </p:txBody>
      </p:sp>
    </p:spTree>
    <p:extLst>
      <p:ext uri="{BB962C8B-B14F-4D97-AF65-F5344CB8AC3E}">
        <p14:creationId xmlns:p14="http://schemas.microsoft.com/office/powerpoint/2010/main" val="361474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77788" y="332656"/>
            <a:ext cx="11161240" cy="6324808"/>
          </a:xfrm>
          <a:prstGeom prst="rect">
            <a:avLst/>
          </a:prstGeom>
          <a:noFill/>
        </p:spPr>
        <p:txBody>
          <a:bodyPr wrap="square" rtlCol="0">
            <a:spAutoFit/>
          </a:bodyPr>
          <a:lstStyle/>
          <a:p>
            <a:pPr marL="342900" indent="-342900">
              <a:lnSpc>
                <a:spcPct val="135000"/>
              </a:lnSpc>
              <a:buFont typeface="Arial" panose="020B0604020202020204" pitchFamily="34" charset="0"/>
              <a:buChar char="•"/>
            </a:pPr>
            <a:r>
              <a:rPr lang="tr-TR" sz="2000" dirty="0"/>
              <a:t>Bir alış faturası üzerinde birden fazla alış detay bilgileri yer almaktadır. </a:t>
            </a:r>
          </a:p>
          <a:p>
            <a:pPr marL="342900" indent="-342900">
              <a:lnSpc>
                <a:spcPct val="135000"/>
              </a:lnSpc>
              <a:buFont typeface="Arial" panose="020B0604020202020204" pitchFamily="34" charset="0"/>
              <a:buChar char="•"/>
            </a:pPr>
            <a:r>
              <a:rPr lang="tr-TR" sz="2000" dirty="0"/>
              <a:t>Alış fatura kaydında, bir satırda birden fazla alış fatura detay bilgilerini gösterebilmek için, alış fatura ve alış fatura detayı haricinde </a:t>
            </a:r>
            <a:r>
              <a:rPr lang="tr-TR" sz="2000" dirty="0" smtClean="0"/>
              <a:t>üçüncü</a:t>
            </a:r>
            <a:r>
              <a:rPr lang="tr-TR" sz="2000" dirty="0" smtClean="0"/>
              <a:t> </a:t>
            </a:r>
            <a:r>
              <a:rPr lang="tr-TR" sz="2000" dirty="0"/>
              <a:t>bir tabloya </a:t>
            </a:r>
            <a:r>
              <a:rPr lang="tr-TR" sz="2000" dirty="0" smtClean="0"/>
              <a:t>ihtiyacımız </a:t>
            </a:r>
            <a:r>
              <a:rPr lang="tr-TR" sz="2000" dirty="0"/>
              <a:t>vardır. Bu yeni tablo diğer iki tablonun </a:t>
            </a:r>
            <a:r>
              <a:rPr lang="tr-TR" sz="2000" dirty="0" smtClean="0"/>
              <a:t>id’leri </a:t>
            </a:r>
            <a:r>
              <a:rPr lang="tr-TR" sz="2000" dirty="0"/>
              <a:t>yer almaktadır. Bu sayede alış fatura detaylarındaki birden fazla alış toplamı, fatura kaydında genel toplam olarak gösterilebilmektedir.</a:t>
            </a:r>
          </a:p>
          <a:p>
            <a:pPr marL="342900" indent="-342900">
              <a:lnSpc>
                <a:spcPct val="135000"/>
              </a:lnSpc>
              <a:buFont typeface="Arial" panose="020B0604020202020204" pitchFamily="34" charset="0"/>
              <a:buChar char="•"/>
            </a:pPr>
            <a:r>
              <a:rPr lang="tr-TR" sz="2000" dirty="0"/>
              <a:t>Alış fatura hareketleri  tablosunda yapılmış alımlara ait fatura hareketleri yer almaktadır.</a:t>
            </a:r>
          </a:p>
          <a:p>
            <a:pPr marL="342900" indent="-342900">
              <a:lnSpc>
                <a:spcPct val="135000"/>
              </a:lnSpc>
              <a:buFont typeface="Arial" panose="020B0604020202020204" pitchFamily="34" charset="0"/>
              <a:buChar char="•"/>
            </a:pPr>
            <a:r>
              <a:rPr lang="tr-TR" sz="2000" dirty="0"/>
              <a:t>Bir alış faturası birden </a:t>
            </a:r>
            <a:r>
              <a:rPr lang="tr-TR" sz="2000" dirty="0"/>
              <a:t>ç</a:t>
            </a:r>
            <a:r>
              <a:rPr lang="tr-TR" sz="2000" dirty="0" smtClean="0"/>
              <a:t>ok </a:t>
            </a:r>
            <a:r>
              <a:rPr lang="tr-TR" sz="2000" dirty="0"/>
              <a:t>alış fatura hareketlerinde yer alabilir en az bir tane yer almalıdır.</a:t>
            </a:r>
          </a:p>
          <a:p>
            <a:pPr marL="342900" indent="-342900">
              <a:lnSpc>
                <a:spcPct val="135000"/>
              </a:lnSpc>
              <a:buFont typeface="Arial" panose="020B0604020202020204" pitchFamily="34" charset="0"/>
              <a:buChar char="•"/>
            </a:pPr>
            <a:r>
              <a:rPr lang="tr-TR" sz="2000" dirty="0"/>
              <a:t>Alış Fatura hareketi tek bir alış faturasına ait olmalıdır.</a:t>
            </a:r>
          </a:p>
          <a:p>
            <a:pPr marL="342900" indent="-342900">
              <a:lnSpc>
                <a:spcPct val="135000"/>
              </a:lnSpc>
              <a:buFont typeface="Arial" panose="020B0604020202020204" pitchFamily="34" charset="0"/>
              <a:buChar char="•"/>
            </a:pPr>
            <a:r>
              <a:rPr lang="tr-TR" sz="2000" dirty="0"/>
              <a:t>Ödeme şeklinin ne şekilde olacağının kaydı oluşturulmalı.</a:t>
            </a:r>
          </a:p>
          <a:p>
            <a:pPr marL="342900" indent="-342900">
              <a:lnSpc>
                <a:spcPct val="135000"/>
              </a:lnSpc>
              <a:buFont typeface="Arial" panose="020B0604020202020204" pitchFamily="34" charset="0"/>
              <a:buChar char="•"/>
            </a:pPr>
            <a:r>
              <a:rPr lang="tr-TR" sz="2000" dirty="0"/>
              <a:t>Alış fatura hareketleri kaydı oluşturulmalı alış fatura id ve ödeme şekli bilgileri yer almalıdır.</a:t>
            </a:r>
          </a:p>
          <a:p>
            <a:pPr marL="342900" indent="-342900">
              <a:lnSpc>
                <a:spcPct val="135000"/>
              </a:lnSpc>
              <a:buFont typeface="Arial" panose="020B0604020202020204" pitchFamily="34" charset="0"/>
              <a:buChar char="•"/>
            </a:pPr>
            <a:r>
              <a:rPr lang="tr-TR" sz="2000" dirty="0"/>
              <a:t>Alış fatura hareketlerinde birden fazla ödeme şekli (nakit, kredi kartı, çek, senet, eft, havale) olabilir en az bir tane olmalıdır</a:t>
            </a:r>
            <a:r>
              <a:rPr lang="tr-TR" sz="2000" dirty="0" smtClean="0"/>
              <a:t>.</a:t>
            </a:r>
            <a:endParaRPr lang="tr-TR" sz="2000" dirty="0"/>
          </a:p>
        </p:txBody>
      </p:sp>
      <p:sp>
        <p:nvSpPr>
          <p:cNvPr id="4" name="Başlık 1"/>
          <p:cNvSpPr txBox="1">
            <a:spLocks/>
          </p:cNvSpPr>
          <p:nvPr/>
        </p:nvSpPr>
        <p:spPr>
          <a:xfrm>
            <a:off x="357029" y="13557"/>
            <a:ext cx="3456384" cy="391107"/>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lnSpc>
                <a:spcPct val="90000"/>
              </a:lnSpc>
              <a:spcBef>
                <a:spcPts val="0"/>
              </a:spcBef>
            </a:pPr>
            <a:r>
              <a:rPr lang="tr-TR" sz="2400" dirty="0" smtClean="0">
                <a:solidFill>
                  <a:srgbClr val="374C81"/>
                </a:solidFill>
                <a:latin typeface="Century Gothic"/>
              </a:rPr>
              <a:t>İŞ KURALLARI</a:t>
            </a:r>
            <a:endParaRPr lang="tr-TR" sz="2400" dirty="0">
              <a:solidFill>
                <a:srgbClr val="374C81"/>
              </a:solidFill>
              <a:latin typeface="Century Gothic"/>
            </a:endParaRPr>
          </a:p>
        </p:txBody>
      </p:sp>
    </p:spTree>
    <p:extLst>
      <p:ext uri="{BB962C8B-B14F-4D97-AF65-F5344CB8AC3E}">
        <p14:creationId xmlns:p14="http://schemas.microsoft.com/office/powerpoint/2010/main" val="138914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77788" y="332656"/>
            <a:ext cx="11161240" cy="5909310"/>
          </a:xfrm>
          <a:prstGeom prst="rect">
            <a:avLst/>
          </a:prstGeom>
          <a:noFill/>
        </p:spPr>
        <p:txBody>
          <a:bodyPr wrap="square" rtlCol="0">
            <a:spAutoFit/>
          </a:bodyPr>
          <a:lstStyle/>
          <a:p>
            <a:pPr marL="342900" indent="-342900">
              <a:lnSpc>
                <a:spcPct val="135000"/>
              </a:lnSpc>
              <a:buFont typeface="Arial" panose="020B0604020202020204" pitchFamily="34" charset="0"/>
              <a:buChar char="•"/>
            </a:pPr>
            <a:r>
              <a:rPr lang="tr-TR" sz="2000" dirty="0" smtClean="0"/>
              <a:t>Ödeme </a:t>
            </a:r>
            <a:r>
              <a:rPr lang="tr-TR" sz="2000" dirty="0"/>
              <a:t>şekilleri, birden  fazla fatura hareketlerinde yer alabilir.</a:t>
            </a:r>
          </a:p>
          <a:p>
            <a:pPr marL="342900" indent="-342900">
              <a:lnSpc>
                <a:spcPct val="135000"/>
              </a:lnSpc>
              <a:buFont typeface="Arial" panose="020B0604020202020204" pitchFamily="34" charset="0"/>
              <a:buChar char="•"/>
            </a:pPr>
            <a:r>
              <a:rPr lang="tr-TR" sz="2000" dirty="0"/>
              <a:t>Bir ödeme(kasa) de birden fazla alış fatura hareketleri yer alabilir en az bir tane olmalıdır.</a:t>
            </a:r>
          </a:p>
          <a:p>
            <a:pPr marL="342900" indent="-342900">
              <a:lnSpc>
                <a:spcPct val="135000"/>
              </a:lnSpc>
              <a:buFont typeface="Arial" panose="020B0604020202020204" pitchFamily="34" charset="0"/>
              <a:buChar char="•"/>
            </a:pPr>
            <a:r>
              <a:rPr lang="tr-TR" sz="2000" dirty="0"/>
              <a:t>Alış fatura hareketleri de tek bir kasadan karşılanır</a:t>
            </a:r>
            <a:r>
              <a:rPr lang="tr-TR" sz="2000" dirty="0" smtClean="0"/>
              <a:t>.</a:t>
            </a:r>
          </a:p>
          <a:p>
            <a:pPr marL="342900" indent="-342900">
              <a:lnSpc>
                <a:spcPct val="135000"/>
              </a:lnSpc>
              <a:buFont typeface="Arial" panose="020B0604020202020204" pitchFamily="34" charset="0"/>
              <a:buChar char="•"/>
            </a:pPr>
            <a:r>
              <a:rPr lang="tr-TR" sz="2000" dirty="0"/>
              <a:t>Bir ödeme(kasa) de birden fazla alış fatura hareketleri yer alabilir en az bir tane olmalıdır.</a:t>
            </a:r>
          </a:p>
          <a:p>
            <a:pPr marL="342900" indent="-342900">
              <a:lnSpc>
                <a:spcPct val="135000"/>
              </a:lnSpc>
              <a:buFont typeface="Arial" panose="020B0604020202020204" pitchFamily="34" charset="0"/>
              <a:buChar char="•"/>
            </a:pPr>
            <a:r>
              <a:rPr lang="tr-TR" sz="2000" dirty="0"/>
              <a:t>Alış fatura hareketleri de tek bir kasadan karşılanır.</a:t>
            </a:r>
          </a:p>
          <a:p>
            <a:pPr marL="342900" indent="-342900">
              <a:lnSpc>
                <a:spcPct val="135000"/>
              </a:lnSpc>
              <a:buFont typeface="Arial" panose="020B0604020202020204" pitchFamily="34" charset="0"/>
              <a:buChar char="•"/>
            </a:pPr>
            <a:r>
              <a:rPr lang="tr-TR" sz="2000" dirty="0"/>
              <a:t>Perakende satış fişi kaydı oluşturulmalı. </a:t>
            </a:r>
          </a:p>
          <a:p>
            <a:pPr marL="342900" indent="-342900">
              <a:lnSpc>
                <a:spcPct val="135000"/>
              </a:lnSpc>
              <a:buFont typeface="Arial" panose="020B0604020202020204" pitchFamily="34" charset="0"/>
              <a:buChar char="•"/>
            </a:pPr>
            <a:r>
              <a:rPr lang="tr-TR" sz="2000" dirty="0"/>
              <a:t>Satısfisi detay tablosunda siparişID, adet, tutar, fiş no, personel adı yer almalıdır.</a:t>
            </a:r>
          </a:p>
          <a:p>
            <a:pPr marL="342900" indent="-342900">
              <a:lnSpc>
                <a:spcPct val="135000"/>
              </a:lnSpc>
              <a:buFont typeface="Arial" panose="020B0604020202020204" pitchFamily="34" charset="0"/>
              <a:buChar char="•"/>
            </a:pPr>
            <a:r>
              <a:rPr lang="tr-TR" sz="2000" dirty="0"/>
              <a:t>Perakende Satış fişi tablosu, fiş  üzerindeki bilgileri, satis fişi detayları tablosundan çekmektedir.</a:t>
            </a:r>
          </a:p>
          <a:p>
            <a:pPr marL="342900" indent="-342900">
              <a:lnSpc>
                <a:spcPct val="135000"/>
              </a:lnSpc>
              <a:buFont typeface="Arial" panose="020B0604020202020204" pitchFamily="34" charset="0"/>
              <a:buChar char="•"/>
            </a:pPr>
            <a:r>
              <a:rPr lang="tr-TR" sz="2000" dirty="0"/>
              <a:t>Bir kitap birden fazla satış hareketinde yer alabilir.</a:t>
            </a:r>
          </a:p>
          <a:p>
            <a:pPr marL="342900" indent="-342900">
              <a:lnSpc>
                <a:spcPct val="135000"/>
              </a:lnSpc>
              <a:buFont typeface="Arial" panose="020B0604020202020204" pitchFamily="34" charset="0"/>
              <a:buChar char="•"/>
            </a:pPr>
            <a:r>
              <a:rPr lang="tr-TR" sz="2000" dirty="0"/>
              <a:t>Bir satış hareketinde birden çok kitap olabilir en az bir tane olmalıdır.</a:t>
            </a:r>
          </a:p>
          <a:p>
            <a:pPr marL="342900" indent="-342900">
              <a:lnSpc>
                <a:spcPct val="135000"/>
              </a:lnSpc>
              <a:buFont typeface="Arial" panose="020B0604020202020204" pitchFamily="34" charset="0"/>
              <a:buChar char="•"/>
            </a:pPr>
            <a:r>
              <a:rPr lang="tr-TR" sz="2000" dirty="0"/>
              <a:t>Bir Satış hareketi tek bir satış fişinde yer almalıdır</a:t>
            </a:r>
            <a:r>
              <a:rPr lang="tr-TR" sz="2000" dirty="0" smtClean="0"/>
              <a:t>.</a:t>
            </a:r>
            <a:endParaRPr lang="tr-TR" sz="2000" dirty="0"/>
          </a:p>
        </p:txBody>
      </p:sp>
      <p:sp>
        <p:nvSpPr>
          <p:cNvPr id="4" name="Başlık 1"/>
          <p:cNvSpPr txBox="1">
            <a:spLocks/>
          </p:cNvSpPr>
          <p:nvPr/>
        </p:nvSpPr>
        <p:spPr>
          <a:xfrm>
            <a:off x="357029" y="13557"/>
            <a:ext cx="3456384" cy="391107"/>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lnSpc>
                <a:spcPct val="90000"/>
              </a:lnSpc>
              <a:spcBef>
                <a:spcPts val="0"/>
              </a:spcBef>
            </a:pPr>
            <a:r>
              <a:rPr lang="tr-TR" sz="2400" dirty="0" smtClean="0">
                <a:solidFill>
                  <a:srgbClr val="374C81"/>
                </a:solidFill>
                <a:latin typeface="Century Gothic"/>
              </a:rPr>
              <a:t>İŞ KURALLARI</a:t>
            </a:r>
            <a:endParaRPr lang="tr-TR" sz="2400" dirty="0">
              <a:solidFill>
                <a:srgbClr val="374C81"/>
              </a:solidFill>
              <a:latin typeface="Century Gothic"/>
            </a:endParaRPr>
          </a:p>
        </p:txBody>
      </p:sp>
    </p:spTree>
    <p:extLst>
      <p:ext uri="{BB962C8B-B14F-4D97-AF65-F5344CB8AC3E}">
        <p14:creationId xmlns:p14="http://schemas.microsoft.com/office/powerpoint/2010/main" val="243734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77788" y="332656"/>
            <a:ext cx="11161240" cy="6740307"/>
          </a:xfrm>
          <a:prstGeom prst="rect">
            <a:avLst/>
          </a:prstGeom>
          <a:noFill/>
        </p:spPr>
        <p:txBody>
          <a:bodyPr wrap="square" rtlCol="0">
            <a:spAutoFit/>
          </a:bodyPr>
          <a:lstStyle/>
          <a:p>
            <a:pPr marL="342900" indent="-342900">
              <a:lnSpc>
                <a:spcPct val="135000"/>
              </a:lnSpc>
              <a:buFont typeface="Arial" panose="020B0604020202020204" pitchFamily="34" charset="0"/>
              <a:buChar char="•"/>
            </a:pPr>
            <a:r>
              <a:rPr lang="tr-TR" sz="2000" dirty="0" smtClean="0"/>
              <a:t>Bir </a:t>
            </a:r>
            <a:r>
              <a:rPr lang="tr-TR" sz="2000" dirty="0"/>
              <a:t>satış fişi birden fazla satış hareketlerinde yer almalıdır.</a:t>
            </a:r>
          </a:p>
          <a:p>
            <a:pPr marL="342900" indent="-342900">
              <a:lnSpc>
                <a:spcPct val="135000"/>
              </a:lnSpc>
              <a:buFont typeface="Arial" panose="020B0604020202020204" pitchFamily="34" charset="0"/>
              <a:buChar char="•"/>
            </a:pPr>
            <a:r>
              <a:rPr lang="tr-TR" sz="2000" dirty="0"/>
              <a:t>Bir satış fişinde bir personel yer almalıdır.</a:t>
            </a:r>
          </a:p>
          <a:p>
            <a:pPr marL="342900" indent="-342900">
              <a:lnSpc>
                <a:spcPct val="135000"/>
              </a:lnSpc>
              <a:buFont typeface="Arial" panose="020B0604020202020204" pitchFamily="34" charset="0"/>
              <a:buChar char="•"/>
            </a:pPr>
            <a:r>
              <a:rPr lang="tr-TR" sz="2000" dirty="0"/>
              <a:t>Bir personel birden fazla satış fişinde yer alabilir.</a:t>
            </a:r>
          </a:p>
          <a:p>
            <a:pPr marL="342900" indent="-342900">
              <a:lnSpc>
                <a:spcPct val="135000"/>
              </a:lnSpc>
              <a:buFont typeface="Arial" panose="020B0604020202020204" pitchFamily="34" charset="0"/>
              <a:buChar char="•"/>
            </a:pPr>
            <a:r>
              <a:rPr lang="tr-TR" sz="2000" dirty="0"/>
              <a:t>Bir satış fişinde birden fazla yer alabilir en az bir tane olmalıdır</a:t>
            </a:r>
            <a:r>
              <a:rPr lang="tr-TR" sz="2000" dirty="0" smtClean="0"/>
              <a:t>.</a:t>
            </a:r>
          </a:p>
          <a:p>
            <a:pPr marL="342900" indent="-342900">
              <a:lnSpc>
                <a:spcPct val="135000"/>
              </a:lnSpc>
              <a:buFont typeface="Arial" panose="020B0604020202020204" pitchFamily="34" charset="0"/>
              <a:buChar char="•"/>
            </a:pPr>
            <a:r>
              <a:rPr lang="tr-TR" sz="2000" dirty="0"/>
              <a:t>Satış fişi kaydında birden fazla satış detayını, tek bir satırda gösterebilmek için ara bir tabloya ihtiyacımız vardır. Bu ara tabloda satış detay id si ve satış fişi id alanları yer almalıdır. Bu sayede eşleştirme yapılabilmektedir. Bu eşleştirme ile bir çok satış detaylardaki toplamlar, satış fişi kaydında genel toplam gösterilip tutulmaktadır.</a:t>
            </a:r>
          </a:p>
          <a:p>
            <a:pPr marL="342900" indent="-342900">
              <a:lnSpc>
                <a:spcPct val="135000"/>
              </a:lnSpc>
              <a:buFont typeface="Arial" panose="020B0604020202020204" pitchFamily="34" charset="0"/>
              <a:buChar char="•"/>
            </a:pPr>
            <a:r>
              <a:rPr lang="tr-TR" sz="2000" dirty="0"/>
              <a:t>Ödeme/kasa kaydı oluşturulmalı.</a:t>
            </a:r>
          </a:p>
          <a:p>
            <a:pPr marL="342900" indent="-342900">
              <a:lnSpc>
                <a:spcPct val="135000"/>
              </a:lnSpc>
              <a:buFont typeface="Arial" panose="020B0604020202020204" pitchFamily="34" charset="0"/>
              <a:buChar char="•"/>
            </a:pPr>
            <a:r>
              <a:rPr lang="tr-TR" sz="2000" dirty="0"/>
              <a:t>Satış fişleri gelen ve alış faturalar için yapılan odemeler kaydı , ödeme kasa tablosunda tutulmalıdır. </a:t>
            </a:r>
          </a:p>
          <a:p>
            <a:pPr marL="342900" indent="-342900">
              <a:lnSpc>
                <a:spcPct val="135000"/>
              </a:lnSpc>
              <a:buFont typeface="Arial" panose="020B0604020202020204" pitchFamily="34" charset="0"/>
              <a:buChar char="•"/>
            </a:pPr>
            <a:r>
              <a:rPr lang="tr-TR" sz="2000" dirty="0"/>
              <a:t>Ödeme de bu genel toplam üzerinden yapılmaktadır.</a:t>
            </a:r>
          </a:p>
          <a:p>
            <a:pPr marL="342900" indent="-342900">
              <a:lnSpc>
                <a:spcPct val="135000"/>
              </a:lnSpc>
              <a:buFont typeface="Arial" panose="020B0604020202020204" pitchFamily="34" charset="0"/>
              <a:buChar char="•"/>
            </a:pPr>
            <a:r>
              <a:rPr lang="tr-TR" sz="2000" dirty="0"/>
              <a:t>Ödeme kasa tablosunda, ödeme tarihi, ödenen miktar ve kasa miktarı yani kalan bakiye bilgileri yer almalıdır.</a:t>
            </a:r>
          </a:p>
          <a:p>
            <a:pPr>
              <a:lnSpc>
                <a:spcPct val="135000"/>
              </a:lnSpc>
            </a:pPr>
            <a:endParaRPr lang="tr-TR" sz="2000" dirty="0"/>
          </a:p>
          <a:p>
            <a:pPr marL="342900" indent="-342900">
              <a:lnSpc>
                <a:spcPct val="135000"/>
              </a:lnSpc>
              <a:buFont typeface="Arial" panose="020B0604020202020204" pitchFamily="34" charset="0"/>
              <a:buChar char="•"/>
            </a:pPr>
            <a:endParaRPr lang="tr-TR" sz="2000" dirty="0"/>
          </a:p>
        </p:txBody>
      </p:sp>
      <p:sp>
        <p:nvSpPr>
          <p:cNvPr id="4" name="Başlık 1"/>
          <p:cNvSpPr txBox="1">
            <a:spLocks/>
          </p:cNvSpPr>
          <p:nvPr/>
        </p:nvSpPr>
        <p:spPr>
          <a:xfrm>
            <a:off x="357029" y="13557"/>
            <a:ext cx="3456384" cy="391107"/>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lnSpc>
                <a:spcPct val="90000"/>
              </a:lnSpc>
              <a:spcBef>
                <a:spcPts val="0"/>
              </a:spcBef>
            </a:pPr>
            <a:r>
              <a:rPr lang="tr-TR" sz="2400" dirty="0" smtClean="0">
                <a:solidFill>
                  <a:srgbClr val="374C81"/>
                </a:solidFill>
                <a:latin typeface="Century Gothic"/>
              </a:rPr>
              <a:t>İŞ KURALLARI</a:t>
            </a:r>
            <a:endParaRPr lang="tr-TR" sz="2400" dirty="0">
              <a:solidFill>
                <a:srgbClr val="374C81"/>
              </a:solidFill>
              <a:latin typeface="Century Gothic"/>
            </a:endParaRPr>
          </a:p>
        </p:txBody>
      </p:sp>
    </p:spTree>
    <p:extLst>
      <p:ext uri="{BB962C8B-B14F-4D97-AF65-F5344CB8AC3E}">
        <p14:creationId xmlns:p14="http://schemas.microsoft.com/office/powerpoint/2010/main" val="26169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77788" y="332656"/>
            <a:ext cx="11161240" cy="5031314"/>
          </a:xfrm>
          <a:prstGeom prst="rect">
            <a:avLst/>
          </a:prstGeom>
          <a:noFill/>
        </p:spPr>
        <p:txBody>
          <a:bodyPr wrap="square" rtlCol="0">
            <a:spAutoFit/>
          </a:bodyPr>
          <a:lstStyle/>
          <a:p>
            <a:pPr marL="342900" indent="-342900">
              <a:lnSpc>
                <a:spcPct val="135000"/>
              </a:lnSpc>
              <a:buFont typeface="Arial" panose="020B0604020202020204" pitchFamily="34" charset="0"/>
              <a:buChar char="•"/>
            </a:pPr>
            <a:r>
              <a:rPr lang="tr-TR" sz="2000" dirty="0"/>
              <a:t>Alış faturalarının tamamı ya da bir kısmı ödeme tarihine ve ödeme miktarına göre ödenir. Tamamı ödenmeyen alış faturaları için geriye kalan miktar bakiye olarak kasa miktarı alanında tutulur.</a:t>
            </a:r>
          </a:p>
          <a:p>
            <a:pPr marL="342900" indent="-342900">
              <a:lnSpc>
                <a:spcPct val="135000"/>
              </a:lnSpc>
              <a:buFont typeface="Arial" panose="020B0604020202020204" pitchFamily="34" charset="0"/>
              <a:buChar char="•"/>
            </a:pPr>
            <a:r>
              <a:rPr lang="tr-TR" sz="2000" dirty="0"/>
              <a:t>Ödeme şekilleri, birden  fazla fatura hareketlerinde yer alabilir</a:t>
            </a:r>
          </a:p>
          <a:p>
            <a:pPr marL="342900" indent="-342900">
              <a:lnSpc>
                <a:spcPct val="135000"/>
              </a:lnSpc>
              <a:buFont typeface="Arial" panose="020B0604020202020204" pitchFamily="34" charset="0"/>
              <a:buChar char="•"/>
            </a:pPr>
            <a:r>
              <a:rPr lang="tr-TR" sz="2000" dirty="0"/>
              <a:t>Satış fişinin ödeme şekli seçilmelidir.</a:t>
            </a:r>
          </a:p>
          <a:p>
            <a:pPr marL="342900" indent="-342900">
              <a:lnSpc>
                <a:spcPct val="135000"/>
              </a:lnSpc>
              <a:buFont typeface="Arial" panose="020B0604020202020204" pitchFamily="34" charset="0"/>
              <a:buChar char="•"/>
            </a:pPr>
            <a:r>
              <a:rPr lang="tr-TR" sz="2000" dirty="0"/>
              <a:t>Ödeme tek bir kasaya yapılmaktadır.</a:t>
            </a:r>
          </a:p>
          <a:p>
            <a:pPr marL="342900" indent="-342900">
              <a:lnSpc>
                <a:spcPct val="135000"/>
              </a:lnSpc>
              <a:buFont typeface="Arial" panose="020B0604020202020204" pitchFamily="34" charset="0"/>
              <a:buChar char="•"/>
            </a:pPr>
            <a:r>
              <a:rPr lang="tr-TR" sz="2000" dirty="0"/>
              <a:t>Bir kasaya birden fazla ödeme yapılmış olabilir en az bir tane yapılmalıdır.</a:t>
            </a:r>
          </a:p>
          <a:p>
            <a:pPr marL="342900" indent="-342900">
              <a:lnSpc>
                <a:spcPct val="135000"/>
              </a:lnSpc>
              <a:buFont typeface="Arial" panose="020B0604020202020204" pitchFamily="34" charset="0"/>
              <a:buChar char="•"/>
            </a:pPr>
            <a:r>
              <a:rPr lang="tr-TR" sz="2000" dirty="0"/>
              <a:t>Satış Fişi ve Alış Fatura Detayında alınan ve satılan kitapların listesi Sipariş isimli tabloda tutulmaktadır. </a:t>
            </a:r>
          </a:p>
          <a:p>
            <a:pPr marL="342900" indent="-342900">
              <a:lnSpc>
                <a:spcPct val="135000"/>
              </a:lnSpc>
              <a:buFont typeface="Arial" panose="020B0604020202020204" pitchFamily="34" charset="0"/>
              <a:buChar char="•"/>
            </a:pPr>
            <a:r>
              <a:rPr lang="tr-TR" sz="2000" dirty="0"/>
              <a:t>Sipariş tablosu kitap listesini Kitaplar tablosundan çekmektedir. </a:t>
            </a:r>
          </a:p>
          <a:p>
            <a:pPr marL="342900" indent="-342900">
              <a:lnSpc>
                <a:spcPct val="135000"/>
              </a:lnSpc>
              <a:buFont typeface="Arial" panose="020B0604020202020204" pitchFamily="34" charset="0"/>
              <a:buChar char="•"/>
            </a:pPr>
            <a:r>
              <a:rPr lang="tr-TR" sz="2000" dirty="0"/>
              <a:t>Ayrıca sipariş tablosunda hem satış fişi hem de yayınevinden gelen faturanın Alış yada Satış olduğunu belirten yeni bir alan mevcuttur.</a:t>
            </a:r>
          </a:p>
        </p:txBody>
      </p:sp>
      <p:sp>
        <p:nvSpPr>
          <p:cNvPr id="4" name="Başlık 1"/>
          <p:cNvSpPr txBox="1">
            <a:spLocks/>
          </p:cNvSpPr>
          <p:nvPr/>
        </p:nvSpPr>
        <p:spPr>
          <a:xfrm>
            <a:off x="357029" y="13557"/>
            <a:ext cx="3456384" cy="391107"/>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lnSpc>
                <a:spcPct val="90000"/>
              </a:lnSpc>
              <a:spcBef>
                <a:spcPts val="0"/>
              </a:spcBef>
            </a:pPr>
            <a:r>
              <a:rPr lang="tr-TR" sz="2400" dirty="0" smtClean="0">
                <a:solidFill>
                  <a:srgbClr val="374C81"/>
                </a:solidFill>
                <a:latin typeface="Century Gothic"/>
              </a:rPr>
              <a:t>İŞ KURALLARI</a:t>
            </a:r>
            <a:endParaRPr lang="tr-TR" sz="2400" dirty="0">
              <a:solidFill>
                <a:srgbClr val="374C81"/>
              </a:solidFill>
              <a:latin typeface="Century Gothic"/>
            </a:endParaRPr>
          </a:p>
        </p:txBody>
      </p:sp>
    </p:spTree>
    <p:extLst>
      <p:ext uri="{BB962C8B-B14F-4D97-AF65-F5344CB8AC3E}">
        <p14:creationId xmlns:p14="http://schemas.microsoft.com/office/powerpoint/2010/main" val="95135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2349996" y="2708920"/>
            <a:ext cx="7848872" cy="1054870"/>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lnSpc>
                <a:spcPct val="90000"/>
              </a:lnSpc>
              <a:spcBef>
                <a:spcPts val="0"/>
              </a:spcBef>
            </a:pPr>
            <a:r>
              <a:rPr lang="tr-TR" sz="7200" dirty="0" smtClean="0">
                <a:solidFill>
                  <a:srgbClr val="374C81"/>
                </a:solidFill>
                <a:latin typeface="Century Gothic"/>
              </a:rPr>
              <a:t>E-R DİAGRAM</a:t>
            </a:r>
            <a:endParaRPr lang="tr-TR" sz="7200" dirty="0">
              <a:solidFill>
                <a:srgbClr val="374C81"/>
              </a:solidFill>
              <a:latin typeface="Century Gothic"/>
            </a:endParaRPr>
          </a:p>
        </p:txBody>
      </p:sp>
    </p:spTree>
    <p:extLst>
      <p:ext uri="{BB962C8B-B14F-4D97-AF65-F5344CB8AC3E}">
        <p14:creationId xmlns:p14="http://schemas.microsoft.com/office/powerpoint/2010/main" val="32220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 y="0"/>
            <a:ext cx="12186042" cy="6858000"/>
          </a:xfrm>
        </p:spPr>
      </p:pic>
      <p:sp>
        <p:nvSpPr>
          <p:cNvPr id="2" name="Unvan 1"/>
          <p:cNvSpPr>
            <a:spLocks noGrp="1"/>
          </p:cNvSpPr>
          <p:nvPr>
            <p:ph type="title"/>
          </p:nvPr>
        </p:nvSpPr>
        <p:spPr>
          <a:xfrm>
            <a:off x="261764" y="0"/>
            <a:ext cx="2376264" cy="400472"/>
          </a:xfrm>
        </p:spPr>
        <p:txBody>
          <a:bodyPr>
            <a:normAutofit fontScale="90000"/>
          </a:bodyPr>
          <a:lstStyle/>
          <a:p>
            <a:r>
              <a:rPr lang="tr-TR" sz="2400" b="1" dirty="0" smtClean="0"/>
              <a:t>E-R DİAGRAMI</a:t>
            </a:r>
            <a:endParaRPr lang="tr-TR" sz="2400" b="1" dirty="0"/>
          </a:p>
        </p:txBody>
      </p:sp>
    </p:spTree>
    <p:extLst>
      <p:ext uri="{BB962C8B-B14F-4D97-AF65-F5344CB8AC3E}">
        <p14:creationId xmlns:p14="http://schemas.microsoft.com/office/powerpoint/2010/main" val="394183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_16x9_TP10278793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D69424-34CA-416D-8659-0C355AFC80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731</Words>
  <Application>Microsoft Office PowerPoint</Application>
  <PresentationFormat>Özel</PresentationFormat>
  <Paragraphs>59</Paragraphs>
  <Slides>11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Arial</vt:lpstr>
      <vt:lpstr>Century Gothic</vt:lpstr>
      <vt:lpstr>Books_16x9_TP102787939</vt:lpstr>
      <vt:lpstr>KİTAP SATICISI</vt:lpstr>
      <vt:lpstr>PowerPoint Sunusu</vt:lpstr>
      <vt:lpstr>PowerPoint Sunusu</vt:lpstr>
      <vt:lpstr>PowerPoint Sunusu</vt:lpstr>
      <vt:lpstr>PowerPoint Sunusu</vt:lpstr>
      <vt:lpstr>PowerPoint Sunusu</vt:lpstr>
      <vt:lpstr>PowerPoint Sunusu</vt:lpstr>
      <vt:lpstr>PowerPoint Sunusu</vt:lpstr>
      <vt:lpstr>E-R DİAGRAMI</vt:lpstr>
      <vt:lpstr>PowerPoint Sunusu</vt:lpstr>
      <vt:lpstr>LOJİK TASARIM</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2016-04-18T22:00:07Z</dcterms:created>
  <dcterms:modified xsi:type="dcterms:W3CDTF">2016-04-26T11:56:35Z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