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9" r:id="rId4"/>
    <p:sldId id="262" r:id="rId5"/>
    <p:sldId id="264" r:id="rId6"/>
    <p:sldId id="265" r:id="rId7"/>
    <p:sldId id="266" r:id="rId8"/>
    <p:sldId id="267" r:id="rId9"/>
    <p:sldId id="269" r:id="rId10"/>
    <p:sldId id="270" r:id="rId11"/>
    <p:sldId id="271" r:id="rId12"/>
    <p:sldId id="272" r:id="rId13"/>
    <p:sldId id="273"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4"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40391-1962-4B94-B71E-0493A1B2F88C}" type="datetimeFigureOut">
              <a:rPr lang="tr-TR" smtClean="0"/>
              <a:t>23.04.2016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0719-1732-4982-899B-DF7B96C67EC7}" type="slidenum">
              <a:rPr lang="tr-TR" smtClean="0"/>
              <a:t>‹#›</a:t>
            </a:fld>
            <a:endParaRPr lang="tr-TR"/>
          </a:p>
        </p:txBody>
      </p:sp>
    </p:spTree>
    <p:extLst>
      <p:ext uri="{BB962C8B-B14F-4D97-AF65-F5344CB8AC3E}">
        <p14:creationId xmlns:p14="http://schemas.microsoft.com/office/powerpoint/2010/main" val="298159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err="1" smtClean="0">
                <a:solidFill>
                  <a:srgbClr val="FF0000"/>
                </a:solidFill>
              </a:rPr>
              <a:t>KSozlesmeSatiri</a:t>
            </a:r>
            <a:r>
              <a:rPr lang="tr-TR" sz="1200" b="1" dirty="0" smtClean="0">
                <a:solidFill>
                  <a:srgbClr val="FF0000"/>
                </a:solidFill>
              </a:rPr>
              <a:t>	: </a:t>
            </a:r>
            <a:r>
              <a:rPr lang="tr-TR" sz="1200" dirty="0" smtClean="0"/>
              <a:t>Sözleşmenin fiyat kısmı ise bu tablolarda yer almaktadır. Fiyat Tipi ve </a:t>
            </a:r>
            <a:r>
              <a:rPr lang="tr-TR" sz="1200" dirty="0" err="1" smtClean="0"/>
              <a:t>Desi</a:t>
            </a:r>
            <a:r>
              <a:rPr lang="tr-TR" sz="1200" dirty="0" smtClean="0"/>
              <a:t> </a:t>
            </a:r>
            <a:r>
              <a:rPr lang="tr-TR" sz="1200" dirty="0" err="1" smtClean="0"/>
              <a:t>Giris</a:t>
            </a:r>
            <a:r>
              <a:rPr lang="tr-TR" sz="1200" dirty="0" smtClean="0"/>
              <a:t> Tip ne göre hesaplama şekli değişmektedir. Fiyat tipleri </a:t>
            </a:r>
            <a:r>
              <a:rPr lang="tr-TR" sz="1200" dirty="0" err="1" smtClean="0"/>
              <a:t>ToplamDesi</a:t>
            </a:r>
            <a:r>
              <a:rPr lang="tr-TR" sz="1200" dirty="0" smtClean="0"/>
              <a:t>, </a:t>
            </a:r>
            <a:r>
              <a:rPr lang="tr-TR" sz="1200" dirty="0" err="1" smtClean="0"/>
              <a:t>Kolibaşı</a:t>
            </a:r>
            <a:r>
              <a:rPr lang="tr-TR" sz="1200" dirty="0" smtClean="0"/>
              <a:t>, </a:t>
            </a:r>
            <a:r>
              <a:rPr lang="tr-TR" sz="1200" dirty="0" err="1" smtClean="0"/>
              <a:t>DesiKg</a:t>
            </a:r>
            <a:r>
              <a:rPr lang="tr-TR" sz="1200" dirty="0" smtClean="0"/>
              <a:t> tipleridir. </a:t>
            </a:r>
            <a:r>
              <a:rPr lang="tr-TR" sz="1200" dirty="0" err="1" smtClean="0"/>
              <a:t>Desi</a:t>
            </a:r>
            <a:r>
              <a:rPr lang="tr-TR" sz="1200" dirty="0" smtClean="0"/>
              <a:t> Giriş Tipi ise Aralık, Baraj değerlerine sahiptir.</a:t>
            </a:r>
          </a:p>
          <a:p>
            <a:r>
              <a:rPr lang="tr-TR" sz="1200" dirty="0" smtClean="0"/>
              <a:t>Toplam </a:t>
            </a:r>
            <a:r>
              <a:rPr lang="tr-TR" sz="1200" dirty="0" err="1" smtClean="0"/>
              <a:t>Desi</a:t>
            </a:r>
            <a:r>
              <a:rPr lang="tr-TR" sz="1200" dirty="0" smtClean="0"/>
              <a:t> evrakta taşınacak toplam ağırlığa göre fiyat vermeye yararken, </a:t>
            </a:r>
            <a:r>
              <a:rPr lang="tr-TR" sz="1200" dirty="0" err="1" smtClean="0"/>
              <a:t>kolibaşı</a:t>
            </a:r>
            <a:r>
              <a:rPr lang="tr-TR" sz="1200" dirty="0" smtClean="0"/>
              <a:t> hesaplama tipinde ise birim başına hesaplama yapılır. </a:t>
            </a:r>
          </a:p>
          <a:p>
            <a:r>
              <a:rPr lang="tr-TR" sz="1200" dirty="0" err="1" smtClean="0"/>
              <a:t>Degi</a:t>
            </a:r>
            <a:r>
              <a:rPr lang="tr-TR" sz="1200" dirty="0" smtClean="0"/>
              <a:t>-Kg ise her </a:t>
            </a:r>
            <a:r>
              <a:rPr lang="tr-TR" sz="1200" dirty="0" err="1" smtClean="0"/>
              <a:t>desi</a:t>
            </a:r>
            <a:r>
              <a:rPr lang="tr-TR" sz="1200" dirty="0" smtClean="0"/>
              <a:t> başına atacak fiyat yazılır.</a:t>
            </a:r>
          </a:p>
          <a:p>
            <a:r>
              <a:rPr lang="tr-TR" sz="1200" dirty="0" smtClean="0"/>
              <a:t>Sözleşme satırlarında illere </a:t>
            </a:r>
            <a:endParaRPr lang="tr-TR" dirty="0"/>
          </a:p>
        </p:txBody>
      </p:sp>
      <p:sp>
        <p:nvSpPr>
          <p:cNvPr id="4" name="Slayt Numarası Yer Tutucusu 3"/>
          <p:cNvSpPr>
            <a:spLocks noGrp="1"/>
          </p:cNvSpPr>
          <p:nvPr>
            <p:ph type="sldNum" sz="quarter" idx="10"/>
          </p:nvPr>
        </p:nvSpPr>
        <p:spPr/>
        <p:txBody>
          <a:bodyPr/>
          <a:lstStyle/>
          <a:p>
            <a:fld id="{5CA30719-1732-4982-899B-DF7B96C67EC7}" type="slidenum">
              <a:rPr lang="tr-TR" smtClean="0"/>
              <a:t>4</a:t>
            </a:fld>
            <a:endParaRPr lang="tr-TR"/>
          </a:p>
        </p:txBody>
      </p:sp>
    </p:spTree>
    <p:extLst>
      <p:ext uri="{BB962C8B-B14F-4D97-AF65-F5344CB8AC3E}">
        <p14:creationId xmlns:p14="http://schemas.microsoft.com/office/powerpoint/2010/main" val="285736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259509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39B7F8-E421-466E-9A08-CD72717E0AA9}" type="datetimeFigureOut">
              <a:rPr lang="tr-TR" smtClean="0"/>
              <a:t>23.04.2016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190917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3927031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37058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294440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251123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3308006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405396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34029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84143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409520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39B7F8-E421-466E-9A08-CD72717E0AA9}" type="datetimeFigureOut">
              <a:rPr lang="tr-TR" smtClean="0"/>
              <a:t>23.04.2016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365540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C39B7F8-E421-466E-9A08-CD72717E0AA9}" type="datetimeFigureOut">
              <a:rPr lang="tr-TR" smtClean="0"/>
              <a:t>23.04.2016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30228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386503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49645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DC39B7F8-E421-466E-9A08-CD72717E0AA9}" type="datetimeFigureOut">
              <a:rPr lang="tr-TR" smtClean="0"/>
              <a:t>23.04.2016</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55639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39B7F8-E421-466E-9A08-CD72717E0AA9}" type="datetimeFigureOut">
              <a:rPr lang="tr-TR" smtClean="0"/>
              <a:t>23.04.2016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B10BDA-459A-4C62-B404-05A0F6C5055C}" type="slidenum">
              <a:rPr lang="tr-TR" smtClean="0"/>
              <a:t>‹#›</a:t>
            </a:fld>
            <a:endParaRPr lang="tr-TR"/>
          </a:p>
        </p:txBody>
      </p:sp>
    </p:spTree>
    <p:extLst>
      <p:ext uri="{BB962C8B-B14F-4D97-AF65-F5344CB8AC3E}">
        <p14:creationId xmlns:p14="http://schemas.microsoft.com/office/powerpoint/2010/main" val="427040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C39B7F8-E421-466E-9A08-CD72717E0AA9}" type="datetimeFigureOut">
              <a:rPr lang="tr-TR" smtClean="0"/>
              <a:t>23.04.2016</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B10BDA-459A-4C62-B404-05A0F6C5055C}" type="slidenum">
              <a:rPr lang="tr-TR" smtClean="0"/>
              <a:t>‹#›</a:t>
            </a:fld>
            <a:endParaRPr lang="tr-TR"/>
          </a:p>
        </p:txBody>
      </p:sp>
    </p:spTree>
    <p:extLst>
      <p:ext uri="{BB962C8B-B14F-4D97-AF65-F5344CB8AC3E}">
        <p14:creationId xmlns:p14="http://schemas.microsoft.com/office/powerpoint/2010/main" val="18642687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16000" y="1447801"/>
            <a:ext cx="8825658" cy="2298700"/>
          </a:xfrm>
        </p:spPr>
        <p:txBody>
          <a:bodyPr/>
          <a:lstStyle/>
          <a:p>
            <a:r>
              <a:rPr lang="tr-TR" dirty="0"/>
              <a:t>K</a:t>
            </a:r>
            <a:r>
              <a:rPr lang="tr-TR" dirty="0" smtClean="0"/>
              <a:t>argo </a:t>
            </a:r>
            <a:r>
              <a:rPr lang="tr-TR" dirty="0" err="1" smtClean="0"/>
              <a:t>Veritabanı</a:t>
            </a:r>
            <a:r>
              <a:rPr lang="tr-TR" dirty="0" smtClean="0"/>
              <a:t> </a:t>
            </a:r>
            <a:endParaRPr lang="tr-TR" dirty="0"/>
          </a:p>
        </p:txBody>
      </p:sp>
      <p:sp>
        <p:nvSpPr>
          <p:cNvPr id="5" name="Alt Başlık 4"/>
          <p:cNvSpPr>
            <a:spLocks noGrp="1"/>
          </p:cNvSpPr>
          <p:nvPr>
            <p:ph type="subTitle" idx="1"/>
          </p:nvPr>
        </p:nvSpPr>
        <p:spPr>
          <a:xfrm>
            <a:off x="1116000" y="3911600"/>
            <a:ext cx="8825658" cy="711200"/>
          </a:xfrm>
        </p:spPr>
        <p:txBody>
          <a:bodyPr>
            <a:normAutofit fontScale="92500" lnSpcReduction="20000"/>
          </a:bodyPr>
          <a:lstStyle/>
          <a:p>
            <a:endParaRPr lang="tr-TR" dirty="0" smtClean="0"/>
          </a:p>
          <a:p>
            <a:r>
              <a:rPr lang="tr-TR" dirty="0" smtClean="0"/>
              <a:t> Derviş AYGÜN</a:t>
            </a:r>
            <a:endParaRPr lang="tr-TR" dirty="0"/>
          </a:p>
        </p:txBody>
      </p:sp>
    </p:spTree>
    <p:extLst>
      <p:ext uri="{BB962C8B-B14F-4D97-AF65-F5344CB8AC3E}">
        <p14:creationId xmlns:p14="http://schemas.microsoft.com/office/powerpoint/2010/main" val="2639226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752475"/>
          </a:xfrm>
        </p:spPr>
        <p:txBody>
          <a:bodyPr/>
          <a:lstStyle/>
          <a:p>
            <a:pPr algn="ctr"/>
            <a:r>
              <a:rPr lang="tr-TR" dirty="0" err="1" smtClean="0"/>
              <a:t>Veritabanı</a:t>
            </a:r>
            <a:r>
              <a:rPr lang="tr-TR" dirty="0" smtClean="0"/>
              <a:t> Diyagramı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081" y="752475"/>
            <a:ext cx="10913838" cy="5806293"/>
          </a:xfrm>
        </p:spPr>
      </p:pic>
    </p:spTree>
    <p:extLst>
      <p:ext uri="{BB962C8B-B14F-4D97-AF65-F5344CB8AC3E}">
        <p14:creationId xmlns:p14="http://schemas.microsoft.com/office/powerpoint/2010/main" val="1290620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1999" cy="663575"/>
          </a:xfrm>
        </p:spPr>
        <p:txBody>
          <a:bodyPr>
            <a:normAutofit fontScale="90000"/>
          </a:bodyPr>
          <a:lstStyle/>
          <a:p>
            <a:pPr algn="ctr"/>
            <a:r>
              <a:rPr lang="tr-TR" dirty="0"/>
              <a:t>V</a:t>
            </a:r>
            <a:r>
              <a:rPr lang="tr-TR" dirty="0" smtClean="0"/>
              <a:t>arlık </a:t>
            </a:r>
            <a:r>
              <a:rPr lang="tr-TR" dirty="0"/>
              <a:t>ilişki</a:t>
            </a:r>
            <a:r>
              <a:rPr lang="tr-TR" dirty="0" smtClean="0"/>
              <a:t> Diyagramı</a:t>
            </a:r>
            <a:endParaRPr lang="tr-TR" dirty="0"/>
          </a:p>
        </p:txBody>
      </p:sp>
      <p:pic>
        <p:nvPicPr>
          <p:cNvPr id="8" name="İçerik Yer Tutucusu 7"/>
          <p:cNvPicPr>
            <a:picLocks noGrp="1" noChangeAspect="1"/>
          </p:cNvPicPr>
          <p:nvPr>
            <p:ph idx="1"/>
          </p:nvPr>
        </p:nvPicPr>
        <p:blipFill>
          <a:blip r:embed="rId2"/>
          <a:stretch>
            <a:fillRect/>
          </a:stretch>
        </p:blipFill>
        <p:spPr>
          <a:xfrm>
            <a:off x="658584" y="910584"/>
            <a:ext cx="11342915" cy="5714641"/>
          </a:xfrm>
        </p:spPr>
      </p:pic>
    </p:spTree>
    <p:extLst>
      <p:ext uri="{BB962C8B-B14F-4D97-AF65-F5344CB8AC3E}">
        <p14:creationId xmlns:p14="http://schemas.microsoft.com/office/powerpoint/2010/main" val="272654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650875"/>
          </a:xfrm>
        </p:spPr>
        <p:txBody>
          <a:bodyPr>
            <a:normAutofit fontScale="90000"/>
          </a:bodyPr>
          <a:lstStyle/>
          <a:p>
            <a:pPr algn="ctr"/>
            <a:r>
              <a:rPr lang="tr-TR" dirty="0" smtClean="0"/>
              <a:t>Varlık </a:t>
            </a:r>
            <a:r>
              <a:rPr lang="tr-TR" dirty="0"/>
              <a:t>ilişki Diyagramı</a:t>
            </a:r>
          </a:p>
        </p:txBody>
      </p:sp>
      <p:pic>
        <p:nvPicPr>
          <p:cNvPr id="6" name="İçerik Yer Tutucusu 5"/>
          <p:cNvPicPr>
            <a:picLocks noGrp="1" noChangeAspect="1"/>
          </p:cNvPicPr>
          <p:nvPr>
            <p:ph idx="1"/>
          </p:nvPr>
        </p:nvPicPr>
        <p:blipFill>
          <a:blip r:embed="rId2"/>
          <a:stretch>
            <a:fillRect/>
          </a:stretch>
        </p:blipFill>
        <p:spPr>
          <a:xfrm>
            <a:off x="408183" y="944789"/>
            <a:ext cx="11375633" cy="5602968"/>
          </a:xfrm>
        </p:spPr>
      </p:pic>
    </p:spTree>
    <p:extLst>
      <p:ext uri="{BB962C8B-B14F-4D97-AF65-F5344CB8AC3E}">
        <p14:creationId xmlns:p14="http://schemas.microsoft.com/office/powerpoint/2010/main" val="1434850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28" y="2765425"/>
            <a:ext cx="10515600" cy="1325563"/>
          </a:xfrm>
        </p:spPr>
        <p:txBody>
          <a:bodyPr/>
          <a:lstStyle/>
          <a:p>
            <a:pPr algn="ctr"/>
            <a:r>
              <a:rPr lang="tr-TR" dirty="0" smtClean="0"/>
              <a:t>TEŞEKKÜRLER</a:t>
            </a:r>
            <a:endParaRPr lang="tr-TR" dirty="0"/>
          </a:p>
        </p:txBody>
      </p:sp>
    </p:spTree>
    <p:extLst>
      <p:ext uri="{BB962C8B-B14F-4D97-AF65-F5344CB8AC3E}">
        <p14:creationId xmlns:p14="http://schemas.microsoft.com/office/powerpoint/2010/main" val="302917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720000"/>
          </a:xfrm>
        </p:spPr>
        <p:txBody>
          <a:bodyPr>
            <a:normAutofit/>
          </a:bodyPr>
          <a:lstStyle/>
          <a:p>
            <a:pPr algn="ctr"/>
            <a:r>
              <a:rPr lang="tr-TR" sz="4000" dirty="0" smtClean="0"/>
              <a:t>TABLOLAR</a:t>
            </a:r>
            <a:endParaRPr lang="tr-TR" sz="4000" dirty="0"/>
          </a:p>
        </p:txBody>
      </p:sp>
      <p:sp>
        <p:nvSpPr>
          <p:cNvPr id="3" name="İçerik Yer Tutucusu 2"/>
          <p:cNvSpPr>
            <a:spLocks noGrp="1"/>
          </p:cNvSpPr>
          <p:nvPr>
            <p:ph idx="1"/>
          </p:nvPr>
        </p:nvSpPr>
        <p:spPr>
          <a:xfrm>
            <a:off x="720000" y="720000"/>
            <a:ext cx="10800000" cy="5760000"/>
          </a:xfrm>
        </p:spPr>
        <p:txBody>
          <a:bodyPr>
            <a:normAutofit fontScale="92500" lnSpcReduction="10000"/>
          </a:bodyPr>
          <a:lstStyle/>
          <a:p>
            <a:r>
              <a:rPr lang="tr-TR" sz="1800" b="1" dirty="0" err="1" smtClean="0">
                <a:solidFill>
                  <a:srgbClr val="FF0000"/>
                </a:solidFill>
              </a:rPr>
              <a:t>KBirim</a:t>
            </a:r>
            <a:r>
              <a:rPr lang="tr-TR" sz="1800" b="1" dirty="0" smtClean="0">
                <a:solidFill>
                  <a:srgbClr val="FF0000"/>
                </a:solidFill>
              </a:rPr>
              <a:t>: </a:t>
            </a:r>
            <a:r>
              <a:rPr lang="tr-TR" sz="1800" dirty="0" smtClean="0"/>
              <a:t>Birim tablosu gönderilecek </a:t>
            </a:r>
            <a:r>
              <a:rPr lang="tr-TR" sz="1800" dirty="0" err="1" smtClean="0"/>
              <a:t>dosya,mi,paket,koli</a:t>
            </a:r>
            <a:r>
              <a:rPr lang="tr-TR" sz="1800" dirty="0" smtClean="0"/>
              <a:t> gibi gönderi çeşitlerinin tutulduğu tablodur.</a:t>
            </a:r>
          </a:p>
          <a:p>
            <a:r>
              <a:rPr lang="tr-TR" sz="1800" b="1" dirty="0" err="1" smtClean="0">
                <a:solidFill>
                  <a:srgbClr val="FF0000"/>
                </a:solidFill>
              </a:rPr>
              <a:t>KHizmet</a:t>
            </a:r>
            <a:r>
              <a:rPr lang="tr-TR" sz="1800" b="1" dirty="0" smtClean="0">
                <a:solidFill>
                  <a:srgbClr val="FF0000"/>
                </a:solidFill>
              </a:rPr>
              <a:t>: </a:t>
            </a:r>
            <a:r>
              <a:rPr lang="tr-TR" sz="1800" dirty="0" smtClean="0"/>
              <a:t>Şirketin verdiği hizmetlerin tanımlandığı tablodur. Yurt içi kargo taşımacılığı, uluslar arası kargo, lojistik </a:t>
            </a:r>
            <a:r>
              <a:rPr lang="tr-TR" sz="1800" dirty="0" err="1" smtClean="0"/>
              <a:t>v.b</a:t>
            </a:r>
            <a:endParaRPr lang="tr-TR" sz="1800" dirty="0" smtClean="0"/>
          </a:p>
          <a:p>
            <a:r>
              <a:rPr lang="tr-TR" sz="1800" b="1" dirty="0" err="1" smtClean="0">
                <a:solidFill>
                  <a:srgbClr val="FF0000"/>
                </a:solidFill>
              </a:rPr>
              <a:t>KEkHizmet</a:t>
            </a:r>
            <a:r>
              <a:rPr lang="tr-TR" sz="1800" b="1" dirty="0" smtClean="0">
                <a:solidFill>
                  <a:srgbClr val="FF0000"/>
                </a:solidFill>
              </a:rPr>
              <a:t>: </a:t>
            </a:r>
            <a:r>
              <a:rPr lang="tr-TR" sz="1800" dirty="0" smtClean="0"/>
              <a:t>Hizmete ait kullanılacak ek hizmetlerin tanımlandığı tablodur. Örneğin : </a:t>
            </a:r>
            <a:r>
              <a:rPr lang="tr-TR" sz="1800" dirty="0" err="1" smtClean="0"/>
              <a:t>Sms,Sigorta,Teslimatta</a:t>
            </a:r>
            <a:r>
              <a:rPr lang="tr-TR" sz="1800" dirty="0" smtClean="0"/>
              <a:t> Göndericiye </a:t>
            </a:r>
            <a:r>
              <a:rPr lang="tr-TR" sz="1800" dirty="0" err="1" smtClean="0"/>
              <a:t>Sms</a:t>
            </a:r>
            <a:r>
              <a:rPr lang="tr-TR" sz="1800" dirty="0" smtClean="0"/>
              <a:t> </a:t>
            </a:r>
            <a:r>
              <a:rPr lang="tr-TR" sz="1800" dirty="0" err="1" smtClean="0"/>
              <a:t>v.b</a:t>
            </a:r>
            <a:r>
              <a:rPr lang="tr-TR" sz="1800" dirty="0" smtClean="0"/>
              <a:t> </a:t>
            </a:r>
          </a:p>
          <a:p>
            <a:r>
              <a:rPr lang="tr-TR" sz="1800" b="1" dirty="0" err="1" smtClean="0">
                <a:solidFill>
                  <a:srgbClr val="FF0000"/>
                </a:solidFill>
              </a:rPr>
              <a:t>KHizmetBirim</a:t>
            </a:r>
            <a:r>
              <a:rPr lang="tr-TR" sz="1800" b="1" dirty="0" smtClean="0">
                <a:solidFill>
                  <a:srgbClr val="FF0000"/>
                </a:solidFill>
              </a:rPr>
              <a:t>: </a:t>
            </a:r>
            <a:r>
              <a:rPr lang="tr-TR" sz="1800" dirty="0" smtClean="0"/>
              <a:t>Tanımlanan hizmetlerde hangi birimlerin kullanılacağı bilgisinin tutulduğu tablodur.</a:t>
            </a:r>
          </a:p>
          <a:p>
            <a:r>
              <a:rPr lang="tr-TR" sz="1800" b="1" dirty="0" err="1" smtClean="0">
                <a:solidFill>
                  <a:srgbClr val="FF0000"/>
                </a:solidFill>
              </a:rPr>
              <a:t>KHizmetEkHizmet</a:t>
            </a:r>
            <a:r>
              <a:rPr lang="tr-TR" sz="1800" b="1" dirty="0" smtClean="0">
                <a:solidFill>
                  <a:srgbClr val="FF0000"/>
                </a:solidFill>
              </a:rPr>
              <a:t>: </a:t>
            </a:r>
            <a:r>
              <a:rPr lang="tr-TR" sz="1800" dirty="0" smtClean="0"/>
              <a:t>Tanımlanan hizmetlerde hangi ek hizmetlerin kullanılacağı. Örneğin Yurt içi </a:t>
            </a:r>
            <a:r>
              <a:rPr lang="tr-TR" sz="1800" dirty="0" err="1" smtClean="0"/>
              <a:t>Kargolculukta</a:t>
            </a:r>
            <a:r>
              <a:rPr lang="tr-TR" sz="1800" dirty="0" smtClean="0"/>
              <a:t> </a:t>
            </a:r>
            <a:r>
              <a:rPr lang="tr-TR" sz="1800" dirty="0" err="1" smtClean="0"/>
              <a:t>sigorta,Sms</a:t>
            </a:r>
            <a:r>
              <a:rPr lang="tr-TR" sz="1800" dirty="0" smtClean="0"/>
              <a:t> vb.</a:t>
            </a:r>
          </a:p>
          <a:p>
            <a:r>
              <a:rPr lang="tr-TR" sz="1800" b="1" dirty="0" err="1">
                <a:solidFill>
                  <a:srgbClr val="FF0000"/>
                </a:solidFill>
              </a:rPr>
              <a:t>KInterland</a:t>
            </a:r>
            <a:r>
              <a:rPr lang="tr-TR" sz="1800" b="1" dirty="0">
                <a:solidFill>
                  <a:srgbClr val="FF0000"/>
                </a:solidFill>
              </a:rPr>
              <a:t> : </a:t>
            </a:r>
            <a:r>
              <a:rPr lang="tr-TR" sz="1800" dirty="0"/>
              <a:t>Tüm adres tanımlamalarının yapılacağı tablodur. Üzerinde Tip alanı vardır. Tipin alabileceği değerler  il,,</a:t>
            </a:r>
            <a:r>
              <a:rPr lang="tr-TR" sz="1800" dirty="0" err="1"/>
              <a:t>ilçe,Semt,Belde,Mahalle,Köy</a:t>
            </a:r>
            <a:r>
              <a:rPr lang="tr-TR" sz="1800" dirty="0"/>
              <a:t> ,Cadde ,Sokak ,Site ,</a:t>
            </a:r>
            <a:r>
              <a:rPr lang="tr-TR" sz="1800" dirty="0" err="1"/>
              <a:t>Nokta,Ülke</a:t>
            </a:r>
            <a:r>
              <a:rPr lang="tr-TR" sz="1800" dirty="0"/>
              <a:t> ,</a:t>
            </a:r>
            <a:r>
              <a:rPr lang="tr-TR" sz="1800" dirty="0" err="1"/>
              <a:t>ÜlkeBölge’dir</a:t>
            </a:r>
            <a:r>
              <a:rPr lang="tr-TR" sz="1800" dirty="0"/>
              <a:t>.</a:t>
            </a:r>
          </a:p>
          <a:p>
            <a:r>
              <a:rPr lang="tr-TR" sz="1800" b="1" dirty="0" err="1">
                <a:solidFill>
                  <a:srgbClr val="FF0000"/>
                </a:solidFill>
              </a:rPr>
              <a:t>KAdres</a:t>
            </a:r>
            <a:r>
              <a:rPr lang="tr-TR" sz="1800" b="1" dirty="0">
                <a:solidFill>
                  <a:srgbClr val="FF0000"/>
                </a:solidFill>
              </a:rPr>
              <a:t>	</a:t>
            </a:r>
            <a:r>
              <a:rPr lang="tr-TR" sz="1800" b="1" dirty="0" smtClean="0">
                <a:solidFill>
                  <a:srgbClr val="FF0000"/>
                </a:solidFill>
              </a:rPr>
              <a:t>: </a:t>
            </a:r>
            <a:r>
              <a:rPr lang="tr-TR" sz="1800" dirty="0" smtClean="0"/>
              <a:t>Adres </a:t>
            </a:r>
            <a:r>
              <a:rPr lang="tr-TR" sz="1800" dirty="0"/>
              <a:t>bilginin tutulduğu tablodur.  </a:t>
            </a:r>
            <a:r>
              <a:rPr lang="tr-TR" sz="1800" dirty="0" err="1"/>
              <a:t>Ülke,İl,ilçe,semt,mahalle,bucak,köy,sokak,site,nokta</a:t>
            </a:r>
            <a:r>
              <a:rPr lang="tr-TR" sz="1800" dirty="0"/>
              <a:t> gibi bilgilerin tamamı </a:t>
            </a:r>
            <a:r>
              <a:rPr lang="tr-TR" sz="1800" dirty="0" err="1"/>
              <a:t>Kınterland</a:t>
            </a:r>
            <a:r>
              <a:rPr lang="tr-TR" sz="1800" dirty="0"/>
              <a:t> tablosundaki tanımlardan seçilir.</a:t>
            </a:r>
          </a:p>
          <a:p>
            <a:r>
              <a:rPr lang="tr-TR" sz="1800" b="1" dirty="0" err="1">
                <a:solidFill>
                  <a:srgbClr val="FF0000"/>
                </a:solidFill>
              </a:rPr>
              <a:t>KSevkAdres</a:t>
            </a:r>
            <a:r>
              <a:rPr lang="tr-TR" sz="1800" b="1" dirty="0">
                <a:solidFill>
                  <a:srgbClr val="FF0000"/>
                </a:solidFill>
              </a:rPr>
              <a:t> </a:t>
            </a:r>
            <a:r>
              <a:rPr lang="tr-TR" sz="1800" b="1" dirty="0" smtClean="0">
                <a:solidFill>
                  <a:srgbClr val="FF0000"/>
                </a:solidFill>
              </a:rPr>
              <a:t>: </a:t>
            </a:r>
            <a:r>
              <a:rPr lang="tr-TR" sz="1800" dirty="0" smtClean="0"/>
              <a:t>Cariye </a:t>
            </a:r>
            <a:r>
              <a:rPr lang="tr-TR" sz="1800" dirty="0"/>
              <a:t>ait birden fazla adres var ise Örneğin iş adresi, Ev adresi gibi durumlarda yeni bir adres  tanımlanarak cariye bu tablo aracılığı ile bağlanır. </a:t>
            </a:r>
          </a:p>
          <a:p>
            <a:r>
              <a:rPr lang="tr-TR" sz="1800" b="1" dirty="0" err="1">
                <a:solidFill>
                  <a:srgbClr val="FF0000"/>
                </a:solidFill>
              </a:rPr>
              <a:t>KPersonel</a:t>
            </a:r>
            <a:r>
              <a:rPr lang="tr-TR" sz="1800" b="1" dirty="0">
                <a:solidFill>
                  <a:srgbClr val="FF0000"/>
                </a:solidFill>
              </a:rPr>
              <a:t> </a:t>
            </a:r>
            <a:r>
              <a:rPr lang="tr-TR" sz="1800" b="1" dirty="0" smtClean="0">
                <a:solidFill>
                  <a:srgbClr val="FF0000"/>
                </a:solidFill>
              </a:rPr>
              <a:t>: </a:t>
            </a:r>
            <a:r>
              <a:rPr lang="tr-TR" sz="1800" dirty="0" smtClean="0"/>
              <a:t>Şirkete </a:t>
            </a:r>
            <a:r>
              <a:rPr lang="tr-TR" sz="1800" dirty="0"/>
              <a:t>ait personellerin tanımlandığı tablodur.</a:t>
            </a:r>
          </a:p>
          <a:p>
            <a:r>
              <a:rPr lang="tr-TR" sz="1800" b="1" dirty="0" err="1">
                <a:solidFill>
                  <a:srgbClr val="FF0000"/>
                </a:solidFill>
              </a:rPr>
              <a:t>KSektor</a:t>
            </a:r>
            <a:r>
              <a:rPr lang="tr-TR" sz="1800" b="1" dirty="0">
                <a:solidFill>
                  <a:srgbClr val="FF0000"/>
                </a:solidFill>
              </a:rPr>
              <a:t>    : </a:t>
            </a:r>
            <a:r>
              <a:rPr lang="tr-TR" sz="1800" dirty="0"/>
              <a:t>Sektörlerin tanımlandığı tablodur. Carilerin hangi sektörlerde çalıştığının bulunması için </a:t>
            </a:r>
            <a:r>
              <a:rPr lang="tr-TR" sz="1800" dirty="0" err="1"/>
              <a:t>kullanalıcaktır</a:t>
            </a:r>
            <a:r>
              <a:rPr lang="tr-TR" sz="1800" dirty="0"/>
              <a:t>.</a:t>
            </a:r>
          </a:p>
          <a:p>
            <a:endParaRPr lang="tr-TR" sz="1800" dirty="0" smtClean="0"/>
          </a:p>
          <a:p>
            <a:endParaRPr lang="tr-TR" sz="1800" dirty="0" smtClean="0"/>
          </a:p>
          <a:p>
            <a:endParaRPr lang="tr-TR" sz="1800" dirty="0"/>
          </a:p>
        </p:txBody>
      </p:sp>
    </p:spTree>
    <p:extLst>
      <p:ext uri="{BB962C8B-B14F-4D97-AF65-F5344CB8AC3E}">
        <p14:creationId xmlns:p14="http://schemas.microsoft.com/office/powerpoint/2010/main" val="94719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720000"/>
          </a:xfrm>
        </p:spPr>
        <p:txBody>
          <a:bodyPr>
            <a:normAutofit/>
          </a:bodyPr>
          <a:lstStyle/>
          <a:p>
            <a:pPr algn="ctr"/>
            <a:r>
              <a:rPr lang="tr-TR" sz="4000" dirty="0" smtClean="0">
                <a:solidFill>
                  <a:schemeClr val="tx1"/>
                </a:solidFill>
              </a:rPr>
              <a:t>TABLOLAR</a:t>
            </a:r>
            <a:endParaRPr lang="tr-TR" sz="4000" dirty="0">
              <a:solidFill>
                <a:schemeClr val="tx1"/>
              </a:solidFill>
            </a:endParaRPr>
          </a:p>
        </p:txBody>
      </p:sp>
      <p:sp>
        <p:nvSpPr>
          <p:cNvPr id="3" name="İçerik Yer Tutucusu 2"/>
          <p:cNvSpPr>
            <a:spLocks noGrp="1"/>
          </p:cNvSpPr>
          <p:nvPr>
            <p:ph idx="1"/>
          </p:nvPr>
        </p:nvSpPr>
        <p:spPr>
          <a:xfrm>
            <a:off x="720000" y="720000"/>
            <a:ext cx="10800000" cy="5760000"/>
          </a:xfrm>
        </p:spPr>
        <p:txBody>
          <a:bodyPr>
            <a:normAutofit fontScale="92500"/>
          </a:bodyPr>
          <a:lstStyle/>
          <a:p>
            <a:r>
              <a:rPr lang="tr-TR" sz="1800" b="1" dirty="0" err="1" smtClean="0">
                <a:solidFill>
                  <a:srgbClr val="FF0000"/>
                </a:solidFill>
              </a:rPr>
              <a:t>KVergiDairesi</a:t>
            </a:r>
            <a:r>
              <a:rPr lang="tr-TR" sz="1800" b="1" dirty="0" smtClean="0">
                <a:solidFill>
                  <a:srgbClr val="FF0000"/>
                </a:solidFill>
              </a:rPr>
              <a:t>: </a:t>
            </a:r>
            <a:r>
              <a:rPr lang="tr-TR" sz="1800" dirty="0" smtClean="0"/>
              <a:t>Vergi dairelerine ait tanımların yapıldığı tablodur. Carilerin vergi dairesi bu tablodan seçilecektir.</a:t>
            </a:r>
          </a:p>
          <a:p>
            <a:r>
              <a:rPr lang="tr-TR" sz="1800" b="1" dirty="0" err="1" smtClean="0">
                <a:solidFill>
                  <a:srgbClr val="FF0000"/>
                </a:solidFill>
              </a:rPr>
              <a:t>KCari</a:t>
            </a:r>
            <a:r>
              <a:rPr lang="tr-TR" sz="1800" b="1" dirty="0" smtClean="0">
                <a:solidFill>
                  <a:srgbClr val="FF0000"/>
                </a:solidFill>
              </a:rPr>
              <a:t>          :  </a:t>
            </a:r>
            <a:r>
              <a:rPr lang="tr-TR" sz="1800" dirty="0" smtClean="0"/>
              <a:t>Kargo gönderimi yapacak carilerin kayıtlarının tutulduğu tablodur. Vergi Dairesi seçimi </a:t>
            </a:r>
            <a:r>
              <a:rPr lang="tr-TR" sz="1800" dirty="0" err="1" smtClean="0"/>
              <a:t>KVergiDairesi</a:t>
            </a:r>
            <a:r>
              <a:rPr lang="tr-TR" sz="1800" dirty="0" smtClean="0"/>
              <a:t> adlı tablodan Sektör seçimi ise </a:t>
            </a:r>
            <a:r>
              <a:rPr lang="tr-TR" sz="1800" dirty="0" err="1" smtClean="0"/>
              <a:t>Ksektor</a:t>
            </a:r>
            <a:r>
              <a:rPr lang="tr-TR" sz="1800" dirty="0" smtClean="0"/>
              <a:t> adlı tablodan yapılır.</a:t>
            </a:r>
          </a:p>
          <a:p>
            <a:r>
              <a:rPr lang="tr-TR" sz="1800" b="1" dirty="0" err="1" smtClean="0">
                <a:solidFill>
                  <a:srgbClr val="FF0000"/>
                </a:solidFill>
              </a:rPr>
              <a:t>KSube</a:t>
            </a:r>
            <a:r>
              <a:rPr lang="tr-TR" sz="1800" b="1" dirty="0" smtClean="0">
                <a:solidFill>
                  <a:srgbClr val="FF0000"/>
                </a:solidFill>
              </a:rPr>
              <a:t>	: </a:t>
            </a:r>
            <a:r>
              <a:rPr lang="tr-TR" sz="1800" dirty="0" smtClean="0"/>
              <a:t>Şirkete ait işyerlerinin tanımlandığı tablodur. Tipi alanın alabileceği değerlere göre iş yerlerinin durum ve davranışları değişmektedir. Tipi değerinin aldığı değerler  Merkez,BolgeMudurluk,BolgeTemsilcilik,Sube,AktarmaMerkezi,SanalSube </a:t>
            </a:r>
            <a:r>
              <a:rPr lang="tr-TR" sz="1800" dirty="0" err="1" smtClean="0"/>
              <a:t>dir</a:t>
            </a:r>
            <a:r>
              <a:rPr lang="tr-TR" sz="1800" dirty="0" smtClean="0"/>
              <a:t>. Tip Tür değerine göre ise   Şubelerin hakkında bize bilgi vermektedir. </a:t>
            </a:r>
            <a:r>
              <a:rPr lang="tr-TR" sz="1800" dirty="0" err="1" smtClean="0"/>
              <a:t>Tiptur</a:t>
            </a:r>
            <a:r>
              <a:rPr lang="tr-TR" sz="1800" dirty="0" smtClean="0"/>
              <a:t> değerinin </a:t>
            </a:r>
            <a:r>
              <a:rPr lang="tr-TR" sz="1800" dirty="0" err="1" smtClean="0"/>
              <a:t>alabilceği</a:t>
            </a:r>
            <a:r>
              <a:rPr lang="tr-TR" sz="1800" dirty="0" smtClean="0"/>
              <a:t> değerler ise Standart, Nokta, Acente, Operasyon, Mobil  gibi türlerdir. Şube tablosu üzerindeki adres alanı </a:t>
            </a:r>
            <a:r>
              <a:rPr lang="tr-TR" sz="1800" dirty="0" err="1" smtClean="0"/>
              <a:t>Kadres’te</a:t>
            </a:r>
            <a:r>
              <a:rPr lang="tr-TR" sz="1800" dirty="0" smtClean="0"/>
              <a:t> tanımlanan adreslerden seçilen bir adrestir. </a:t>
            </a:r>
            <a:r>
              <a:rPr lang="tr-TR" sz="1800" dirty="0" err="1" smtClean="0"/>
              <a:t>BagliOlduguSube_ObjId</a:t>
            </a:r>
            <a:r>
              <a:rPr lang="tr-TR" sz="1800" dirty="0" smtClean="0"/>
              <a:t> alanı ise şubenin hangi bölge müdürlüğüne ya da hangi işyerine bağlı olduğu bilgisini tutmaktadır. </a:t>
            </a:r>
            <a:r>
              <a:rPr lang="tr-TR" sz="1800" dirty="0" err="1" smtClean="0"/>
              <a:t>BagliOlduguAktarma_ObjId</a:t>
            </a:r>
            <a:r>
              <a:rPr lang="tr-TR" sz="1800" dirty="0" smtClean="0"/>
              <a:t> alanı ise şubenin tipi aktarma olan hangi işyerine bağlı olduğu bilgisini tutmaktadır.</a:t>
            </a:r>
          </a:p>
          <a:p>
            <a:r>
              <a:rPr lang="tr-TR" sz="1800" b="1" dirty="0" err="1">
                <a:solidFill>
                  <a:srgbClr val="FF0000"/>
                </a:solidFill>
              </a:rPr>
              <a:t>KSubeInterland</a:t>
            </a:r>
            <a:r>
              <a:rPr lang="tr-TR" sz="1800" b="1" dirty="0">
                <a:solidFill>
                  <a:srgbClr val="FF0000"/>
                </a:solidFill>
              </a:rPr>
              <a:t> </a:t>
            </a:r>
            <a:r>
              <a:rPr lang="tr-TR" sz="1800" b="1" dirty="0" smtClean="0">
                <a:solidFill>
                  <a:srgbClr val="FF0000"/>
                </a:solidFill>
              </a:rPr>
              <a:t>: </a:t>
            </a:r>
            <a:r>
              <a:rPr lang="tr-TR" sz="1800" dirty="0" smtClean="0"/>
              <a:t>İş </a:t>
            </a:r>
            <a:r>
              <a:rPr lang="tr-TR" sz="1800" dirty="0"/>
              <a:t>yerlerine ait dağıtım alanının tutulduğu </a:t>
            </a:r>
            <a:r>
              <a:rPr lang="tr-TR" sz="1800" dirty="0" smtClean="0"/>
              <a:t>tablodur. Bu </a:t>
            </a:r>
            <a:r>
              <a:rPr lang="tr-TR" sz="1800" dirty="0"/>
              <a:t>tablodaki </a:t>
            </a:r>
            <a:r>
              <a:rPr lang="tr-TR" sz="1800" dirty="0" err="1"/>
              <a:t>Interland_ObjId</a:t>
            </a:r>
            <a:r>
              <a:rPr lang="tr-TR" sz="1800" dirty="0"/>
              <a:t> alanı ile </a:t>
            </a:r>
            <a:r>
              <a:rPr lang="tr-TR" sz="1800" dirty="0" err="1"/>
              <a:t>Kınterland</a:t>
            </a:r>
            <a:r>
              <a:rPr lang="tr-TR" sz="1800" dirty="0"/>
              <a:t> tablosu arasında bir bağlandı vardır. </a:t>
            </a:r>
            <a:r>
              <a:rPr lang="tr-TR" sz="1800" dirty="0" err="1" smtClean="0"/>
              <a:t>Sube_ObjId</a:t>
            </a:r>
            <a:r>
              <a:rPr lang="tr-TR" sz="1800" dirty="0" smtClean="0"/>
              <a:t> alanı </a:t>
            </a:r>
            <a:r>
              <a:rPr lang="tr-TR" sz="1800" dirty="0"/>
              <a:t>ile de şube bağlantısı sağlanmış böylece hangi </a:t>
            </a:r>
            <a:r>
              <a:rPr lang="tr-TR" sz="1800" dirty="0" err="1"/>
              <a:t>interlanda</a:t>
            </a:r>
            <a:r>
              <a:rPr lang="tr-TR" sz="1800" dirty="0"/>
              <a:t> hangi şube bakıyor bilgisi </a:t>
            </a:r>
            <a:r>
              <a:rPr lang="tr-TR" sz="1800" dirty="0" err="1" smtClean="0"/>
              <a:t>tutulmuştur.Böylece</a:t>
            </a:r>
            <a:r>
              <a:rPr lang="tr-TR" sz="1800" dirty="0" smtClean="0"/>
              <a:t> </a:t>
            </a:r>
            <a:r>
              <a:rPr lang="tr-TR" sz="1800" dirty="0"/>
              <a:t>bir kargo gönderimi sırasında carilere ait adres bilgisi girildiğinde alıcı şube bulunurken bu </a:t>
            </a:r>
            <a:r>
              <a:rPr lang="tr-TR" sz="1800" dirty="0" smtClean="0"/>
              <a:t>	adrese </a:t>
            </a:r>
            <a:r>
              <a:rPr lang="tr-TR" sz="1800" dirty="0"/>
              <a:t>hangi şubenin baktığı bilgisi bu tablodan yararlanarak bulunacaktır.</a:t>
            </a:r>
          </a:p>
          <a:p>
            <a:r>
              <a:rPr lang="tr-TR" sz="1800" b="1" dirty="0" err="1">
                <a:solidFill>
                  <a:srgbClr val="FF0000"/>
                </a:solidFill>
              </a:rPr>
              <a:t>KSubeMesafe</a:t>
            </a:r>
            <a:r>
              <a:rPr lang="tr-TR" sz="1800" b="1" dirty="0">
                <a:solidFill>
                  <a:srgbClr val="FF0000"/>
                </a:solidFill>
              </a:rPr>
              <a:t>   : </a:t>
            </a:r>
            <a:r>
              <a:rPr lang="tr-TR" sz="1800" dirty="0"/>
              <a:t>Bu tablonun amacı ise iki şube arası uzaklığı bulmaktır. İki şube arası uzaklık sözleşmede fiyat hesaplamada kullanılacaktır.</a:t>
            </a:r>
          </a:p>
          <a:p>
            <a:endParaRPr lang="tr-TR" sz="1800" dirty="0" smtClean="0"/>
          </a:p>
          <a:p>
            <a:endParaRPr lang="tr-TR" sz="1800" dirty="0"/>
          </a:p>
        </p:txBody>
      </p:sp>
    </p:spTree>
    <p:extLst>
      <p:ext uri="{BB962C8B-B14F-4D97-AF65-F5344CB8AC3E}">
        <p14:creationId xmlns:p14="http://schemas.microsoft.com/office/powerpoint/2010/main" val="1118053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720000"/>
          </a:xfrm>
        </p:spPr>
        <p:txBody>
          <a:bodyPr>
            <a:normAutofit/>
          </a:bodyPr>
          <a:lstStyle/>
          <a:p>
            <a:pPr algn="ctr"/>
            <a:r>
              <a:rPr lang="tr-TR" sz="4000" dirty="0" smtClean="0"/>
              <a:t>TABLOLAR</a:t>
            </a:r>
            <a:endParaRPr lang="tr-TR" sz="4000" dirty="0"/>
          </a:p>
        </p:txBody>
      </p:sp>
      <p:sp>
        <p:nvSpPr>
          <p:cNvPr id="3" name="İçerik Yer Tutucusu 2"/>
          <p:cNvSpPr>
            <a:spLocks noGrp="1"/>
          </p:cNvSpPr>
          <p:nvPr>
            <p:ph idx="1"/>
          </p:nvPr>
        </p:nvSpPr>
        <p:spPr>
          <a:xfrm>
            <a:off x="720000" y="720000"/>
            <a:ext cx="10800000" cy="5760000"/>
          </a:xfrm>
        </p:spPr>
        <p:txBody>
          <a:bodyPr>
            <a:noAutofit/>
          </a:bodyPr>
          <a:lstStyle/>
          <a:p>
            <a:r>
              <a:rPr lang="tr-TR" sz="1800" b="1" dirty="0" err="1">
                <a:solidFill>
                  <a:srgbClr val="FF0000"/>
                </a:solidFill>
              </a:rPr>
              <a:t>KMesafe</a:t>
            </a:r>
            <a:r>
              <a:rPr lang="tr-TR" sz="1800" b="1" dirty="0">
                <a:solidFill>
                  <a:srgbClr val="FF0000"/>
                </a:solidFill>
              </a:rPr>
              <a:t> 	: </a:t>
            </a:r>
            <a:r>
              <a:rPr lang="tr-TR" sz="1800" dirty="0"/>
              <a:t>Bu tablonun amacı ise iller arası mesafeyi tutmak örneğin İstanbul –Ankara 400 , Ankara – İstanbul 450 km gibi. Bu mesafe bilgisi de yine sözleşmede fiyat hesaplama için kullanılacaktır.</a:t>
            </a:r>
          </a:p>
          <a:p>
            <a:r>
              <a:rPr lang="tr-TR" sz="1800" b="1" dirty="0" err="1">
                <a:solidFill>
                  <a:srgbClr val="FF0000"/>
                </a:solidFill>
              </a:rPr>
              <a:t>KMesafeDerece</a:t>
            </a:r>
            <a:r>
              <a:rPr lang="tr-TR" sz="1800" b="1" dirty="0">
                <a:solidFill>
                  <a:srgbClr val="FF0000"/>
                </a:solidFill>
              </a:rPr>
              <a:t> : </a:t>
            </a:r>
            <a:r>
              <a:rPr lang="tr-TR" sz="1800" dirty="0"/>
              <a:t>Bu tabloda ise mesafe bilgileri için </a:t>
            </a:r>
            <a:r>
              <a:rPr lang="tr-TR" sz="1800" dirty="0" err="1"/>
              <a:t>Kısa,Şehir</a:t>
            </a:r>
            <a:r>
              <a:rPr lang="tr-TR" sz="1800" dirty="0"/>
              <a:t> </a:t>
            </a:r>
            <a:r>
              <a:rPr lang="tr-TR" sz="1800" dirty="0" err="1"/>
              <a:t>içi,Yakın,Orta,Uzak</a:t>
            </a:r>
            <a:r>
              <a:rPr lang="tr-TR" sz="1800" dirty="0"/>
              <a:t> gibi tanımlamalar </a:t>
            </a:r>
            <a:r>
              <a:rPr lang="tr-TR" sz="1800" dirty="0" err="1"/>
              <a:t>yapılamaktadır</a:t>
            </a:r>
            <a:r>
              <a:rPr lang="tr-TR" sz="1800" dirty="0"/>
              <a:t>. Örneğin 100-200 Arası Orta Mesafe olarak isimlendirilmektedir. Bu tablo </a:t>
            </a:r>
            <a:r>
              <a:rPr lang="tr-TR" sz="1800" dirty="0" err="1"/>
              <a:t>KSubeMesafe,Kmesafe</a:t>
            </a:r>
            <a:r>
              <a:rPr lang="tr-TR" sz="1800" dirty="0"/>
              <a:t> tablolarından bulunan Km değerini Bu tabloda ki tanıma göre </a:t>
            </a:r>
            <a:r>
              <a:rPr lang="tr-TR" sz="1800" dirty="0" err="1"/>
              <a:t>isimledirme</a:t>
            </a:r>
            <a:r>
              <a:rPr lang="tr-TR" sz="1800" dirty="0"/>
              <a:t> yapılır ve bu bilgi yine sözleşmede kullanılacaktır.  </a:t>
            </a:r>
            <a:endParaRPr lang="tr-TR" sz="1800" dirty="0" smtClean="0"/>
          </a:p>
          <a:p>
            <a:r>
              <a:rPr lang="tr-TR" sz="1800" b="1" dirty="0" err="1" smtClean="0">
                <a:solidFill>
                  <a:srgbClr val="FF0000"/>
                </a:solidFill>
              </a:rPr>
              <a:t>KSozlesme</a:t>
            </a:r>
            <a:r>
              <a:rPr lang="tr-TR" sz="1800" b="1" dirty="0" smtClean="0">
                <a:solidFill>
                  <a:srgbClr val="FF0000"/>
                </a:solidFill>
              </a:rPr>
              <a:t>	: </a:t>
            </a:r>
            <a:r>
              <a:rPr lang="tr-TR" sz="1800" dirty="0" smtClean="0"/>
              <a:t>Bu tabloda sözleşme tanımları yapılmaktadır. Sözleşme tablosunda yer alan Tipi alanı sözleşmenin türünü temsil etmektedir. Tipi alanın değerleri </a:t>
            </a:r>
            <a:r>
              <a:rPr lang="tr-TR" sz="1800" dirty="0" err="1" smtClean="0"/>
              <a:t>Genel,Özel</a:t>
            </a:r>
            <a:r>
              <a:rPr lang="tr-TR" sz="1800" dirty="0" smtClean="0"/>
              <a:t>  olabilir. Genel değeri yoldan geçen müşteriler dediğimiz bizimle anlaşması bulunmayan müşteriler için tanımlanmış her müşteri için kullanılabilen sözleşme türüdür. Özel Sözleşme ise cari hesap çalıştığımız müşteriler için özel anlaşma imzaladığımız müşterilerimize yapılan sözleşme türüdür.</a:t>
            </a:r>
          </a:p>
          <a:p>
            <a:r>
              <a:rPr lang="tr-TR" sz="1800" b="1" dirty="0" err="1" smtClean="0">
                <a:solidFill>
                  <a:srgbClr val="FF0000"/>
                </a:solidFill>
              </a:rPr>
              <a:t>KSozlesmeSatiri</a:t>
            </a:r>
            <a:r>
              <a:rPr lang="tr-TR" sz="1800" b="1" dirty="0" smtClean="0">
                <a:solidFill>
                  <a:srgbClr val="FF0000"/>
                </a:solidFill>
              </a:rPr>
              <a:t>	: </a:t>
            </a:r>
            <a:r>
              <a:rPr lang="tr-TR" sz="1800" dirty="0" smtClean="0"/>
              <a:t>Sözleşmenin fiyat kısmı ise bu tablolarda yer almaktadır. </a:t>
            </a:r>
          </a:p>
        </p:txBody>
      </p:sp>
    </p:spTree>
    <p:extLst>
      <p:ext uri="{BB962C8B-B14F-4D97-AF65-F5344CB8AC3E}">
        <p14:creationId xmlns:p14="http://schemas.microsoft.com/office/powerpoint/2010/main" val="527443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720000"/>
          </a:xfrm>
        </p:spPr>
        <p:txBody>
          <a:bodyPr>
            <a:normAutofit/>
          </a:bodyPr>
          <a:lstStyle/>
          <a:p>
            <a:pPr algn="ctr"/>
            <a:r>
              <a:rPr lang="tr-TR" sz="4000" dirty="0" smtClean="0"/>
              <a:t>TABLOLAR</a:t>
            </a:r>
            <a:endParaRPr lang="tr-TR" sz="4000" dirty="0"/>
          </a:p>
        </p:txBody>
      </p:sp>
      <p:sp>
        <p:nvSpPr>
          <p:cNvPr id="3" name="İçerik Yer Tutucusu 2"/>
          <p:cNvSpPr>
            <a:spLocks noGrp="1"/>
          </p:cNvSpPr>
          <p:nvPr>
            <p:ph idx="1"/>
          </p:nvPr>
        </p:nvSpPr>
        <p:spPr>
          <a:xfrm>
            <a:off x="720000" y="720000"/>
            <a:ext cx="10800000" cy="5760000"/>
          </a:xfrm>
        </p:spPr>
        <p:txBody>
          <a:bodyPr>
            <a:normAutofit/>
          </a:bodyPr>
          <a:lstStyle/>
          <a:p>
            <a:r>
              <a:rPr lang="tr-TR" sz="1800" b="1" dirty="0" err="1">
                <a:solidFill>
                  <a:srgbClr val="FF0000"/>
                </a:solidFill>
              </a:rPr>
              <a:t>KSozlesmeEkHizmet</a:t>
            </a:r>
            <a:r>
              <a:rPr lang="tr-TR" sz="1800" b="1" dirty="0">
                <a:solidFill>
                  <a:srgbClr val="FF0000"/>
                </a:solidFill>
              </a:rPr>
              <a:t> : </a:t>
            </a:r>
            <a:r>
              <a:rPr lang="tr-TR" sz="1800" dirty="0"/>
              <a:t>Bu tabloda ilgili sözleşmede hangi hizmetlerin kullanılacağı tutulur. </a:t>
            </a:r>
          </a:p>
          <a:p>
            <a:r>
              <a:rPr lang="tr-TR" sz="1800" b="1" dirty="0" err="1" smtClean="0">
                <a:solidFill>
                  <a:srgbClr val="FF0000"/>
                </a:solidFill>
              </a:rPr>
              <a:t>KTesellum</a:t>
            </a:r>
            <a:r>
              <a:rPr lang="tr-TR" sz="1800" b="1" dirty="0" smtClean="0">
                <a:solidFill>
                  <a:srgbClr val="FF0000"/>
                </a:solidFill>
              </a:rPr>
              <a:t> : </a:t>
            </a:r>
            <a:r>
              <a:rPr lang="tr-TR" sz="1800" dirty="0" smtClean="0"/>
              <a:t>İrsaliye tablosudur. Sözleşmeli müşterilerin gönderileri tesellüm ile gönderilir.</a:t>
            </a:r>
          </a:p>
          <a:p>
            <a:r>
              <a:rPr lang="tr-TR" sz="1800" b="1" dirty="0" err="1" smtClean="0">
                <a:solidFill>
                  <a:srgbClr val="FF0000"/>
                </a:solidFill>
              </a:rPr>
              <a:t>KTesellumSatir</a:t>
            </a:r>
            <a:r>
              <a:rPr lang="tr-TR" sz="1800" b="1" dirty="0" smtClean="0">
                <a:solidFill>
                  <a:srgbClr val="FF0000"/>
                </a:solidFill>
              </a:rPr>
              <a:t> : </a:t>
            </a:r>
            <a:r>
              <a:rPr lang="tr-TR" sz="1800" dirty="0" smtClean="0"/>
              <a:t>Gönderilecek kargolara ait bilgilerin tutulduğu tablodur.</a:t>
            </a:r>
          </a:p>
          <a:p>
            <a:r>
              <a:rPr lang="tr-TR" sz="1800" b="1" dirty="0" err="1" smtClean="0">
                <a:solidFill>
                  <a:srgbClr val="FF0000"/>
                </a:solidFill>
              </a:rPr>
              <a:t>KFaturaTesellumEkHizmet</a:t>
            </a:r>
            <a:r>
              <a:rPr lang="tr-TR" sz="1800" b="1" dirty="0" smtClean="0">
                <a:solidFill>
                  <a:srgbClr val="FF0000"/>
                </a:solidFill>
              </a:rPr>
              <a:t>: </a:t>
            </a:r>
            <a:r>
              <a:rPr lang="tr-TR" sz="1800" dirty="0" smtClean="0"/>
              <a:t>Tesellüm ve fatura tablolarında kullanılan </a:t>
            </a:r>
            <a:r>
              <a:rPr lang="tr-TR" sz="1800" dirty="0" err="1" smtClean="0"/>
              <a:t>ekhizmetlerin</a:t>
            </a:r>
            <a:r>
              <a:rPr lang="tr-TR" sz="1800" dirty="0" smtClean="0"/>
              <a:t> ve bunların tutarları yer almaktadır.</a:t>
            </a:r>
          </a:p>
          <a:p>
            <a:r>
              <a:rPr lang="tr-TR" sz="1800" b="1" dirty="0" err="1" smtClean="0">
                <a:solidFill>
                  <a:srgbClr val="FF0000"/>
                </a:solidFill>
              </a:rPr>
              <a:t>KFatura</a:t>
            </a:r>
            <a:r>
              <a:rPr lang="tr-TR" sz="1800" b="1" dirty="0" smtClean="0">
                <a:solidFill>
                  <a:srgbClr val="FF0000"/>
                </a:solidFill>
              </a:rPr>
              <a:t> : </a:t>
            </a:r>
            <a:r>
              <a:rPr lang="tr-TR" sz="1800" dirty="0" smtClean="0"/>
              <a:t>Kargo gönderimi için sözleşmeli ya da sözleşmesiz müşterilerinin gönderilerinin yapılabilmesi için kesilen evraktır.</a:t>
            </a:r>
          </a:p>
          <a:p>
            <a:r>
              <a:rPr lang="tr-TR" sz="1800" b="1" dirty="0" err="1" smtClean="0">
                <a:solidFill>
                  <a:srgbClr val="FF0000"/>
                </a:solidFill>
              </a:rPr>
              <a:t>KFaturaSatir</a:t>
            </a:r>
            <a:r>
              <a:rPr lang="tr-TR" sz="1800" b="1" dirty="0" smtClean="0">
                <a:solidFill>
                  <a:srgbClr val="FF0000"/>
                </a:solidFill>
              </a:rPr>
              <a:t> : </a:t>
            </a:r>
            <a:r>
              <a:rPr lang="tr-TR" sz="1800" dirty="0" smtClean="0"/>
              <a:t>Gönderilecek kargolara ait bilgilerin tutulduğu tablodur.</a:t>
            </a:r>
          </a:p>
          <a:p>
            <a:r>
              <a:rPr lang="tr-TR" sz="1800" b="1" dirty="0" err="1" smtClean="0">
                <a:solidFill>
                  <a:srgbClr val="FF0000"/>
                </a:solidFill>
              </a:rPr>
              <a:t>KKargo</a:t>
            </a:r>
            <a:r>
              <a:rPr lang="tr-TR" sz="1800" b="1" dirty="0" smtClean="0">
                <a:solidFill>
                  <a:srgbClr val="FF0000"/>
                </a:solidFill>
              </a:rPr>
              <a:t>	   : </a:t>
            </a:r>
            <a:r>
              <a:rPr lang="tr-TR" sz="1800" dirty="0" smtClean="0"/>
              <a:t>İrsaliye ve fatura kesildiğinde gönderilecek her parça için oluşturulan kayıtların tutulduğu tablodur. </a:t>
            </a:r>
          </a:p>
          <a:p>
            <a:r>
              <a:rPr lang="tr-TR" sz="1800" b="1" dirty="0" err="1" smtClean="0">
                <a:solidFill>
                  <a:srgbClr val="FF0000"/>
                </a:solidFill>
              </a:rPr>
              <a:t>KKargoHareket</a:t>
            </a:r>
            <a:r>
              <a:rPr lang="tr-TR" sz="1800" b="1" dirty="0" smtClean="0">
                <a:solidFill>
                  <a:srgbClr val="FF0000"/>
                </a:solidFill>
              </a:rPr>
              <a:t>: </a:t>
            </a:r>
            <a:r>
              <a:rPr lang="tr-TR" sz="1800" dirty="0" err="1" smtClean="0"/>
              <a:t>KKargo</a:t>
            </a:r>
            <a:r>
              <a:rPr lang="tr-TR" sz="1800" dirty="0" smtClean="0"/>
              <a:t> tablosundaki her kayıt için atılan hareketlerin yazıldığı tablodur. </a:t>
            </a:r>
            <a:r>
              <a:rPr lang="tr-TR" sz="1800" dirty="0" err="1" smtClean="0"/>
              <a:t>Log</a:t>
            </a:r>
            <a:r>
              <a:rPr lang="tr-TR" sz="1800" dirty="0" smtClean="0"/>
              <a:t> tablosu ya da statü tablosu gibi kargoların hareketleri tutulur. </a:t>
            </a:r>
            <a:endParaRPr lang="tr-TR" sz="1800" dirty="0"/>
          </a:p>
        </p:txBody>
      </p:sp>
    </p:spTree>
    <p:extLst>
      <p:ext uri="{BB962C8B-B14F-4D97-AF65-F5344CB8AC3E}">
        <p14:creationId xmlns:p14="http://schemas.microsoft.com/office/powerpoint/2010/main" val="2297463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720000"/>
          </a:xfrm>
        </p:spPr>
        <p:txBody>
          <a:bodyPr>
            <a:normAutofit/>
          </a:bodyPr>
          <a:lstStyle/>
          <a:p>
            <a:pPr algn="ctr"/>
            <a:r>
              <a:rPr lang="tr-TR" sz="4000" dirty="0" smtClean="0"/>
              <a:t>İŞ KURALLARI</a:t>
            </a:r>
            <a:endParaRPr lang="tr-TR" sz="4000" dirty="0"/>
          </a:p>
        </p:txBody>
      </p:sp>
      <p:sp>
        <p:nvSpPr>
          <p:cNvPr id="3" name="İçerik Yer Tutucusu 2"/>
          <p:cNvSpPr>
            <a:spLocks noGrp="1"/>
          </p:cNvSpPr>
          <p:nvPr>
            <p:ph idx="1"/>
          </p:nvPr>
        </p:nvSpPr>
        <p:spPr>
          <a:xfrm>
            <a:off x="720000" y="720000"/>
            <a:ext cx="10800000" cy="5760000"/>
          </a:xfrm>
        </p:spPr>
        <p:txBody>
          <a:bodyPr>
            <a:noAutofit/>
          </a:bodyPr>
          <a:lstStyle/>
          <a:p>
            <a:r>
              <a:rPr lang="tr-TR" sz="1800" dirty="0" smtClean="0"/>
              <a:t>Birim tanımlamaları yapılmalıdır.</a:t>
            </a:r>
          </a:p>
          <a:p>
            <a:r>
              <a:rPr lang="tr-TR" sz="1800" dirty="0" smtClean="0"/>
              <a:t>Hizmet tanımlamaları yapılmalıdır.</a:t>
            </a:r>
          </a:p>
          <a:p>
            <a:r>
              <a:rPr lang="tr-TR" sz="1800" dirty="0" smtClean="0"/>
              <a:t>Ek hizmet tanımlamaları yapılmalıdır.</a:t>
            </a:r>
          </a:p>
          <a:p>
            <a:r>
              <a:rPr lang="tr-TR" sz="1800" dirty="0" smtClean="0"/>
              <a:t>Hizmete ait ek hizmetler tanımlanmalıdır.</a:t>
            </a:r>
          </a:p>
          <a:p>
            <a:r>
              <a:rPr lang="tr-TR" sz="1800" dirty="0" err="1" smtClean="0"/>
              <a:t>İnterland</a:t>
            </a:r>
            <a:r>
              <a:rPr lang="tr-TR" sz="1800" dirty="0" smtClean="0"/>
              <a:t> tablosunda Ülke, İl, ilçe, </a:t>
            </a:r>
            <a:r>
              <a:rPr lang="tr-TR" sz="1800" dirty="0" err="1" smtClean="0"/>
              <a:t>mahalle,cadde,köy,sokak,nokta,site,bucak,semt</a:t>
            </a:r>
            <a:r>
              <a:rPr lang="tr-TR" sz="1800" dirty="0" smtClean="0"/>
              <a:t> gibi gönderi yapılacak tüm tanımlar yapılmalıdır.</a:t>
            </a:r>
          </a:p>
          <a:p>
            <a:r>
              <a:rPr lang="tr-TR" sz="1800" dirty="0" smtClean="0"/>
              <a:t>Mesafe tablosuna iller tanımlandıktan sonra iller arası mesafe ve süreler girilmelidir. </a:t>
            </a:r>
          </a:p>
          <a:p>
            <a:r>
              <a:rPr lang="tr-TR" sz="1800" dirty="0" smtClean="0"/>
              <a:t>Mesafe Derece tablosuna ilgili tanımlamalar girilmelidir. Mesafe tanımlama ekranında il seçimi zorunlu alandır.</a:t>
            </a:r>
          </a:p>
          <a:p>
            <a:r>
              <a:rPr lang="tr-TR" sz="1800" dirty="0" smtClean="0"/>
              <a:t>Sektör kayıtları oluşturulmalıdır.</a:t>
            </a:r>
          </a:p>
          <a:p>
            <a:r>
              <a:rPr lang="tr-TR" sz="1800" dirty="0" smtClean="0"/>
              <a:t>Şube tanımlamaları yapılmalıdır.</a:t>
            </a:r>
          </a:p>
          <a:p>
            <a:r>
              <a:rPr lang="tr-TR" sz="1800" dirty="0" smtClean="0"/>
              <a:t>Şube </a:t>
            </a:r>
            <a:r>
              <a:rPr lang="tr-TR" sz="1800" dirty="0" err="1" smtClean="0"/>
              <a:t>interland</a:t>
            </a:r>
            <a:r>
              <a:rPr lang="tr-TR" sz="1800" dirty="0" smtClean="0"/>
              <a:t> tablosunda hangi </a:t>
            </a:r>
            <a:r>
              <a:rPr lang="tr-TR" sz="1800" dirty="0" err="1" smtClean="0"/>
              <a:t>interlanda</a:t>
            </a:r>
            <a:r>
              <a:rPr lang="tr-TR" sz="1800" dirty="0" smtClean="0"/>
              <a:t> hangi şubenin bakacağı bilgisi sisteme girilmelidir.</a:t>
            </a:r>
          </a:p>
          <a:p>
            <a:r>
              <a:rPr lang="tr-TR" sz="1800" dirty="0" smtClean="0"/>
              <a:t>Şube mesafe tablosunda tanımlanan şubeler arası mesafeler girilmelidir.</a:t>
            </a:r>
          </a:p>
          <a:p>
            <a:r>
              <a:rPr lang="tr-TR" sz="1800" dirty="0" smtClean="0"/>
              <a:t>Şubeler arası mesafe tanımı yapılırken şube seçilmesi zorunlu alandır.</a:t>
            </a:r>
          </a:p>
          <a:p>
            <a:r>
              <a:rPr lang="tr-TR" sz="1800" dirty="0" smtClean="0"/>
              <a:t>Vergi Dairesi kayıtları oluşturulmalıdır.</a:t>
            </a:r>
          </a:p>
          <a:p>
            <a:endParaRPr lang="tr-TR" sz="1800" dirty="0" smtClean="0"/>
          </a:p>
          <a:p>
            <a:endParaRPr lang="tr-TR" sz="1800" dirty="0" smtClean="0"/>
          </a:p>
          <a:p>
            <a:endParaRPr lang="tr-TR" sz="1800" dirty="0"/>
          </a:p>
        </p:txBody>
      </p:sp>
    </p:spTree>
    <p:extLst>
      <p:ext uri="{BB962C8B-B14F-4D97-AF65-F5344CB8AC3E}">
        <p14:creationId xmlns:p14="http://schemas.microsoft.com/office/powerpoint/2010/main" val="284053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720000"/>
          </a:xfrm>
        </p:spPr>
        <p:txBody>
          <a:bodyPr>
            <a:normAutofit/>
          </a:bodyPr>
          <a:lstStyle/>
          <a:p>
            <a:pPr algn="ctr"/>
            <a:r>
              <a:rPr lang="tr-TR" sz="4000" dirty="0" smtClean="0"/>
              <a:t>İŞ KURALLARI</a:t>
            </a:r>
            <a:endParaRPr lang="tr-TR" sz="4000" dirty="0"/>
          </a:p>
        </p:txBody>
      </p:sp>
      <p:sp>
        <p:nvSpPr>
          <p:cNvPr id="3" name="İçerik Yer Tutucusu 2"/>
          <p:cNvSpPr>
            <a:spLocks noGrp="1"/>
          </p:cNvSpPr>
          <p:nvPr>
            <p:ph idx="1"/>
          </p:nvPr>
        </p:nvSpPr>
        <p:spPr>
          <a:xfrm>
            <a:off x="720000" y="720000"/>
            <a:ext cx="10800000" cy="5760000"/>
          </a:xfrm>
        </p:spPr>
        <p:txBody>
          <a:bodyPr>
            <a:normAutofit fontScale="92500" lnSpcReduction="10000"/>
          </a:bodyPr>
          <a:lstStyle/>
          <a:p>
            <a:r>
              <a:rPr lang="tr-TR" sz="1800" dirty="0"/>
              <a:t>Personel kayıtları oluşturulmalı.</a:t>
            </a:r>
          </a:p>
          <a:p>
            <a:r>
              <a:rPr lang="tr-TR" sz="1800" dirty="0"/>
              <a:t>Sözleşme tablosunda en azından bir sözleşme kaydı bulunmalı ve bu genel sözleşme tipinden olmalıdır. Aksi takdirde gönderi yapılamaz.</a:t>
            </a:r>
          </a:p>
          <a:p>
            <a:r>
              <a:rPr lang="tr-TR" sz="1800" dirty="0"/>
              <a:t>Fatura kesilebilmesi için sistemde en az bir genel sözleşme ve bir gönderici , bir alıcı olacak şekilde kayıtların oluşturulmuş olması gerekmektedir. </a:t>
            </a:r>
          </a:p>
          <a:p>
            <a:r>
              <a:rPr lang="tr-TR" sz="1800" dirty="0" smtClean="0"/>
              <a:t>Tesellüm  kesilebilmesi için sistemde en az bir özel sözleşme be bir gönderici , bir alıcı olacak şekilde kayıtların oluşturulması gerekmektedir. </a:t>
            </a:r>
          </a:p>
          <a:p>
            <a:r>
              <a:rPr lang="tr-TR" sz="1800" dirty="0" smtClean="0"/>
              <a:t>Cari kaydı yapılırken adres bilgisinin girilmesi zorunludur. </a:t>
            </a:r>
          </a:p>
          <a:p>
            <a:r>
              <a:rPr lang="tr-TR" sz="1800" dirty="0" smtClean="0"/>
              <a:t>Cari kaydı yapılırken Vergi dairesi ve sektör girişi zorunlu alan değildir.</a:t>
            </a:r>
          </a:p>
          <a:p>
            <a:r>
              <a:rPr lang="tr-TR" sz="1800" dirty="0" smtClean="0"/>
              <a:t>Şube tanımı yaparken  adres bilgisinin girilmesi zorunludur.</a:t>
            </a:r>
          </a:p>
          <a:p>
            <a:r>
              <a:rPr lang="tr-TR" sz="1800" dirty="0" smtClean="0"/>
              <a:t> Sevk adresi tanımlarken cari ve adres bilgisinin girilmesi zorunludur.</a:t>
            </a:r>
          </a:p>
          <a:p>
            <a:r>
              <a:rPr lang="tr-TR" sz="1800" dirty="0" smtClean="0"/>
              <a:t>Sözleşme tablosundaki hizmet alanı zorunlu alandır.</a:t>
            </a:r>
          </a:p>
          <a:p>
            <a:r>
              <a:rPr lang="tr-TR" sz="1800" dirty="0" smtClean="0"/>
              <a:t>Sözleşme kaydı yapılırken sözleşme satırlarının oluşturulması zorunludur.</a:t>
            </a:r>
          </a:p>
          <a:p>
            <a:r>
              <a:rPr lang="tr-TR" sz="1800" dirty="0" smtClean="0"/>
              <a:t>Tesellüm kaydı yapılırken gönderen cari alanı zorunlu alandır.</a:t>
            </a:r>
          </a:p>
          <a:p>
            <a:r>
              <a:rPr lang="tr-TR" sz="1800" dirty="0" smtClean="0"/>
              <a:t>Tesellüm kaydı yapılırken alıcı cari alanı zorunlu alandır.</a:t>
            </a:r>
          </a:p>
          <a:p>
            <a:r>
              <a:rPr lang="tr-TR" sz="1800" dirty="0" smtClean="0"/>
              <a:t>Tesellüm kaydı yapılırken borçlu cari alanı zorunlu alandır.</a:t>
            </a:r>
          </a:p>
          <a:p>
            <a:r>
              <a:rPr lang="tr-TR" sz="1800" dirty="0"/>
              <a:t>Tesellüm kaydı yapılırken sözleşme alanı zorunlu alandır.</a:t>
            </a:r>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a:p>
        </p:txBody>
      </p:sp>
    </p:spTree>
    <p:extLst>
      <p:ext uri="{BB962C8B-B14F-4D97-AF65-F5344CB8AC3E}">
        <p14:creationId xmlns:p14="http://schemas.microsoft.com/office/powerpoint/2010/main" val="398135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204000" cy="720000"/>
          </a:xfrm>
        </p:spPr>
        <p:txBody>
          <a:bodyPr>
            <a:normAutofit/>
          </a:bodyPr>
          <a:lstStyle/>
          <a:p>
            <a:pPr algn="ctr"/>
            <a:r>
              <a:rPr lang="tr-TR" sz="4000" dirty="0" smtClean="0"/>
              <a:t>İŞ KURALLARI</a:t>
            </a:r>
            <a:endParaRPr lang="tr-TR" sz="4000" dirty="0"/>
          </a:p>
        </p:txBody>
      </p:sp>
      <p:sp>
        <p:nvSpPr>
          <p:cNvPr id="3" name="İçerik Yer Tutucusu 2"/>
          <p:cNvSpPr>
            <a:spLocks noGrp="1"/>
          </p:cNvSpPr>
          <p:nvPr>
            <p:ph idx="1"/>
          </p:nvPr>
        </p:nvSpPr>
        <p:spPr>
          <a:xfrm>
            <a:off x="720000" y="720000"/>
            <a:ext cx="10800000" cy="5760000"/>
          </a:xfrm>
        </p:spPr>
        <p:txBody>
          <a:bodyPr>
            <a:normAutofit/>
          </a:bodyPr>
          <a:lstStyle/>
          <a:p>
            <a:r>
              <a:rPr lang="tr-TR" sz="1800" dirty="0" smtClean="0"/>
              <a:t>Tesellüm </a:t>
            </a:r>
            <a:r>
              <a:rPr lang="tr-TR" sz="1800" dirty="0"/>
              <a:t>kaydı yapılırken alıcı şube alanı zorunlu alandır.</a:t>
            </a:r>
          </a:p>
          <a:p>
            <a:r>
              <a:rPr lang="tr-TR" sz="1800" dirty="0"/>
              <a:t>Tesellüm kaydı yapılırken gönderici şube alanı zorunlu alandır.</a:t>
            </a:r>
          </a:p>
          <a:p>
            <a:r>
              <a:rPr lang="tr-TR" sz="1800" dirty="0" smtClean="0"/>
              <a:t>Tesellüm kaydı yapılırken tahsilat şube alanı zorunlu alandır.</a:t>
            </a:r>
          </a:p>
          <a:p>
            <a:r>
              <a:rPr lang="tr-TR" sz="1800" dirty="0" smtClean="0"/>
              <a:t>Tesellüm kaydı yapılırken kargo gönderim şekli seçimi zorunlu alandır.</a:t>
            </a:r>
          </a:p>
          <a:p>
            <a:r>
              <a:rPr lang="tr-TR" sz="1800" dirty="0" smtClean="0"/>
              <a:t>Tesellümler haftalık faturalanmalıdır.</a:t>
            </a:r>
          </a:p>
          <a:p>
            <a:r>
              <a:rPr lang="tr-TR" sz="1800" dirty="0" smtClean="0"/>
              <a:t>Fatura kaydı yapılırken gönderen cari alanı zorunlu alandır.</a:t>
            </a:r>
          </a:p>
          <a:p>
            <a:r>
              <a:rPr lang="tr-TR" sz="1800" dirty="0" smtClean="0"/>
              <a:t>Fatura kaydı yapılırken alıcı cari alanı zorunlu alandır.</a:t>
            </a:r>
          </a:p>
          <a:p>
            <a:r>
              <a:rPr lang="tr-TR" sz="1800" dirty="0" smtClean="0"/>
              <a:t>Fatura kaydı yapılırken borçlu cari alanı zorunlu alandır.</a:t>
            </a:r>
          </a:p>
          <a:p>
            <a:r>
              <a:rPr lang="tr-TR" sz="1800" dirty="0" smtClean="0"/>
              <a:t>Fatura kaydı yapılırken sözleşme alanı zorunlu alandır.</a:t>
            </a:r>
          </a:p>
          <a:p>
            <a:r>
              <a:rPr lang="tr-TR" sz="1800" dirty="0" smtClean="0"/>
              <a:t>Fatura kaydı yapılırken alıcı şube alanı zorunlu alandır.</a:t>
            </a:r>
          </a:p>
          <a:p>
            <a:r>
              <a:rPr lang="tr-TR" sz="1800" dirty="0" smtClean="0"/>
              <a:t>Fatura kaydı yapılırken gönderici şube alanı zorunlu alandır.</a:t>
            </a:r>
          </a:p>
          <a:p>
            <a:r>
              <a:rPr lang="tr-TR" sz="1800" dirty="0" smtClean="0"/>
              <a:t>Fatura kaydı yapılırken tahsilat şube alanı zorunlu alandır.</a:t>
            </a:r>
          </a:p>
          <a:p>
            <a:r>
              <a:rPr lang="tr-TR" sz="1800" dirty="0" smtClean="0"/>
              <a:t>Fatura kaydı yapılırken kargo gönderim şekli seçimi zorunlu alandır.</a:t>
            </a:r>
          </a:p>
          <a:p>
            <a:r>
              <a:rPr lang="tr-TR" sz="1800" dirty="0"/>
              <a:t>Kargo teslimatı yapılırken mutla bir personel tarafından teslimat girilmelidir.</a:t>
            </a:r>
          </a:p>
          <a:p>
            <a:endParaRPr lang="tr-TR" sz="1800" dirty="0" smtClean="0"/>
          </a:p>
          <a:p>
            <a:endParaRPr lang="tr-TR" sz="1800" dirty="0"/>
          </a:p>
        </p:txBody>
      </p:sp>
    </p:spTree>
    <p:extLst>
      <p:ext uri="{BB962C8B-B14F-4D97-AF65-F5344CB8AC3E}">
        <p14:creationId xmlns:p14="http://schemas.microsoft.com/office/powerpoint/2010/main" val="78434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0" y="0"/>
            <a:ext cx="12192000" cy="854075"/>
          </a:xfrm>
        </p:spPr>
        <p:txBody>
          <a:bodyPr/>
          <a:lstStyle/>
          <a:p>
            <a:pPr algn="ctr"/>
            <a:r>
              <a:rPr lang="tr-TR" dirty="0" err="1"/>
              <a:t>Veritabanı</a:t>
            </a:r>
            <a:r>
              <a:rPr lang="tr-TR" dirty="0"/>
              <a:t> Diyagramı</a:t>
            </a:r>
            <a:endParaRPr lang="tr-TR" dirty="0"/>
          </a:p>
        </p:txBody>
      </p:sp>
      <p:pic>
        <p:nvPicPr>
          <p:cNvPr id="12" name="İçerik Yer Tutucusu 11"/>
          <p:cNvPicPr>
            <a:picLocks noGrp="1" noChangeAspect="1"/>
          </p:cNvPicPr>
          <p:nvPr>
            <p:ph idx="1"/>
          </p:nvPr>
        </p:nvPicPr>
        <p:blipFill>
          <a:blip r:embed="rId2"/>
          <a:stretch>
            <a:fillRect/>
          </a:stretch>
        </p:blipFill>
        <p:spPr>
          <a:xfrm>
            <a:off x="462643" y="984704"/>
            <a:ext cx="11266714" cy="5655633"/>
          </a:xfrm>
        </p:spPr>
      </p:pic>
    </p:spTree>
    <p:extLst>
      <p:ext uri="{BB962C8B-B14F-4D97-AF65-F5344CB8AC3E}">
        <p14:creationId xmlns:p14="http://schemas.microsoft.com/office/powerpoint/2010/main" val="2310689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582</TotalTime>
  <Words>632</Words>
  <Application>Microsoft Office PowerPoint</Application>
  <PresentationFormat>Geniş ekran</PresentationFormat>
  <Paragraphs>94</Paragraphs>
  <Slides>13</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Century Gothic</vt:lpstr>
      <vt:lpstr>Wingdings 3</vt:lpstr>
      <vt:lpstr>İyon</vt:lpstr>
      <vt:lpstr>Kargo Veritabanı </vt:lpstr>
      <vt:lpstr>TABLOLAR</vt:lpstr>
      <vt:lpstr>TABLOLAR</vt:lpstr>
      <vt:lpstr>TABLOLAR</vt:lpstr>
      <vt:lpstr>TABLOLAR</vt:lpstr>
      <vt:lpstr>İŞ KURALLARI</vt:lpstr>
      <vt:lpstr>İŞ KURALLARI</vt:lpstr>
      <vt:lpstr>İŞ KURALLARI</vt:lpstr>
      <vt:lpstr>Veritabanı Diyagramı</vt:lpstr>
      <vt:lpstr>Veritabanı Diyagramı</vt:lpstr>
      <vt:lpstr>Varlık ilişki Diyagramı</vt:lpstr>
      <vt:lpstr>Varlık ilişki Diyagramı</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Kargo Veritabanı</dc:title>
  <dc:creator>unal</dc:creator>
  <cp:lastModifiedBy>unal</cp:lastModifiedBy>
  <cp:revision>42</cp:revision>
  <dcterms:created xsi:type="dcterms:W3CDTF">2016-04-14T09:44:50Z</dcterms:created>
  <dcterms:modified xsi:type="dcterms:W3CDTF">2016-04-23T16:02:04Z</dcterms:modified>
</cp:coreProperties>
</file>