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core.xml" ContentType="application/vnd.openxmlformats-package.core-propertie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.xml" ContentType="application/vnd.openxmlformats-officedocument.presentationml.slideMaster+xml"/>
  <Override PartName="/ppt/slideLayouts/slideLayout.xml" ContentType="application/vnd.openxmlformats-officedocument.presentationml.slideLayout+xml"/>
  <Override PartName="/ppt/theme/theme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</Types>
</file>

<file path=_rels/.rels>&#65279;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48" r:id="rId1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12192000" cy="6858000"/>
  <p:notesSz cx="6858000" cy="9144000"/>
</p:presentation>
</file>

<file path=ppt/presProps.xml><?xml version="1.0" encoding="utf-8"?>
<p:presentationPr xmlns:p="http://schemas.openxmlformats.org/presentationml/2006/main" xmlns:a="http://schemas.openxmlformats.org/drawingml/2006/main" xmlns:r="http://schemas.openxmlformats.org/officeDocument/2006/relationships">
</p:presentationPr>
</file>

<file path=ppt/tableStyles.xml><?xml version="1.0" encoding="utf-8"?>
<a:tblStyleLst xmlns:a="http://schemas.openxmlformats.org/drawingml/2006/main" def="{5C22544A-7EE6-4342-B048-85BDC9FD1C3A}">
</a:tblStyleLst>
</file>

<file path=ppt/_rels/presentation.xml.rels>&#65279;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.xml"/><Relationship Id="rId2" Type="http://schemas.openxmlformats.org/officeDocument/2006/relationships/theme" Target="theme/theme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/Relationships>
</file>

<file path=ppt/slideLayouts/_rels/slideLayout.xml.rels>&#65279;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theme" Target="../theme/theme.xml"/></Relationships>
</file>

<file path=ppt/slideMasters/slideMaster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s/_rels/slide1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.jpeg"/><Relationship Id="rPictId1" Type="http://schemas.openxmlformats.org/officeDocument/2006/relationships/image" Target="../media/image2.jpeg"/><Relationship Id="rPictId2" Type="http://schemas.openxmlformats.org/officeDocument/2006/relationships/image" Target="../media/image3.jpeg"/><Relationship Id="rPictId3" Type="http://schemas.openxmlformats.org/officeDocument/2006/relationships/image" Target="../media/image4.jpeg"/><Relationship Id="rPictId4" Type="http://schemas.openxmlformats.org/officeDocument/2006/relationships/image" Target="../media/image5.jpeg"/><Relationship Id="rPictId5" Type="http://schemas.openxmlformats.org/officeDocument/2006/relationships/image" Target="../media/image6.jpeg"/><Relationship Id="rPictId6" Type="http://schemas.openxmlformats.org/officeDocument/2006/relationships/image" Target="../media/image7.jpeg"/><Relationship Id="rPictId7" Type="http://schemas.openxmlformats.org/officeDocument/2006/relationships/image" Target="../media/image8.jpeg"/><Relationship Id="rPictId8" Type="http://schemas.openxmlformats.org/officeDocument/2006/relationships/image" Target="../media/image9.jpeg"/><Relationship Id="rId1" Type="http://schemas.openxmlformats.org/officeDocument/2006/relationships/slideLayout" Target="../slideLayouts/slideLayout.xml"/></Relationships>
</file>

<file path=ppt/slides/_rels/slide10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8.jpeg"/><Relationship Id="rPictId1" Type="http://schemas.openxmlformats.org/officeDocument/2006/relationships/image" Target="../media/image29.jpeg"/><Relationship Id="rId1" Type="http://schemas.openxmlformats.org/officeDocument/2006/relationships/slideLayout" Target="../slideLayouts/slideLayout.xml"/></Relationships>
</file>

<file path=ppt/slides/_rels/slide11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30.jpeg"/><Relationship Id="rPictId1" Type="http://schemas.openxmlformats.org/officeDocument/2006/relationships/image" Target="../media/image31.jpeg"/><Relationship Id="rPictId2" Type="http://schemas.openxmlformats.org/officeDocument/2006/relationships/image" Target="../media/image32.jpeg"/><Relationship Id="rId1" Type="http://schemas.openxmlformats.org/officeDocument/2006/relationships/slideLayout" Target="../slideLayouts/slideLayout.xml"/></Relationships>
</file>

<file path=ppt/slides/_rels/slide12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3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33.jpeg"/><Relationship Id="rId1" Type="http://schemas.openxmlformats.org/officeDocument/2006/relationships/slideLayout" Target="../slideLayouts/slideLayout.xml"/></Relationships>
</file>

<file path=ppt/slides/_rels/slide14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34.jpeg"/><Relationship Id="rPictId1" Type="http://schemas.openxmlformats.org/officeDocument/2006/relationships/image" Target="../media/image35.jpeg"/><Relationship Id="rPictId2" Type="http://schemas.openxmlformats.org/officeDocument/2006/relationships/image" Target="../media/image36.jpeg"/><Relationship Id="rPictId3" Type="http://schemas.openxmlformats.org/officeDocument/2006/relationships/image" Target="../media/image37.jpeg"/><Relationship Id="rPictId4" Type="http://schemas.openxmlformats.org/officeDocument/2006/relationships/image" Target="../media/image38.jpeg"/><Relationship Id="rPictId5" Type="http://schemas.openxmlformats.org/officeDocument/2006/relationships/image" Target="../media/image39.jpeg"/><Relationship Id="rId1" Type="http://schemas.openxmlformats.org/officeDocument/2006/relationships/slideLayout" Target="../slideLayouts/slideLayout.xml"/></Relationships>
</file>

<file path=ppt/slides/_rels/slide15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40.jpeg"/><Relationship Id="rPictId1" Type="http://schemas.openxmlformats.org/officeDocument/2006/relationships/image" Target="../media/image41.jpeg"/><Relationship Id="rPictId2" Type="http://schemas.openxmlformats.org/officeDocument/2006/relationships/image" Target="../media/image42.jpeg"/><Relationship Id="rPictId3" Type="http://schemas.openxmlformats.org/officeDocument/2006/relationships/image" Target="../media/image43.jpeg"/><Relationship Id="rId1" Type="http://schemas.openxmlformats.org/officeDocument/2006/relationships/slideLayout" Target="../slideLayouts/slideLayout.xml"/></Relationships>
</file>

<file path=ppt/slides/_rels/slide16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44.jpeg"/><Relationship Id="rId1" Type="http://schemas.openxmlformats.org/officeDocument/2006/relationships/slideLayout" Target="../slideLayouts/slideLayout.xml"/></Relationships>
</file>

<file path=ppt/slides/_rels/slide2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0.jpeg"/><Relationship Id="rPictId1" Type="http://schemas.openxmlformats.org/officeDocument/2006/relationships/image" Target="../media/image11.jpeg"/><Relationship Id="rId1" Type="http://schemas.openxmlformats.org/officeDocument/2006/relationships/slideLayout" Target="../slideLayouts/slideLayout.xml"/></Relationships>
</file>

<file path=ppt/slides/_rels/slide3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2.jpeg"/><Relationship Id="rId1" Type="http://schemas.openxmlformats.org/officeDocument/2006/relationships/slideLayout" Target="../slideLayouts/slideLayout.xml"/></Relationships>
</file>

<file path=ppt/slides/_rels/slide4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3.jpeg"/><Relationship Id="rPictId1" Type="http://schemas.openxmlformats.org/officeDocument/2006/relationships/image" Target="../media/image14.jpeg"/><Relationship Id="rId1" Type="http://schemas.openxmlformats.org/officeDocument/2006/relationships/slideLayout" Target="../slideLayouts/slideLayout.xml"/></Relationships>
</file>

<file path=ppt/slides/_rels/slide5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5.jpeg"/><Relationship Id="rPictId1" Type="http://schemas.openxmlformats.org/officeDocument/2006/relationships/image" Target="../media/image16.jpeg"/><Relationship Id="rPictId2" Type="http://schemas.openxmlformats.org/officeDocument/2006/relationships/image" Target="../media/image17.jpeg"/><Relationship Id="rId1" Type="http://schemas.openxmlformats.org/officeDocument/2006/relationships/slideLayout" Target="../slideLayouts/slideLayout.xml"/></Relationships>
</file>

<file path=ppt/slides/_rels/slide6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8.jpeg"/><Relationship Id="rPictId1" Type="http://schemas.openxmlformats.org/officeDocument/2006/relationships/image" Target="../media/image19.jpeg"/><Relationship Id="rPictId2" Type="http://schemas.openxmlformats.org/officeDocument/2006/relationships/image" Target="../media/image20.jpeg"/><Relationship Id="rPictId3" Type="http://schemas.openxmlformats.org/officeDocument/2006/relationships/image" Target="../media/image21.jpeg"/><Relationship Id="rId1" Type="http://schemas.openxmlformats.org/officeDocument/2006/relationships/slideLayout" Target="../slideLayouts/slideLayout.xml"/></Relationships>
</file>

<file path=ppt/slides/_rels/slide7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2.jpeg"/><Relationship Id="rPictId1" Type="http://schemas.openxmlformats.org/officeDocument/2006/relationships/image" Target="../media/image23.jpeg"/><Relationship Id="rId1" Type="http://schemas.openxmlformats.org/officeDocument/2006/relationships/slideLayout" Target="../slideLayouts/slideLayout.xml"/></Relationships>
</file>

<file path=ppt/slides/_rels/slide8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4.jpeg"/><Relationship Id="rId1" Type="http://schemas.openxmlformats.org/officeDocument/2006/relationships/slideLayout" Target="../slideLayouts/slideLayout.xml"/></Relationships>
</file>

<file path=ppt/slides/_rels/slide9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5.jpeg"/><Relationship Id="rPictId1" Type="http://schemas.openxmlformats.org/officeDocument/2006/relationships/image" Target="../media/image26.jpeg"/><Relationship Id="rPictId2" Type="http://schemas.openxmlformats.org/officeDocument/2006/relationships/image" Target="../media/image27.jpeg"/><Relationship Id="rId1" Type="http://schemas.openxmlformats.org/officeDocument/2006/relationships/slideLayout" Target="../slideLayouts/slideLayout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2551176" y="1283208"/>
            <a:ext cx="521208" cy="435864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2456688" y="2819400"/>
            <a:ext cx="670560" cy="667512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2459736" y="4632960"/>
            <a:ext cx="615696" cy="640080"/>
          </a:xfrm>
          <a:prstGeom prst="rect">
            <a:avLst/>
          </a:prstGeom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PictId3"/>
          <a:stretch>
            <a:fillRect/>
          </a:stretch>
        </p:blipFill>
        <p:spPr>
          <a:xfrm>
            <a:off x="3925824" y="1429512"/>
            <a:ext cx="4818888" cy="4581144"/>
          </a:xfrm>
          <a:prstGeom prst="rect">
            <a:avLst/>
          </a:prstGeom>
        </p:spPr>
      </p:pic>
      <p:pic>
        <p:nvPicPr>
          <p:cNvPr id="6" name=""/>
          <p:cNvPicPr>
            <a:picLocks noChangeAspect="1"/>
          </p:cNvPicPr>
          <p:nvPr/>
        </p:nvPicPr>
        <p:blipFill>
          <a:blip r:embed="rPictId4"/>
          <a:stretch>
            <a:fillRect/>
          </a:stretch>
        </p:blipFill>
        <p:spPr>
          <a:xfrm>
            <a:off x="1164336" y="6626352"/>
            <a:ext cx="6083808" cy="231648"/>
          </a:xfrm>
          <a:prstGeom prst="rect">
            <a:avLst/>
          </a:prstGeom>
        </p:spPr>
      </p:pic>
      <p:pic>
        <p:nvPicPr>
          <p:cNvPr id="7" name=""/>
          <p:cNvPicPr>
            <a:picLocks noChangeAspect="1"/>
          </p:cNvPicPr>
          <p:nvPr/>
        </p:nvPicPr>
        <p:blipFill>
          <a:blip r:embed="rPictId5"/>
          <a:stretch>
            <a:fillRect/>
          </a:stretch>
        </p:blipFill>
        <p:spPr>
          <a:xfrm>
            <a:off x="9101328" y="963168"/>
            <a:ext cx="515112" cy="691896"/>
          </a:xfrm>
          <a:prstGeom prst="rect">
            <a:avLst/>
          </a:prstGeom>
        </p:spPr>
      </p:pic>
      <p:pic>
        <p:nvPicPr>
          <p:cNvPr id="8" name=""/>
          <p:cNvPicPr>
            <a:picLocks noChangeAspect="1"/>
          </p:cNvPicPr>
          <p:nvPr/>
        </p:nvPicPr>
        <p:blipFill>
          <a:blip r:embed="rPictId6"/>
          <a:stretch>
            <a:fillRect/>
          </a:stretch>
        </p:blipFill>
        <p:spPr>
          <a:xfrm>
            <a:off x="9028176" y="2737104"/>
            <a:ext cx="731520" cy="734568"/>
          </a:xfrm>
          <a:prstGeom prst="rect">
            <a:avLst/>
          </a:prstGeom>
        </p:spPr>
      </p:pic>
      <p:pic>
        <p:nvPicPr>
          <p:cNvPr id="9" name=""/>
          <p:cNvPicPr>
            <a:picLocks noChangeAspect="1"/>
          </p:cNvPicPr>
          <p:nvPr/>
        </p:nvPicPr>
        <p:blipFill>
          <a:blip r:embed="rPictId7"/>
          <a:stretch>
            <a:fillRect/>
          </a:stretch>
        </p:blipFill>
        <p:spPr>
          <a:xfrm>
            <a:off x="9147048" y="4721352"/>
            <a:ext cx="518160" cy="512064"/>
          </a:xfrm>
          <a:prstGeom prst="rect">
            <a:avLst/>
          </a:prstGeom>
        </p:spPr>
      </p:pic>
      <p:pic>
        <p:nvPicPr>
          <p:cNvPr id="10" name=""/>
          <p:cNvPicPr>
            <a:picLocks noChangeAspect="1"/>
          </p:cNvPicPr>
          <p:nvPr/>
        </p:nvPicPr>
        <p:blipFill>
          <a:blip r:embed="rPictId8"/>
          <a:stretch>
            <a:fillRect/>
          </a:stretch>
        </p:blipFill>
        <p:spPr>
          <a:xfrm>
            <a:off x="10064496" y="6388608"/>
            <a:ext cx="1840992" cy="469392"/>
          </a:xfrm>
          <a:prstGeom prst="rect">
            <a:avLst/>
          </a:prstGeom>
        </p:spPr>
      </p:pic>
      <p:sp>
        <p:nvSpPr>
          <p:cNvPr id="11" name=""/>
          <p:cNvSpPr/>
          <p:nvPr/>
        </p:nvSpPr>
        <p:spPr>
          <a:xfrm>
            <a:off x="929640" y="536448"/>
            <a:ext cx="1475232" cy="204216"/>
          </a:xfrm>
          <a:prstGeom prst="rect">
            <a:avLst/>
          </a:prstGeom>
          <a:solidFill>
            <a:srgbClr val="25398E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b="1" sz="1400">
                <a:solidFill>
                  <a:srgbClr val="FFFFFF"/>
                </a:solidFill>
                <a:latin typeface="Arial"/>
              </a:rPr>
              <a:t>Bilişim Zirvesi’18</a:t>
            </a:r>
          </a:p>
        </p:txBody>
      </p:sp>
      <p:sp>
        <p:nvSpPr>
          <p:cNvPr id="12" name=""/>
          <p:cNvSpPr/>
          <p:nvPr/>
        </p:nvSpPr>
        <p:spPr>
          <a:xfrm>
            <a:off x="10466832" y="518160"/>
            <a:ext cx="865632" cy="17983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tr" b="1" sz="1050">
                <a:latin typeface="Arial"/>
              </a:rPr>
              <a:t>tfakıllışeyler</a:t>
            </a:r>
          </a:p>
        </p:txBody>
      </p:sp>
      <p:sp>
        <p:nvSpPr>
          <p:cNvPr id="13" name=""/>
          <p:cNvSpPr/>
          <p:nvPr/>
        </p:nvSpPr>
        <p:spPr>
          <a:xfrm>
            <a:off x="2313432" y="1911096"/>
            <a:ext cx="783336" cy="56997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840"/>
              </a:spcAft>
            </a:pPr>
            <a:r>
              <a:rPr lang="tr" sz="1900">
                <a:solidFill>
                  <a:srgbClr val="3E3E3E"/>
                </a:solidFill>
                <a:latin typeface="Arial"/>
              </a:rPr>
              <a:t>Kısaca</a:t>
            </a:r>
          </a:p>
          <a:p>
            <a:pPr marL="114300" indent="0"/>
            <a:r>
              <a:rPr lang="tr" sz="1400">
                <a:solidFill>
                  <a:srgbClr val="808080"/>
                </a:solidFill>
                <a:latin typeface="Arial"/>
              </a:rPr>
              <a:t>Girizgah</a:t>
            </a:r>
          </a:p>
        </p:txBody>
      </p:sp>
      <p:sp>
        <p:nvSpPr>
          <p:cNvPr id="14" name=""/>
          <p:cNvSpPr/>
          <p:nvPr/>
        </p:nvSpPr>
        <p:spPr>
          <a:xfrm>
            <a:off x="2252472" y="3569208"/>
            <a:ext cx="844296" cy="27127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tr" sz="1900">
                <a:solidFill>
                  <a:srgbClr val="3E3E3E"/>
                </a:solidFill>
                <a:latin typeface="Arial"/>
              </a:rPr>
              <a:t>Tarihçe</a:t>
            </a:r>
          </a:p>
        </p:txBody>
      </p:sp>
      <p:sp>
        <p:nvSpPr>
          <p:cNvPr id="15" name=""/>
          <p:cNvSpPr/>
          <p:nvPr/>
        </p:nvSpPr>
        <p:spPr>
          <a:xfrm>
            <a:off x="1228344" y="3934968"/>
            <a:ext cx="1880616" cy="62788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r" indent="0">
              <a:lnSpc>
                <a:spcPts val="1680"/>
              </a:lnSpc>
            </a:pPr>
            <a:r>
              <a:rPr lang="tr" sz="1400">
                <a:solidFill>
                  <a:srgbClr val="808080"/>
                </a:solidFill>
                <a:latin typeface="Arial"/>
              </a:rPr>
              <a:t>Güvenlik Yaklaşımlarım İlgilendiren Kronolojik Gelişmeler</a:t>
            </a:r>
          </a:p>
        </p:txBody>
      </p:sp>
      <p:sp>
        <p:nvSpPr>
          <p:cNvPr id="16" name=""/>
          <p:cNvSpPr/>
          <p:nvPr/>
        </p:nvSpPr>
        <p:spPr>
          <a:xfrm>
            <a:off x="1271016" y="5437632"/>
            <a:ext cx="1837944" cy="780288"/>
          </a:xfrm>
          <a:prstGeom prst="rect">
            <a:avLst/>
          </a:prstGeom>
          <a:solidFill>
            <a:srgbClr val="E5E5E4"/>
          </a:solidFill>
        </p:spPr>
        <p:txBody>
          <a:bodyPr lIns="0" tIns="0" rIns="0" bIns="0">
            <a:noAutofit/>
          </a:bodyPr>
          <a:p>
            <a:pPr algn="r" indent="0">
              <a:spcAft>
                <a:spcPts val="840"/>
              </a:spcAft>
            </a:pPr>
            <a:r>
              <a:rPr lang="tr" sz="1900">
                <a:solidFill>
                  <a:srgbClr val="3E3E3E"/>
                </a:solidFill>
                <a:latin typeface="Arial"/>
              </a:rPr>
              <a:t>Yaklaşımlar</a:t>
            </a:r>
          </a:p>
          <a:p>
            <a:pPr algn="r" indent="0">
              <a:lnSpc>
                <a:spcPts val="1680"/>
              </a:lnSpc>
            </a:pPr>
            <a:r>
              <a:rPr lang="tr" sz="1400">
                <a:solidFill>
                  <a:srgbClr val="808080"/>
                </a:solidFill>
                <a:latin typeface="Arial"/>
              </a:rPr>
              <a:t>Geleneksel ve Yenilikçi Güvenlik Yaklaşımları</a:t>
            </a:r>
          </a:p>
        </p:txBody>
      </p:sp>
      <p:sp>
        <p:nvSpPr>
          <p:cNvPr id="17" name=""/>
          <p:cNvSpPr/>
          <p:nvPr/>
        </p:nvSpPr>
        <p:spPr>
          <a:xfrm>
            <a:off x="3023616" y="6224016"/>
            <a:ext cx="5907024" cy="338328"/>
          </a:xfrm>
          <a:prstGeom prst="rect">
            <a:avLst/>
          </a:prstGeom>
          <a:solidFill>
            <a:srgbClr val="E5E5E4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sz="2300" spc="-200">
                <a:solidFill>
                  <a:srgbClr val="808080"/>
                </a:solidFill>
                <a:latin typeface="Lucida Sans Unicode"/>
              </a:rPr>
              <a:t>SİBER GÜVENLİK ALANINDA YAPAY ZEKA KULLANIMI</a:t>
            </a:r>
          </a:p>
        </p:txBody>
      </p:sp>
      <p:sp>
        <p:nvSpPr>
          <p:cNvPr id="18" name=""/>
          <p:cNvSpPr/>
          <p:nvPr/>
        </p:nvSpPr>
        <p:spPr>
          <a:xfrm>
            <a:off x="9095232" y="1911096"/>
            <a:ext cx="2173224" cy="78028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630"/>
              </a:spcAft>
            </a:pPr>
            <a:r>
              <a:rPr lang="tr" sz="1900">
                <a:solidFill>
                  <a:srgbClr val="3E3E3E"/>
                </a:solidFill>
                <a:latin typeface="Arial"/>
              </a:rPr>
              <a:t>Neden Yapay Zeka</a:t>
            </a:r>
          </a:p>
          <a:p>
            <a:pPr indent="0">
              <a:lnSpc>
                <a:spcPts val="1704"/>
              </a:lnSpc>
            </a:pPr>
            <a:r>
              <a:rPr lang="tr" sz="1400">
                <a:solidFill>
                  <a:srgbClr val="808080"/>
                </a:solidFill>
                <a:latin typeface="Arial"/>
              </a:rPr>
              <a:t>Geleneksek Güvenlik Çözümlerine Ne Oldu?</a:t>
            </a:r>
          </a:p>
        </p:txBody>
      </p:sp>
      <p:sp>
        <p:nvSpPr>
          <p:cNvPr id="19" name=""/>
          <p:cNvSpPr/>
          <p:nvPr/>
        </p:nvSpPr>
        <p:spPr>
          <a:xfrm>
            <a:off x="9086088" y="3535680"/>
            <a:ext cx="2011680" cy="81686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spcAft>
                <a:spcPts val="840"/>
              </a:spcAft>
            </a:pPr>
            <a:r>
              <a:rPr lang="tr" sz="1900">
                <a:solidFill>
                  <a:srgbClr val="3E3E3E"/>
                </a:solidFill>
                <a:latin typeface="Arial"/>
              </a:rPr>
              <a:t>Örnekler</a:t>
            </a:r>
          </a:p>
          <a:p>
            <a:pPr algn="just" indent="0">
              <a:lnSpc>
                <a:spcPts val="1656"/>
              </a:lnSpc>
            </a:pPr>
            <a:r>
              <a:rPr lang="tr" sz="1400">
                <a:solidFill>
                  <a:srgbClr val="808080"/>
                </a:solidFill>
                <a:latin typeface="Arial"/>
              </a:rPr>
              <a:t>Yapay Zeka Gerektiren &amp; Kullanılan Senaryolar</a:t>
            </a:r>
          </a:p>
        </p:txBody>
      </p:sp>
      <p:sp>
        <p:nvSpPr>
          <p:cNvPr id="20" name=""/>
          <p:cNvSpPr/>
          <p:nvPr/>
        </p:nvSpPr>
        <p:spPr>
          <a:xfrm>
            <a:off x="9098280" y="5434584"/>
            <a:ext cx="1359408" cy="274320"/>
          </a:xfrm>
          <a:prstGeom prst="rect">
            <a:avLst/>
          </a:prstGeom>
          <a:solidFill>
            <a:srgbClr val="CCCDC8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sz="1900">
                <a:solidFill>
                  <a:srgbClr val="3E3E3E"/>
                </a:solidFill>
                <a:latin typeface="Arial"/>
              </a:rPr>
              <a:t>Soru Cevap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1200912" y="1060704"/>
            <a:ext cx="7552944" cy="3925824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5705856" y="5535168"/>
            <a:ext cx="524256" cy="524256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932688" y="518160"/>
            <a:ext cx="1481328" cy="213360"/>
          </a:xfrm>
          <a:prstGeom prst="rect">
            <a:avLst/>
          </a:prstGeom>
          <a:solidFill>
            <a:srgbClr val="25398E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b="1" sz="1400">
                <a:solidFill>
                  <a:srgbClr val="FFFFFF"/>
                </a:solidFill>
                <a:latin typeface="Arial"/>
              </a:rPr>
              <a:t>Bilişim Zirvesi’18</a:t>
            </a:r>
          </a:p>
        </p:txBody>
      </p:sp>
      <p:sp>
        <p:nvSpPr>
          <p:cNvPr id="5" name=""/>
          <p:cNvSpPr/>
          <p:nvPr/>
        </p:nvSpPr>
        <p:spPr>
          <a:xfrm>
            <a:off x="10436352" y="512064"/>
            <a:ext cx="926592" cy="182880"/>
          </a:xfrm>
          <a:prstGeom prst="rect">
            <a:avLst/>
          </a:prstGeom>
          <a:solidFill>
            <a:srgbClr val="E5E5E4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b="1" sz="1050">
                <a:latin typeface="Arial"/>
              </a:rPr>
              <a:t>#akıMışeyler</a:t>
            </a:r>
          </a:p>
        </p:txBody>
      </p:sp>
      <p:sp>
        <p:nvSpPr>
          <p:cNvPr id="6" name=""/>
          <p:cNvSpPr/>
          <p:nvPr/>
        </p:nvSpPr>
        <p:spPr>
          <a:xfrm>
            <a:off x="2938272" y="4565904"/>
            <a:ext cx="725424" cy="237744"/>
          </a:xfrm>
          <a:prstGeom prst="rect">
            <a:avLst/>
          </a:prstGeom>
          <a:solidFill>
            <a:srgbClr val="005C92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sz="1500" spc="-50">
                <a:solidFill>
                  <a:srgbClr val="FFFFFF"/>
                </a:solidFill>
                <a:latin typeface="Arial"/>
              </a:rPr>
              <a:t>İyi Kod</a:t>
            </a:r>
          </a:p>
        </p:txBody>
      </p:sp>
      <p:sp>
        <p:nvSpPr>
          <p:cNvPr id="7" name=""/>
          <p:cNvSpPr/>
          <p:nvPr/>
        </p:nvSpPr>
        <p:spPr>
          <a:xfrm>
            <a:off x="5449824" y="694944"/>
            <a:ext cx="853440" cy="23774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tr" sz="1500">
                <a:latin typeface="Arial"/>
              </a:rPr>
              <a:t>İLETİŞİM</a:t>
            </a:r>
          </a:p>
        </p:txBody>
      </p:sp>
      <p:sp>
        <p:nvSpPr>
          <p:cNvPr id="8" name=""/>
          <p:cNvSpPr/>
          <p:nvPr/>
        </p:nvSpPr>
        <p:spPr>
          <a:xfrm>
            <a:off x="7961376" y="2231136"/>
            <a:ext cx="1109472" cy="243840"/>
          </a:xfrm>
          <a:prstGeom prst="rect">
            <a:avLst/>
          </a:prstGeom>
          <a:solidFill>
            <a:srgbClr val="E5E5E4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sz="1900">
                <a:solidFill>
                  <a:srgbClr val="212121"/>
                </a:solidFill>
                <a:latin typeface="Arial"/>
              </a:rPr>
              <a:t>Sistem -2</a:t>
            </a:r>
          </a:p>
        </p:txBody>
      </p:sp>
      <p:sp>
        <p:nvSpPr>
          <p:cNvPr id="9" name=""/>
          <p:cNvSpPr/>
          <p:nvPr/>
        </p:nvSpPr>
        <p:spPr>
          <a:xfrm>
            <a:off x="8235696" y="2926080"/>
            <a:ext cx="719328" cy="237744"/>
          </a:xfrm>
          <a:prstGeom prst="rect">
            <a:avLst/>
          </a:prstGeom>
          <a:solidFill>
            <a:srgbClr val="E5E5E4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sz="1500" spc="-50">
                <a:solidFill>
                  <a:srgbClr val="212121"/>
                </a:solidFill>
                <a:latin typeface="Arial"/>
              </a:rPr>
              <a:t>İyi Kod</a:t>
            </a:r>
          </a:p>
        </p:txBody>
      </p:sp>
      <p:sp>
        <p:nvSpPr>
          <p:cNvPr id="10" name=""/>
          <p:cNvSpPr/>
          <p:nvPr/>
        </p:nvSpPr>
        <p:spPr>
          <a:xfrm>
            <a:off x="8235696" y="3712464"/>
            <a:ext cx="719328" cy="274320"/>
          </a:xfrm>
          <a:prstGeom prst="rect">
            <a:avLst/>
          </a:prstGeom>
          <a:solidFill>
            <a:srgbClr val="E5E5E4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sz="1500" spc="-50">
                <a:solidFill>
                  <a:srgbClr val="212121"/>
                </a:solidFill>
                <a:latin typeface="Arial"/>
              </a:rPr>
              <a:t>İyi Kod</a:t>
            </a:r>
          </a:p>
        </p:txBody>
      </p:sp>
      <p:sp>
        <p:nvSpPr>
          <p:cNvPr id="11" name=""/>
          <p:cNvSpPr/>
          <p:nvPr/>
        </p:nvSpPr>
        <p:spPr>
          <a:xfrm>
            <a:off x="8107680" y="4541520"/>
            <a:ext cx="969264" cy="213360"/>
          </a:xfrm>
          <a:prstGeom prst="rect">
            <a:avLst/>
          </a:prstGeom>
          <a:solidFill>
            <a:srgbClr val="E5E5E4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sz="1500" spc="-50">
                <a:solidFill>
                  <a:srgbClr val="212121"/>
                </a:solidFill>
                <a:latin typeface="Arial"/>
              </a:rPr>
              <a:t>Kötü Kod</a:t>
            </a:r>
          </a:p>
        </p:txBody>
      </p:sp>
      <p:sp>
        <p:nvSpPr>
          <p:cNvPr id="12" name=""/>
          <p:cNvSpPr/>
          <p:nvPr/>
        </p:nvSpPr>
        <p:spPr>
          <a:xfrm>
            <a:off x="5309616" y="5138928"/>
            <a:ext cx="1231392" cy="243840"/>
          </a:xfrm>
          <a:prstGeom prst="rect">
            <a:avLst/>
          </a:prstGeom>
          <a:solidFill>
            <a:srgbClr val="005C92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sz="1500">
                <a:solidFill>
                  <a:srgbClr val="FFFFFF"/>
                </a:solidFill>
                <a:latin typeface="Arial"/>
              </a:rPr>
              <a:t>OLAĞANDIŞI</a:t>
            </a:r>
          </a:p>
        </p:txBody>
      </p:sp>
      <p:sp>
        <p:nvSpPr>
          <p:cNvPr id="13" name=""/>
          <p:cNvSpPr/>
          <p:nvPr/>
        </p:nvSpPr>
        <p:spPr>
          <a:xfrm>
            <a:off x="9863328" y="6473952"/>
            <a:ext cx="1530096" cy="161544"/>
          </a:xfrm>
          <a:prstGeom prst="rect">
            <a:avLst/>
          </a:prstGeom>
          <a:solidFill>
            <a:srgbClr val="1E7CC6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b="1" sz="1050">
                <a:solidFill>
                  <a:srgbClr val="FFFFFF"/>
                </a:solidFill>
                <a:latin typeface="Arial"/>
              </a:rPr>
              <a:t>NEDEN YAPAY ZEKA 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3608832" y="993648"/>
            <a:ext cx="5166360" cy="5056632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9948672" y="1170432"/>
            <a:ext cx="182880" cy="390144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11314176" y="1767840"/>
            <a:ext cx="877824" cy="768096"/>
          </a:xfrm>
          <a:prstGeom prst="rect">
            <a:avLst/>
          </a:prstGeom>
        </p:spPr>
      </p:pic>
      <p:sp>
        <p:nvSpPr>
          <p:cNvPr id="5" name=""/>
          <p:cNvSpPr/>
          <p:nvPr/>
        </p:nvSpPr>
        <p:spPr>
          <a:xfrm>
            <a:off x="853440" y="445008"/>
            <a:ext cx="1554480" cy="359664"/>
          </a:xfrm>
          <a:prstGeom prst="rect">
            <a:avLst/>
          </a:prstGeom>
          <a:solidFill>
            <a:srgbClr val="25398E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b="1" sz="1400">
                <a:solidFill>
                  <a:srgbClr val="FFFFFF"/>
                </a:solidFill>
                <a:latin typeface="Arial"/>
              </a:rPr>
              <a:t>[Bilişim Zirvesi’18</a:t>
            </a:r>
          </a:p>
        </p:txBody>
      </p:sp>
      <p:sp>
        <p:nvSpPr>
          <p:cNvPr id="6" name=""/>
          <p:cNvSpPr/>
          <p:nvPr/>
        </p:nvSpPr>
        <p:spPr>
          <a:xfrm>
            <a:off x="862584" y="3057144"/>
            <a:ext cx="1923288" cy="2420112"/>
          </a:xfrm>
          <a:prstGeom prst="rect">
            <a:avLst/>
          </a:prstGeom>
          <a:solidFill>
            <a:srgbClr val="A8A8A8"/>
          </a:solidFill>
        </p:spPr>
        <p:txBody>
          <a:bodyPr lIns="0" tIns="0" rIns="0" bIns="0">
            <a:noAutofit/>
          </a:bodyPr>
          <a:p>
            <a:pPr algn="r" indent="0">
              <a:lnSpc>
                <a:spcPts val="1728"/>
              </a:lnSpc>
            </a:pPr>
            <a:r>
              <a:rPr lang="tr" sz="1500">
                <a:solidFill>
                  <a:srgbClr val="FFFFFF"/>
                </a:solidFill>
                <a:latin typeface="Arial"/>
              </a:rPr>
              <a:t>2000-2015 yılları arasında yaygınlaşan merkezi güvenlik çözümleri, birbirinden bağımsız ancak bir şekilde ilintili teknolojilerin kullanımı için sorun teşkil etmeye başladı </a:t>
            </a:r>
            <a:r>
              <a:rPr lang="en-US" sz="1500">
                <a:solidFill>
                  <a:srgbClr val="FFFFFF"/>
                </a:solidFill>
                <a:latin typeface="Arial"/>
              </a:rPr>
              <a:t>(Productivity </a:t>
            </a:r>
            <a:r>
              <a:rPr lang="tr" sz="1500">
                <a:solidFill>
                  <a:srgbClr val="FFFFFF"/>
                </a:solidFill>
                <a:latin typeface="Arial"/>
              </a:rPr>
              <a:t>vs </a:t>
            </a:r>
            <a:r>
              <a:rPr lang="en-US" sz="1500">
                <a:solidFill>
                  <a:srgbClr val="FFFFFF"/>
                </a:solidFill>
                <a:latin typeface="Arial"/>
              </a:rPr>
              <a:t>Security </a:t>
            </a:r>
            <a:r>
              <a:rPr lang="tr" sz="1500">
                <a:solidFill>
                  <a:srgbClr val="FFFFFF"/>
                </a:solidFill>
                <a:latin typeface="Arial"/>
              </a:rPr>
              <a:t>Çatışması)</a:t>
            </a:r>
          </a:p>
        </p:txBody>
      </p:sp>
      <p:sp>
        <p:nvSpPr>
          <p:cNvPr id="7" name=""/>
          <p:cNvSpPr/>
          <p:nvPr/>
        </p:nvSpPr>
        <p:spPr>
          <a:xfrm>
            <a:off x="10466832" y="524256"/>
            <a:ext cx="862584" cy="173736"/>
          </a:xfrm>
          <a:prstGeom prst="rect">
            <a:avLst/>
          </a:prstGeom>
          <a:solidFill>
            <a:srgbClr val="A8A8A8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b="1" sz="1050">
                <a:latin typeface="Arial"/>
              </a:rPr>
              <a:t>#akılhşeyler</a:t>
            </a:r>
          </a:p>
        </p:txBody>
      </p:sp>
      <p:sp>
        <p:nvSpPr>
          <p:cNvPr id="8" name=""/>
          <p:cNvSpPr/>
          <p:nvPr/>
        </p:nvSpPr>
        <p:spPr>
          <a:xfrm>
            <a:off x="9153144" y="2112264"/>
            <a:ext cx="1938528" cy="883920"/>
          </a:xfrm>
          <a:prstGeom prst="rect">
            <a:avLst/>
          </a:prstGeom>
          <a:solidFill>
            <a:srgbClr val="A8A8A8"/>
          </a:solidFill>
        </p:spPr>
        <p:txBody>
          <a:bodyPr lIns="0" tIns="0" rIns="0" bIns="0">
            <a:noAutofit/>
          </a:bodyPr>
          <a:p>
            <a:pPr indent="0">
              <a:lnSpc>
                <a:spcPts val="1728"/>
              </a:lnSpc>
            </a:pPr>
            <a:r>
              <a:rPr lang="tr" sz="1500">
                <a:solidFill>
                  <a:srgbClr val="FFFFFF"/>
                </a:solidFill>
                <a:latin typeface="Arial"/>
              </a:rPr>
              <a:t>Her sistemin kendi dinamikleri içerisinde ele alınması gerektiği görüldü.</a:t>
            </a:r>
          </a:p>
        </p:txBody>
      </p:sp>
      <p:sp>
        <p:nvSpPr>
          <p:cNvPr id="9" name=""/>
          <p:cNvSpPr/>
          <p:nvPr/>
        </p:nvSpPr>
        <p:spPr>
          <a:xfrm>
            <a:off x="9863328" y="6473952"/>
            <a:ext cx="1530096" cy="161544"/>
          </a:xfrm>
          <a:prstGeom prst="rect">
            <a:avLst/>
          </a:prstGeom>
          <a:solidFill>
            <a:srgbClr val="1E7CC6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b="1" sz="1050">
                <a:solidFill>
                  <a:srgbClr val="FFFFFF"/>
                </a:solidFill>
                <a:latin typeface="Arial"/>
              </a:rPr>
              <a:t>NEDEN YAPAY ZEKA 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929640" y="533400"/>
            <a:ext cx="1472184" cy="204216"/>
          </a:xfrm>
          <a:prstGeom prst="rect">
            <a:avLst/>
          </a:prstGeom>
          <a:solidFill>
            <a:srgbClr val="25398E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b="1" sz="1400">
                <a:solidFill>
                  <a:srgbClr val="FFFFFF"/>
                </a:solidFill>
                <a:latin typeface="Arial"/>
              </a:rPr>
              <a:t>Bilişim Zirvesi’18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914400" y="1280160"/>
          <a:ext cx="3992880" cy="4852416"/>
        </p:xfrm>
        <a:graphic>
          <a:graphicData uri="http://schemas.openxmlformats.org/drawingml/2006/table">
            <a:tbl>
              <a:tblPr/>
              <a:tblGrid>
                <a:gridCol w="2179320"/>
                <a:gridCol w="1813560"/>
              </a:tblGrid>
              <a:tr h="1624584">
                <a:tc>
                  <a:txBody>
                    <a:bodyPr lIns="0" tIns="0" rIns="0" bIns="0">
                      <a:noAutofit/>
                    </a:bodyPr>
                    <a:p>
                      <a:pPr marL="114300" indent="0">
                        <a:lnSpc>
                          <a:spcPts val="2880"/>
                        </a:lnSpc>
                      </a:pPr>
                      <a:r>
                        <a:rPr lang="tr" sz="2300" spc="-50">
                          <a:latin typeface="Calibri"/>
                        </a:rPr>
                        <a:t>Veri Kaybı Toleransı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508000" indent="0"/>
                      <a:r>
                        <a:rPr lang="tr" sz="6600" spc="-650">
                          <a:solidFill>
                            <a:srgbClr val="9E4242"/>
                          </a:solidFill>
                          <a:latin typeface="Arial"/>
                        </a:rPr>
                        <a:t>&lt;§&gt;</a:t>
                      </a:r>
                    </a:p>
                  </a:txBody>
                  <a:tcPr marL="0" marR="0" marT="0" marB="0" anchor="ctr"/>
                </a:tc>
              </a:tr>
              <a:tr h="1682496">
                <a:tc>
                  <a:txBody>
                    <a:bodyPr lIns="0" tIns="0" rIns="0" bIns="0">
                      <a:noAutofit/>
                    </a:bodyPr>
                    <a:p>
                      <a:pPr marL="114300" indent="0">
                        <a:lnSpc>
                          <a:spcPts val="2880"/>
                        </a:lnSpc>
                      </a:pPr>
                      <a:r>
                        <a:rPr lang="tr" sz="2300" spc="-50">
                          <a:latin typeface="Calibri"/>
                        </a:rPr>
                        <a:t>Zaman Kaybı Toleransı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508000" indent="0"/>
                      <a:r>
                        <a:rPr lang="tr" sz="6600" spc="-650">
                          <a:solidFill>
                            <a:srgbClr val="9E4242"/>
                          </a:solidFill>
                          <a:latin typeface="Arial"/>
                        </a:rPr>
                        <a:t>&lt;g&gt;</a:t>
                      </a:r>
                    </a:p>
                  </a:txBody>
                  <a:tcPr marL="0" marR="0" marT="0" marB="0" anchor="ctr"/>
                </a:tc>
              </a:tr>
              <a:tr h="1545336">
                <a:tc>
                  <a:txBody>
                    <a:bodyPr lIns="0" tIns="0" rIns="0" bIns="0">
                      <a:noAutofit/>
                    </a:bodyPr>
                    <a:p>
                      <a:pPr marL="114300" indent="0">
                        <a:lnSpc>
                          <a:spcPts val="2880"/>
                        </a:lnSpc>
                      </a:pPr>
                      <a:r>
                        <a:rPr lang="tr" sz="2300" spc="-50">
                          <a:latin typeface="Calibri"/>
                        </a:rPr>
                        <a:t>Kaynak Kaybı Tolerans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508000" indent="0"/>
                      <a:r>
                        <a:rPr lang="tr" sz="6600" spc="-650">
                          <a:solidFill>
                            <a:srgbClr val="9E4242"/>
                          </a:solidFill>
                          <a:latin typeface="Arial"/>
                        </a:rPr>
                        <a:t>&lt;§&gt;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0" y="423672"/>
            <a:ext cx="5882640" cy="643432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0" y="1377696"/>
            <a:ext cx="6239256" cy="4645152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7092696" y="1524000"/>
            <a:ext cx="5099304" cy="304800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7208520" y="2005584"/>
            <a:ext cx="1146048" cy="975360"/>
          </a:xfrm>
          <a:prstGeom prst="rect">
            <a:avLst/>
          </a:prstGeom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PictId3"/>
          <a:stretch>
            <a:fillRect/>
          </a:stretch>
        </p:blipFill>
        <p:spPr>
          <a:xfrm>
            <a:off x="9220200" y="2005584"/>
            <a:ext cx="2971800" cy="1584960"/>
          </a:xfrm>
          <a:prstGeom prst="rect">
            <a:avLst/>
          </a:prstGeom>
        </p:spPr>
      </p:pic>
      <p:pic>
        <p:nvPicPr>
          <p:cNvPr id="6" name=""/>
          <p:cNvPicPr>
            <a:picLocks noChangeAspect="1"/>
          </p:cNvPicPr>
          <p:nvPr/>
        </p:nvPicPr>
        <p:blipFill>
          <a:blip r:embed="rPictId4"/>
          <a:stretch>
            <a:fillRect/>
          </a:stretch>
        </p:blipFill>
        <p:spPr>
          <a:xfrm>
            <a:off x="6306312" y="4535424"/>
            <a:ext cx="2795016" cy="984504"/>
          </a:xfrm>
          <a:prstGeom prst="rect">
            <a:avLst/>
          </a:prstGeom>
        </p:spPr>
      </p:pic>
      <p:pic>
        <p:nvPicPr>
          <p:cNvPr id="7" name=""/>
          <p:cNvPicPr>
            <a:picLocks noChangeAspect="1"/>
          </p:cNvPicPr>
          <p:nvPr/>
        </p:nvPicPr>
        <p:blipFill>
          <a:blip r:embed="rPictId5"/>
          <a:stretch>
            <a:fillRect/>
          </a:stretch>
        </p:blipFill>
        <p:spPr>
          <a:xfrm>
            <a:off x="10317480" y="4178808"/>
            <a:ext cx="740664" cy="716280"/>
          </a:xfrm>
          <a:prstGeom prst="rect">
            <a:avLst/>
          </a:prstGeom>
        </p:spPr>
      </p:pic>
      <p:sp>
        <p:nvSpPr>
          <p:cNvPr id="8" name=""/>
          <p:cNvSpPr/>
          <p:nvPr/>
        </p:nvSpPr>
        <p:spPr>
          <a:xfrm>
            <a:off x="10466832" y="524256"/>
            <a:ext cx="862584" cy="173736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tr" b="1" sz="1050">
                <a:latin typeface="Arial"/>
              </a:rPr>
              <a:t>#akıMışeyler</a:t>
            </a:r>
          </a:p>
        </p:txBody>
      </p:sp>
      <p:sp>
        <p:nvSpPr>
          <p:cNvPr id="9" name=""/>
          <p:cNvSpPr/>
          <p:nvPr/>
        </p:nvSpPr>
        <p:spPr>
          <a:xfrm>
            <a:off x="929640" y="533400"/>
            <a:ext cx="1472184" cy="204216"/>
          </a:xfrm>
          <a:prstGeom prst="rect">
            <a:avLst/>
          </a:prstGeom>
          <a:solidFill>
            <a:srgbClr val="25398E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b="1" sz="1400">
                <a:solidFill>
                  <a:srgbClr val="FFFFFF"/>
                </a:solidFill>
                <a:latin typeface="Arial"/>
              </a:rPr>
              <a:t>Bilişim Zirvesi’18</a:t>
            </a:r>
          </a:p>
        </p:txBody>
      </p:sp>
      <p:sp>
        <p:nvSpPr>
          <p:cNvPr id="10" name=""/>
          <p:cNvSpPr/>
          <p:nvPr/>
        </p:nvSpPr>
        <p:spPr>
          <a:xfrm>
            <a:off x="271272" y="4843272"/>
            <a:ext cx="2514600" cy="107594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2160"/>
              </a:lnSpc>
            </a:pPr>
            <a:r>
              <a:rPr lang="tr" sz="1500" spc="-50">
                <a:solidFill>
                  <a:srgbClr val="FFFFFF"/>
                </a:solidFill>
                <a:latin typeface="Arial"/>
              </a:rPr>
              <a:t>KİŞİYE ÖZEL ÇOZUM İHTİYAÇLARI </a:t>
            </a:r>
            <a:r>
              <a:rPr lang="fr" sz="1500" spc="-50">
                <a:solidFill>
                  <a:srgbClr val="FFFFFF"/>
                </a:solidFill>
                <a:latin typeface="Arial"/>
              </a:rPr>
              <a:t>(DIAMOND </a:t>
            </a:r>
            <a:r>
              <a:rPr lang="en-US" sz="1500" spc="-50">
                <a:solidFill>
                  <a:srgbClr val="FFFFFF"/>
                </a:solidFill>
                <a:latin typeface="Arial"/>
              </a:rPr>
              <a:t>Smart Home </a:t>
            </a:r>
            <a:r>
              <a:rPr lang="tr" sz="1500" spc="-50">
                <a:solidFill>
                  <a:srgbClr val="FFFFFF"/>
                </a:solidFill>
                <a:latin typeface="Arial"/>
              </a:rPr>
              <a:t>Örneği)</a:t>
            </a:r>
          </a:p>
        </p:txBody>
      </p:sp>
      <p:sp>
        <p:nvSpPr>
          <p:cNvPr id="11" name=""/>
          <p:cNvSpPr/>
          <p:nvPr/>
        </p:nvSpPr>
        <p:spPr>
          <a:xfrm>
            <a:off x="6352032" y="3054096"/>
            <a:ext cx="2545080" cy="527304"/>
          </a:xfrm>
          <a:prstGeom prst="rect">
            <a:avLst/>
          </a:prstGeom>
          <a:solidFill>
            <a:srgbClr val="2969B0"/>
          </a:solidFill>
        </p:spPr>
        <p:txBody>
          <a:bodyPr lIns="0" tIns="0" rIns="0" bIns="0">
            <a:noAutofit/>
          </a:bodyPr>
          <a:p>
            <a:pPr algn="ctr" indent="0">
              <a:lnSpc>
                <a:spcPts val="2136"/>
              </a:lnSpc>
            </a:pPr>
            <a:r>
              <a:rPr lang="tr" sz="1500" spc="-50">
                <a:solidFill>
                  <a:srgbClr val="FFFFFF"/>
                </a:solidFill>
                <a:latin typeface="Arial"/>
              </a:rPr>
              <a:t>Çevreye Uygun Güvenlik İhtiyaçları</a:t>
            </a:r>
          </a:p>
        </p:txBody>
      </p:sp>
      <p:sp>
        <p:nvSpPr>
          <p:cNvPr id="12" name=""/>
          <p:cNvSpPr/>
          <p:nvPr/>
        </p:nvSpPr>
        <p:spPr>
          <a:xfrm>
            <a:off x="6885432" y="3605784"/>
            <a:ext cx="1466088" cy="204216"/>
          </a:xfrm>
          <a:prstGeom prst="rect">
            <a:avLst/>
          </a:prstGeom>
          <a:solidFill>
            <a:srgbClr val="2969B0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sz="1500" spc="-50">
                <a:solidFill>
                  <a:srgbClr val="FFFFFF"/>
                </a:solidFill>
                <a:latin typeface="Arial"/>
              </a:rPr>
              <a:t>-Maslak 1453-</a:t>
            </a:r>
          </a:p>
        </p:txBody>
      </p:sp>
      <p:sp>
        <p:nvSpPr>
          <p:cNvPr id="13" name=""/>
          <p:cNvSpPr/>
          <p:nvPr/>
        </p:nvSpPr>
        <p:spPr>
          <a:xfrm>
            <a:off x="9515856" y="5227320"/>
            <a:ext cx="2310384" cy="280416"/>
          </a:xfrm>
          <a:prstGeom prst="rect">
            <a:avLst/>
          </a:prstGeom>
          <a:solidFill>
            <a:srgbClr val="00A885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sz="1500" spc="-50">
                <a:solidFill>
                  <a:srgbClr val="FFFFFF"/>
                </a:solidFill>
                <a:latin typeface="Arial"/>
              </a:rPr>
              <a:t>İhtiyaç analizi &amp;Çözüm</a:t>
            </a:r>
          </a:p>
        </p:txBody>
      </p:sp>
      <p:sp>
        <p:nvSpPr>
          <p:cNvPr id="14" name=""/>
          <p:cNvSpPr/>
          <p:nvPr/>
        </p:nvSpPr>
        <p:spPr>
          <a:xfrm>
            <a:off x="10600944" y="6480048"/>
            <a:ext cx="792480" cy="155448"/>
          </a:xfrm>
          <a:prstGeom prst="rect">
            <a:avLst/>
          </a:prstGeom>
          <a:solidFill>
            <a:srgbClr val="1E7CC6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sz="1300">
                <a:solidFill>
                  <a:srgbClr val="FFFFFF"/>
                </a:solidFill>
                <a:latin typeface="Calibri"/>
              </a:rPr>
              <a:t>ÖRNEKLER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3785616" y="1481328"/>
            <a:ext cx="2572512" cy="4742688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6477000" y="542544"/>
            <a:ext cx="1508760" cy="1807464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6397752" y="2587752"/>
            <a:ext cx="1524000" cy="1642872"/>
          </a:xfrm>
          <a:prstGeom prst="rect">
            <a:avLst/>
          </a:prstGeom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PictId3"/>
          <a:stretch>
            <a:fillRect/>
          </a:stretch>
        </p:blipFill>
        <p:spPr>
          <a:xfrm>
            <a:off x="6385560" y="4483608"/>
            <a:ext cx="1335024" cy="381000"/>
          </a:xfrm>
          <a:prstGeom prst="rect">
            <a:avLst/>
          </a:prstGeom>
        </p:spPr>
      </p:pic>
      <p:sp>
        <p:nvSpPr>
          <p:cNvPr id="6" name=""/>
          <p:cNvSpPr/>
          <p:nvPr/>
        </p:nvSpPr>
        <p:spPr>
          <a:xfrm>
            <a:off x="929640" y="533400"/>
            <a:ext cx="1472184" cy="204216"/>
          </a:xfrm>
          <a:prstGeom prst="rect">
            <a:avLst/>
          </a:prstGeom>
          <a:solidFill>
            <a:srgbClr val="25398E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b="1" sz="1400">
                <a:solidFill>
                  <a:srgbClr val="FFFFFF"/>
                </a:solidFill>
                <a:latin typeface="Arial"/>
              </a:rPr>
              <a:t>Bilişim Zirvesi’18</a:t>
            </a:r>
          </a:p>
        </p:txBody>
      </p:sp>
      <p:sp>
        <p:nvSpPr>
          <p:cNvPr id="7" name=""/>
          <p:cNvSpPr/>
          <p:nvPr/>
        </p:nvSpPr>
        <p:spPr>
          <a:xfrm>
            <a:off x="685800" y="2389632"/>
            <a:ext cx="914400" cy="640080"/>
          </a:xfrm>
          <a:prstGeom prst="rect">
            <a:avLst/>
          </a:prstGeom>
          <a:solidFill>
            <a:srgbClr val="E5E5E4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b="1" sz="6300">
                <a:solidFill>
                  <a:srgbClr val="C0C0C0"/>
                </a:solidFill>
                <a:latin typeface="Arial"/>
              </a:rPr>
              <a:t>01</a:t>
            </a:r>
          </a:p>
        </p:txBody>
      </p:sp>
      <p:sp>
        <p:nvSpPr>
          <p:cNvPr id="8" name=""/>
          <p:cNvSpPr/>
          <p:nvPr/>
        </p:nvSpPr>
        <p:spPr>
          <a:xfrm>
            <a:off x="685800" y="5138928"/>
            <a:ext cx="914400" cy="640080"/>
          </a:xfrm>
          <a:prstGeom prst="rect">
            <a:avLst/>
          </a:prstGeom>
          <a:solidFill>
            <a:srgbClr val="E5E5E4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b="1" sz="6400" spc="-50">
                <a:solidFill>
                  <a:srgbClr val="C0C0C0"/>
                </a:solidFill>
                <a:latin typeface="Arial"/>
              </a:rPr>
              <a:t>04</a:t>
            </a:r>
          </a:p>
        </p:txBody>
      </p:sp>
      <p:sp>
        <p:nvSpPr>
          <p:cNvPr id="9" name=""/>
          <p:cNvSpPr/>
          <p:nvPr/>
        </p:nvSpPr>
        <p:spPr>
          <a:xfrm>
            <a:off x="1780032" y="2298192"/>
            <a:ext cx="1901952" cy="56083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630"/>
              </a:spcAft>
            </a:pPr>
            <a:r>
              <a:rPr lang="tr" b="1" sz="2000" spc="-50">
                <a:solidFill>
                  <a:srgbClr val="3E3E3E"/>
                </a:solidFill>
                <a:latin typeface="Arial"/>
              </a:rPr>
              <a:t>Sisteme Sızma</a:t>
            </a:r>
          </a:p>
          <a:p>
            <a:pPr indent="0"/>
            <a:r>
              <a:rPr lang="tr" sz="1400">
                <a:solidFill>
                  <a:srgbClr val="808080"/>
                </a:solidFill>
                <a:latin typeface="Arial"/>
              </a:rPr>
              <a:t>Yetkisiz erişim, anomali</a:t>
            </a:r>
          </a:p>
        </p:txBody>
      </p:sp>
      <p:sp>
        <p:nvSpPr>
          <p:cNvPr id="10" name=""/>
          <p:cNvSpPr/>
          <p:nvPr/>
        </p:nvSpPr>
        <p:spPr>
          <a:xfrm>
            <a:off x="1780032" y="4760976"/>
            <a:ext cx="2121408" cy="83515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2376"/>
              </a:lnSpc>
            </a:pPr>
            <a:r>
              <a:rPr lang="tr" b="1" sz="2000" spc="-50">
                <a:solidFill>
                  <a:srgbClr val="3E3E3E"/>
                </a:solidFill>
                <a:latin typeface="Arial"/>
              </a:rPr>
              <a:t>Şifrelerin Dışarı Aktarımı</a:t>
            </a:r>
          </a:p>
          <a:p>
            <a:pPr indent="0"/>
            <a:r>
              <a:rPr lang="tr" sz="1400">
                <a:solidFill>
                  <a:srgbClr val="808080"/>
                </a:solidFill>
                <a:latin typeface="Arial"/>
              </a:rPr>
              <a:t>İlişkisel davranış anomalisi</a:t>
            </a:r>
          </a:p>
        </p:txBody>
      </p:sp>
      <p:sp>
        <p:nvSpPr>
          <p:cNvPr id="11" name=""/>
          <p:cNvSpPr/>
          <p:nvPr/>
        </p:nvSpPr>
        <p:spPr>
          <a:xfrm>
            <a:off x="8138160" y="2343912"/>
            <a:ext cx="899160" cy="338632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4200"/>
              </a:spcAft>
            </a:pPr>
            <a:r>
              <a:rPr lang="tr" b="1" sz="6300">
                <a:solidFill>
                  <a:srgbClr val="C0C0C0"/>
                </a:solidFill>
                <a:latin typeface="Arial"/>
              </a:rPr>
              <a:t>02</a:t>
            </a:r>
          </a:p>
          <a:p>
            <a:pPr indent="0">
              <a:spcAft>
                <a:spcPts val="6300"/>
              </a:spcAft>
            </a:pPr>
            <a:r>
              <a:rPr lang="tr" sz="2000">
                <a:solidFill>
                  <a:srgbClr val="0063FF"/>
                </a:solidFill>
                <a:latin typeface="Arial"/>
              </a:rPr>
              <a:t>■</a:t>
            </a:r>
          </a:p>
          <a:p>
            <a:pPr indent="0"/>
            <a:r>
              <a:rPr lang="tr" b="1" sz="6300">
                <a:solidFill>
                  <a:srgbClr val="C0C0C0"/>
                </a:solidFill>
                <a:latin typeface="Arial"/>
              </a:rPr>
              <a:t>03</a:t>
            </a:r>
          </a:p>
        </p:txBody>
      </p:sp>
      <p:sp>
        <p:nvSpPr>
          <p:cNvPr id="12" name=""/>
          <p:cNvSpPr/>
          <p:nvPr/>
        </p:nvSpPr>
        <p:spPr>
          <a:xfrm>
            <a:off x="10466832" y="524256"/>
            <a:ext cx="862584" cy="173736"/>
          </a:xfrm>
          <a:prstGeom prst="rect">
            <a:avLst/>
          </a:prstGeom>
          <a:solidFill>
            <a:srgbClr val="E5E5E4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b="1" sz="1050">
                <a:latin typeface="Arial"/>
              </a:rPr>
              <a:t>#akıllışeyler</a:t>
            </a:r>
          </a:p>
        </p:txBody>
      </p:sp>
      <p:sp>
        <p:nvSpPr>
          <p:cNvPr id="13" name=""/>
          <p:cNvSpPr/>
          <p:nvPr/>
        </p:nvSpPr>
        <p:spPr>
          <a:xfrm>
            <a:off x="9235440" y="1975104"/>
            <a:ext cx="1606296" cy="105460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630"/>
              </a:spcAft>
            </a:pPr>
            <a:r>
              <a:rPr lang="tr" b="1" sz="2000" spc="-50">
                <a:solidFill>
                  <a:srgbClr val="3E3E3E"/>
                </a:solidFill>
                <a:latin typeface="Arial"/>
              </a:rPr>
              <a:t>Verilerin</a:t>
            </a:r>
          </a:p>
          <a:p>
            <a:pPr indent="0">
              <a:spcAft>
                <a:spcPts val="630"/>
              </a:spcAft>
            </a:pPr>
            <a:r>
              <a:rPr lang="tr" b="1" sz="2000" spc="-50">
                <a:solidFill>
                  <a:srgbClr val="3E3E3E"/>
                </a:solidFill>
                <a:latin typeface="Arial"/>
              </a:rPr>
              <a:t>Şifrelenmesi</a:t>
            </a:r>
          </a:p>
          <a:p>
            <a:pPr algn="just" indent="0">
              <a:lnSpc>
                <a:spcPts val="1680"/>
              </a:lnSpc>
            </a:pPr>
            <a:r>
              <a:rPr lang="tr" sz="1400">
                <a:solidFill>
                  <a:srgbClr val="808080"/>
                </a:solidFill>
                <a:latin typeface="Arial"/>
              </a:rPr>
              <a:t>Zararlı parçacıkların çalışması, anomali</a:t>
            </a:r>
          </a:p>
        </p:txBody>
      </p:sp>
      <p:sp>
        <p:nvSpPr>
          <p:cNvPr id="14" name=""/>
          <p:cNvSpPr/>
          <p:nvPr/>
        </p:nvSpPr>
        <p:spPr>
          <a:xfrm>
            <a:off x="9232392" y="4712208"/>
            <a:ext cx="2286000" cy="83820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630"/>
              </a:spcAft>
            </a:pPr>
            <a:r>
              <a:rPr lang="tr" b="1" sz="2000" spc="-50">
                <a:solidFill>
                  <a:srgbClr val="3E3E3E"/>
                </a:solidFill>
                <a:latin typeface="Arial"/>
              </a:rPr>
              <a:t>Verilerin</a:t>
            </a:r>
          </a:p>
          <a:p>
            <a:pPr indent="0">
              <a:spcAft>
                <a:spcPts val="630"/>
              </a:spcAft>
            </a:pPr>
            <a:r>
              <a:rPr lang="tr" b="1" sz="2000" spc="-50">
                <a:solidFill>
                  <a:srgbClr val="3E3E3E"/>
                </a:solidFill>
                <a:latin typeface="Arial"/>
              </a:rPr>
              <a:t>Şifrelenmesi</a:t>
            </a:r>
          </a:p>
          <a:p>
            <a:pPr indent="0"/>
            <a:r>
              <a:rPr lang="tr" sz="1400">
                <a:solidFill>
                  <a:srgbClr val="808080"/>
                </a:solidFill>
                <a:latin typeface="Arial"/>
              </a:rPr>
              <a:t>Kullanıcı davranışı anomalisi</a:t>
            </a:r>
          </a:p>
        </p:txBody>
      </p:sp>
      <p:sp>
        <p:nvSpPr>
          <p:cNvPr id="15" name=""/>
          <p:cNvSpPr/>
          <p:nvPr/>
        </p:nvSpPr>
        <p:spPr>
          <a:xfrm>
            <a:off x="8208264" y="6473952"/>
            <a:ext cx="3185160" cy="161544"/>
          </a:xfrm>
          <a:prstGeom prst="rect">
            <a:avLst/>
          </a:prstGeom>
          <a:solidFill>
            <a:srgbClr val="1E7CC6"/>
          </a:solidFill>
        </p:spPr>
        <p:txBody>
          <a:bodyPr lIns="0" tIns="0" rIns="0" bIns="0" wrap="none">
            <a:noAutofit/>
          </a:bodyPr>
          <a:p>
            <a:pPr indent="0"/>
            <a:r>
              <a:rPr lang="es" sz="1300">
                <a:solidFill>
                  <a:srgbClr val="FFFFFF"/>
                </a:solidFill>
                <a:latin typeface="Calibri"/>
              </a:rPr>
              <a:t>RANSOMWARE </a:t>
            </a:r>
            <a:r>
              <a:rPr lang="tr" sz="1300">
                <a:solidFill>
                  <a:srgbClr val="FFFFFF"/>
                </a:solidFill>
                <a:latin typeface="Calibri"/>
              </a:rPr>
              <a:t>&amp; YAPAY ZEKA İLE BERTARAF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835152" y="1042416"/>
            <a:ext cx="5337048" cy="477621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1088136" y="3758184"/>
            <a:ext cx="835152" cy="847344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1078992" y="4831080"/>
            <a:ext cx="835152" cy="844296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938784" y="521208"/>
            <a:ext cx="1469136" cy="213360"/>
          </a:xfrm>
          <a:prstGeom prst="rect">
            <a:avLst/>
          </a:prstGeom>
          <a:solidFill>
            <a:srgbClr val="25398E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b="1" sz="1400">
                <a:solidFill>
                  <a:srgbClr val="FFFFFF"/>
                </a:solidFill>
                <a:latin typeface="Arial"/>
              </a:rPr>
              <a:t>Bilişim Zirvesi’18</a:t>
            </a:r>
          </a:p>
        </p:txBody>
      </p:sp>
      <p:sp>
        <p:nvSpPr>
          <p:cNvPr id="5" name=""/>
          <p:cNvSpPr/>
          <p:nvPr/>
        </p:nvSpPr>
        <p:spPr>
          <a:xfrm>
            <a:off x="1075944" y="2673096"/>
            <a:ext cx="3617976" cy="86868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1920"/>
              </a:lnSpc>
              <a:spcAft>
                <a:spcPts val="840"/>
              </a:spcAft>
            </a:pPr>
            <a:r>
              <a:rPr lang="tr" sz="9000">
                <a:solidFill>
                  <a:srgbClr val="016AC0"/>
                </a:solidFill>
                <a:latin typeface="Century Schoolbook"/>
              </a:rPr>
              <a:t>B</a:t>
            </a:r>
            <a:r>
              <a:rPr lang="tr" sz="1400">
                <a:solidFill>
                  <a:srgbClr val="016BBF"/>
                </a:solidFill>
                <a:latin typeface="Arial"/>
              </a:rPr>
              <a:t>20 Yılı aşkın sektörel deneyimin günlük tadında paylaşımlarından oluşmaktadır.</a:t>
            </a:r>
          </a:p>
        </p:txBody>
      </p:sp>
      <p:sp>
        <p:nvSpPr>
          <p:cNvPr id="6" name=""/>
          <p:cNvSpPr/>
          <p:nvPr/>
        </p:nvSpPr>
        <p:spPr>
          <a:xfrm>
            <a:off x="2057400" y="3715512"/>
            <a:ext cx="3093720" cy="94792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1920"/>
              </a:lnSpc>
              <a:spcBef>
                <a:spcPts val="840"/>
              </a:spcBef>
              <a:spcAft>
                <a:spcPts val="840"/>
              </a:spcAft>
            </a:pPr>
            <a:r>
              <a:rPr lang="tr" sz="1400">
                <a:solidFill>
                  <a:srgbClr val="2DA3E5"/>
                </a:solidFill>
                <a:latin typeface="Arial"/>
              </a:rPr>
              <a:t>Teknolojik gelişmelerin ortaya çıkardığı güvenlik ihtiyaçları ile güvenlik yaklaşımlarının teknolojik gelişime ihtiyacının paralel olduğunu savunur</a:t>
            </a:r>
          </a:p>
        </p:txBody>
      </p:sp>
      <p:sp>
        <p:nvSpPr>
          <p:cNvPr id="7" name=""/>
          <p:cNvSpPr/>
          <p:nvPr/>
        </p:nvSpPr>
        <p:spPr>
          <a:xfrm>
            <a:off x="2087880" y="4904232"/>
            <a:ext cx="2825496" cy="94792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1920"/>
              </a:lnSpc>
              <a:spcBef>
                <a:spcPts val="840"/>
              </a:spcBef>
            </a:pPr>
            <a:r>
              <a:rPr lang="tr" sz="1400">
                <a:solidFill>
                  <a:srgbClr val="004F8E"/>
                </a:solidFill>
                <a:latin typeface="Arial"/>
              </a:rPr>
              <a:t>Marka ve teknoloji bağımsız olarak; farklı yaklaşımlar, farklı görüşler dikkate alınarak hazırlanmaya çalışılmıştır.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1313688" y="1908048"/>
            <a:ext cx="3977640" cy="1088136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938784" y="521208"/>
            <a:ext cx="1469136" cy="213360"/>
          </a:xfrm>
          <a:prstGeom prst="rect">
            <a:avLst/>
          </a:prstGeom>
          <a:solidFill>
            <a:srgbClr val="25398E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b="1" sz="1400">
                <a:solidFill>
                  <a:srgbClr val="FFFFFF"/>
                </a:solidFill>
                <a:latin typeface="Arial"/>
              </a:rPr>
              <a:t>Bilişim Zirvesi’18</a:t>
            </a:r>
          </a:p>
        </p:txBody>
      </p:sp>
      <p:sp>
        <p:nvSpPr>
          <p:cNvPr id="4" name=""/>
          <p:cNvSpPr/>
          <p:nvPr/>
        </p:nvSpPr>
        <p:spPr>
          <a:xfrm>
            <a:off x="786384" y="3938016"/>
            <a:ext cx="1886712" cy="220675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marL="152400" indent="0">
              <a:spcAft>
                <a:spcPts val="1260"/>
              </a:spcAft>
            </a:pPr>
            <a:r>
              <a:rPr lang="tr" b="1" sz="2800">
                <a:solidFill>
                  <a:srgbClr val="016BBF"/>
                </a:solidFill>
                <a:latin typeface="Calibri"/>
              </a:rPr>
              <a:t>1980</a:t>
            </a:r>
            <a:r>
              <a:rPr lang="tr" b="1" sz="1900">
                <a:solidFill>
                  <a:srgbClr val="016BBF"/>
                </a:solidFill>
                <a:latin typeface="Arial"/>
              </a:rPr>
              <a:t> - </a:t>
            </a:r>
            <a:r>
              <a:rPr lang="tr" b="1" sz="2800">
                <a:solidFill>
                  <a:srgbClr val="016BBF"/>
                </a:solidFill>
                <a:latin typeface="Calibri"/>
              </a:rPr>
              <a:t>2000</a:t>
            </a:r>
          </a:p>
          <a:p>
            <a:pPr algn="ctr" marL="76200" indent="0">
              <a:spcAft>
                <a:spcPts val="840"/>
              </a:spcAft>
            </a:pPr>
            <a:r>
              <a:rPr lang="tr" b="1" sz="1900">
                <a:solidFill>
                  <a:srgbClr val="3E3E3E"/>
                </a:solidFill>
                <a:latin typeface="Calibri"/>
              </a:rPr>
              <a:t>Tanışma</a:t>
            </a:r>
          </a:p>
          <a:p>
            <a:pPr indent="152400">
              <a:lnSpc>
                <a:spcPts val="1920"/>
              </a:lnSpc>
            </a:pPr>
            <a:r>
              <a:rPr lang="tr" sz="1400">
                <a:solidFill>
                  <a:srgbClr val="3E3E3E"/>
                </a:solidFill>
                <a:latin typeface="Arial"/>
              </a:rPr>
              <a:t>• Kısıtlı erişim • Daha az zafiyet Uç Nokta Güvenlik Korumaları (Antivirüs) İmza tabanlı (sınırlı) koruma sistemi</a:t>
            </a:r>
          </a:p>
        </p:txBody>
      </p:sp>
      <p:sp>
        <p:nvSpPr>
          <p:cNvPr id="5" name=""/>
          <p:cNvSpPr/>
          <p:nvPr/>
        </p:nvSpPr>
        <p:spPr>
          <a:xfrm>
            <a:off x="3776472" y="3938016"/>
            <a:ext cx="1722120" cy="220675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1260"/>
              </a:spcAft>
            </a:pPr>
            <a:r>
              <a:rPr lang="tr" b="1" sz="2800">
                <a:solidFill>
                  <a:srgbClr val="EC7D31"/>
                </a:solidFill>
                <a:latin typeface="Calibri"/>
              </a:rPr>
              <a:t>2000</a:t>
            </a:r>
            <a:r>
              <a:rPr lang="tr" b="1" sz="1900">
                <a:solidFill>
                  <a:srgbClr val="EC7D31"/>
                </a:solidFill>
                <a:latin typeface="Arial"/>
              </a:rPr>
              <a:t> - </a:t>
            </a:r>
            <a:r>
              <a:rPr lang="tr" b="1" sz="2800">
                <a:solidFill>
                  <a:srgbClr val="EC7D31"/>
                </a:solidFill>
                <a:latin typeface="Calibri"/>
              </a:rPr>
              <a:t>2007</a:t>
            </a:r>
          </a:p>
          <a:p>
            <a:pPr algn="ctr" indent="0">
              <a:spcAft>
                <a:spcPts val="840"/>
              </a:spcAft>
            </a:pPr>
            <a:r>
              <a:rPr lang="tr" b="1" sz="1900">
                <a:solidFill>
                  <a:srgbClr val="3E3E3E"/>
                </a:solidFill>
                <a:latin typeface="Calibri"/>
              </a:rPr>
              <a:t>Isınma</a:t>
            </a:r>
          </a:p>
          <a:p>
            <a:pPr indent="0">
              <a:lnSpc>
                <a:spcPts val="1920"/>
              </a:lnSpc>
            </a:pPr>
            <a:r>
              <a:rPr lang="tr" sz="1400">
                <a:solidFill>
                  <a:srgbClr val="3E3E3E"/>
                </a:solidFill>
                <a:latin typeface="Arial"/>
              </a:rPr>
              <a:t>• Güvenlik Duvarı</a:t>
            </a:r>
          </a:p>
          <a:p>
            <a:pPr algn="just" marL="368300" indent="0">
              <a:lnSpc>
                <a:spcPts val="1920"/>
              </a:lnSpc>
            </a:pPr>
            <a:r>
              <a:rPr lang="tr" sz="1400">
                <a:solidFill>
                  <a:srgbClr val="3E3E3E"/>
                </a:solidFill>
                <a:latin typeface="Arial"/>
              </a:rPr>
              <a:t>•    İnternet</a:t>
            </a:r>
          </a:p>
          <a:p>
            <a:pPr marL="368300" indent="0">
              <a:lnSpc>
                <a:spcPts val="1920"/>
              </a:lnSpc>
            </a:pPr>
            <a:r>
              <a:rPr lang="tr" sz="1400">
                <a:solidFill>
                  <a:srgbClr val="3E3E3E"/>
                </a:solidFill>
                <a:latin typeface="Arial"/>
              </a:rPr>
              <a:t>•    Uç Nokta Güvenliği -Out /</a:t>
            </a:r>
          </a:p>
          <a:p>
            <a:pPr algn="ctr" marR="215900" indent="0">
              <a:lnSpc>
                <a:spcPts val="1920"/>
              </a:lnSpc>
            </a:pPr>
            <a:r>
              <a:rPr lang="tr" sz="1400">
                <a:solidFill>
                  <a:srgbClr val="3E3E3E"/>
                </a:solidFill>
                <a:latin typeface="Arial"/>
              </a:rPr>
              <a:t>Merkezi Güvenlik - İn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3681984" y="3389376"/>
            <a:ext cx="1935480" cy="1962912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435864" y="2279904"/>
            <a:ext cx="2313432" cy="2060448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938784" y="521208"/>
            <a:ext cx="1469136" cy="213360"/>
          </a:xfrm>
          <a:prstGeom prst="rect">
            <a:avLst/>
          </a:prstGeom>
          <a:solidFill>
            <a:srgbClr val="25398E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b="1" sz="1400">
                <a:solidFill>
                  <a:srgbClr val="FFFFFF"/>
                </a:solidFill>
                <a:latin typeface="Arial"/>
              </a:rPr>
              <a:t>Bilişim Zirvesi’18</a:t>
            </a:r>
          </a:p>
        </p:txBody>
      </p:sp>
      <p:sp>
        <p:nvSpPr>
          <p:cNvPr id="5" name=""/>
          <p:cNvSpPr/>
          <p:nvPr/>
        </p:nvSpPr>
        <p:spPr>
          <a:xfrm>
            <a:off x="1386840" y="1554480"/>
            <a:ext cx="1636776" cy="57912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210"/>
              </a:spcAft>
            </a:pPr>
            <a:r>
              <a:rPr lang="tr" b="1" sz="1500">
                <a:solidFill>
                  <a:srgbClr val="E36C0B"/>
                </a:solidFill>
                <a:latin typeface="Arial"/>
              </a:rPr>
              <a:t>Millenium Virüsü</a:t>
            </a:r>
          </a:p>
          <a:p>
            <a:pPr algn="ctr" indent="0">
              <a:lnSpc>
                <a:spcPts val="1440"/>
              </a:lnSpc>
            </a:pPr>
            <a:r>
              <a:rPr lang="tr" sz="1200">
                <a:solidFill>
                  <a:srgbClr val="3E3E3E"/>
                </a:solidFill>
                <a:latin typeface="Arial"/>
              </a:rPr>
              <a:t>Güvenlik sektörünün ilk magazinel olayı</a:t>
            </a:r>
          </a:p>
        </p:txBody>
      </p:sp>
      <p:sp>
        <p:nvSpPr>
          <p:cNvPr id="6" name=""/>
          <p:cNvSpPr/>
          <p:nvPr/>
        </p:nvSpPr>
        <p:spPr>
          <a:xfrm>
            <a:off x="1889760" y="4663440"/>
            <a:ext cx="597408" cy="21031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tr" b="1" i="1" sz="2000">
                <a:solidFill>
                  <a:srgbClr val="3E3E3E"/>
                </a:solidFill>
                <a:latin typeface="Arial"/>
              </a:rPr>
              <a:t>2000</a:t>
            </a:r>
          </a:p>
        </p:txBody>
      </p:sp>
      <p:sp>
        <p:nvSpPr>
          <p:cNvPr id="7" name=""/>
          <p:cNvSpPr/>
          <p:nvPr/>
        </p:nvSpPr>
        <p:spPr>
          <a:xfrm>
            <a:off x="4126992" y="2822448"/>
            <a:ext cx="603504" cy="2225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tr" b="1" i="1" sz="2000" spc="-50">
                <a:solidFill>
                  <a:srgbClr val="3E3E3E"/>
                </a:solidFill>
                <a:latin typeface="Arial"/>
              </a:rPr>
              <a:t>2007</a:t>
            </a:r>
          </a:p>
        </p:txBody>
      </p:sp>
      <p:sp>
        <p:nvSpPr>
          <p:cNvPr id="8" name=""/>
          <p:cNvSpPr/>
          <p:nvPr/>
        </p:nvSpPr>
        <p:spPr>
          <a:xfrm>
            <a:off x="3950208" y="5361432"/>
            <a:ext cx="963168" cy="46939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1920"/>
              </a:lnSpc>
            </a:pPr>
            <a:r>
              <a:rPr lang="tr" b="1" sz="1500">
                <a:solidFill>
                  <a:srgbClr val="3B9FBB"/>
                </a:solidFill>
                <a:latin typeface="Arial"/>
              </a:rPr>
              <a:t>İlk </a:t>
            </a:r>
            <a:r>
              <a:rPr lang="fr" b="1" sz="1500">
                <a:solidFill>
                  <a:srgbClr val="3B9FBB"/>
                </a:solidFill>
                <a:latin typeface="Arial"/>
              </a:rPr>
              <a:t>Iphone </a:t>
            </a:r>
            <a:r>
              <a:rPr lang="tr" b="1" sz="1500">
                <a:solidFill>
                  <a:srgbClr val="3B9FBB"/>
                </a:solidFill>
                <a:latin typeface="Arial"/>
              </a:rPr>
              <a:t>Kullanımı</a:t>
            </a:r>
          </a:p>
        </p:txBody>
      </p:sp>
      <p:sp>
        <p:nvSpPr>
          <p:cNvPr id="9" name=""/>
          <p:cNvSpPr/>
          <p:nvPr/>
        </p:nvSpPr>
        <p:spPr>
          <a:xfrm>
            <a:off x="3590544" y="5876544"/>
            <a:ext cx="1676400" cy="35966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1440"/>
              </a:lnSpc>
            </a:pPr>
            <a:r>
              <a:rPr lang="fr" sz="1200">
                <a:solidFill>
                  <a:srgbClr val="3E3E3E"/>
                </a:solidFill>
                <a:latin typeface="Arial"/>
              </a:rPr>
              <a:t>Mobilité </a:t>
            </a:r>
            <a:r>
              <a:rPr lang="tr" sz="1200">
                <a:solidFill>
                  <a:srgbClr val="3E3E3E"/>
                </a:solidFill>
                <a:latin typeface="Arial"/>
              </a:rPr>
              <a:t>ve katılım yavaş yavaş artıyor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0" y="423672"/>
            <a:ext cx="6114288" cy="3499104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5894832" y="4383024"/>
            <a:ext cx="219456" cy="213360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5169408" y="5007864"/>
            <a:ext cx="944880" cy="487680"/>
          </a:xfrm>
          <a:prstGeom prst="rect">
            <a:avLst/>
          </a:prstGeom>
        </p:spPr>
      </p:pic>
      <p:sp>
        <p:nvSpPr>
          <p:cNvPr id="5" name=""/>
          <p:cNvSpPr/>
          <p:nvPr/>
        </p:nvSpPr>
        <p:spPr>
          <a:xfrm>
            <a:off x="877824" y="4212336"/>
            <a:ext cx="4166616" cy="168554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1050"/>
              </a:spcAft>
            </a:pPr>
            <a:r>
              <a:rPr lang="tr" sz="1500" spc="-50">
                <a:solidFill>
                  <a:srgbClr val="595959"/>
                </a:solidFill>
                <a:latin typeface="Arial"/>
              </a:rPr>
              <a:t>Her Kesimde Teknoloji</a:t>
            </a:r>
          </a:p>
          <a:p>
            <a:pPr algn="ctr" marR="533400" indent="0">
              <a:spcAft>
                <a:spcPts val="1050"/>
              </a:spcAft>
            </a:pPr>
            <a:r>
              <a:rPr lang="tr" sz="2800" spc="-150">
                <a:solidFill>
                  <a:srgbClr val="016BBF"/>
                </a:solidFill>
                <a:latin typeface="Calibri"/>
              </a:rPr>
              <a:t>CryptoCurrency</a:t>
            </a:r>
          </a:p>
          <a:p>
            <a:pPr marL="571500" indent="0">
              <a:lnSpc>
                <a:spcPts val="2160"/>
              </a:lnSpc>
            </a:pPr>
            <a:r>
              <a:rPr lang="tr" sz="1800">
                <a:solidFill>
                  <a:srgbClr val="595959"/>
                </a:solidFill>
                <a:latin typeface="Calibri"/>
              </a:rPr>
              <a:t>Her kesimden insanı cezbeden fırsatlar sayesinde teknoloji katılımı ciddi anlamda artış gösterdi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1392936" y="1975104"/>
            <a:ext cx="2804160" cy="2910840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5111496" y="1850136"/>
            <a:ext cx="1176528" cy="1575816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10390632" y="2511552"/>
            <a:ext cx="585216" cy="585216"/>
          </a:xfrm>
          <a:prstGeom prst="rect">
            <a:avLst/>
          </a:prstGeom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PictId3"/>
          <a:stretch>
            <a:fillRect/>
          </a:stretch>
        </p:blipFill>
        <p:spPr>
          <a:xfrm>
            <a:off x="9933432" y="4005072"/>
            <a:ext cx="1344168" cy="1130808"/>
          </a:xfrm>
          <a:prstGeom prst="rect">
            <a:avLst/>
          </a:prstGeom>
        </p:spPr>
      </p:pic>
      <p:sp>
        <p:nvSpPr>
          <p:cNvPr id="6" name=""/>
          <p:cNvSpPr/>
          <p:nvPr/>
        </p:nvSpPr>
        <p:spPr>
          <a:xfrm>
            <a:off x="10466832" y="524256"/>
            <a:ext cx="862584" cy="173736"/>
          </a:xfrm>
          <a:prstGeom prst="rect">
            <a:avLst/>
          </a:prstGeom>
          <a:solidFill>
            <a:srgbClr val="E5E5E4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b="1" sz="1050">
                <a:latin typeface="Arial"/>
              </a:rPr>
              <a:t>#akıMışeyler</a:t>
            </a:r>
          </a:p>
        </p:txBody>
      </p:sp>
      <p:sp>
        <p:nvSpPr>
          <p:cNvPr id="7" name=""/>
          <p:cNvSpPr/>
          <p:nvPr/>
        </p:nvSpPr>
        <p:spPr>
          <a:xfrm>
            <a:off x="929640" y="533400"/>
            <a:ext cx="1472184" cy="204216"/>
          </a:xfrm>
          <a:prstGeom prst="rect">
            <a:avLst/>
          </a:prstGeom>
          <a:solidFill>
            <a:srgbClr val="25398E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b="1" sz="1400">
                <a:solidFill>
                  <a:srgbClr val="FFFFFF"/>
                </a:solidFill>
                <a:latin typeface="Arial"/>
              </a:rPr>
              <a:t>Bilişim Zirvesi’18</a:t>
            </a:r>
          </a:p>
        </p:txBody>
      </p:sp>
      <p:sp>
        <p:nvSpPr>
          <p:cNvPr id="8" name=""/>
          <p:cNvSpPr/>
          <p:nvPr/>
        </p:nvSpPr>
        <p:spPr>
          <a:xfrm>
            <a:off x="6848856" y="2340864"/>
            <a:ext cx="2438400" cy="579120"/>
          </a:xfrm>
          <a:prstGeom prst="rect">
            <a:avLst/>
          </a:prstGeom>
          <a:solidFill>
            <a:srgbClr val="EF4231"/>
          </a:solidFill>
        </p:spPr>
        <p:txBody>
          <a:bodyPr lIns="0" tIns="0" rIns="0" bIns="0">
            <a:noAutofit/>
          </a:bodyPr>
          <a:p>
            <a:pPr indent="0">
              <a:spcAft>
                <a:spcPts val="630"/>
              </a:spcAft>
            </a:pPr>
            <a:r>
              <a:rPr lang="tr" sz="1900">
                <a:solidFill>
                  <a:srgbClr val="FFFFFF"/>
                </a:solidFill>
                <a:latin typeface="Arial"/>
              </a:rPr>
              <a:t>Geleneksel</a:t>
            </a:r>
          </a:p>
          <a:p>
            <a:pPr indent="0">
              <a:spcAft>
                <a:spcPts val="6510"/>
              </a:spcAft>
            </a:pPr>
            <a:r>
              <a:rPr lang="tr" sz="1400">
                <a:solidFill>
                  <a:srgbClr val="FFFFFF"/>
                </a:solidFill>
                <a:latin typeface="Arial"/>
              </a:rPr>
              <a:t>Tehdidi tespit et ve bertaraf et</a:t>
            </a:r>
          </a:p>
        </p:txBody>
      </p:sp>
      <p:sp>
        <p:nvSpPr>
          <p:cNvPr id="9" name=""/>
          <p:cNvSpPr/>
          <p:nvPr/>
        </p:nvSpPr>
        <p:spPr>
          <a:xfrm>
            <a:off x="6845808" y="4041648"/>
            <a:ext cx="993648" cy="304800"/>
          </a:xfrm>
          <a:prstGeom prst="rect">
            <a:avLst/>
          </a:prstGeom>
          <a:solidFill>
            <a:srgbClr val="57BCD8"/>
          </a:solidFill>
        </p:spPr>
        <p:txBody>
          <a:bodyPr lIns="0" tIns="0" rIns="0" bIns="0" wrap="none">
            <a:noAutofit/>
          </a:bodyPr>
          <a:p>
            <a:pPr indent="0">
              <a:spcBef>
                <a:spcPts val="6510"/>
              </a:spcBef>
              <a:spcAft>
                <a:spcPts val="630"/>
              </a:spcAft>
            </a:pPr>
            <a:r>
              <a:rPr lang="tr" sz="1900">
                <a:solidFill>
                  <a:srgbClr val="FFFFFF"/>
                </a:solidFill>
                <a:latin typeface="Arial"/>
              </a:rPr>
              <a:t>Yenilikçi</a:t>
            </a:r>
          </a:p>
        </p:txBody>
      </p:sp>
      <p:sp>
        <p:nvSpPr>
          <p:cNvPr id="10" name=""/>
          <p:cNvSpPr/>
          <p:nvPr/>
        </p:nvSpPr>
        <p:spPr>
          <a:xfrm>
            <a:off x="6891528" y="4434840"/>
            <a:ext cx="2286000" cy="560832"/>
          </a:xfrm>
          <a:prstGeom prst="rect">
            <a:avLst/>
          </a:prstGeom>
          <a:solidFill>
            <a:srgbClr val="57BCD8"/>
          </a:solidFill>
        </p:spPr>
        <p:txBody>
          <a:bodyPr lIns="0" tIns="0" rIns="0" bIns="0">
            <a:noAutofit/>
          </a:bodyPr>
          <a:p>
            <a:pPr indent="0">
              <a:lnSpc>
                <a:spcPts val="1680"/>
              </a:lnSpc>
            </a:pPr>
            <a:r>
              <a:rPr lang="tr" sz="1400">
                <a:solidFill>
                  <a:srgbClr val="FFFFFF"/>
                </a:solidFill>
                <a:latin typeface="Arial"/>
              </a:rPr>
              <a:t>Ortam, Kullanıcı veya Tehdidin karakter analizi yap. Anomali ile mücadele et</a:t>
            </a:r>
          </a:p>
        </p:txBody>
      </p:sp>
      <p:sp>
        <p:nvSpPr>
          <p:cNvPr id="11" name=""/>
          <p:cNvSpPr/>
          <p:nvPr/>
        </p:nvSpPr>
        <p:spPr>
          <a:xfrm>
            <a:off x="9546336" y="6480048"/>
            <a:ext cx="1837944" cy="185928"/>
          </a:xfrm>
          <a:prstGeom prst="rect">
            <a:avLst/>
          </a:prstGeom>
          <a:solidFill>
            <a:srgbClr val="1E7CC6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sz="1300">
                <a:solidFill>
                  <a:srgbClr val="FFFFFF"/>
                </a:solidFill>
                <a:latin typeface="Calibri"/>
              </a:rPr>
              <a:t>GÜVENLİK YAKLAŞIMLARI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5824728" y="1124712"/>
            <a:ext cx="1374648" cy="826008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0" y="1978152"/>
            <a:ext cx="8613648" cy="4035552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10466832" y="524256"/>
            <a:ext cx="862584" cy="173736"/>
          </a:xfrm>
          <a:prstGeom prst="rect">
            <a:avLst/>
          </a:prstGeom>
          <a:solidFill>
            <a:srgbClr val="E5E5E4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b="1" sz="1050">
                <a:latin typeface="Arial"/>
              </a:rPr>
              <a:t>#akıMışeyler</a:t>
            </a:r>
          </a:p>
        </p:txBody>
      </p:sp>
      <p:sp>
        <p:nvSpPr>
          <p:cNvPr id="5" name=""/>
          <p:cNvSpPr/>
          <p:nvPr/>
        </p:nvSpPr>
        <p:spPr>
          <a:xfrm>
            <a:off x="935736" y="533400"/>
            <a:ext cx="1466088" cy="204216"/>
          </a:xfrm>
          <a:prstGeom prst="rect">
            <a:avLst/>
          </a:prstGeom>
          <a:solidFill>
            <a:srgbClr val="25398E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b="1" sz="1400">
                <a:solidFill>
                  <a:srgbClr val="FFFFFF"/>
                </a:solidFill>
                <a:latin typeface="Arial"/>
              </a:rPr>
              <a:t>Bilişim Zirvesi’18</a:t>
            </a:r>
          </a:p>
        </p:txBody>
      </p:sp>
      <p:sp>
        <p:nvSpPr>
          <p:cNvPr id="6" name=""/>
          <p:cNvSpPr/>
          <p:nvPr/>
        </p:nvSpPr>
        <p:spPr>
          <a:xfrm>
            <a:off x="8232648" y="1389888"/>
            <a:ext cx="2462784" cy="42976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1920"/>
              </a:lnSpc>
              <a:spcAft>
                <a:spcPts val="8190"/>
              </a:spcAft>
            </a:pPr>
            <a:r>
              <a:rPr lang="tr" b="1" sz="1500">
                <a:solidFill>
                  <a:srgbClr val="808080"/>
                </a:solidFill>
                <a:latin typeface="Arial"/>
              </a:rPr>
              <a:t>ZARARLININ BERTARAFI /ENGELLENMESİ</a:t>
            </a:r>
          </a:p>
        </p:txBody>
      </p:sp>
      <p:sp>
        <p:nvSpPr>
          <p:cNvPr id="7" name=""/>
          <p:cNvSpPr/>
          <p:nvPr/>
        </p:nvSpPr>
        <p:spPr>
          <a:xfrm>
            <a:off x="573024" y="4605528"/>
            <a:ext cx="902208" cy="18288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tr" b="1" sz="1500">
                <a:solidFill>
                  <a:srgbClr val="808080"/>
                </a:solidFill>
                <a:latin typeface="Arial"/>
              </a:rPr>
              <a:t>ZARARLI</a:t>
            </a:r>
          </a:p>
        </p:txBody>
      </p:sp>
      <p:sp>
        <p:nvSpPr>
          <p:cNvPr id="8" name=""/>
          <p:cNvSpPr/>
          <p:nvPr/>
        </p:nvSpPr>
        <p:spPr>
          <a:xfrm>
            <a:off x="5562600" y="5343144"/>
            <a:ext cx="978408" cy="18592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fr" sz="1400">
                <a:solidFill>
                  <a:srgbClr val="3E3E3E"/>
                </a:solidFill>
                <a:latin typeface="Arial"/>
              </a:rPr>
              <a:t>ANTIVIRUS</a:t>
            </a:r>
          </a:p>
        </p:txBody>
      </p:sp>
      <p:sp>
        <p:nvSpPr>
          <p:cNvPr id="9" name=""/>
          <p:cNvSpPr/>
          <p:nvPr/>
        </p:nvSpPr>
        <p:spPr>
          <a:xfrm>
            <a:off x="914400" y="5446776"/>
            <a:ext cx="2380488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algn="r" indent="0">
              <a:spcAft>
                <a:spcPts val="840"/>
              </a:spcAft>
            </a:pPr>
            <a:r>
              <a:rPr lang="tr" b="1" sz="1500">
                <a:solidFill>
                  <a:srgbClr val="808080"/>
                </a:solidFill>
                <a:latin typeface="Arial"/>
              </a:rPr>
              <a:t>ZARARLI vs KORUYUCU</a:t>
            </a:r>
          </a:p>
        </p:txBody>
      </p:sp>
      <p:sp>
        <p:nvSpPr>
          <p:cNvPr id="10" name=""/>
          <p:cNvSpPr/>
          <p:nvPr/>
        </p:nvSpPr>
        <p:spPr>
          <a:xfrm>
            <a:off x="146304" y="5782056"/>
            <a:ext cx="5614416" cy="19202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algn="r" indent="0">
              <a:spcAft>
                <a:spcPts val="420"/>
              </a:spcAft>
            </a:pPr>
            <a:r>
              <a:rPr lang="tr" sz="1500">
                <a:solidFill>
                  <a:srgbClr val="808080"/>
                </a:solidFill>
                <a:latin typeface="Arial"/>
              </a:rPr>
              <a:t>Sistem zafiyetine yönelik zararlıların üretildiği düşünülürse, her</a:t>
            </a:r>
          </a:p>
        </p:txBody>
      </p:sp>
      <p:sp>
        <p:nvSpPr>
          <p:cNvPr id="11" name=""/>
          <p:cNvSpPr/>
          <p:nvPr/>
        </p:nvSpPr>
        <p:spPr>
          <a:xfrm>
            <a:off x="8631936" y="3413760"/>
            <a:ext cx="469392" cy="78028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marL="96012" indent="0">
              <a:spcBef>
                <a:spcPts val="8190"/>
              </a:spcBef>
            </a:pPr>
            <a:r>
              <a:rPr lang="tr" b="1" sz="1800">
                <a:solidFill>
                  <a:srgbClr val="3E3E3E"/>
                </a:solidFill>
                <a:latin typeface="Arial"/>
              </a:rPr>
              <a:t>coo</a:t>
            </a:r>
          </a:p>
          <a:p>
            <a:pPr marL="96012" indent="0"/>
            <a:r>
              <a:rPr lang="tr" b="1" cap="small" sz="1300">
                <a:solidFill>
                  <a:srgbClr val="3E3E3E"/>
                </a:solidFill>
                <a:latin typeface="Calibri"/>
              </a:rPr>
              <a:t>wq:</a:t>
            </a:r>
          </a:p>
          <a:p>
            <a:pPr marL="96012" indent="0"/>
            <a:r>
              <a:rPr lang="tr" b="1" cap="small" sz="1100">
                <a:solidFill>
                  <a:srgbClr val="3E3E3E"/>
                </a:solidFill>
                <a:latin typeface="Calibri"/>
              </a:rPr>
              <a:t>LüK</a:t>
            </a:r>
          </a:p>
          <a:p>
            <a:pPr marL="96012" indent="0"/>
            <a:r>
              <a:rPr lang="tr" b="1" sz="2000">
                <a:solidFill>
                  <a:srgbClr val="3E3E3E"/>
                </a:solidFill>
                <a:latin typeface="Century Schoolbook"/>
              </a:rPr>
              <a:t>oS</a:t>
            </a:r>
          </a:p>
          <a:p>
            <a:pPr marL="96012" indent="0">
              <a:spcAft>
                <a:spcPts val="1050"/>
              </a:spcAft>
            </a:pPr>
            <a:r>
              <a:rPr lang="tr" i="1" sz="2100">
                <a:solidFill>
                  <a:srgbClr val="3E3E3E"/>
                </a:solidFill>
                <a:latin typeface="Constantia"/>
              </a:rPr>
              <a:t>98</a:t>
            </a:r>
          </a:p>
        </p:txBody>
      </p:sp>
      <p:sp>
        <p:nvSpPr>
          <p:cNvPr id="12" name=""/>
          <p:cNvSpPr/>
          <p:nvPr/>
        </p:nvSpPr>
        <p:spPr>
          <a:xfrm>
            <a:off x="8863584" y="4309872"/>
            <a:ext cx="3328416" cy="78638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r" indent="0">
              <a:spcBef>
                <a:spcPts val="1050"/>
              </a:spcBef>
              <a:spcAft>
                <a:spcPts val="420"/>
              </a:spcAft>
            </a:pPr>
            <a:r>
              <a:rPr lang="tr" b="1" sz="1500">
                <a:solidFill>
                  <a:srgbClr val="808080"/>
                </a:solidFill>
                <a:latin typeface="Arial"/>
              </a:rPr>
              <a:t>MERKEZİ GÜVENLİK YÖNETİM</a:t>
            </a:r>
          </a:p>
          <a:p>
            <a:pPr algn="just" indent="0">
              <a:lnSpc>
                <a:spcPts val="1920"/>
              </a:lnSpc>
            </a:pPr>
            <a:r>
              <a:rPr lang="tr" sz="1500">
                <a:solidFill>
                  <a:srgbClr val="808080"/>
                </a:solidFill>
                <a:latin typeface="Arial"/>
              </a:rPr>
              <a:t>İmza tabanlı, her ortam ve zararlı içir aynı analiz araçlarına sahip</a:t>
            </a:r>
          </a:p>
        </p:txBody>
      </p:sp>
      <p:sp>
        <p:nvSpPr>
          <p:cNvPr id="13" name=""/>
          <p:cNvSpPr/>
          <p:nvPr/>
        </p:nvSpPr>
        <p:spPr>
          <a:xfrm>
            <a:off x="1926336" y="6010656"/>
            <a:ext cx="3837432" cy="22555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algn="r" indent="0">
              <a:spcBef>
                <a:spcPts val="420"/>
              </a:spcBef>
            </a:pPr>
            <a:r>
              <a:rPr lang="tr" sz="1500">
                <a:solidFill>
                  <a:srgbClr val="808080"/>
                </a:solidFill>
                <a:latin typeface="Arial"/>
              </a:rPr>
              <a:t>yeni teknoloji ciddi bir siber zarar habercisi</a:t>
            </a:r>
          </a:p>
        </p:txBody>
      </p:sp>
      <p:sp>
        <p:nvSpPr>
          <p:cNvPr id="14" name=""/>
          <p:cNvSpPr/>
          <p:nvPr/>
        </p:nvSpPr>
        <p:spPr>
          <a:xfrm>
            <a:off x="8994648" y="6480048"/>
            <a:ext cx="2389632" cy="185928"/>
          </a:xfrm>
          <a:prstGeom prst="rect">
            <a:avLst/>
          </a:prstGeom>
          <a:solidFill>
            <a:srgbClr val="1E7CC6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sz="1300">
                <a:solidFill>
                  <a:srgbClr val="FFFFFF"/>
                </a:solidFill>
                <a:latin typeface="Calibri"/>
              </a:rPr>
              <a:t>GELENEKSEK GÜVENLİK ANLAYIŞI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0" y="1078992"/>
            <a:ext cx="6102096" cy="5779008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935736" y="533400"/>
            <a:ext cx="1466088" cy="204216"/>
          </a:xfrm>
          <a:prstGeom prst="rect">
            <a:avLst/>
          </a:prstGeom>
          <a:solidFill>
            <a:srgbClr val="25398E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b="1" sz="1400">
                <a:solidFill>
                  <a:srgbClr val="FFFFFF"/>
                </a:solidFill>
                <a:latin typeface="Arial"/>
              </a:rPr>
              <a:t>Bilişim Zirvesi’18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850392" y="390144"/>
            <a:ext cx="1679448" cy="469392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0" y="984504"/>
            <a:ext cx="4602480" cy="5291328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4928616" y="810768"/>
            <a:ext cx="4081272" cy="5468112"/>
          </a:xfrm>
          <a:prstGeom prst="rect">
            <a:avLst/>
          </a:prstGeom>
        </p:spPr>
      </p:pic>
      <p:sp>
        <p:nvSpPr>
          <p:cNvPr id="5" name=""/>
          <p:cNvSpPr/>
          <p:nvPr/>
        </p:nvSpPr>
        <p:spPr>
          <a:xfrm>
            <a:off x="10466832" y="524256"/>
            <a:ext cx="862584" cy="173736"/>
          </a:xfrm>
          <a:prstGeom prst="rect">
            <a:avLst/>
          </a:prstGeom>
          <a:solidFill>
            <a:srgbClr val="CCCDC8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b="1" sz="1050">
                <a:latin typeface="Arial"/>
              </a:rPr>
              <a:t>#akıMışeyler</a:t>
            </a:r>
          </a:p>
        </p:txBody>
      </p:sp>
      <p:sp>
        <p:nvSpPr>
          <p:cNvPr id="6" name=""/>
          <p:cNvSpPr/>
          <p:nvPr/>
        </p:nvSpPr>
        <p:spPr>
          <a:xfrm>
            <a:off x="2225040" y="3072384"/>
            <a:ext cx="1426464" cy="71932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r" indent="0">
              <a:lnSpc>
                <a:spcPts val="2160"/>
              </a:lnSpc>
              <a:spcBef>
                <a:spcPts val="6930"/>
              </a:spcBef>
            </a:pPr>
            <a:r>
              <a:rPr lang="tr" sz="1500" spc="-50">
                <a:solidFill>
                  <a:srgbClr val="FFFFFF"/>
                </a:solidFill>
                <a:latin typeface="Arial"/>
              </a:rPr>
              <a:t>Ortamın, İlişkisel</a:t>
            </a:r>
          </a:p>
          <a:p>
            <a:pPr indent="0">
              <a:lnSpc>
                <a:spcPts val="2160"/>
              </a:lnSpc>
            </a:pPr>
            <a:r>
              <a:rPr lang="tr" sz="1500" spc="-50">
                <a:solidFill>
                  <a:srgbClr val="FFFFFF"/>
                </a:solidFill>
                <a:latin typeface="Arial"/>
              </a:rPr>
              <a:t>Davranış</a:t>
            </a:r>
          </a:p>
          <a:p>
            <a:pPr indent="0">
              <a:lnSpc>
                <a:spcPts val="2160"/>
              </a:lnSpc>
            </a:pPr>
            <a:r>
              <a:rPr lang="tr" sz="1500" spc="-50">
                <a:solidFill>
                  <a:srgbClr val="FFFFFF"/>
                </a:solidFill>
                <a:latin typeface="Arial"/>
              </a:rPr>
              <a:t>Ortalamaları</a:t>
            </a:r>
          </a:p>
        </p:txBody>
      </p:sp>
      <p:sp>
        <p:nvSpPr>
          <p:cNvPr id="7" name=""/>
          <p:cNvSpPr/>
          <p:nvPr/>
        </p:nvSpPr>
        <p:spPr>
          <a:xfrm>
            <a:off x="2218944" y="5187696"/>
            <a:ext cx="1737360" cy="43891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2184"/>
              </a:lnSpc>
            </a:pPr>
            <a:r>
              <a:rPr lang="tr" sz="1500" spc="-50">
                <a:solidFill>
                  <a:srgbClr val="FFFFFF"/>
                </a:solidFill>
                <a:latin typeface="Arial"/>
              </a:rPr>
              <a:t>Tehditlerin Davranış Haritası</a:t>
            </a:r>
          </a:p>
        </p:txBody>
      </p:sp>
      <p:sp>
        <p:nvSpPr>
          <p:cNvPr id="8" name=""/>
          <p:cNvSpPr/>
          <p:nvPr/>
        </p:nvSpPr>
        <p:spPr>
          <a:xfrm>
            <a:off x="786384" y="1109472"/>
            <a:ext cx="2877312" cy="88087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spcAft>
                <a:spcPts val="420"/>
              </a:spcAft>
            </a:pPr>
            <a:r>
              <a:rPr lang="tr" sz="9200">
                <a:solidFill>
                  <a:srgbClr val="94B4A7"/>
                </a:solidFill>
                <a:latin typeface="Arial"/>
              </a:rPr>
              <a:t>X</a:t>
            </a:r>
            <a:r>
              <a:rPr lang="tr" sz="1500" spc="-50">
                <a:solidFill>
                  <a:srgbClr val="94B4A7"/>
                </a:solidFill>
                <a:latin typeface="Arial"/>
              </a:rPr>
              <a:t> </a:t>
            </a:r>
            <a:r>
              <a:rPr lang="tr" sz="1500" spc="-50">
                <a:solidFill>
                  <a:srgbClr val="FFFFFF"/>
                </a:solidFill>
                <a:latin typeface="Arial"/>
              </a:rPr>
              <a:t>Kişinin Davranış</a:t>
            </a:r>
          </a:p>
          <a:p>
            <a:pPr marL="1447800" indent="0">
              <a:spcAft>
                <a:spcPts val="6930"/>
              </a:spcAft>
            </a:pPr>
            <a:r>
              <a:rPr lang="tr" sz="1500" spc="-50">
                <a:solidFill>
                  <a:srgbClr val="FFFFFF"/>
                </a:solidFill>
                <a:latin typeface="Arial"/>
              </a:rPr>
              <a:t>Haritası</a:t>
            </a:r>
          </a:p>
        </p:txBody>
      </p:sp>
      <p:sp>
        <p:nvSpPr>
          <p:cNvPr id="9" name=""/>
          <p:cNvSpPr/>
          <p:nvPr/>
        </p:nvSpPr>
        <p:spPr>
          <a:xfrm>
            <a:off x="9174480" y="999744"/>
            <a:ext cx="1847088" cy="521208"/>
          </a:xfrm>
          <a:prstGeom prst="rect">
            <a:avLst/>
          </a:prstGeom>
          <a:solidFill>
            <a:srgbClr val="E5E5E4"/>
          </a:solidFill>
        </p:spPr>
        <p:txBody>
          <a:bodyPr lIns="0" tIns="0" rIns="0" bIns="0">
            <a:noAutofit/>
          </a:bodyPr>
          <a:p>
            <a:pPr indent="0">
              <a:spcAft>
                <a:spcPts val="420"/>
              </a:spcAft>
            </a:pPr>
            <a:r>
              <a:rPr lang="tr" sz="1500" spc="-50">
                <a:solidFill>
                  <a:srgbClr val="595959"/>
                </a:solidFill>
                <a:latin typeface="Arial"/>
              </a:rPr>
              <a:t>Davranış</a:t>
            </a:r>
          </a:p>
          <a:p>
            <a:pPr indent="0"/>
            <a:r>
              <a:rPr lang="tr" sz="1500" spc="-50">
                <a:solidFill>
                  <a:srgbClr val="595959"/>
                </a:solidFill>
                <a:latin typeface="Arial"/>
              </a:rPr>
              <a:t>Ortalamalarını Tespit</a:t>
            </a:r>
          </a:p>
        </p:txBody>
      </p:sp>
      <p:sp>
        <p:nvSpPr>
          <p:cNvPr id="10" name=""/>
          <p:cNvSpPr/>
          <p:nvPr/>
        </p:nvSpPr>
        <p:spPr>
          <a:xfrm>
            <a:off x="9180576" y="1548384"/>
            <a:ext cx="216408" cy="204216"/>
          </a:xfrm>
          <a:prstGeom prst="rect">
            <a:avLst/>
          </a:prstGeom>
          <a:solidFill>
            <a:srgbClr val="E5E5E4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sz="1500" spc="-50">
                <a:solidFill>
                  <a:srgbClr val="595959"/>
                </a:solidFill>
                <a:latin typeface="Arial"/>
              </a:rPr>
              <a:t>Et</a:t>
            </a:r>
          </a:p>
        </p:txBody>
      </p:sp>
      <p:sp>
        <p:nvSpPr>
          <p:cNvPr id="11" name=""/>
          <p:cNvSpPr/>
          <p:nvPr/>
        </p:nvSpPr>
        <p:spPr>
          <a:xfrm>
            <a:off x="9162288" y="2502408"/>
            <a:ext cx="1679448" cy="524256"/>
          </a:xfrm>
          <a:prstGeom prst="rect">
            <a:avLst/>
          </a:prstGeom>
          <a:solidFill>
            <a:srgbClr val="E5E5E4"/>
          </a:solidFill>
        </p:spPr>
        <p:txBody>
          <a:bodyPr lIns="0" tIns="0" rIns="0" bIns="0">
            <a:noAutofit/>
          </a:bodyPr>
          <a:p>
            <a:pPr indent="0">
              <a:lnSpc>
                <a:spcPts val="2160"/>
              </a:lnSpc>
            </a:pPr>
            <a:r>
              <a:rPr lang="tr" sz="1500" spc="-50">
                <a:solidFill>
                  <a:srgbClr val="595959"/>
                </a:solidFill>
                <a:latin typeface="Arial"/>
              </a:rPr>
              <a:t>Normal Dışı Aksiyonları Durdur</a:t>
            </a:r>
          </a:p>
        </p:txBody>
      </p:sp>
      <p:sp>
        <p:nvSpPr>
          <p:cNvPr id="12" name=""/>
          <p:cNvSpPr/>
          <p:nvPr/>
        </p:nvSpPr>
        <p:spPr>
          <a:xfrm>
            <a:off x="9174480" y="3992880"/>
            <a:ext cx="1731264" cy="280416"/>
          </a:xfrm>
          <a:prstGeom prst="rect">
            <a:avLst/>
          </a:prstGeom>
          <a:solidFill>
            <a:srgbClr val="E5E5E4"/>
          </a:solidFill>
        </p:spPr>
        <p:txBody>
          <a:bodyPr lIns="0" tIns="0" rIns="0" bIns="0" wrap="none">
            <a:noAutofit/>
          </a:bodyPr>
          <a:p>
            <a:pPr indent="0"/>
            <a:r>
              <a:rPr lang="tr" sz="1500" spc="-50">
                <a:solidFill>
                  <a:srgbClr val="595959"/>
                </a:solidFill>
                <a:latin typeface="Arial"/>
              </a:rPr>
              <a:t>Onay İste / Raporla</a:t>
            </a:r>
          </a:p>
        </p:txBody>
      </p:sp>
      <p:sp>
        <p:nvSpPr>
          <p:cNvPr id="13" name=""/>
          <p:cNvSpPr/>
          <p:nvPr/>
        </p:nvSpPr>
        <p:spPr>
          <a:xfrm>
            <a:off x="9174480" y="5117592"/>
            <a:ext cx="1828800" cy="801624"/>
          </a:xfrm>
          <a:prstGeom prst="rect">
            <a:avLst/>
          </a:prstGeom>
          <a:solidFill>
            <a:srgbClr val="E5E5E4"/>
          </a:solidFill>
        </p:spPr>
        <p:txBody>
          <a:bodyPr lIns="0" tIns="0" rIns="0" bIns="0">
            <a:noAutofit/>
          </a:bodyPr>
          <a:p>
            <a:pPr indent="0">
              <a:lnSpc>
                <a:spcPts val="2136"/>
              </a:lnSpc>
            </a:pPr>
            <a:r>
              <a:rPr lang="tr" sz="1500" spc="-50">
                <a:solidFill>
                  <a:srgbClr val="595959"/>
                </a:solidFill>
                <a:latin typeface="Arial"/>
              </a:rPr>
              <a:t>Geleneksel Sistemlere Zararlıyla İlgili Bilgileri Aktar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core.xml><?xml version="1.0" encoding="utf-8"?>
<cp:coreProperties xmlns:cp="http://schemas.openxmlformats.org/package/2006/metadata/core-properties" xmlns:dc="http://purl.org/dc/elements/1.1/">
  <dc:title>PowerPoint Sunusu</dc:title>
  <dc:subject/>
  <dc:creator>Volkan Kuzucu</dc:creator>
  <cp:keywords/>
</cp:coreProperties>
</file>